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Automated VMware templates with packer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Denver PowerShellers</a:t>
            </a:r>
          </a:p>
        </p:txBody>
      </p:sp>
      <p:pic>
        <p:nvPicPr>
          <p:cNvPr id="16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9069" y="4637037"/>
            <a:ext cx="2075360" cy="2075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32518"/>
          <a:stretch>
            <a:fillRect/>
          </a:stretch>
        </p:blipFill>
        <p:spPr>
          <a:xfrm>
            <a:off x="10290596" y="7213600"/>
            <a:ext cx="2767088" cy="1867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packer | the stages</a:t>
            </a:r>
          </a:p>
        </p:txBody>
      </p:sp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tool for building virtual machines images</a:t>
            </a:r>
          </a:p>
        </p:txBody>
      </p:sp>
      <p:grpSp>
        <p:nvGrpSpPr>
          <p:cNvPr id="181" name="Group 181"/>
          <p:cNvGrpSpPr/>
          <p:nvPr/>
        </p:nvGrpSpPr>
        <p:grpSpPr>
          <a:xfrm>
            <a:off x="859656" y="3247574"/>
            <a:ext cx="11285488" cy="2261944"/>
            <a:chOff x="0" y="0"/>
            <a:chExt cx="11285487" cy="2261943"/>
          </a:xfrm>
        </p:grpSpPr>
        <p:sp>
          <p:nvSpPr>
            <p:cNvPr id="173" name="Shape 173"/>
            <p:cNvSpPr/>
            <p:nvPr/>
          </p:nvSpPr>
          <p:spPr>
            <a:xfrm>
              <a:off x="0" y="194125"/>
              <a:ext cx="2789188" cy="723901"/>
            </a:xfrm>
            <a:prstGeom prst="roundRect">
              <a:avLst>
                <a:gd name="adj" fmla="val 2631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builders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4248150" y="194125"/>
              <a:ext cx="2789188" cy="723901"/>
            </a:xfrm>
            <a:prstGeom prst="roundRect">
              <a:avLst>
                <a:gd name="adj" fmla="val 2631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provisioners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8496300" y="194125"/>
              <a:ext cx="2789188" cy="723901"/>
            </a:xfrm>
            <a:prstGeom prst="roundRect">
              <a:avLst>
                <a:gd name="adj" fmla="val 2631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post-processors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646732" y="991943"/>
              <a:ext cx="1216324" cy="1270001"/>
            </a:xfrm>
            <a:prstGeom prst="roundRect">
              <a:avLst>
                <a:gd name="adj" fmla="val 15662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workstation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fusion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virtualbox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5034582" y="991943"/>
              <a:ext cx="1216324" cy="1270001"/>
            </a:xfrm>
            <a:prstGeom prst="roundRect">
              <a:avLst>
                <a:gd name="adj" fmla="val 15662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powershell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ansible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puppet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9282732" y="991943"/>
              <a:ext cx="1216324" cy="1270001"/>
            </a:xfrm>
            <a:prstGeom prst="roundRect">
              <a:avLst>
                <a:gd name="adj" fmla="val 15662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Vsphere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vagrant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atlas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1965302" y="0"/>
              <a:ext cx="2196432" cy="521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40" fill="norm" stroke="1" extrusionOk="0">
                  <a:moveTo>
                    <a:pt x="0" y="6265"/>
                  </a:moveTo>
                  <a:cubicBezTo>
                    <a:pt x="7145" y="-4760"/>
                    <a:pt x="14345" y="-1235"/>
                    <a:pt x="21600" y="16840"/>
                  </a:cubicBezTo>
                </a:path>
              </a:pathLst>
            </a:custGeom>
            <a:noFill/>
            <a:ln w="381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208117" y="7606"/>
              <a:ext cx="2135389" cy="529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97" fill="norm" stroke="1" extrusionOk="0">
                  <a:moveTo>
                    <a:pt x="0" y="5955"/>
                  </a:moveTo>
                  <a:cubicBezTo>
                    <a:pt x="7168" y="-4703"/>
                    <a:pt x="14368" y="-1056"/>
                    <a:pt x="21600" y="16897"/>
                  </a:cubicBezTo>
                </a:path>
              </a:pathLst>
            </a:custGeom>
            <a:noFill/>
            <a:ln w="381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859656" y="6322988"/>
            <a:ext cx="11285488" cy="1523680"/>
            <a:chOff x="0" y="0"/>
            <a:chExt cx="11285487" cy="1523679"/>
          </a:xfrm>
        </p:grpSpPr>
        <p:sp>
          <p:nvSpPr>
            <p:cNvPr id="182" name="Shape 182"/>
            <p:cNvSpPr/>
            <p:nvPr/>
          </p:nvSpPr>
          <p:spPr>
            <a:xfrm>
              <a:off x="0" y="189374"/>
              <a:ext cx="2789188" cy="743149"/>
            </a:xfrm>
            <a:prstGeom prst="roundRect">
              <a:avLst>
                <a:gd name="adj" fmla="val 2563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builder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4248150" y="189374"/>
              <a:ext cx="2789188" cy="723901"/>
            </a:xfrm>
            <a:prstGeom prst="roundRect">
              <a:avLst>
                <a:gd name="adj" fmla="val 2631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provisioner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8496300" y="189374"/>
              <a:ext cx="2789188" cy="743149"/>
            </a:xfrm>
            <a:prstGeom prst="roundRect">
              <a:avLst>
                <a:gd name="adj" fmla="val 2563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post-processor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1980337" y="-1"/>
              <a:ext cx="2181397" cy="516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57" fill="norm" stroke="1" extrusionOk="0">
                  <a:moveTo>
                    <a:pt x="0" y="6175"/>
                  </a:moveTo>
                  <a:cubicBezTo>
                    <a:pt x="7130" y="-4743"/>
                    <a:pt x="14330" y="-1182"/>
                    <a:pt x="21600" y="16857"/>
                  </a:cubicBezTo>
                </a:path>
              </a:pathLst>
            </a:custGeom>
            <a:noFill/>
            <a:ln w="381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208117" y="2855"/>
              <a:ext cx="213539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897" fill="norm" stroke="1" extrusionOk="0">
                  <a:moveTo>
                    <a:pt x="0" y="5955"/>
                  </a:moveTo>
                  <a:cubicBezTo>
                    <a:pt x="7168" y="-4703"/>
                    <a:pt x="14368" y="-1056"/>
                    <a:pt x="21600" y="16897"/>
                  </a:cubicBezTo>
                </a:path>
              </a:pathLst>
            </a:custGeom>
            <a:noFill/>
            <a:ln w="381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75890" y="987647"/>
              <a:ext cx="2437408" cy="536033"/>
            </a:xfrm>
            <a:prstGeom prst="roundRect">
              <a:avLst>
                <a:gd name="adj" fmla="val 35539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vmware workstation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424040" y="987647"/>
              <a:ext cx="2437408" cy="536033"/>
            </a:xfrm>
            <a:prstGeom prst="roundRect">
              <a:avLst>
                <a:gd name="adj" fmla="val 35539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powershell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8672190" y="987647"/>
              <a:ext cx="2437408" cy="536033"/>
            </a:xfrm>
            <a:prstGeom prst="roundRect">
              <a:avLst>
                <a:gd name="adj" fmla="val 35539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vmware vsphere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packer | the steps</a:t>
            </a:r>
          </a:p>
        </p:txBody>
      </p:sp>
      <p:sp>
        <p:nvSpPr>
          <p:cNvPr id="197" name="Shape 197"/>
          <p:cNvSpPr/>
          <p:nvPr/>
        </p:nvSpPr>
        <p:spPr>
          <a:xfrm>
            <a:off x="1735705" y="1990424"/>
            <a:ext cx="10631097" cy="369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8470" indent="-388470">
              <a:buSzPct val="100000"/>
              <a:buAutoNum type="arabicPeriod" startAt="1"/>
            </a:pPr>
            <a:r>
              <a:t>an empty VM is created in vmware workstation</a:t>
            </a:r>
          </a:p>
          <a:p>
            <a:pPr marL="388470" indent="-388470">
              <a:buSzPct val="100000"/>
              <a:buAutoNum type="arabicPeriod" startAt="1"/>
            </a:pPr>
            <a:r>
              <a:t>an ISO is copied down and attached to the VM</a:t>
            </a:r>
          </a:p>
          <a:p>
            <a:pPr marL="388470" indent="-388470">
              <a:buSzPct val="100000"/>
              <a:buAutoNum type="arabicPeriod" startAt="1"/>
            </a:pPr>
            <a:r>
              <a:t>an Autounattend.xml is placed in the floppy drive and connected to the VM</a:t>
            </a:r>
          </a:p>
          <a:p>
            <a:pPr lvl="1" marL="1048870" indent="-388470">
              <a:buSzPct val="100000"/>
              <a:buAutoNum type="arabicPeriod" startAt="1"/>
            </a:pPr>
            <a:r>
              <a:t>the Autounattend.xml contains “FirstLogonCommands” to configure WinRM</a:t>
            </a:r>
          </a:p>
          <a:p>
            <a:pPr marL="388470" indent="-388470">
              <a:buSzPct val="100000"/>
              <a:buAutoNum type="arabicPeriod" startAt="1"/>
            </a:pPr>
            <a:r>
              <a:t>the VM is booted and uses the Autounattend.xml previously placed on the A:\ drive</a:t>
            </a:r>
          </a:p>
          <a:p>
            <a:pPr lvl="1" marL="1048870" indent="-388470">
              <a:buSzPct val="100000"/>
              <a:buAutoNum type="arabicPeriod" startAt="1"/>
            </a:pPr>
            <a:r>
              <a:t>WinRM is configured and packer connects to the VM</a:t>
            </a:r>
          </a:p>
          <a:p>
            <a:pPr marL="388470" indent="-388470">
              <a:buSzPct val="100000"/>
              <a:buAutoNum type="arabicPeriod" startAt="1"/>
            </a:pPr>
            <a:r>
              <a:t>when WinRM becomes available, packer provisioners run</a:t>
            </a:r>
          </a:p>
          <a:p>
            <a:pPr lvl="1" marL="1048870" indent="-388470">
              <a:buSzPct val="100000"/>
              <a:buAutoNum type="arabicPeriod" startAt="1"/>
            </a:pPr>
            <a:r>
              <a:t>run all the things!</a:t>
            </a:r>
          </a:p>
          <a:p>
            <a:pPr marL="388470" indent="-388470">
              <a:buSzPct val="100000"/>
              <a:buAutoNum type="arabicPeriod" startAt="1"/>
            </a:pPr>
            <a:r>
              <a:t>once complete packer uses the provided shutdown command to power-off the VM</a:t>
            </a:r>
          </a:p>
        </p:txBody>
      </p:sp>
      <p:sp>
        <p:nvSpPr>
          <p:cNvPr id="198" name="Shape 198"/>
          <p:cNvSpPr/>
          <p:nvPr/>
        </p:nvSpPr>
        <p:spPr>
          <a:xfrm>
            <a:off x="825177" y="1871687"/>
            <a:ext cx="11529518" cy="4061044"/>
          </a:xfrm>
          <a:prstGeom prst="roundRect">
            <a:avLst>
              <a:gd name="adj" fmla="val 4691"/>
            </a:avLst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1404813" y="4456434"/>
            <a:ext cx="10592998" cy="1277683"/>
          </a:xfrm>
          <a:prstGeom prst="roundRect">
            <a:avLst>
              <a:gd name="adj" fmla="val 14910"/>
            </a:avLst>
          </a:prstGeom>
          <a:ln w="381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0" name="Shape 200"/>
          <p:cNvSpPr/>
          <p:nvPr/>
        </p:nvSpPr>
        <p:spPr>
          <a:xfrm rot="16200000">
            <a:off x="-104903" y="2269824"/>
            <a:ext cx="131578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1. builder</a:t>
            </a:r>
          </a:p>
        </p:txBody>
      </p:sp>
      <p:sp>
        <p:nvSpPr>
          <p:cNvPr id="201" name="Shape 201"/>
          <p:cNvSpPr/>
          <p:nvPr/>
        </p:nvSpPr>
        <p:spPr>
          <a:xfrm rot="16200000">
            <a:off x="115625" y="4521544"/>
            <a:ext cx="204312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2. provisioner</a:t>
            </a:r>
          </a:p>
        </p:txBody>
      </p:sp>
      <p:sp>
        <p:nvSpPr>
          <p:cNvPr id="202" name="Shape 202"/>
          <p:cNvSpPr/>
          <p:nvPr/>
        </p:nvSpPr>
        <p:spPr>
          <a:xfrm>
            <a:off x="795213" y="6206876"/>
            <a:ext cx="11529517" cy="662137"/>
          </a:xfrm>
          <a:prstGeom prst="roundRect">
            <a:avLst>
              <a:gd name="adj" fmla="val 28770"/>
            </a:avLst>
          </a:prstGeom>
          <a:ln w="38100">
            <a:solidFill>
              <a:schemeClr val="accent4">
                <a:hueOff val="-667846"/>
                <a:satOff val="2144"/>
                <a:lumOff val="-598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Shape 203"/>
          <p:cNvSpPr/>
          <p:nvPr/>
        </p:nvSpPr>
        <p:spPr>
          <a:xfrm rot="16200000">
            <a:off x="-799495" y="5357859"/>
            <a:ext cx="270496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</a:defRPr>
            </a:lvl1pPr>
          </a:lstStyle>
          <a:p>
            <a:pPr/>
            <a:r>
              <a:t>3. post-processor</a:t>
            </a:r>
          </a:p>
        </p:txBody>
      </p:sp>
      <p:sp>
        <p:nvSpPr>
          <p:cNvPr id="204" name="Shape 204"/>
          <p:cNvSpPr/>
          <p:nvPr/>
        </p:nvSpPr>
        <p:spPr>
          <a:xfrm>
            <a:off x="1735705" y="6315694"/>
            <a:ext cx="1063109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88470" indent="-388470">
              <a:buSzPct val="100000"/>
              <a:buAutoNum type="arabicPeriod" startAt="1"/>
            </a:lvl1pPr>
          </a:lstStyle>
          <a:p>
            <a:pPr/>
            <a:r>
              <a:t>upload to vsphere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packer | the config file(s) aka “packer templates”</a:t>
            </a:r>
          </a:p>
        </p:txBody>
      </p:sp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json</a:t>
            </a:r>
          </a:p>
        </p:txBody>
      </p:sp>
      <p:pic>
        <p:nvPicPr>
          <p:cNvPr id="20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7400" y="1097583"/>
            <a:ext cx="5511800" cy="858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>
            <p:ph type="body" sz="quarter" idx="1"/>
          </p:nvPr>
        </p:nvSpPr>
        <p:spPr>
          <a:xfrm>
            <a:off x="406400" y="2743200"/>
            <a:ext cx="6641406" cy="723901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easy to read and a fun to write</a:t>
            </a:r>
          </a:p>
        </p:txBody>
      </p:sp>
      <p:pic>
        <p:nvPicPr>
          <p:cNvPr id="21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" y="3810000"/>
            <a:ext cx="5080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packer | run</a:t>
            </a:r>
          </a:p>
        </p:txBody>
      </p:sp>
      <p:pic>
        <p:nvPicPr>
          <p:cNvPr id="213" name="2017-08-30_21-37-4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1414834"/>
            <a:ext cx="9779000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2017-08-30_21-45-5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100" y="3731369"/>
            <a:ext cx="12369800" cy="55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packer | vsphere post-processor network communication </a:t>
            </a:r>
          </a:p>
        </p:txBody>
      </p:sp>
      <p:pic>
        <p:nvPicPr>
          <p:cNvPr id="217" name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00" y="6432351"/>
            <a:ext cx="10693400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450" y="6984603"/>
            <a:ext cx="10629900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3000" y="1731687"/>
            <a:ext cx="5638800" cy="416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