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uhV6pAoVfhZ/712qdn8sgB48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db3d44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dadb3d44c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adb3d44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dadb3d44c6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adb3d44c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adb3d44c6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adb3d44c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adb3d44c6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adb3d44c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adb3d44c6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adb3d44c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dadb3d44c6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adb3d44c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dadb3d44c6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adb3d44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dadb3d44c6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adb3d44c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dadb3d44c6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adb3d44c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dadb3d44c6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adb3d44c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dadb3d44c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db3d44c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dadb3d44c6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adb3d44c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dadb3d44c6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adb3d44c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dadb3d44c6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adb3d44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dadb3d44c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adb3d44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dadb3d44c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adb3d44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dadb3d44c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adb3d44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dadb3d44c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adb3d44c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adb3d44c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adb3d44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dadb3d44c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adb3d44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adb3d44c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1792288" y="612775"/>
            <a:ext cx="5486400" cy="4114800"/>
          </a:xfrm>
          <a:prstGeom prst="rect">
            <a:avLst/>
          </a:prstGeom>
          <a:noFill/>
          <a:ln>
            <a:noFill/>
          </a:ln>
        </p:spPr>
      </p:sp>
      <p:sp>
        <p:nvSpPr>
          <p:cNvPr id="64" name="Google Shape;64;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24.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jp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18288000" cy="10287000"/>
          </a:xfrm>
          <a:prstGeom prst="rect">
            <a:avLst/>
          </a:prstGeom>
          <a:noFill/>
          <a:ln>
            <a:noFill/>
          </a:ln>
        </p:spPr>
      </p:pic>
      <p:sp>
        <p:nvSpPr>
          <p:cNvPr id="85" name="Google Shape;85;p1"/>
          <p:cNvSpPr txBox="1"/>
          <p:nvPr/>
        </p:nvSpPr>
        <p:spPr>
          <a:xfrm>
            <a:off x="5413025" y="3420288"/>
            <a:ext cx="12406200" cy="1939500"/>
          </a:xfrm>
          <a:prstGeom prst="rect">
            <a:avLst/>
          </a:prstGeom>
          <a:noFill/>
          <a:ln>
            <a:noFill/>
          </a:ln>
        </p:spPr>
        <p:txBody>
          <a:bodyPr anchorCtr="0" anchor="t" bIns="0" lIns="0" spcFirstLastPara="1" rIns="0" wrap="square" tIns="0">
            <a:spAutoFit/>
          </a:bodyPr>
          <a:lstStyle/>
          <a:p>
            <a:pPr indent="0" lvl="0" marL="0" rtl="0" algn="ctr">
              <a:lnSpc>
                <a:spcPct val="200000"/>
              </a:lnSpc>
              <a:spcBef>
                <a:spcPts val="0"/>
              </a:spcBef>
              <a:spcAft>
                <a:spcPts val="0"/>
              </a:spcAft>
              <a:buClr>
                <a:schemeClr val="dk1"/>
              </a:buClr>
              <a:buSzPts val="1100"/>
              <a:buFont typeface="Arial"/>
              <a:buNone/>
            </a:pPr>
            <a:r>
              <a:rPr b="1" lang="en-US" sz="4200">
                <a:latin typeface="Times New Roman"/>
                <a:ea typeface="Times New Roman"/>
                <a:cs typeface="Times New Roman"/>
                <a:sym typeface="Times New Roman"/>
              </a:rPr>
              <a:t> TEACHERS’ COMMUNICATION STYLE AND </a:t>
            </a:r>
            <a:endParaRPr b="1" sz="4200">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1100"/>
              <a:buFont typeface="Arial"/>
              <a:buNone/>
            </a:pPr>
            <a:r>
              <a:rPr b="1" lang="en-US" sz="4200">
                <a:latin typeface="Times New Roman"/>
                <a:ea typeface="Times New Roman"/>
                <a:cs typeface="Times New Roman"/>
                <a:sym typeface="Times New Roman"/>
              </a:rPr>
              <a:t>STUDENTS’ ACADEMIC ENGAGEMENT</a:t>
            </a:r>
            <a:endParaRPr b="1" sz="4200">
              <a:latin typeface="Times New Roman"/>
              <a:ea typeface="Times New Roman"/>
              <a:cs typeface="Times New Roman"/>
              <a:sym typeface="Times New Roman"/>
            </a:endParaRPr>
          </a:p>
        </p:txBody>
      </p:sp>
      <p:sp>
        <p:nvSpPr>
          <p:cNvPr id="86" name="Google Shape;86;p1"/>
          <p:cNvSpPr txBox="1"/>
          <p:nvPr/>
        </p:nvSpPr>
        <p:spPr>
          <a:xfrm>
            <a:off x="11723975" y="7517700"/>
            <a:ext cx="5707200" cy="27582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ATIENZA, KOBE NEIL</a:t>
            </a:r>
            <a:endParaRPr sz="32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GUTIERREZ,JONIETHEL</a:t>
            </a:r>
            <a:endParaRPr sz="32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MARANAN, CHARLENE </a:t>
            </a:r>
            <a:endParaRPr sz="32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SALAZAR, NICOLE</a:t>
            </a:r>
            <a:endParaRPr sz="3200">
              <a:latin typeface="Times New Roman"/>
              <a:ea typeface="Times New Roman"/>
              <a:cs typeface="Times New Roman"/>
              <a:sym typeface="Times New Roman"/>
            </a:endParaRPr>
          </a:p>
          <a:p>
            <a:pPr indent="0" lvl="0" marL="0" marR="0" rtl="0" algn="r">
              <a:lnSpc>
                <a:spcPct val="102000"/>
              </a:lnSpc>
              <a:spcBef>
                <a:spcPts val="0"/>
              </a:spcBef>
              <a:spcAft>
                <a:spcPts val="0"/>
              </a:spcAft>
              <a:buNone/>
            </a:pPr>
            <a:r>
              <a:t/>
            </a:r>
            <a:endParaRPr sz="3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2dadb3d44c6_0_71"/>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59" name="Google Shape;159;g2dadb3d44c6_0_71"/>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60" name="Google Shape;160;g2dadb3d44c6_0_71"/>
          <p:cNvSpPr txBox="1"/>
          <p:nvPr/>
        </p:nvSpPr>
        <p:spPr>
          <a:xfrm>
            <a:off x="3479775" y="2400500"/>
            <a:ext cx="12750000" cy="21234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SzPts val="1100"/>
              <a:buNone/>
            </a:pPr>
            <a:r>
              <a:rPr b="1" lang="en-US" sz="3100">
                <a:solidFill>
                  <a:schemeClr val="lt1"/>
                </a:solidFill>
                <a:latin typeface="Times New Roman"/>
                <a:ea typeface="Times New Roman"/>
                <a:cs typeface="Times New Roman"/>
                <a:sym typeface="Times New Roman"/>
              </a:rPr>
              <a:t>Table 8. </a:t>
            </a:r>
            <a:endParaRPr b="1" sz="31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US" sz="3100">
                <a:solidFill>
                  <a:schemeClr val="lt1"/>
                </a:solidFill>
                <a:latin typeface="Times New Roman"/>
                <a:ea typeface="Times New Roman"/>
                <a:cs typeface="Times New Roman"/>
                <a:sym typeface="Times New Roman"/>
              </a:rPr>
              <a:t>Assessment on the Level of Engagement of the Students in terms of Cognitive Engagement</a:t>
            </a:r>
            <a:endParaRPr b="1" sz="31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3100">
              <a:solidFill>
                <a:schemeClr val="lt1"/>
              </a:solidFill>
              <a:latin typeface="Times New Roman"/>
              <a:ea typeface="Times New Roman"/>
              <a:cs typeface="Times New Roman"/>
              <a:sym typeface="Times New Roman"/>
            </a:endParaRPr>
          </a:p>
        </p:txBody>
      </p:sp>
      <p:pic>
        <p:nvPicPr>
          <p:cNvPr id="161" name="Google Shape;161;g2dadb3d44c6_0_71"/>
          <p:cNvPicPr preferRelativeResize="0"/>
          <p:nvPr/>
        </p:nvPicPr>
        <p:blipFill>
          <a:blip r:embed="rId4">
            <a:alphaModFix/>
          </a:blip>
          <a:stretch>
            <a:fillRect/>
          </a:stretch>
        </p:blipFill>
        <p:spPr>
          <a:xfrm>
            <a:off x="591125" y="4044500"/>
            <a:ext cx="8130775" cy="6124575"/>
          </a:xfrm>
          <a:prstGeom prst="rect">
            <a:avLst/>
          </a:prstGeom>
          <a:noFill/>
          <a:ln>
            <a:noFill/>
          </a:ln>
        </p:spPr>
      </p:pic>
      <p:pic>
        <p:nvPicPr>
          <p:cNvPr id="162" name="Google Shape;162;g2dadb3d44c6_0_71"/>
          <p:cNvPicPr preferRelativeResize="0"/>
          <p:nvPr/>
        </p:nvPicPr>
        <p:blipFill>
          <a:blip r:embed="rId5">
            <a:alphaModFix/>
          </a:blip>
          <a:stretch>
            <a:fillRect/>
          </a:stretch>
        </p:blipFill>
        <p:spPr>
          <a:xfrm>
            <a:off x="9736775" y="4044488"/>
            <a:ext cx="7467600" cy="612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2dadb3d44c6_0_77"/>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68" name="Google Shape;168;g2dadb3d44c6_0_77"/>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69" name="Google Shape;169;g2dadb3d44c6_0_77"/>
          <p:cNvSpPr txBox="1"/>
          <p:nvPr/>
        </p:nvSpPr>
        <p:spPr>
          <a:xfrm>
            <a:off x="2628900" y="2682125"/>
            <a:ext cx="13030200" cy="1056000"/>
          </a:xfrm>
          <a:prstGeom prst="rect">
            <a:avLst/>
          </a:prstGeom>
          <a:noFill/>
          <a:ln>
            <a:noFill/>
          </a:ln>
        </p:spPr>
        <p:txBody>
          <a:bodyPr anchorCtr="0" anchor="t" bIns="0" lIns="0" spcFirstLastPara="1" rIns="0" wrap="square" tIns="0">
            <a:spAutoFit/>
          </a:bodyPr>
          <a:lstStyle/>
          <a:p>
            <a:pPr indent="0" lvl="0" marL="0" rtl="0" algn="ctr">
              <a:lnSpc>
                <a:spcPct val="107916"/>
              </a:lnSpc>
              <a:spcBef>
                <a:spcPts val="0"/>
              </a:spcBef>
              <a:spcAft>
                <a:spcPts val="5"/>
              </a:spcAft>
              <a:buClr>
                <a:schemeClr val="dk1"/>
              </a:buClr>
              <a:buSzPts val="1100"/>
              <a:buFont typeface="Arial"/>
              <a:buNone/>
            </a:pPr>
            <a:r>
              <a:rPr b="1" lang="en-US" sz="3300">
                <a:solidFill>
                  <a:schemeClr val="lt1"/>
                </a:solidFill>
                <a:latin typeface="Times New Roman"/>
                <a:ea typeface="Times New Roman"/>
                <a:cs typeface="Times New Roman"/>
                <a:sym typeface="Times New Roman"/>
              </a:rPr>
              <a:t>Table 9. Assessment on the Level of Engagement of the Students in terms of Emotional Engagement</a:t>
            </a:r>
            <a:endParaRPr sz="7400">
              <a:solidFill>
                <a:schemeClr val="lt1"/>
              </a:solidFill>
              <a:latin typeface="Times New Roman"/>
              <a:ea typeface="Times New Roman"/>
              <a:cs typeface="Times New Roman"/>
              <a:sym typeface="Times New Roman"/>
            </a:endParaRPr>
          </a:p>
        </p:txBody>
      </p:sp>
      <p:pic>
        <p:nvPicPr>
          <p:cNvPr id="170" name="Google Shape;170;g2dadb3d44c6_0_77"/>
          <p:cNvPicPr preferRelativeResize="0"/>
          <p:nvPr/>
        </p:nvPicPr>
        <p:blipFill>
          <a:blip r:embed="rId4">
            <a:alphaModFix/>
          </a:blip>
          <a:stretch>
            <a:fillRect/>
          </a:stretch>
        </p:blipFill>
        <p:spPr>
          <a:xfrm>
            <a:off x="624475" y="4017050"/>
            <a:ext cx="8293550" cy="5953125"/>
          </a:xfrm>
          <a:prstGeom prst="rect">
            <a:avLst/>
          </a:prstGeom>
          <a:noFill/>
          <a:ln>
            <a:noFill/>
          </a:ln>
        </p:spPr>
      </p:pic>
      <p:pic>
        <p:nvPicPr>
          <p:cNvPr id="171" name="Google Shape;171;g2dadb3d44c6_0_77"/>
          <p:cNvPicPr preferRelativeResize="0"/>
          <p:nvPr/>
        </p:nvPicPr>
        <p:blipFill>
          <a:blip r:embed="rId5">
            <a:alphaModFix/>
          </a:blip>
          <a:stretch>
            <a:fillRect/>
          </a:stretch>
        </p:blipFill>
        <p:spPr>
          <a:xfrm>
            <a:off x="9780801" y="3959900"/>
            <a:ext cx="7961850" cy="60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dadb3d44c6_0_94"/>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77" name="Google Shape;177;g2dadb3d44c6_0_94"/>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ahoma"/>
                <a:ea typeface="Tahoma"/>
                <a:cs typeface="Tahoma"/>
                <a:sym typeface="Tahoma"/>
              </a:rPr>
              <a:t>Results and Discussions</a:t>
            </a:r>
            <a:endParaRPr/>
          </a:p>
        </p:txBody>
      </p:sp>
      <p:sp>
        <p:nvSpPr>
          <p:cNvPr id="178" name="Google Shape;178;g2dadb3d44c6_0_94"/>
          <p:cNvSpPr txBox="1"/>
          <p:nvPr/>
        </p:nvSpPr>
        <p:spPr>
          <a:xfrm>
            <a:off x="3478175" y="2666263"/>
            <a:ext cx="12060000" cy="2154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3400">
                <a:solidFill>
                  <a:schemeClr val="lt1"/>
                </a:solidFill>
                <a:latin typeface="Times New Roman"/>
                <a:ea typeface="Times New Roman"/>
                <a:cs typeface="Times New Roman"/>
                <a:sym typeface="Times New Roman"/>
              </a:rPr>
              <a:t>Table 10</a:t>
            </a:r>
            <a:endParaRPr b="1" sz="3400">
              <a:solidFill>
                <a:schemeClr val="lt1"/>
              </a:solidFill>
              <a:latin typeface="Times New Roman"/>
              <a:ea typeface="Times New Roman"/>
              <a:cs typeface="Times New Roman"/>
              <a:sym typeface="Times New Roman"/>
            </a:endParaRPr>
          </a:p>
          <a:p>
            <a:pPr indent="0" lvl="0" marL="0" rtl="0" algn="ctr">
              <a:spcBef>
                <a:spcPts val="0"/>
              </a:spcBef>
              <a:spcAft>
                <a:spcPts val="0"/>
              </a:spcAft>
              <a:buSzPts val="1100"/>
              <a:buNone/>
            </a:pPr>
            <a:r>
              <a:rPr b="1" lang="en-US" sz="3400">
                <a:solidFill>
                  <a:schemeClr val="lt1"/>
                </a:solidFill>
                <a:latin typeface="Times New Roman"/>
                <a:ea typeface="Times New Roman"/>
                <a:cs typeface="Times New Roman"/>
                <a:sym typeface="Times New Roman"/>
              </a:rPr>
              <a:t>Differences in the Assessed Students’ Level of Academic Engagement when Grouped according to Age</a:t>
            </a:r>
            <a:r>
              <a:rPr b="1" lang="en-US" sz="4000">
                <a:solidFill>
                  <a:schemeClr val="lt1"/>
                </a:solidFill>
                <a:latin typeface="Times New Roman"/>
                <a:ea typeface="Times New Roman"/>
                <a:cs typeface="Times New Roman"/>
                <a:sym typeface="Times New Roman"/>
              </a:rPr>
              <a:t> </a:t>
            </a:r>
            <a:endParaRPr b="1" sz="4000">
              <a:solidFill>
                <a:schemeClr val="lt1"/>
              </a:solidFill>
              <a:latin typeface="Times New Roman"/>
              <a:ea typeface="Times New Roman"/>
              <a:cs typeface="Times New Roman"/>
              <a:sym typeface="Times New Roman"/>
            </a:endParaRPr>
          </a:p>
          <a:p>
            <a:pPr indent="0" lvl="0" marL="0" rtl="0" algn="ctr">
              <a:lnSpc>
                <a:spcPct val="107916"/>
              </a:lnSpc>
              <a:spcBef>
                <a:spcPts val="0"/>
              </a:spcBef>
              <a:spcAft>
                <a:spcPts val="5"/>
              </a:spcAft>
              <a:buSzPts val="1100"/>
              <a:buNone/>
            </a:pPr>
            <a:r>
              <a:t/>
            </a:r>
            <a:endParaRPr b="1" sz="3200">
              <a:solidFill>
                <a:schemeClr val="lt1"/>
              </a:solidFill>
              <a:latin typeface="Times New Roman"/>
              <a:ea typeface="Times New Roman"/>
              <a:cs typeface="Times New Roman"/>
              <a:sym typeface="Times New Roman"/>
            </a:endParaRPr>
          </a:p>
        </p:txBody>
      </p:sp>
      <p:pic>
        <p:nvPicPr>
          <p:cNvPr id="179" name="Google Shape;179;g2dadb3d44c6_0_94"/>
          <p:cNvPicPr preferRelativeResize="0"/>
          <p:nvPr/>
        </p:nvPicPr>
        <p:blipFill>
          <a:blip r:embed="rId4">
            <a:alphaModFix/>
          </a:blip>
          <a:stretch>
            <a:fillRect/>
          </a:stretch>
        </p:blipFill>
        <p:spPr>
          <a:xfrm>
            <a:off x="3114000" y="5090950"/>
            <a:ext cx="12060000" cy="464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dadb3d44c6_0_100"/>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85" name="Google Shape;185;g2dadb3d44c6_0_100"/>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86" name="Google Shape;186;g2dadb3d44c6_0_100"/>
          <p:cNvSpPr txBox="1"/>
          <p:nvPr/>
        </p:nvSpPr>
        <p:spPr>
          <a:xfrm>
            <a:off x="3282075" y="2728625"/>
            <a:ext cx="12060000" cy="2078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3400">
                <a:solidFill>
                  <a:schemeClr val="lt1"/>
                </a:solidFill>
                <a:latin typeface="Times New Roman"/>
                <a:ea typeface="Times New Roman"/>
                <a:cs typeface="Times New Roman"/>
                <a:sym typeface="Times New Roman"/>
              </a:rPr>
              <a:t>Table </a:t>
            </a:r>
            <a:r>
              <a:rPr b="1" lang="en-US" sz="3400">
                <a:solidFill>
                  <a:schemeClr val="lt1"/>
                </a:solidFill>
                <a:latin typeface="Times New Roman"/>
                <a:ea typeface="Times New Roman"/>
                <a:cs typeface="Times New Roman"/>
                <a:sym typeface="Times New Roman"/>
              </a:rPr>
              <a:t>11</a:t>
            </a:r>
            <a:endParaRPr b="1" sz="3400">
              <a:solidFill>
                <a:schemeClr val="lt1"/>
              </a:solidFill>
              <a:latin typeface="Times New Roman"/>
              <a:ea typeface="Times New Roman"/>
              <a:cs typeface="Times New Roman"/>
              <a:sym typeface="Times New Roman"/>
            </a:endParaRPr>
          </a:p>
          <a:p>
            <a:pPr indent="0" lvl="0" marL="0" rtl="0" algn="ctr">
              <a:spcBef>
                <a:spcPts val="0"/>
              </a:spcBef>
              <a:spcAft>
                <a:spcPts val="0"/>
              </a:spcAft>
              <a:buSzPts val="1100"/>
              <a:buNone/>
            </a:pPr>
            <a:r>
              <a:rPr b="1" lang="en-US" sz="3400">
                <a:solidFill>
                  <a:schemeClr val="lt1"/>
                </a:solidFill>
                <a:latin typeface="Times New Roman"/>
                <a:ea typeface="Times New Roman"/>
                <a:cs typeface="Times New Roman"/>
                <a:sym typeface="Times New Roman"/>
              </a:rPr>
              <a:t>Differences in the Assessed Students’ Level of Academic Engagement when Grouped according to Sex</a:t>
            </a:r>
            <a:endParaRPr b="1" sz="3500">
              <a:solidFill>
                <a:schemeClr val="lt1"/>
              </a:solidFill>
              <a:latin typeface="Times New Roman"/>
              <a:ea typeface="Times New Roman"/>
              <a:cs typeface="Times New Roman"/>
              <a:sym typeface="Times New Roman"/>
            </a:endParaRPr>
          </a:p>
          <a:p>
            <a:pPr indent="0" lvl="0" marL="0" rtl="0" algn="ctr">
              <a:lnSpc>
                <a:spcPct val="107916"/>
              </a:lnSpc>
              <a:spcBef>
                <a:spcPts val="0"/>
              </a:spcBef>
              <a:spcAft>
                <a:spcPts val="5"/>
              </a:spcAft>
              <a:buSzPts val="1100"/>
              <a:buNone/>
            </a:pPr>
            <a:r>
              <a:t/>
            </a:r>
            <a:endParaRPr b="1" sz="3300">
              <a:solidFill>
                <a:schemeClr val="lt1"/>
              </a:solidFill>
              <a:latin typeface="Times New Roman"/>
              <a:ea typeface="Times New Roman"/>
              <a:cs typeface="Times New Roman"/>
              <a:sym typeface="Times New Roman"/>
            </a:endParaRPr>
          </a:p>
        </p:txBody>
      </p:sp>
      <p:pic>
        <p:nvPicPr>
          <p:cNvPr id="187" name="Google Shape;187;g2dadb3d44c6_0_100"/>
          <p:cNvPicPr preferRelativeResize="0"/>
          <p:nvPr/>
        </p:nvPicPr>
        <p:blipFill>
          <a:blip r:embed="rId4">
            <a:alphaModFix/>
          </a:blip>
          <a:stretch>
            <a:fillRect/>
          </a:stretch>
        </p:blipFill>
        <p:spPr>
          <a:xfrm>
            <a:off x="3145963" y="4865200"/>
            <a:ext cx="13004576" cy="493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2dadb3d44c6_0_110"/>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93" name="Google Shape;193;g2dadb3d44c6_0_110"/>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94" name="Google Shape;194;g2dadb3d44c6_0_110"/>
          <p:cNvSpPr txBox="1"/>
          <p:nvPr/>
        </p:nvSpPr>
        <p:spPr>
          <a:xfrm>
            <a:off x="818400" y="3270425"/>
            <a:ext cx="16651200" cy="815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5300">
              <a:solidFill>
                <a:schemeClr val="lt1"/>
              </a:solidFill>
              <a:latin typeface="Tahoma"/>
              <a:ea typeface="Tahoma"/>
              <a:cs typeface="Tahoma"/>
              <a:sym typeface="Tahoma"/>
            </a:endParaRPr>
          </a:p>
        </p:txBody>
      </p:sp>
      <p:sp>
        <p:nvSpPr>
          <p:cNvPr id="195" name="Google Shape;195;g2dadb3d44c6_0_110"/>
          <p:cNvSpPr txBox="1"/>
          <p:nvPr/>
        </p:nvSpPr>
        <p:spPr>
          <a:xfrm>
            <a:off x="3282075" y="2728625"/>
            <a:ext cx="12060000" cy="22626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3700">
                <a:solidFill>
                  <a:schemeClr val="lt1"/>
                </a:solidFill>
                <a:latin typeface="Times New Roman"/>
                <a:ea typeface="Times New Roman"/>
                <a:cs typeface="Times New Roman"/>
                <a:sym typeface="Times New Roman"/>
              </a:rPr>
              <a:t>Table 11</a:t>
            </a:r>
            <a:endParaRPr b="1" sz="3700">
              <a:solidFill>
                <a:schemeClr val="lt1"/>
              </a:solidFill>
              <a:latin typeface="Times New Roman"/>
              <a:ea typeface="Times New Roman"/>
              <a:cs typeface="Times New Roman"/>
              <a:sym typeface="Times New Roman"/>
            </a:endParaRPr>
          </a:p>
          <a:p>
            <a:pPr indent="0" lvl="0" marL="0" rtl="0" algn="ctr">
              <a:spcBef>
                <a:spcPts val="0"/>
              </a:spcBef>
              <a:spcAft>
                <a:spcPts val="0"/>
              </a:spcAft>
              <a:buSzPts val="1100"/>
              <a:buNone/>
            </a:pPr>
            <a:r>
              <a:rPr b="1" lang="en-US" sz="3700">
                <a:solidFill>
                  <a:schemeClr val="lt1"/>
                </a:solidFill>
                <a:latin typeface="Times New Roman"/>
                <a:ea typeface="Times New Roman"/>
                <a:cs typeface="Times New Roman"/>
                <a:sym typeface="Times New Roman"/>
              </a:rPr>
              <a:t>Differences in the Assessed Students’ Level of Academic Engagement when Grouped according to Sex</a:t>
            </a:r>
            <a:endParaRPr b="1" sz="3800">
              <a:solidFill>
                <a:schemeClr val="lt1"/>
              </a:solidFill>
              <a:latin typeface="Times New Roman"/>
              <a:ea typeface="Times New Roman"/>
              <a:cs typeface="Times New Roman"/>
              <a:sym typeface="Times New Roman"/>
            </a:endParaRPr>
          </a:p>
          <a:p>
            <a:pPr indent="0" lvl="0" marL="0" rtl="0" algn="ctr">
              <a:lnSpc>
                <a:spcPct val="107916"/>
              </a:lnSpc>
              <a:spcBef>
                <a:spcPts val="0"/>
              </a:spcBef>
              <a:spcAft>
                <a:spcPts val="5"/>
              </a:spcAft>
              <a:buSzPts val="1100"/>
              <a:buNone/>
            </a:pPr>
            <a:r>
              <a:t/>
            </a:r>
            <a:endParaRPr b="1" sz="3600">
              <a:solidFill>
                <a:schemeClr val="lt1"/>
              </a:solidFill>
              <a:latin typeface="Times New Roman"/>
              <a:ea typeface="Times New Roman"/>
              <a:cs typeface="Times New Roman"/>
              <a:sym typeface="Times New Roman"/>
            </a:endParaRPr>
          </a:p>
        </p:txBody>
      </p:sp>
      <p:pic>
        <p:nvPicPr>
          <p:cNvPr id="196" name="Google Shape;196;g2dadb3d44c6_0_110"/>
          <p:cNvPicPr preferRelativeResize="0"/>
          <p:nvPr/>
        </p:nvPicPr>
        <p:blipFill>
          <a:blip r:embed="rId4">
            <a:alphaModFix/>
          </a:blip>
          <a:stretch>
            <a:fillRect/>
          </a:stretch>
        </p:blipFill>
        <p:spPr>
          <a:xfrm>
            <a:off x="4155525" y="4831425"/>
            <a:ext cx="10421451" cy="482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dadb3d44c6_0_116"/>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02" name="Google Shape;202;g2dadb3d44c6_0_116"/>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203" name="Google Shape;203;g2dadb3d44c6_0_116"/>
          <p:cNvSpPr txBox="1"/>
          <p:nvPr/>
        </p:nvSpPr>
        <p:spPr>
          <a:xfrm>
            <a:off x="2775625" y="2486000"/>
            <a:ext cx="14094900" cy="18297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SzPts val="1100"/>
              <a:buNone/>
            </a:pPr>
            <a:r>
              <a:rPr b="1" lang="en-US" sz="3400">
                <a:solidFill>
                  <a:schemeClr val="lt1"/>
                </a:solidFill>
                <a:latin typeface="Times New Roman"/>
                <a:ea typeface="Times New Roman"/>
                <a:cs typeface="Times New Roman"/>
                <a:sym typeface="Times New Roman"/>
              </a:rPr>
              <a:t>Table 12</a:t>
            </a:r>
            <a:endParaRPr b="1" sz="3400">
              <a:solidFill>
                <a:schemeClr val="lt1"/>
              </a:solidFill>
              <a:latin typeface="Times New Roman"/>
              <a:ea typeface="Times New Roman"/>
              <a:cs typeface="Times New Roman"/>
              <a:sym typeface="Times New Roman"/>
            </a:endParaRPr>
          </a:p>
          <a:p>
            <a:pPr indent="0" lvl="0" marL="0" rtl="0" algn="ctr">
              <a:lnSpc>
                <a:spcPct val="115000"/>
              </a:lnSpc>
              <a:spcBef>
                <a:spcPts val="800"/>
              </a:spcBef>
              <a:spcAft>
                <a:spcPts val="800"/>
              </a:spcAft>
              <a:buClr>
                <a:schemeClr val="dk1"/>
              </a:buClr>
              <a:buSzPts val="1100"/>
              <a:buFont typeface="Arial"/>
              <a:buNone/>
            </a:pPr>
            <a:r>
              <a:rPr b="1" lang="en-US" sz="3400">
                <a:solidFill>
                  <a:schemeClr val="lt1"/>
                </a:solidFill>
                <a:latin typeface="Times New Roman"/>
                <a:ea typeface="Times New Roman"/>
                <a:cs typeface="Times New Roman"/>
                <a:sym typeface="Times New Roman"/>
              </a:rPr>
              <a:t>Differences in the Assessed Students’ Level of Academic Engagement when Grouped according to Civil Status</a:t>
            </a:r>
            <a:endParaRPr b="1" sz="3400">
              <a:solidFill>
                <a:schemeClr val="lt1"/>
              </a:solidFill>
              <a:latin typeface="Times New Roman"/>
              <a:ea typeface="Times New Roman"/>
              <a:cs typeface="Times New Roman"/>
              <a:sym typeface="Times New Roman"/>
            </a:endParaRPr>
          </a:p>
        </p:txBody>
      </p:sp>
      <p:pic>
        <p:nvPicPr>
          <p:cNvPr id="204" name="Google Shape;204;g2dadb3d44c6_0_116"/>
          <p:cNvPicPr preferRelativeResize="0"/>
          <p:nvPr/>
        </p:nvPicPr>
        <p:blipFill>
          <a:blip r:embed="rId4">
            <a:alphaModFix/>
          </a:blip>
          <a:stretch>
            <a:fillRect/>
          </a:stretch>
        </p:blipFill>
        <p:spPr>
          <a:xfrm>
            <a:off x="3595200" y="4781175"/>
            <a:ext cx="11878224" cy="5210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2dadb3d44c6_0_126"/>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10" name="Google Shape;210;g2dadb3d44c6_0_126"/>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ahoma"/>
                <a:ea typeface="Tahoma"/>
                <a:cs typeface="Tahoma"/>
                <a:sym typeface="Tahoma"/>
              </a:rPr>
              <a:t>Results and Discussions</a:t>
            </a:r>
            <a:endParaRPr/>
          </a:p>
        </p:txBody>
      </p:sp>
      <p:sp>
        <p:nvSpPr>
          <p:cNvPr id="211" name="Google Shape;211;g2dadb3d44c6_0_126"/>
          <p:cNvSpPr txBox="1"/>
          <p:nvPr/>
        </p:nvSpPr>
        <p:spPr>
          <a:xfrm>
            <a:off x="706325" y="2620950"/>
            <a:ext cx="16651200" cy="1616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3500">
                <a:solidFill>
                  <a:schemeClr val="lt1"/>
                </a:solidFill>
                <a:latin typeface="Times New Roman"/>
                <a:ea typeface="Times New Roman"/>
                <a:cs typeface="Times New Roman"/>
                <a:sym typeface="Times New Roman"/>
              </a:rPr>
              <a:t>Table 13</a:t>
            </a:r>
            <a:endParaRPr b="1" sz="3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sz="3500">
                <a:solidFill>
                  <a:schemeClr val="lt1"/>
                </a:solidFill>
                <a:latin typeface="Times New Roman"/>
                <a:ea typeface="Times New Roman"/>
                <a:cs typeface="Times New Roman"/>
                <a:sym typeface="Times New Roman"/>
              </a:rPr>
              <a:t> Differences in the Assessed Students’ Level of Academic Engagement when Grouped according to Highest Educational Attainment</a:t>
            </a:r>
            <a:endParaRPr sz="7600">
              <a:solidFill>
                <a:schemeClr val="lt1"/>
              </a:solidFill>
              <a:latin typeface="Times New Roman"/>
              <a:ea typeface="Times New Roman"/>
              <a:cs typeface="Times New Roman"/>
              <a:sym typeface="Times New Roman"/>
            </a:endParaRPr>
          </a:p>
        </p:txBody>
      </p:sp>
      <p:pic>
        <p:nvPicPr>
          <p:cNvPr id="212" name="Google Shape;212;g2dadb3d44c6_0_126"/>
          <p:cNvPicPr preferRelativeResize="0"/>
          <p:nvPr/>
        </p:nvPicPr>
        <p:blipFill>
          <a:blip r:embed="rId4">
            <a:alphaModFix/>
          </a:blip>
          <a:stretch>
            <a:fillRect/>
          </a:stretch>
        </p:blipFill>
        <p:spPr>
          <a:xfrm>
            <a:off x="3595225" y="4641100"/>
            <a:ext cx="11486025" cy="537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2dadb3d44c6_0_132"/>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18" name="Google Shape;218;g2dadb3d44c6_0_132"/>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219" name="Google Shape;219;g2dadb3d44c6_0_132"/>
          <p:cNvSpPr txBox="1"/>
          <p:nvPr/>
        </p:nvSpPr>
        <p:spPr>
          <a:xfrm>
            <a:off x="678325" y="2654100"/>
            <a:ext cx="16651200" cy="1821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US" sz="3500">
                <a:solidFill>
                  <a:schemeClr val="lt1"/>
                </a:solidFill>
                <a:latin typeface="Times New Roman"/>
                <a:ea typeface="Times New Roman"/>
                <a:cs typeface="Times New Roman"/>
                <a:sym typeface="Times New Roman"/>
              </a:rPr>
              <a:t>Table 14</a:t>
            </a:r>
            <a:endParaRPr b="1" sz="3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100"/>
              <a:buNone/>
            </a:pPr>
            <a:r>
              <a:rPr b="1" lang="en-US" sz="3500">
                <a:solidFill>
                  <a:schemeClr val="lt1"/>
                </a:solidFill>
                <a:latin typeface="Times New Roman"/>
                <a:ea typeface="Times New Roman"/>
                <a:cs typeface="Times New Roman"/>
                <a:sym typeface="Times New Roman"/>
              </a:rPr>
              <a:t>Differences in the Assessed Students’ Level of Academic Engagement when Grouped </a:t>
            </a:r>
            <a:endParaRPr b="1" sz="3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800"/>
              </a:spcAft>
              <a:buClr>
                <a:schemeClr val="dk1"/>
              </a:buClr>
              <a:buSzPts val="1100"/>
              <a:buFont typeface="Arial"/>
              <a:buNone/>
            </a:pPr>
            <a:r>
              <a:rPr b="1" lang="en-US" sz="3500">
                <a:solidFill>
                  <a:schemeClr val="lt1"/>
                </a:solidFill>
                <a:latin typeface="Times New Roman"/>
                <a:ea typeface="Times New Roman"/>
                <a:cs typeface="Times New Roman"/>
                <a:sym typeface="Times New Roman"/>
              </a:rPr>
              <a:t>According to Employment Status</a:t>
            </a:r>
            <a:endParaRPr b="1" sz="3500">
              <a:solidFill>
                <a:schemeClr val="lt1"/>
              </a:solidFill>
              <a:latin typeface="Times New Roman"/>
              <a:ea typeface="Times New Roman"/>
              <a:cs typeface="Times New Roman"/>
              <a:sym typeface="Times New Roman"/>
            </a:endParaRPr>
          </a:p>
        </p:txBody>
      </p:sp>
      <p:pic>
        <p:nvPicPr>
          <p:cNvPr id="220" name="Google Shape;220;g2dadb3d44c6_0_132"/>
          <p:cNvPicPr preferRelativeResize="0"/>
          <p:nvPr/>
        </p:nvPicPr>
        <p:blipFill>
          <a:blip r:embed="rId4">
            <a:alphaModFix/>
          </a:blip>
          <a:stretch>
            <a:fillRect/>
          </a:stretch>
        </p:blipFill>
        <p:spPr>
          <a:xfrm>
            <a:off x="3583075" y="4885775"/>
            <a:ext cx="11778326" cy="519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2dadb3d44c6_0_140"/>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26" name="Google Shape;226;g2dadb3d44c6_0_140"/>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227" name="Google Shape;227;g2dadb3d44c6_0_140"/>
          <p:cNvSpPr txBox="1"/>
          <p:nvPr/>
        </p:nvSpPr>
        <p:spPr>
          <a:xfrm>
            <a:off x="818400" y="2644050"/>
            <a:ext cx="16651200" cy="1708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b="1" lang="en-US" sz="3700">
                <a:solidFill>
                  <a:schemeClr val="lt1"/>
                </a:solidFill>
                <a:latin typeface="Times New Roman"/>
                <a:ea typeface="Times New Roman"/>
                <a:cs typeface="Times New Roman"/>
                <a:sym typeface="Times New Roman"/>
              </a:rPr>
              <a:t>Table 15</a:t>
            </a:r>
            <a:endParaRPr b="1" sz="3900">
              <a:solidFill>
                <a:schemeClr val="lt1"/>
              </a:solidFill>
              <a:latin typeface="Times New Roman"/>
              <a:ea typeface="Times New Roman"/>
              <a:cs typeface="Times New Roman"/>
              <a:sym typeface="Times New Roman"/>
            </a:endParaRPr>
          </a:p>
          <a:p>
            <a:pPr indent="0" lvl="0" marL="0" rtl="0" algn="ctr">
              <a:spcBef>
                <a:spcPts val="0"/>
              </a:spcBef>
              <a:spcAft>
                <a:spcPts val="0"/>
              </a:spcAft>
              <a:buSzPts val="1100"/>
              <a:buNone/>
            </a:pPr>
            <a:r>
              <a:rPr b="1" lang="en-US" sz="3700">
                <a:solidFill>
                  <a:schemeClr val="lt1"/>
                </a:solidFill>
                <a:latin typeface="Times New Roman"/>
                <a:ea typeface="Times New Roman"/>
                <a:cs typeface="Times New Roman"/>
                <a:sym typeface="Times New Roman"/>
              </a:rPr>
              <a:t>Relationship between Communication Style and Assessed Level </a:t>
            </a:r>
            <a:endParaRPr b="1" sz="37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sz="3700">
                <a:solidFill>
                  <a:schemeClr val="lt1"/>
                </a:solidFill>
                <a:latin typeface="Times New Roman"/>
                <a:ea typeface="Times New Roman"/>
                <a:cs typeface="Times New Roman"/>
                <a:sym typeface="Times New Roman"/>
              </a:rPr>
              <a:t>of Academic Engagement</a:t>
            </a:r>
            <a:endParaRPr b="1" sz="3700">
              <a:solidFill>
                <a:schemeClr val="lt1"/>
              </a:solidFill>
              <a:latin typeface="Times New Roman"/>
              <a:ea typeface="Times New Roman"/>
              <a:cs typeface="Times New Roman"/>
              <a:sym typeface="Times New Roman"/>
            </a:endParaRPr>
          </a:p>
        </p:txBody>
      </p:sp>
      <p:pic>
        <p:nvPicPr>
          <p:cNvPr id="228" name="Google Shape;228;g2dadb3d44c6_0_140"/>
          <p:cNvPicPr preferRelativeResize="0"/>
          <p:nvPr/>
        </p:nvPicPr>
        <p:blipFill>
          <a:blip r:embed="rId4">
            <a:alphaModFix/>
          </a:blip>
          <a:stretch>
            <a:fillRect/>
          </a:stretch>
        </p:blipFill>
        <p:spPr>
          <a:xfrm>
            <a:off x="3090950" y="4904800"/>
            <a:ext cx="12298450" cy="494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dadb3d44c6_0_165"/>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34" name="Google Shape;234;g2dadb3d44c6_0_165"/>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ahoma"/>
                <a:ea typeface="Tahoma"/>
                <a:cs typeface="Tahoma"/>
                <a:sym typeface="Tahoma"/>
              </a:rPr>
              <a:t>Results and Discussions</a:t>
            </a:r>
            <a:endParaRPr/>
          </a:p>
        </p:txBody>
      </p:sp>
      <p:sp>
        <p:nvSpPr>
          <p:cNvPr id="235" name="Google Shape;235;g2dadb3d44c6_0_165"/>
          <p:cNvSpPr txBox="1"/>
          <p:nvPr/>
        </p:nvSpPr>
        <p:spPr>
          <a:xfrm>
            <a:off x="0" y="2850200"/>
            <a:ext cx="6026400" cy="815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300">
                <a:solidFill>
                  <a:schemeClr val="lt1"/>
                </a:solidFill>
                <a:latin typeface="Times New Roman"/>
                <a:ea typeface="Times New Roman"/>
                <a:cs typeface="Times New Roman"/>
                <a:sym typeface="Times New Roman"/>
              </a:rPr>
              <a:t>Findings</a:t>
            </a:r>
            <a:endParaRPr sz="5300">
              <a:solidFill>
                <a:schemeClr val="lt1"/>
              </a:solidFill>
              <a:latin typeface="Times New Roman"/>
              <a:ea typeface="Times New Roman"/>
              <a:cs typeface="Times New Roman"/>
              <a:sym typeface="Times New Roman"/>
            </a:endParaRPr>
          </a:p>
        </p:txBody>
      </p:sp>
      <p:sp>
        <p:nvSpPr>
          <p:cNvPr id="236" name="Google Shape;236;g2dadb3d44c6_0_165"/>
          <p:cNvSpPr txBox="1"/>
          <p:nvPr/>
        </p:nvSpPr>
        <p:spPr>
          <a:xfrm>
            <a:off x="-196100" y="3938525"/>
            <a:ext cx="10804800" cy="78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1" lang="en-US" sz="5100">
                <a:solidFill>
                  <a:schemeClr val="lt1"/>
                </a:solidFill>
                <a:latin typeface="Times New Roman"/>
                <a:ea typeface="Times New Roman"/>
                <a:cs typeface="Times New Roman"/>
                <a:sym typeface="Times New Roman"/>
              </a:rPr>
              <a:t>Proposed Communication Output</a:t>
            </a:r>
            <a:endParaRPr i="1" sz="5100">
              <a:solidFill>
                <a:schemeClr val="lt1"/>
              </a:solidFill>
              <a:latin typeface="Times New Roman"/>
              <a:ea typeface="Times New Roman"/>
              <a:cs typeface="Times New Roman"/>
              <a:sym typeface="Times New Roman"/>
            </a:endParaRPr>
          </a:p>
        </p:txBody>
      </p:sp>
      <p:sp>
        <p:nvSpPr>
          <p:cNvPr id="237" name="Google Shape;237;g2dadb3d44c6_0_165"/>
          <p:cNvSpPr txBox="1"/>
          <p:nvPr/>
        </p:nvSpPr>
        <p:spPr>
          <a:xfrm>
            <a:off x="1885625" y="4996250"/>
            <a:ext cx="15461100" cy="4433100"/>
          </a:xfrm>
          <a:prstGeom prst="rect">
            <a:avLst/>
          </a:prstGeom>
          <a:noFill/>
          <a:ln>
            <a:noFill/>
          </a:ln>
        </p:spPr>
        <p:txBody>
          <a:bodyPr anchorCtr="0" anchor="t" bIns="0" lIns="0" spcFirstLastPara="1" rIns="0" wrap="square" tIns="0">
            <a:spAutoFit/>
          </a:bodyPr>
          <a:lstStyle/>
          <a:p>
            <a:pPr indent="457200" lvl="0" marL="0" marR="533400" rtl="0" algn="just">
              <a:lnSpc>
                <a:spcPct val="200000"/>
              </a:lnSpc>
              <a:spcBef>
                <a:spcPts val="1200"/>
              </a:spcBef>
              <a:spcAft>
                <a:spcPts val="1200"/>
              </a:spcAft>
              <a:buSzPts val="1100"/>
              <a:buNone/>
            </a:pPr>
            <a:r>
              <a:rPr lang="en-US" sz="3200">
                <a:solidFill>
                  <a:schemeClr val="lt1"/>
                </a:solidFill>
                <a:latin typeface="Times New Roman"/>
                <a:ea typeface="Times New Roman"/>
                <a:cs typeface="Times New Roman"/>
                <a:sym typeface="Times New Roman"/>
              </a:rPr>
              <a:t>The proposed communication output of this study is a flier involving the meaning of different communication styles and student academic  engagement. This flier format offers a visually engaging way to present the information. The advantages of these materials is that it is a practical tool for teaching personnel to have easy access to important information about the communication style and student academic engagement. </a:t>
            </a:r>
            <a:endParaRPr i="1" sz="7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b="0" l="0" r="0" t="0"/>
          <a:stretch/>
        </p:blipFill>
        <p:spPr>
          <a:xfrm>
            <a:off x="0" y="0"/>
            <a:ext cx="18288000" cy="10287000"/>
          </a:xfrm>
          <a:prstGeom prst="rect">
            <a:avLst/>
          </a:prstGeom>
          <a:noFill/>
          <a:ln>
            <a:noFill/>
          </a:ln>
        </p:spPr>
      </p:pic>
      <p:sp>
        <p:nvSpPr>
          <p:cNvPr id="92" name="Google Shape;92;p2"/>
          <p:cNvSpPr txBox="1"/>
          <p:nvPr/>
        </p:nvSpPr>
        <p:spPr>
          <a:xfrm>
            <a:off x="7940078" y="401643"/>
            <a:ext cx="4329351" cy="10122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300" u="none" cap="none" strike="noStrike">
                <a:solidFill>
                  <a:srgbClr val="000000"/>
                </a:solidFill>
                <a:latin typeface="Tahoma"/>
                <a:ea typeface="Tahoma"/>
                <a:cs typeface="Tahoma"/>
                <a:sym typeface="Tahoma"/>
              </a:rPr>
              <a:t>Introduction</a:t>
            </a:r>
            <a:endParaRPr/>
          </a:p>
        </p:txBody>
      </p:sp>
      <p:sp>
        <p:nvSpPr>
          <p:cNvPr id="93" name="Google Shape;93;p2"/>
          <p:cNvSpPr txBox="1"/>
          <p:nvPr/>
        </p:nvSpPr>
        <p:spPr>
          <a:xfrm>
            <a:off x="578700" y="3762950"/>
            <a:ext cx="17709300" cy="58560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US" sz="5300">
                <a:solidFill>
                  <a:schemeClr val="lt1"/>
                </a:solidFill>
                <a:latin typeface="Times New Roman"/>
                <a:ea typeface="Times New Roman"/>
                <a:cs typeface="Times New Roman"/>
                <a:sym typeface="Times New Roman"/>
              </a:rPr>
              <a:t>This study aims to explore the communication style used by the faculty members of Batangas State University TNEU- Lipa and highlight its effects on  the academic engagement of students based on the teachers’ perception.</a:t>
            </a:r>
            <a:endParaRPr sz="53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53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2dadb3d44c6_0_202"/>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43" name="Google Shape;243;g2dadb3d44c6_0_202"/>
          <p:cNvSpPr txBox="1"/>
          <p:nvPr/>
        </p:nvSpPr>
        <p:spPr>
          <a:xfrm>
            <a:off x="4876800" y="401643"/>
            <a:ext cx="11125200" cy="90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900">
                <a:solidFill>
                  <a:schemeClr val="dk1"/>
                </a:solidFill>
                <a:latin typeface="Tahoma"/>
                <a:ea typeface="Tahoma"/>
                <a:cs typeface="Tahoma"/>
                <a:sym typeface="Tahoma"/>
              </a:rPr>
              <a:t>Output</a:t>
            </a:r>
            <a:endParaRPr sz="5900">
              <a:solidFill>
                <a:schemeClr val="dk1"/>
              </a:solidFill>
              <a:latin typeface="Tahoma"/>
              <a:ea typeface="Tahoma"/>
              <a:cs typeface="Tahoma"/>
              <a:sym typeface="Tahoma"/>
            </a:endParaRPr>
          </a:p>
        </p:txBody>
      </p:sp>
      <p:pic>
        <p:nvPicPr>
          <p:cNvPr id="244" name="Google Shape;244;g2dadb3d44c6_0_202"/>
          <p:cNvPicPr preferRelativeResize="0"/>
          <p:nvPr/>
        </p:nvPicPr>
        <p:blipFill>
          <a:blip r:embed="rId4">
            <a:alphaModFix/>
          </a:blip>
          <a:stretch>
            <a:fillRect/>
          </a:stretch>
        </p:blipFill>
        <p:spPr>
          <a:xfrm>
            <a:off x="2774000" y="2782150"/>
            <a:ext cx="5359601" cy="6733775"/>
          </a:xfrm>
          <a:prstGeom prst="rect">
            <a:avLst/>
          </a:prstGeom>
          <a:noFill/>
          <a:ln cap="flat" cmpd="sng" w="28575">
            <a:solidFill>
              <a:schemeClr val="dk1"/>
            </a:solidFill>
            <a:prstDash val="solid"/>
            <a:round/>
            <a:headEnd len="sm" w="sm" type="none"/>
            <a:tailEnd len="sm" w="sm" type="none"/>
          </a:ln>
        </p:spPr>
      </p:pic>
      <p:pic>
        <p:nvPicPr>
          <p:cNvPr id="245" name="Google Shape;245;g2dadb3d44c6_0_202"/>
          <p:cNvPicPr preferRelativeResize="0"/>
          <p:nvPr/>
        </p:nvPicPr>
        <p:blipFill>
          <a:blip r:embed="rId5">
            <a:alphaModFix/>
          </a:blip>
          <a:stretch>
            <a:fillRect/>
          </a:stretch>
        </p:blipFill>
        <p:spPr>
          <a:xfrm>
            <a:off x="9394275" y="2782150"/>
            <a:ext cx="5126675" cy="6733776"/>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2dadb3d44c6_0_192"/>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51" name="Google Shape;251;g2dadb3d44c6_0_192"/>
          <p:cNvSpPr txBox="1"/>
          <p:nvPr/>
        </p:nvSpPr>
        <p:spPr>
          <a:xfrm>
            <a:off x="4876800" y="401643"/>
            <a:ext cx="11125200" cy="9081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None/>
            </a:pPr>
            <a:r>
              <a:rPr lang="en-US" sz="5900">
                <a:solidFill>
                  <a:schemeClr val="dk1"/>
                </a:solidFill>
                <a:latin typeface="Tahoma"/>
                <a:ea typeface="Tahoma"/>
                <a:cs typeface="Tahoma"/>
                <a:sym typeface="Tahoma"/>
              </a:rPr>
              <a:t>Output</a:t>
            </a:r>
            <a:endParaRPr sz="6300">
              <a:latin typeface="Tahoma"/>
              <a:ea typeface="Tahoma"/>
              <a:cs typeface="Tahoma"/>
              <a:sym typeface="Tahoma"/>
            </a:endParaRPr>
          </a:p>
        </p:txBody>
      </p:sp>
      <p:pic>
        <p:nvPicPr>
          <p:cNvPr id="252" name="Google Shape;252;g2dadb3d44c6_0_192"/>
          <p:cNvPicPr preferRelativeResize="0"/>
          <p:nvPr/>
        </p:nvPicPr>
        <p:blipFill>
          <a:blip r:embed="rId4">
            <a:alphaModFix/>
          </a:blip>
          <a:stretch>
            <a:fillRect/>
          </a:stretch>
        </p:blipFill>
        <p:spPr>
          <a:xfrm>
            <a:off x="7080425" y="4284025"/>
            <a:ext cx="5031250" cy="5101450"/>
          </a:xfrm>
          <a:prstGeom prst="rect">
            <a:avLst/>
          </a:prstGeom>
          <a:noFill/>
          <a:ln>
            <a:noFill/>
          </a:ln>
        </p:spPr>
      </p:pic>
      <p:sp>
        <p:nvSpPr>
          <p:cNvPr id="253" name="Google Shape;253;g2dadb3d44c6_0_192"/>
          <p:cNvSpPr txBox="1"/>
          <p:nvPr/>
        </p:nvSpPr>
        <p:spPr>
          <a:xfrm>
            <a:off x="-2394700" y="2974943"/>
            <a:ext cx="11125200" cy="908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900">
                <a:solidFill>
                  <a:schemeClr val="lt1"/>
                </a:solidFill>
                <a:latin typeface="Times New Roman"/>
                <a:ea typeface="Times New Roman"/>
                <a:cs typeface="Times New Roman"/>
                <a:sym typeface="Times New Roman"/>
              </a:rPr>
              <a:t>QR Code</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2dadb3d44c6_0_157"/>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59" name="Google Shape;259;g2dadb3d44c6_0_157"/>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60" name="Google Shape;260;g2dadb3d44c6_0_157"/>
          <p:cNvSpPr txBox="1"/>
          <p:nvPr/>
        </p:nvSpPr>
        <p:spPr>
          <a:xfrm>
            <a:off x="793050" y="3053600"/>
            <a:ext cx="17005500" cy="7203600"/>
          </a:xfrm>
          <a:prstGeom prst="rect">
            <a:avLst/>
          </a:prstGeom>
          <a:noFill/>
          <a:ln>
            <a:noFill/>
          </a:ln>
        </p:spPr>
        <p:txBody>
          <a:bodyPr anchorCtr="0" anchor="t" bIns="0" lIns="0" spcFirstLastPara="1" rIns="0" wrap="square" tIns="0">
            <a:spAutoFit/>
          </a:bodyPr>
          <a:lstStyle/>
          <a:p>
            <a:pPr indent="0" lvl="0" marL="0" marR="53340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1. Results revealed that most of the respondents are 23-27 years old, and most of them are female. Most of the respondents are single with the highest educational attainment of bachelors degree and most of them are guest lecturers.</a:t>
            </a:r>
            <a:endParaRPr sz="2200">
              <a:solidFill>
                <a:schemeClr val="lt1"/>
              </a:solidFill>
              <a:latin typeface="Times New Roman"/>
              <a:ea typeface="Times New Roman"/>
              <a:cs typeface="Times New Roman"/>
              <a:sym typeface="Times New Roman"/>
            </a:endParaRPr>
          </a:p>
          <a:p>
            <a:pPr indent="0" lvl="0" marL="0" marR="53340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2. Respondents' communication styles being used is associated. Associator is the combination of a passive and aggressive style. This style requires a high self-esteem, and fairness. These people will clearly state their opinions or feelings.</a:t>
            </a:r>
            <a:endParaRPr sz="2200">
              <a:solidFill>
                <a:schemeClr val="lt1"/>
              </a:solidFill>
              <a:latin typeface="Times New Roman"/>
              <a:ea typeface="Times New Roman"/>
              <a:cs typeface="Times New Roman"/>
              <a:sym typeface="Times New Roman"/>
            </a:endParaRPr>
          </a:p>
          <a:p>
            <a:pPr indent="0" lvl="0" marL="0" marR="53340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3.Respondents' level of engagement on the students, students have a slight level of engagement when it comes to behavioral while in the cognitive do have a slight level of academic engagement and in emotional engagement students feel a slight level of engagement.</a:t>
            </a:r>
            <a:endParaRPr sz="2200">
              <a:solidFill>
                <a:schemeClr val="lt1"/>
              </a:solidFill>
              <a:latin typeface="Times New Roman"/>
              <a:ea typeface="Times New Roman"/>
              <a:cs typeface="Times New Roman"/>
              <a:sym typeface="Times New Roman"/>
            </a:endParaRPr>
          </a:p>
          <a:p>
            <a:pPr indent="0" lvl="0" marL="0" marR="53340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4. There is no significant difference in the respondents level of academic engagement when grouped according to their profile variables.</a:t>
            </a:r>
            <a:endParaRPr sz="2200">
              <a:solidFill>
                <a:schemeClr val="lt1"/>
              </a:solidFill>
              <a:latin typeface="Times New Roman"/>
              <a:ea typeface="Times New Roman"/>
              <a:cs typeface="Times New Roman"/>
              <a:sym typeface="Times New Roman"/>
            </a:endParaRPr>
          </a:p>
          <a:p>
            <a:pPr indent="0" lvl="0" marL="0" marR="53340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5.The developed output, an infomercial  was proposed to the teaching personnel, which will help them to have knowledge on communication style that they need to use to their student.</a:t>
            </a:r>
            <a:endParaRPr sz="2200">
              <a:solidFill>
                <a:schemeClr val="lt1"/>
              </a:solidFill>
              <a:latin typeface="Times New Roman"/>
              <a:ea typeface="Times New Roman"/>
              <a:cs typeface="Times New Roman"/>
              <a:sym typeface="Times New Roman"/>
            </a:endParaRPr>
          </a:p>
          <a:p>
            <a:pPr indent="457200" lvl="0" marL="0" marR="533400" rtl="0" algn="just">
              <a:lnSpc>
                <a:spcPct val="200000"/>
              </a:lnSpc>
              <a:spcBef>
                <a:spcPts val="1200"/>
              </a:spcBef>
              <a:spcAft>
                <a:spcPts val="1200"/>
              </a:spcAft>
              <a:buSzPts val="1100"/>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g2dadb3d44c6_0_173"/>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66" name="Google Shape;266;g2dadb3d44c6_0_173"/>
          <p:cNvSpPr txBox="1"/>
          <p:nvPr/>
        </p:nvSpPr>
        <p:spPr>
          <a:xfrm>
            <a:off x="4876800" y="401643"/>
            <a:ext cx="11125200" cy="785100"/>
          </a:xfrm>
          <a:prstGeom prst="rect">
            <a:avLst/>
          </a:prstGeom>
          <a:noFill/>
          <a:ln>
            <a:noFill/>
          </a:ln>
        </p:spPr>
        <p:txBody>
          <a:bodyPr anchorCtr="0" anchor="t" bIns="0" lIns="0" spcFirstLastPara="1" rIns="0" wrap="square" tIns="0">
            <a:spAutoFit/>
          </a:bodyPr>
          <a:lstStyle/>
          <a:p>
            <a:pPr indent="0" lvl="0" marL="279400" rtl="0" algn="l">
              <a:lnSpc>
                <a:spcPct val="200000"/>
              </a:lnSpc>
              <a:spcBef>
                <a:spcPts val="2400"/>
              </a:spcBef>
              <a:spcAft>
                <a:spcPts val="600"/>
              </a:spcAft>
              <a:buClr>
                <a:schemeClr val="dk1"/>
              </a:buClr>
              <a:buSzPts val="1100"/>
              <a:buFont typeface="Arial"/>
              <a:buNone/>
            </a:pPr>
            <a:r>
              <a:rPr b="1" lang="en-US" sz="5100">
                <a:solidFill>
                  <a:schemeClr val="dk1"/>
                </a:solidFill>
                <a:latin typeface="Times New Roman"/>
                <a:ea typeface="Times New Roman"/>
                <a:cs typeface="Times New Roman"/>
                <a:sym typeface="Times New Roman"/>
              </a:rPr>
              <a:t>Recommendations</a:t>
            </a:r>
            <a:endParaRPr sz="5300">
              <a:latin typeface="Times New Roman"/>
              <a:ea typeface="Times New Roman"/>
              <a:cs typeface="Times New Roman"/>
              <a:sym typeface="Times New Roman"/>
            </a:endParaRPr>
          </a:p>
        </p:txBody>
      </p:sp>
      <p:sp>
        <p:nvSpPr>
          <p:cNvPr id="267" name="Google Shape;267;g2dadb3d44c6_0_173"/>
          <p:cNvSpPr txBox="1"/>
          <p:nvPr/>
        </p:nvSpPr>
        <p:spPr>
          <a:xfrm>
            <a:off x="793050" y="3053600"/>
            <a:ext cx="17005500" cy="5541300"/>
          </a:xfrm>
          <a:prstGeom prst="rect">
            <a:avLst/>
          </a:prstGeom>
          <a:noFill/>
          <a:ln>
            <a:noFill/>
          </a:ln>
        </p:spPr>
        <p:txBody>
          <a:bodyPr anchorCtr="0" anchor="t" bIns="0" lIns="0" spcFirstLastPara="1" rIns="0" wrap="square" tIns="0">
            <a:spAutoFit/>
          </a:bodyPr>
          <a:lstStyle/>
          <a:p>
            <a:pPr indent="0" lvl="0" marL="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1. Based on the results of the study teachers’ communication style on student engagement there is no significant difference in the variable, it is recommended to identify the other factors such as religion, culture, and beliefs that could contribute to the result that could further improve the findings of this study. </a:t>
            </a:r>
            <a:endParaRPr sz="2200">
              <a:solidFill>
                <a:schemeClr val="lt1"/>
              </a:solidFill>
              <a:latin typeface="Times New Roman"/>
              <a:ea typeface="Times New Roman"/>
              <a:cs typeface="Times New Roman"/>
              <a:sym typeface="Times New Roman"/>
            </a:endParaRPr>
          </a:p>
          <a:p>
            <a:pPr indent="0" lvl="0" marL="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2. Future researchers may conduct the same study in order to broaden its available related resources.</a:t>
            </a:r>
            <a:endParaRPr sz="2200">
              <a:solidFill>
                <a:schemeClr val="lt1"/>
              </a:solidFill>
              <a:latin typeface="Times New Roman"/>
              <a:ea typeface="Times New Roman"/>
              <a:cs typeface="Times New Roman"/>
              <a:sym typeface="Times New Roman"/>
            </a:endParaRPr>
          </a:p>
          <a:p>
            <a:pPr indent="0" lvl="0" marL="0" rtl="0" algn="just">
              <a:lnSpc>
                <a:spcPct val="200000"/>
              </a:lnSpc>
              <a:spcBef>
                <a:spcPts val="1200"/>
              </a:spcBef>
              <a:spcAft>
                <a:spcPts val="0"/>
              </a:spcAft>
              <a:buSzPts val="1100"/>
              <a:buNone/>
            </a:pPr>
            <a:r>
              <a:rPr lang="en-US" sz="2200">
                <a:solidFill>
                  <a:schemeClr val="lt1"/>
                </a:solidFill>
                <a:latin typeface="Times New Roman"/>
                <a:ea typeface="Times New Roman"/>
                <a:cs typeface="Times New Roman"/>
                <a:sym typeface="Times New Roman"/>
              </a:rPr>
              <a:t>3. The Batangas State University TNEU Lipa may provide lecture sessions like seminars or webinars highlighting different communication styles.</a:t>
            </a:r>
            <a:endParaRPr sz="2200">
              <a:solidFill>
                <a:schemeClr val="lt1"/>
              </a:solidFill>
              <a:latin typeface="Times New Roman"/>
              <a:ea typeface="Times New Roman"/>
              <a:cs typeface="Times New Roman"/>
              <a:sym typeface="Times New Roman"/>
            </a:endParaRPr>
          </a:p>
          <a:p>
            <a:pPr indent="0" lvl="0" marL="0" rtl="0" algn="just">
              <a:lnSpc>
                <a:spcPct val="200000"/>
              </a:lnSpc>
              <a:spcBef>
                <a:spcPts val="1200"/>
              </a:spcBef>
              <a:spcAft>
                <a:spcPts val="1200"/>
              </a:spcAft>
              <a:buSzPts val="1100"/>
              <a:buNone/>
            </a:pPr>
            <a:r>
              <a:rPr lang="en-US" sz="2200">
                <a:solidFill>
                  <a:schemeClr val="lt1"/>
                </a:solidFill>
                <a:latin typeface="Times New Roman"/>
                <a:ea typeface="Times New Roman"/>
                <a:cs typeface="Times New Roman"/>
                <a:sym typeface="Times New Roman"/>
              </a:rPr>
              <a:t>4.It is recommended for the future researchers to conduct further studies regarding this study. Moreover,  they should include the other variables that may affect the communication styles of teaching personnel along the teaching learning process to know the best communication style that suits the learning process of students.</a:t>
            </a:r>
            <a:endParaRPr sz="2200">
              <a:solidFill>
                <a:schemeClr val="lt1"/>
              </a:solidFill>
              <a:highlight>
                <a:srgbClr val="FFFFFF"/>
              </a:highlight>
              <a:latin typeface="Times New Roman"/>
              <a:ea typeface="Times New Roman"/>
              <a:cs typeface="Times New Roman"/>
              <a:sym typeface="Times New Roman"/>
            </a:endParaRPr>
          </a:p>
        </p:txBody>
      </p:sp>
      <p:sp>
        <p:nvSpPr>
          <p:cNvPr id="268" name="Google Shape;268;g2dadb3d44c6_0_173"/>
          <p:cNvSpPr txBox="1"/>
          <p:nvPr/>
        </p:nvSpPr>
        <p:spPr>
          <a:xfrm>
            <a:off x="-2456650" y="4512475"/>
            <a:ext cx="1143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2dadb3d44c6_0_19"/>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274" name="Google Shape;274;g2dadb3d44c6_0_19"/>
          <p:cNvSpPr txBox="1"/>
          <p:nvPr/>
        </p:nvSpPr>
        <p:spPr>
          <a:xfrm>
            <a:off x="7841481" y="4614000"/>
            <a:ext cx="68757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US" sz="11400" u="none" cap="none" strike="noStrike">
                <a:solidFill>
                  <a:srgbClr val="000000"/>
                </a:solidFill>
                <a:latin typeface="Times New Roman"/>
                <a:ea typeface="Times New Roman"/>
                <a:cs typeface="Times New Roman"/>
                <a:sym typeface="Times New Roman"/>
              </a:rPr>
              <a:t>Thank you!</a:t>
            </a:r>
            <a:endParaRPr sz="1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rotWithShape="1">
          <a:blip r:embed="rId3">
            <a:alphaModFix/>
          </a:blip>
          <a:srcRect b="0" l="0" r="0" t="0"/>
          <a:stretch/>
        </p:blipFill>
        <p:spPr>
          <a:xfrm>
            <a:off x="0" y="0"/>
            <a:ext cx="18288000" cy="10287000"/>
          </a:xfrm>
          <a:prstGeom prst="rect">
            <a:avLst/>
          </a:prstGeom>
          <a:noFill/>
          <a:ln>
            <a:noFill/>
          </a:ln>
        </p:spPr>
      </p:pic>
      <p:sp>
        <p:nvSpPr>
          <p:cNvPr id="99" name="Google Shape;99;p3"/>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ahoma"/>
                <a:ea typeface="Tahoma"/>
                <a:cs typeface="Tahoma"/>
                <a:sym typeface="Tahoma"/>
              </a:rPr>
              <a:t>Respondents of the Study</a:t>
            </a:r>
            <a:endParaRPr/>
          </a:p>
        </p:txBody>
      </p:sp>
      <p:sp>
        <p:nvSpPr>
          <p:cNvPr id="100" name="Google Shape;100;p3"/>
          <p:cNvSpPr txBox="1"/>
          <p:nvPr/>
        </p:nvSpPr>
        <p:spPr>
          <a:xfrm>
            <a:off x="1032300" y="2944800"/>
            <a:ext cx="17255700" cy="6510900"/>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700">
                <a:solidFill>
                  <a:schemeClr val="lt1"/>
                </a:solidFill>
                <a:latin typeface="Times New Roman"/>
                <a:ea typeface="Times New Roman"/>
                <a:cs typeface="Times New Roman"/>
                <a:sym typeface="Times New Roman"/>
              </a:rPr>
              <a:t>Respondents: Teaching </a:t>
            </a:r>
            <a:r>
              <a:rPr lang="en-US" sz="4700">
                <a:solidFill>
                  <a:schemeClr val="lt1"/>
                </a:solidFill>
                <a:latin typeface="Times New Roman"/>
                <a:ea typeface="Times New Roman"/>
                <a:cs typeface="Times New Roman"/>
                <a:sym typeface="Times New Roman"/>
              </a:rPr>
              <a:t>personnel</a:t>
            </a:r>
            <a:r>
              <a:rPr lang="en-US" sz="4700">
                <a:solidFill>
                  <a:schemeClr val="lt1"/>
                </a:solidFill>
                <a:latin typeface="Times New Roman"/>
                <a:ea typeface="Times New Roman"/>
                <a:cs typeface="Times New Roman"/>
                <a:sym typeface="Times New Roman"/>
              </a:rPr>
              <a:t> of Batangas State University</a:t>
            </a:r>
            <a:r>
              <a:rPr lang="en-US" sz="4700">
                <a:solidFill>
                  <a:schemeClr val="lt1"/>
                </a:solidFill>
                <a:latin typeface="Times New Roman"/>
                <a:ea typeface="Times New Roman"/>
                <a:cs typeface="Times New Roman"/>
                <a:sym typeface="Times New Roman"/>
              </a:rPr>
              <a:t> </a:t>
            </a:r>
            <a:endParaRPr sz="4700">
              <a:solidFill>
                <a:schemeClr val="lt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lang="en-US" sz="4700">
                <a:solidFill>
                  <a:schemeClr val="lt1"/>
                </a:solidFill>
                <a:latin typeface="Times New Roman"/>
                <a:ea typeface="Times New Roman"/>
                <a:cs typeface="Times New Roman"/>
                <a:sym typeface="Times New Roman"/>
              </a:rPr>
              <a:t>             </a:t>
            </a:r>
            <a:r>
              <a:rPr lang="en-US" sz="4700">
                <a:solidFill>
                  <a:schemeClr val="lt1"/>
                </a:solidFill>
                <a:latin typeface="Times New Roman"/>
                <a:ea typeface="Times New Roman"/>
                <a:cs typeface="Times New Roman"/>
                <a:sym typeface="Times New Roman"/>
              </a:rPr>
              <a:t>TNEU Lipa</a:t>
            </a:r>
            <a:endParaRPr sz="4700">
              <a:solidFill>
                <a:schemeClr val="lt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lang="en-US" sz="4700">
                <a:solidFill>
                  <a:schemeClr val="lt1"/>
                </a:solidFill>
                <a:latin typeface="Times New Roman"/>
                <a:ea typeface="Times New Roman"/>
                <a:cs typeface="Times New Roman"/>
                <a:sym typeface="Times New Roman"/>
              </a:rPr>
              <a:t>Total Population: 200</a:t>
            </a:r>
            <a:endParaRPr sz="4700">
              <a:solidFill>
                <a:schemeClr val="lt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lang="en-US" sz="4700">
                <a:solidFill>
                  <a:schemeClr val="lt1"/>
                </a:solidFill>
                <a:latin typeface="Times New Roman"/>
                <a:ea typeface="Times New Roman"/>
                <a:cs typeface="Times New Roman"/>
                <a:sym typeface="Times New Roman"/>
              </a:rPr>
              <a:t>Sample Size: 112 random teaching personnel</a:t>
            </a:r>
            <a:endParaRPr sz="4700">
              <a:solidFill>
                <a:schemeClr val="lt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lang="en-US" sz="4700">
                <a:solidFill>
                  <a:schemeClr val="lt1"/>
                </a:solidFill>
                <a:latin typeface="Times New Roman"/>
                <a:ea typeface="Times New Roman"/>
                <a:cs typeface="Times New Roman"/>
                <a:sym typeface="Times New Roman"/>
              </a:rPr>
              <a:t>Sampling Method: Stratified Random Sampling</a:t>
            </a:r>
            <a:endParaRPr sz="47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dadb3d44c6_0_24"/>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06" name="Google Shape;106;g2dadb3d44c6_0_24"/>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Research Method</a:t>
            </a:r>
            <a:endParaRPr>
              <a:latin typeface="Times New Roman"/>
              <a:ea typeface="Times New Roman"/>
              <a:cs typeface="Times New Roman"/>
              <a:sym typeface="Times New Roman"/>
            </a:endParaRPr>
          </a:p>
        </p:txBody>
      </p:sp>
      <p:sp>
        <p:nvSpPr>
          <p:cNvPr id="107" name="Google Shape;107;g2dadb3d44c6_0_24"/>
          <p:cNvSpPr txBox="1"/>
          <p:nvPr/>
        </p:nvSpPr>
        <p:spPr>
          <a:xfrm>
            <a:off x="818400" y="3270425"/>
            <a:ext cx="16651200" cy="4079100"/>
          </a:xfrm>
          <a:prstGeom prst="rect">
            <a:avLst/>
          </a:prstGeom>
          <a:noFill/>
          <a:ln>
            <a:noFill/>
          </a:ln>
        </p:spPr>
        <p:txBody>
          <a:bodyPr anchorCtr="0" anchor="t" bIns="0" lIns="0" spcFirstLastPara="1" rIns="0" wrap="square" tIns="0">
            <a:spAutoFit/>
          </a:bodyPr>
          <a:lstStyle/>
          <a:p>
            <a:pPr indent="-565150" lvl="0" marL="457200" marR="0" rtl="0" algn="l">
              <a:lnSpc>
                <a:spcPct val="200000"/>
              </a:lnSpc>
              <a:spcBef>
                <a:spcPts val="0"/>
              </a:spcBef>
              <a:spcAft>
                <a:spcPts val="0"/>
              </a:spcAft>
              <a:buClr>
                <a:schemeClr val="lt1"/>
              </a:buClr>
              <a:buSzPts val="5300"/>
              <a:buFont typeface="Times New Roman"/>
              <a:buChar char="●"/>
            </a:pPr>
            <a:r>
              <a:rPr lang="en-US" sz="5300">
                <a:solidFill>
                  <a:schemeClr val="lt1"/>
                </a:solidFill>
                <a:latin typeface="Times New Roman"/>
                <a:ea typeface="Times New Roman"/>
                <a:cs typeface="Times New Roman"/>
                <a:sym typeface="Times New Roman"/>
              </a:rPr>
              <a:t>Quantitative Research Method</a:t>
            </a:r>
            <a:endParaRPr sz="5300">
              <a:solidFill>
                <a:schemeClr val="lt1"/>
              </a:solidFill>
              <a:latin typeface="Times New Roman"/>
              <a:ea typeface="Times New Roman"/>
              <a:cs typeface="Times New Roman"/>
              <a:sym typeface="Times New Roman"/>
            </a:endParaRPr>
          </a:p>
          <a:p>
            <a:pPr indent="-565150" lvl="0" marL="457200" marR="0" rtl="0" algn="ctr">
              <a:lnSpc>
                <a:spcPct val="200000"/>
              </a:lnSpc>
              <a:spcBef>
                <a:spcPts val="0"/>
              </a:spcBef>
              <a:spcAft>
                <a:spcPts val="0"/>
              </a:spcAft>
              <a:buClr>
                <a:schemeClr val="lt1"/>
              </a:buClr>
              <a:buSzPts val="5300"/>
              <a:buFont typeface="Times New Roman"/>
              <a:buChar char="●"/>
            </a:pPr>
            <a:r>
              <a:rPr lang="en-US" sz="5300">
                <a:solidFill>
                  <a:schemeClr val="lt1"/>
                </a:solidFill>
                <a:latin typeface="Times New Roman"/>
                <a:ea typeface="Times New Roman"/>
                <a:cs typeface="Times New Roman"/>
                <a:sym typeface="Times New Roman"/>
              </a:rPr>
              <a:t>Gathered</a:t>
            </a:r>
            <a:r>
              <a:rPr lang="en-US" sz="5300">
                <a:solidFill>
                  <a:schemeClr val="lt1"/>
                </a:solidFill>
                <a:latin typeface="Times New Roman"/>
                <a:ea typeface="Times New Roman"/>
                <a:cs typeface="Times New Roman"/>
                <a:sym typeface="Times New Roman"/>
              </a:rPr>
              <a:t> Data needed through survey questionnaires</a:t>
            </a:r>
            <a:endParaRPr sz="5300">
              <a:solidFill>
                <a:schemeClr val="lt1"/>
              </a:solidFill>
              <a:latin typeface="Times New Roman"/>
              <a:ea typeface="Times New Roman"/>
              <a:cs typeface="Times New Roman"/>
              <a:sym typeface="Times New Roman"/>
            </a:endParaRPr>
          </a:p>
          <a:p>
            <a:pPr indent="-565150" lvl="0" marL="457200" marR="0" rtl="0" algn="l">
              <a:lnSpc>
                <a:spcPct val="200000"/>
              </a:lnSpc>
              <a:spcBef>
                <a:spcPts val="0"/>
              </a:spcBef>
              <a:spcAft>
                <a:spcPts val="0"/>
              </a:spcAft>
              <a:buClr>
                <a:schemeClr val="lt1"/>
              </a:buClr>
              <a:buSzPts val="5300"/>
              <a:buFont typeface="Times New Roman"/>
              <a:buChar char="●"/>
            </a:pPr>
            <a:r>
              <a:rPr lang="en-US" sz="5300">
                <a:solidFill>
                  <a:schemeClr val="lt1"/>
                </a:solidFill>
                <a:latin typeface="Times New Roman"/>
                <a:ea typeface="Times New Roman"/>
                <a:cs typeface="Times New Roman"/>
                <a:sym typeface="Times New Roman"/>
              </a:rPr>
              <a:t>Used Stratified Random Sampling</a:t>
            </a:r>
            <a:endParaRPr sz="53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dadb3d44c6_0_30"/>
          <p:cNvPicPr preferRelativeResize="0"/>
          <p:nvPr/>
        </p:nvPicPr>
        <p:blipFill rotWithShape="1">
          <a:blip r:embed="rId3">
            <a:alphaModFix/>
          </a:blip>
          <a:srcRect b="0" l="0" r="0" t="0"/>
          <a:stretch/>
        </p:blipFill>
        <p:spPr>
          <a:xfrm>
            <a:off x="-700375" y="0"/>
            <a:ext cx="18288003" cy="10287002"/>
          </a:xfrm>
          <a:prstGeom prst="rect">
            <a:avLst/>
          </a:prstGeom>
          <a:noFill/>
          <a:ln>
            <a:noFill/>
          </a:ln>
        </p:spPr>
      </p:pic>
      <p:sp>
        <p:nvSpPr>
          <p:cNvPr id="113" name="Google Shape;113;g2dadb3d44c6_0_30"/>
          <p:cNvSpPr txBox="1"/>
          <p:nvPr/>
        </p:nvSpPr>
        <p:spPr>
          <a:xfrm>
            <a:off x="4176425" y="401643"/>
            <a:ext cx="11125200" cy="1046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800">
                <a:latin typeface="Times New Roman"/>
                <a:ea typeface="Times New Roman"/>
                <a:cs typeface="Times New Roman"/>
                <a:sym typeface="Times New Roman"/>
              </a:rPr>
              <a:t>Results and Discussions</a:t>
            </a:r>
            <a:endParaRPr sz="1900">
              <a:latin typeface="Times New Roman"/>
              <a:ea typeface="Times New Roman"/>
              <a:cs typeface="Times New Roman"/>
              <a:sym typeface="Times New Roman"/>
            </a:endParaRPr>
          </a:p>
        </p:txBody>
      </p:sp>
      <p:pic>
        <p:nvPicPr>
          <p:cNvPr id="114" name="Google Shape;114;g2dadb3d44c6_0_30"/>
          <p:cNvPicPr preferRelativeResize="0"/>
          <p:nvPr/>
        </p:nvPicPr>
        <p:blipFill>
          <a:blip r:embed="rId4">
            <a:alphaModFix/>
          </a:blip>
          <a:stretch>
            <a:fillRect/>
          </a:stretch>
        </p:blipFill>
        <p:spPr>
          <a:xfrm>
            <a:off x="-96475" y="4693675"/>
            <a:ext cx="7610800" cy="4374450"/>
          </a:xfrm>
          <a:prstGeom prst="rect">
            <a:avLst/>
          </a:prstGeom>
          <a:noFill/>
          <a:ln>
            <a:noFill/>
          </a:ln>
        </p:spPr>
      </p:pic>
      <p:sp>
        <p:nvSpPr>
          <p:cNvPr id="115" name="Google Shape;115;g2dadb3d44c6_0_30"/>
          <p:cNvSpPr txBox="1"/>
          <p:nvPr/>
        </p:nvSpPr>
        <p:spPr>
          <a:xfrm>
            <a:off x="-460325" y="2983825"/>
            <a:ext cx="8338500" cy="1440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900">
                <a:solidFill>
                  <a:schemeClr val="lt1"/>
                </a:solidFill>
                <a:latin typeface="Times New Roman"/>
                <a:ea typeface="Times New Roman"/>
                <a:cs typeface="Times New Roman"/>
                <a:sym typeface="Times New Roman"/>
              </a:rPr>
              <a:t>Table 1</a:t>
            </a:r>
            <a:endParaRPr sz="3900">
              <a:solidFill>
                <a:schemeClr val="lt1"/>
              </a:solidFill>
              <a:latin typeface="Times New Roman"/>
              <a:ea typeface="Times New Roman"/>
              <a:cs typeface="Times New Roman"/>
              <a:sym typeface="Times New Roman"/>
            </a:endParaRPr>
          </a:p>
          <a:p>
            <a:pPr indent="0" lvl="0" marL="0" marR="0" rtl="0" algn="ctr">
              <a:lnSpc>
                <a:spcPct val="140000"/>
              </a:lnSpc>
              <a:spcBef>
                <a:spcPts val="0"/>
              </a:spcBef>
              <a:spcAft>
                <a:spcPts val="0"/>
              </a:spcAft>
              <a:buNone/>
            </a:pPr>
            <a:r>
              <a:rPr lang="en-US" sz="3900">
                <a:solidFill>
                  <a:schemeClr val="lt1"/>
                </a:solidFill>
                <a:latin typeface="Times New Roman"/>
                <a:ea typeface="Times New Roman"/>
                <a:cs typeface="Times New Roman"/>
                <a:sym typeface="Times New Roman"/>
              </a:rPr>
              <a:t>Distribution of Respondents by Age</a:t>
            </a:r>
            <a:endParaRPr sz="3900">
              <a:solidFill>
                <a:schemeClr val="lt1"/>
              </a:solidFill>
              <a:latin typeface="Times New Roman"/>
              <a:ea typeface="Times New Roman"/>
              <a:cs typeface="Times New Roman"/>
              <a:sym typeface="Times New Roman"/>
            </a:endParaRPr>
          </a:p>
        </p:txBody>
      </p:sp>
      <p:sp>
        <p:nvSpPr>
          <p:cNvPr id="116" name="Google Shape;116;g2dadb3d44c6_0_30"/>
          <p:cNvSpPr txBox="1"/>
          <p:nvPr/>
        </p:nvSpPr>
        <p:spPr>
          <a:xfrm>
            <a:off x="8214350" y="2966575"/>
            <a:ext cx="9220200" cy="13569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SzPts val="1100"/>
              <a:buNone/>
            </a:pPr>
            <a:r>
              <a:rPr lang="en-US" sz="4100">
                <a:solidFill>
                  <a:schemeClr val="lt1"/>
                </a:solidFill>
                <a:latin typeface="Times New Roman"/>
                <a:ea typeface="Times New Roman"/>
                <a:cs typeface="Times New Roman"/>
                <a:sym typeface="Times New Roman"/>
              </a:rPr>
              <a:t>Table 2</a:t>
            </a:r>
            <a:endParaRPr sz="41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US" sz="4100">
                <a:solidFill>
                  <a:schemeClr val="lt1"/>
                </a:solidFill>
                <a:latin typeface="Times New Roman"/>
                <a:ea typeface="Times New Roman"/>
                <a:cs typeface="Times New Roman"/>
                <a:sym typeface="Times New Roman"/>
              </a:rPr>
              <a:t>Distribution of the Respondents by Sex</a:t>
            </a:r>
            <a:endParaRPr sz="4100">
              <a:solidFill>
                <a:schemeClr val="lt1"/>
              </a:solidFill>
              <a:latin typeface="Times New Roman"/>
              <a:ea typeface="Times New Roman"/>
              <a:cs typeface="Times New Roman"/>
              <a:sym typeface="Times New Roman"/>
            </a:endParaRPr>
          </a:p>
        </p:txBody>
      </p:sp>
      <p:pic>
        <p:nvPicPr>
          <p:cNvPr id="117" name="Google Shape;117;g2dadb3d44c6_0_30"/>
          <p:cNvPicPr preferRelativeResize="0"/>
          <p:nvPr/>
        </p:nvPicPr>
        <p:blipFill>
          <a:blip r:embed="rId5">
            <a:alphaModFix/>
          </a:blip>
          <a:stretch>
            <a:fillRect/>
          </a:stretch>
        </p:blipFill>
        <p:spPr>
          <a:xfrm>
            <a:off x="8482350" y="4717200"/>
            <a:ext cx="7802500" cy="437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dadb3d44c6_0_36"/>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23" name="Google Shape;123;g2dadb3d44c6_0_36"/>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24" name="Google Shape;124;g2dadb3d44c6_0_36"/>
          <p:cNvSpPr txBox="1"/>
          <p:nvPr/>
        </p:nvSpPr>
        <p:spPr>
          <a:xfrm>
            <a:off x="251077" y="3195550"/>
            <a:ext cx="8791800" cy="1569900"/>
          </a:xfrm>
          <a:prstGeom prst="rect">
            <a:avLst/>
          </a:prstGeom>
          <a:noFill/>
          <a:ln>
            <a:noFill/>
          </a:ln>
        </p:spPr>
        <p:txBody>
          <a:bodyPr anchorCtr="0" anchor="t" bIns="0" lIns="0" spcFirstLastPara="1" rIns="0" wrap="square" tIns="0">
            <a:spAutoFit/>
          </a:bodyPr>
          <a:lstStyle/>
          <a:p>
            <a:pPr indent="0" lvl="0" marL="12700" rtl="0" algn="ctr">
              <a:lnSpc>
                <a:spcPct val="200000"/>
              </a:lnSpc>
              <a:spcBef>
                <a:spcPts val="0"/>
              </a:spcBef>
              <a:spcAft>
                <a:spcPts val="0"/>
              </a:spcAft>
              <a:buSzPts val="1100"/>
              <a:buNone/>
            </a:pPr>
            <a:r>
              <a:rPr b="1" lang="en-US" sz="3400">
                <a:solidFill>
                  <a:schemeClr val="lt1"/>
                </a:solidFill>
                <a:latin typeface="Times New Roman"/>
                <a:ea typeface="Times New Roman"/>
                <a:cs typeface="Times New Roman"/>
                <a:sym typeface="Times New Roman"/>
              </a:rPr>
              <a:t>Table 3</a:t>
            </a:r>
            <a:endParaRPr b="1" sz="3400">
              <a:solidFill>
                <a:schemeClr val="lt1"/>
              </a:solidFill>
              <a:latin typeface="Times New Roman"/>
              <a:ea typeface="Times New Roman"/>
              <a:cs typeface="Times New Roman"/>
              <a:sym typeface="Times New Roman"/>
            </a:endParaRPr>
          </a:p>
          <a:p>
            <a:pPr indent="0" lvl="0" marL="12700" rtl="0" algn="ctr">
              <a:lnSpc>
                <a:spcPct val="200000"/>
              </a:lnSpc>
              <a:spcBef>
                <a:spcPts val="0"/>
              </a:spcBef>
              <a:spcAft>
                <a:spcPts val="0"/>
              </a:spcAft>
              <a:buClr>
                <a:schemeClr val="dk1"/>
              </a:buClr>
              <a:buSzPts val="1100"/>
              <a:buFont typeface="Arial"/>
              <a:buNone/>
            </a:pPr>
            <a:r>
              <a:rPr b="1" lang="en-US" sz="3400">
                <a:solidFill>
                  <a:schemeClr val="lt1"/>
                </a:solidFill>
                <a:latin typeface="Times New Roman"/>
                <a:ea typeface="Times New Roman"/>
                <a:cs typeface="Times New Roman"/>
                <a:sym typeface="Times New Roman"/>
              </a:rPr>
              <a:t>Distribution of respondents by Civil Status</a:t>
            </a:r>
            <a:endParaRPr b="1" sz="3400">
              <a:solidFill>
                <a:schemeClr val="lt1"/>
              </a:solidFill>
              <a:latin typeface="Times New Roman"/>
              <a:ea typeface="Times New Roman"/>
              <a:cs typeface="Times New Roman"/>
              <a:sym typeface="Times New Roman"/>
            </a:endParaRPr>
          </a:p>
        </p:txBody>
      </p:sp>
      <p:pic>
        <p:nvPicPr>
          <p:cNvPr id="125" name="Google Shape;125;g2dadb3d44c6_0_36"/>
          <p:cNvPicPr preferRelativeResize="0"/>
          <p:nvPr/>
        </p:nvPicPr>
        <p:blipFill>
          <a:blip r:embed="rId4">
            <a:alphaModFix/>
          </a:blip>
          <a:stretch>
            <a:fillRect/>
          </a:stretch>
        </p:blipFill>
        <p:spPr>
          <a:xfrm>
            <a:off x="462300" y="5067975"/>
            <a:ext cx="7412999" cy="4515825"/>
          </a:xfrm>
          <a:prstGeom prst="rect">
            <a:avLst/>
          </a:prstGeom>
          <a:noFill/>
          <a:ln>
            <a:noFill/>
          </a:ln>
        </p:spPr>
      </p:pic>
      <p:sp>
        <p:nvSpPr>
          <p:cNvPr id="126" name="Google Shape;126;g2dadb3d44c6_0_36"/>
          <p:cNvSpPr txBox="1"/>
          <p:nvPr/>
        </p:nvSpPr>
        <p:spPr>
          <a:xfrm>
            <a:off x="9622613" y="3103150"/>
            <a:ext cx="7413000" cy="1754700"/>
          </a:xfrm>
          <a:prstGeom prst="rect">
            <a:avLst/>
          </a:prstGeom>
          <a:noFill/>
          <a:ln>
            <a:noFill/>
          </a:ln>
        </p:spPr>
        <p:txBody>
          <a:bodyPr anchorCtr="0" anchor="t" bIns="0" lIns="0" spcFirstLastPara="1" rIns="0" wrap="square" tIns="0">
            <a:spAutoFit/>
          </a:bodyPr>
          <a:lstStyle/>
          <a:p>
            <a:pPr indent="0" lvl="0" marL="12700" rtl="0" algn="ctr">
              <a:lnSpc>
                <a:spcPct val="200000"/>
              </a:lnSpc>
              <a:spcBef>
                <a:spcPts val="0"/>
              </a:spcBef>
              <a:spcAft>
                <a:spcPts val="0"/>
              </a:spcAft>
              <a:buSzPts val="1100"/>
              <a:buNone/>
            </a:pPr>
            <a:r>
              <a:rPr b="1" lang="en-US" sz="3800">
                <a:solidFill>
                  <a:schemeClr val="lt1"/>
                </a:solidFill>
                <a:latin typeface="Times New Roman"/>
                <a:ea typeface="Times New Roman"/>
                <a:cs typeface="Times New Roman"/>
                <a:sym typeface="Times New Roman"/>
              </a:rPr>
              <a:t>Table 4</a:t>
            </a:r>
            <a:endParaRPr b="1" sz="3800">
              <a:solidFill>
                <a:schemeClr val="lt1"/>
              </a:solidFill>
              <a:latin typeface="Times New Roman"/>
              <a:ea typeface="Times New Roman"/>
              <a:cs typeface="Times New Roman"/>
              <a:sym typeface="Times New Roman"/>
            </a:endParaRPr>
          </a:p>
          <a:p>
            <a:pPr indent="0" lvl="0" marL="0" rtl="0" algn="ctr">
              <a:lnSpc>
                <a:spcPct val="107916"/>
              </a:lnSpc>
              <a:spcBef>
                <a:spcPts val="0"/>
              </a:spcBef>
              <a:spcAft>
                <a:spcPts val="5"/>
              </a:spcAft>
              <a:buSzPts val="1100"/>
              <a:buNone/>
            </a:pPr>
            <a:r>
              <a:rPr b="1" lang="en-US" sz="3800">
                <a:solidFill>
                  <a:schemeClr val="lt1"/>
                </a:solidFill>
                <a:latin typeface="Times New Roman"/>
                <a:ea typeface="Times New Roman"/>
                <a:cs typeface="Times New Roman"/>
                <a:sym typeface="Times New Roman"/>
              </a:rPr>
              <a:t>Highest Educational Attainment</a:t>
            </a:r>
            <a:endParaRPr b="1" sz="3800">
              <a:solidFill>
                <a:schemeClr val="lt1"/>
              </a:solidFill>
              <a:latin typeface="Times New Roman"/>
              <a:ea typeface="Times New Roman"/>
              <a:cs typeface="Times New Roman"/>
              <a:sym typeface="Times New Roman"/>
            </a:endParaRPr>
          </a:p>
        </p:txBody>
      </p:sp>
      <p:pic>
        <p:nvPicPr>
          <p:cNvPr id="127" name="Google Shape;127;g2dadb3d44c6_0_36"/>
          <p:cNvPicPr preferRelativeResize="0"/>
          <p:nvPr/>
        </p:nvPicPr>
        <p:blipFill>
          <a:blip r:embed="rId5">
            <a:alphaModFix/>
          </a:blip>
          <a:stretch>
            <a:fillRect/>
          </a:stretch>
        </p:blipFill>
        <p:spPr>
          <a:xfrm>
            <a:off x="9042875" y="5067975"/>
            <a:ext cx="8572499" cy="437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2dadb3d44c6_0_42"/>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33" name="Google Shape;133;g2dadb3d44c6_0_42"/>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34" name="Google Shape;134;g2dadb3d44c6_0_42"/>
          <p:cNvSpPr txBox="1"/>
          <p:nvPr/>
        </p:nvSpPr>
        <p:spPr>
          <a:xfrm>
            <a:off x="3451875" y="2727900"/>
            <a:ext cx="12326100" cy="1402200"/>
          </a:xfrm>
          <a:prstGeom prst="rect">
            <a:avLst/>
          </a:prstGeom>
          <a:noFill/>
          <a:ln>
            <a:noFill/>
          </a:ln>
        </p:spPr>
        <p:txBody>
          <a:bodyPr anchorCtr="0" anchor="t" bIns="0" lIns="0" spcFirstLastPara="1" rIns="0" wrap="square" tIns="0">
            <a:spAutoFit/>
          </a:bodyPr>
          <a:lstStyle/>
          <a:p>
            <a:pPr indent="0" lvl="0" marL="0" rtl="0" algn="ctr">
              <a:lnSpc>
                <a:spcPct val="107916"/>
              </a:lnSpc>
              <a:spcBef>
                <a:spcPts val="1200"/>
              </a:spcBef>
              <a:spcAft>
                <a:spcPts val="0"/>
              </a:spcAft>
              <a:buSzPts val="1100"/>
              <a:buNone/>
            </a:pPr>
            <a:r>
              <a:rPr b="1" lang="en-US" sz="3900">
                <a:solidFill>
                  <a:schemeClr val="lt1"/>
                </a:solidFill>
                <a:latin typeface="Times New Roman"/>
                <a:ea typeface="Times New Roman"/>
                <a:cs typeface="Times New Roman"/>
                <a:sym typeface="Times New Roman"/>
              </a:rPr>
              <a:t>Table 5</a:t>
            </a:r>
            <a:endParaRPr b="1" sz="3900">
              <a:solidFill>
                <a:schemeClr val="lt1"/>
              </a:solidFill>
              <a:latin typeface="Times New Roman"/>
              <a:ea typeface="Times New Roman"/>
              <a:cs typeface="Times New Roman"/>
              <a:sym typeface="Times New Roman"/>
            </a:endParaRPr>
          </a:p>
          <a:p>
            <a:pPr indent="0" lvl="0" marL="0" rtl="0" algn="ctr">
              <a:lnSpc>
                <a:spcPct val="107916"/>
              </a:lnSpc>
              <a:spcBef>
                <a:spcPts val="1200"/>
              </a:spcBef>
              <a:spcAft>
                <a:spcPts val="0"/>
              </a:spcAft>
              <a:buClr>
                <a:schemeClr val="dk1"/>
              </a:buClr>
              <a:buSzPts val="1100"/>
              <a:buFont typeface="Arial"/>
              <a:buNone/>
            </a:pPr>
            <a:r>
              <a:rPr b="1" lang="en-US" sz="3900">
                <a:solidFill>
                  <a:schemeClr val="lt1"/>
                </a:solidFill>
                <a:latin typeface="Times New Roman"/>
                <a:ea typeface="Times New Roman"/>
                <a:cs typeface="Times New Roman"/>
                <a:sym typeface="Times New Roman"/>
              </a:rPr>
              <a:t>Distribution of respondents by Employment Status</a:t>
            </a:r>
            <a:endParaRPr b="1" sz="8000">
              <a:solidFill>
                <a:schemeClr val="lt1"/>
              </a:solidFill>
              <a:latin typeface="Times New Roman"/>
              <a:ea typeface="Times New Roman"/>
              <a:cs typeface="Times New Roman"/>
              <a:sym typeface="Times New Roman"/>
            </a:endParaRPr>
          </a:p>
        </p:txBody>
      </p:sp>
      <p:pic>
        <p:nvPicPr>
          <p:cNvPr id="135" name="Google Shape;135;g2dadb3d44c6_0_42"/>
          <p:cNvPicPr preferRelativeResize="0"/>
          <p:nvPr/>
        </p:nvPicPr>
        <p:blipFill>
          <a:blip r:embed="rId4">
            <a:alphaModFix/>
          </a:blip>
          <a:stretch>
            <a:fillRect/>
          </a:stretch>
        </p:blipFill>
        <p:spPr>
          <a:xfrm>
            <a:off x="4876800" y="4563025"/>
            <a:ext cx="9588125" cy="442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dadb3d44c6_0_48"/>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41" name="Google Shape;141;g2dadb3d44c6_0_48"/>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142" name="Google Shape;142;g2dadb3d44c6_0_48"/>
          <p:cNvSpPr txBox="1"/>
          <p:nvPr/>
        </p:nvSpPr>
        <p:spPr>
          <a:xfrm>
            <a:off x="818400" y="3270425"/>
            <a:ext cx="16651200" cy="815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5300">
              <a:solidFill>
                <a:schemeClr val="lt1"/>
              </a:solidFill>
              <a:latin typeface="Tahoma"/>
              <a:ea typeface="Tahoma"/>
              <a:cs typeface="Tahoma"/>
              <a:sym typeface="Tahoma"/>
            </a:endParaRPr>
          </a:p>
        </p:txBody>
      </p:sp>
      <p:sp>
        <p:nvSpPr>
          <p:cNvPr id="143" name="Google Shape;143;g2dadb3d44c6_0_48"/>
          <p:cNvSpPr txBox="1"/>
          <p:nvPr/>
        </p:nvSpPr>
        <p:spPr>
          <a:xfrm>
            <a:off x="2717250" y="2763563"/>
            <a:ext cx="12391800" cy="1135500"/>
          </a:xfrm>
          <a:prstGeom prst="rect">
            <a:avLst/>
          </a:prstGeom>
          <a:noFill/>
          <a:ln>
            <a:noFill/>
          </a:ln>
        </p:spPr>
        <p:txBody>
          <a:bodyPr anchorCtr="0" anchor="t" bIns="0" lIns="0" spcFirstLastPara="1" rIns="0" wrap="square" tIns="0">
            <a:spAutoFit/>
          </a:bodyPr>
          <a:lstStyle/>
          <a:p>
            <a:pPr indent="0" lvl="0" marL="0" rtl="0" algn="ctr">
              <a:lnSpc>
                <a:spcPct val="107916"/>
              </a:lnSpc>
              <a:spcBef>
                <a:spcPts val="1200"/>
              </a:spcBef>
              <a:spcAft>
                <a:spcPts val="0"/>
              </a:spcAft>
              <a:buSzPts val="1100"/>
              <a:buNone/>
            </a:pPr>
            <a:r>
              <a:rPr b="1" lang="en-US" sz="3500">
                <a:solidFill>
                  <a:schemeClr val="lt1"/>
                </a:solidFill>
                <a:latin typeface="Times New Roman"/>
                <a:ea typeface="Times New Roman"/>
                <a:cs typeface="Times New Roman"/>
                <a:sym typeface="Times New Roman"/>
              </a:rPr>
              <a:t>Table 6</a:t>
            </a:r>
            <a:endParaRPr b="1" sz="3500">
              <a:solidFill>
                <a:schemeClr val="lt1"/>
              </a:solidFill>
              <a:latin typeface="Times New Roman"/>
              <a:ea typeface="Times New Roman"/>
              <a:cs typeface="Times New Roman"/>
              <a:sym typeface="Times New Roman"/>
            </a:endParaRPr>
          </a:p>
          <a:p>
            <a:pPr indent="0" lvl="0" marL="0" rtl="0" algn="ctr">
              <a:lnSpc>
                <a:spcPct val="107916"/>
              </a:lnSpc>
              <a:spcBef>
                <a:spcPts val="0"/>
              </a:spcBef>
              <a:spcAft>
                <a:spcPts val="5"/>
              </a:spcAft>
              <a:buSzPts val="1100"/>
              <a:buNone/>
            </a:pPr>
            <a:r>
              <a:rPr b="1" lang="en-US" sz="3600">
                <a:solidFill>
                  <a:schemeClr val="lt1"/>
                </a:solidFill>
                <a:latin typeface="Times New Roman"/>
                <a:ea typeface="Times New Roman"/>
                <a:cs typeface="Times New Roman"/>
                <a:sym typeface="Times New Roman"/>
              </a:rPr>
              <a:t>Communication Styles being Used by the Professors</a:t>
            </a:r>
            <a:endParaRPr b="1" sz="7600">
              <a:solidFill>
                <a:schemeClr val="lt1"/>
              </a:solidFill>
              <a:latin typeface="Times New Roman"/>
              <a:ea typeface="Times New Roman"/>
              <a:cs typeface="Times New Roman"/>
              <a:sym typeface="Times New Roman"/>
            </a:endParaRPr>
          </a:p>
        </p:txBody>
      </p:sp>
      <p:pic>
        <p:nvPicPr>
          <p:cNvPr id="144" name="Google Shape;144;g2dadb3d44c6_0_48"/>
          <p:cNvPicPr preferRelativeResize="0"/>
          <p:nvPr/>
        </p:nvPicPr>
        <p:blipFill>
          <a:blip r:embed="rId4">
            <a:alphaModFix/>
          </a:blip>
          <a:stretch>
            <a:fillRect/>
          </a:stretch>
        </p:blipFill>
        <p:spPr>
          <a:xfrm>
            <a:off x="2130025" y="4697125"/>
            <a:ext cx="12615075" cy="47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dadb3d44c6_0_65"/>
          <p:cNvPicPr preferRelativeResize="0"/>
          <p:nvPr/>
        </p:nvPicPr>
        <p:blipFill rotWithShape="1">
          <a:blip r:embed="rId3">
            <a:alphaModFix/>
          </a:blip>
          <a:srcRect b="0" l="0" r="0" t="0"/>
          <a:stretch/>
        </p:blipFill>
        <p:spPr>
          <a:xfrm>
            <a:off x="0" y="0"/>
            <a:ext cx="18288003" cy="10287002"/>
          </a:xfrm>
          <a:prstGeom prst="rect">
            <a:avLst/>
          </a:prstGeom>
          <a:noFill/>
          <a:ln>
            <a:noFill/>
          </a:ln>
        </p:spPr>
      </p:pic>
      <p:sp>
        <p:nvSpPr>
          <p:cNvPr id="150" name="Google Shape;150;g2dadb3d44c6_0_65"/>
          <p:cNvSpPr txBox="1"/>
          <p:nvPr/>
        </p:nvSpPr>
        <p:spPr>
          <a:xfrm>
            <a:off x="4876800" y="401643"/>
            <a:ext cx="11125200" cy="969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300">
                <a:latin typeface="Tahoma"/>
                <a:ea typeface="Tahoma"/>
                <a:cs typeface="Tahoma"/>
                <a:sym typeface="Tahoma"/>
              </a:rPr>
              <a:t>Results and Discussions</a:t>
            </a:r>
            <a:endParaRPr/>
          </a:p>
        </p:txBody>
      </p:sp>
      <p:sp>
        <p:nvSpPr>
          <p:cNvPr id="151" name="Google Shape;151;g2dadb3d44c6_0_65"/>
          <p:cNvSpPr txBox="1"/>
          <p:nvPr/>
        </p:nvSpPr>
        <p:spPr>
          <a:xfrm>
            <a:off x="3717000" y="2609075"/>
            <a:ext cx="12077700" cy="1024200"/>
          </a:xfrm>
          <a:prstGeom prst="rect">
            <a:avLst/>
          </a:prstGeom>
          <a:noFill/>
          <a:ln>
            <a:noFill/>
          </a:ln>
        </p:spPr>
        <p:txBody>
          <a:bodyPr anchorCtr="0" anchor="t" bIns="0" lIns="0" spcFirstLastPara="1" rIns="0" wrap="square" tIns="0">
            <a:spAutoFit/>
          </a:bodyPr>
          <a:lstStyle/>
          <a:p>
            <a:pPr indent="0" lvl="0" marL="0" rtl="0" algn="ctr">
              <a:lnSpc>
                <a:spcPct val="107916"/>
              </a:lnSpc>
              <a:spcBef>
                <a:spcPts val="0"/>
              </a:spcBef>
              <a:spcAft>
                <a:spcPts val="5"/>
              </a:spcAft>
              <a:buClr>
                <a:schemeClr val="dk1"/>
              </a:buClr>
              <a:buSzPts val="1100"/>
              <a:buFont typeface="Arial"/>
              <a:buNone/>
            </a:pPr>
            <a:r>
              <a:rPr b="1" lang="en-US" sz="3200">
                <a:solidFill>
                  <a:schemeClr val="lt1"/>
                </a:solidFill>
                <a:latin typeface="Times New Roman"/>
                <a:ea typeface="Times New Roman"/>
                <a:cs typeface="Times New Roman"/>
                <a:sym typeface="Times New Roman"/>
              </a:rPr>
              <a:t>Table 7. Assessment on the Level of Engagement of the Students in terms of Behavioral Engagement</a:t>
            </a:r>
            <a:endParaRPr b="1" sz="3200">
              <a:solidFill>
                <a:schemeClr val="lt1"/>
              </a:solidFill>
              <a:latin typeface="Times New Roman"/>
              <a:ea typeface="Times New Roman"/>
              <a:cs typeface="Times New Roman"/>
              <a:sym typeface="Times New Roman"/>
            </a:endParaRPr>
          </a:p>
        </p:txBody>
      </p:sp>
      <p:pic>
        <p:nvPicPr>
          <p:cNvPr id="152" name="Google Shape;152;g2dadb3d44c6_0_65"/>
          <p:cNvPicPr preferRelativeResize="0"/>
          <p:nvPr/>
        </p:nvPicPr>
        <p:blipFill>
          <a:blip r:embed="rId4">
            <a:alphaModFix/>
          </a:blip>
          <a:stretch>
            <a:fillRect/>
          </a:stretch>
        </p:blipFill>
        <p:spPr>
          <a:xfrm>
            <a:off x="627475" y="3943075"/>
            <a:ext cx="7889050" cy="6020825"/>
          </a:xfrm>
          <a:prstGeom prst="rect">
            <a:avLst/>
          </a:prstGeom>
          <a:noFill/>
          <a:ln>
            <a:noFill/>
          </a:ln>
        </p:spPr>
      </p:pic>
      <p:pic>
        <p:nvPicPr>
          <p:cNvPr id="153" name="Google Shape;153;g2dadb3d44c6_0_65"/>
          <p:cNvPicPr preferRelativeResize="0"/>
          <p:nvPr/>
        </p:nvPicPr>
        <p:blipFill>
          <a:blip r:embed="rId5">
            <a:alphaModFix/>
          </a:blip>
          <a:stretch>
            <a:fillRect/>
          </a:stretch>
        </p:blipFill>
        <p:spPr>
          <a:xfrm>
            <a:off x="9453575" y="3943075"/>
            <a:ext cx="8092975" cy="602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