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68"/>
  </p:notesMasterIdLst>
  <p:sldIdLst>
    <p:sldId id="256" r:id="rId2"/>
    <p:sldId id="430" r:id="rId3"/>
    <p:sldId id="567" r:id="rId4"/>
    <p:sldId id="505" r:id="rId5"/>
    <p:sldId id="566" r:id="rId6"/>
    <p:sldId id="504" r:id="rId7"/>
    <p:sldId id="561" r:id="rId8"/>
    <p:sldId id="557" r:id="rId9"/>
    <p:sldId id="508" r:id="rId10"/>
    <p:sldId id="556" r:id="rId11"/>
    <p:sldId id="558" r:id="rId12"/>
    <p:sldId id="560" r:id="rId13"/>
    <p:sldId id="506" r:id="rId14"/>
    <p:sldId id="507" r:id="rId15"/>
    <p:sldId id="509" r:id="rId16"/>
    <p:sldId id="510" r:id="rId17"/>
    <p:sldId id="559" r:id="rId18"/>
    <p:sldId id="512" r:id="rId19"/>
    <p:sldId id="513" r:id="rId20"/>
    <p:sldId id="515" r:id="rId21"/>
    <p:sldId id="514" r:id="rId22"/>
    <p:sldId id="523" r:id="rId23"/>
    <p:sldId id="516" r:id="rId24"/>
    <p:sldId id="568" r:id="rId25"/>
    <p:sldId id="524" r:id="rId26"/>
    <p:sldId id="517" r:id="rId27"/>
    <p:sldId id="526" r:id="rId28"/>
    <p:sldId id="527" r:id="rId29"/>
    <p:sldId id="528" r:id="rId30"/>
    <p:sldId id="529" r:id="rId31"/>
    <p:sldId id="532" r:id="rId32"/>
    <p:sldId id="530" r:id="rId33"/>
    <p:sldId id="570" r:id="rId34"/>
    <p:sldId id="562" r:id="rId35"/>
    <p:sldId id="569" r:id="rId36"/>
    <p:sldId id="531" r:id="rId37"/>
    <p:sldId id="533" r:id="rId38"/>
    <p:sldId id="534" r:id="rId39"/>
    <p:sldId id="535" r:id="rId40"/>
    <p:sldId id="525" r:id="rId41"/>
    <p:sldId id="518" r:id="rId42"/>
    <p:sldId id="536" r:id="rId43"/>
    <p:sldId id="537" r:id="rId44"/>
    <p:sldId id="538" r:id="rId45"/>
    <p:sldId id="539" r:id="rId46"/>
    <p:sldId id="540" r:id="rId47"/>
    <p:sldId id="519" r:id="rId48"/>
    <p:sldId id="520" r:id="rId49"/>
    <p:sldId id="563" r:id="rId50"/>
    <p:sldId id="564" r:id="rId51"/>
    <p:sldId id="521" r:id="rId52"/>
    <p:sldId id="522" r:id="rId53"/>
    <p:sldId id="503" r:id="rId54"/>
    <p:sldId id="541" r:id="rId55"/>
    <p:sldId id="542" r:id="rId56"/>
    <p:sldId id="550" r:id="rId57"/>
    <p:sldId id="552" r:id="rId58"/>
    <p:sldId id="543" r:id="rId59"/>
    <p:sldId id="565" r:id="rId60"/>
    <p:sldId id="544" r:id="rId61"/>
    <p:sldId id="545" r:id="rId62"/>
    <p:sldId id="553" r:id="rId63"/>
    <p:sldId id="546" r:id="rId64"/>
    <p:sldId id="554" r:id="rId65"/>
    <p:sldId id="555" r:id="rId66"/>
    <p:sldId id="547" r:id="rId6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373"/>
    <a:srgbClr val="CE9178"/>
    <a:srgbClr val="9CDCFE"/>
    <a:srgbClr val="0000CD"/>
    <a:srgbClr val="1E1E1E"/>
    <a:srgbClr val="F6BC1E"/>
    <a:srgbClr val="08069C"/>
    <a:srgbClr val="29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BA515C-9DED-42DD-AE33-693838FF3BF8}">
  <a:tblStyle styleId="{9DBA515C-9DED-42DD-AE33-693838FF3B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6AA83DF-A545-4AEE-BF43-8EDE999DC99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p:cViewPr varScale="1">
        <p:scale>
          <a:sx n="106" d="100"/>
          <a:sy n="106" d="100"/>
        </p:scale>
        <p:origin x="782" y="77"/>
      </p:cViewPr>
      <p:guideLst>
        <p:guide orient="horz" pos="1620"/>
        <p:guide pos="2880"/>
      </p:guideLst>
    </p:cSldViewPr>
  </p:slideViewPr>
  <p:notesTextViewPr>
    <p:cViewPr>
      <p:scale>
        <a:sx n="1" d="1"/>
        <a:sy n="1" d="1"/>
      </p:scale>
      <p:origin x="0" y="0"/>
    </p:cViewPr>
  </p:notesTextViewPr>
  <p:sorterViewPr>
    <p:cViewPr>
      <p:scale>
        <a:sx n="100" d="100"/>
        <a:sy n="100" d="100"/>
      </p:scale>
      <p:origin x="0" y="-30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a:extLst>
            <a:ext uri="{FF2B5EF4-FFF2-40B4-BE49-F238E27FC236}">
              <a16:creationId xmlns:a16="http://schemas.microsoft.com/office/drawing/2014/main" id="{700C02B3-5606-B272-95E2-C305DE4227BB}"/>
            </a:ext>
          </a:extLst>
        </p:cNvPr>
        <p:cNvGrpSpPr/>
        <p:nvPr/>
      </p:nvGrpSpPr>
      <p:grpSpPr>
        <a:xfrm>
          <a:off x="0" y="0"/>
          <a:ext cx="0" cy="0"/>
          <a:chOff x="0" y="0"/>
          <a:chExt cx="0" cy="0"/>
        </a:xfrm>
      </p:grpSpPr>
      <p:sp>
        <p:nvSpPr>
          <p:cNvPr id="384" name="Google Shape;384;g184d99d1a72_0_15:notes">
            <a:extLst>
              <a:ext uri="{FF2B5EF4-FFF2-40B4-BE49-F238E27FC236}">
                <a16:creationId xmlns:a16="http://schemas.microsoft.com/office/drawing/2014/main" id="{C4AB051F-66D8-C35B-BB07-7C0EF4A4CD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a:extLst>
              <a:ext uri="{FF2B5EF4-FFF2-40B4-BE49-F238E27FC236}">
                <a16:creationId xmlns:a16="http://schemas.microsoft.com/office/drawing/2014/main" id="{D1A26904-FBB3-33A7-9953-F776524256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009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a:extLst>
            <a:ext uri="{FF2B5EF4-FFF2-40B4-BE49-F238E27FC236}">
              <a16:creationId xmlns:a16="http://schemas.microsoft.com/office/drawing/2014/main" id="{8EF7CD1C-D9D6-3104-CBEE-9FEE6AFB86DF}"/>
            </a:ext>
          </a:extLst>
        </p:cNvPr>
        <p:cNvGrpSpPr/>
        <p:nvPr/>
      </p:nvGrpSpPr>
      <p:grpSpPr>
        <a:xfrm>
          <a:off x="0" y="0"/>
          <a:ext cx="0" cy="0"/>
          <a:chOff x="0" y="0"/>
          <a:chExt cx="0" cy="0"/>
        </a:xfrm>
      </p:grpSpPr>
      <p:sp>
        <p:nvSpPr>
          <p:cNvPr id="384" name="Google Shape;384;g184d99d1a72_0_15:notes">
            <a:extLst>
              <a:ext uri="{FF2B5EF4-FFF2-40B4-BE49-F238E27FC236}">
                <a16:creationId xmlns:a16="http://schemas.microsoft.com/office/drawing/2014/main" id="{C1AF971C-023E-3244-355D-D7F3F38035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a:extLst>
              <a:ext uri="{FF2B5EF4-FFF2-40B4-BE49-F238E27FC236}">
                <a16:creationId xmlns:a16="http://schemas.microsoft.com/office/drawing/2014/main" id="{B0FE6443-DF6E-2203-9755-FD2BCFDAE9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085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a:extLst>
            <a:ext uri="{FF2B5EF4-FFF2-40B4-BE49-F238E27FC236}">
              <a16:creationId xmlns:a16="http://schemas.microsoft.com/office/drawing/2014/main" id="{33BDCF96-55BA-7C4D-7FE1-02A9AD8AB157}"/>
            </a:ext>
          </a:extLst>
        </p:cNvPr>
        <p:cNvGrpSpPr/>
        <p:nvPr/>
      </p:nvGrpSpPr>
      <p:grpSpPr>
        <a:xfrm>
          <a:off x="0" y="0"/>
          <a:ext cx="0" cy="0"/>
          <a:chOff x="0" y="0"/>
          <a:chExt cx="0" cy="0"/>
        </a:xfrm>
      </p:grpSpPr>
      <p:sp>
        <p:nvSpPr>
          <p:cNvPr id="398" name="Google Shape;398;g54dda1946d_6_308:notes">
            <a:extLst>
              <a:ext uri="{FF2B5EF4-FFF2-40B4-BE49-F238E27FC236}">
                <a16:creationId xmlns:a16="http://schemas.microsoft.com/office/drawing/2014/main" id="{4F8158AC-EFBC-241E-C851-A5D076059A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4dda1946d_6_308:notes">
            <a:extLst>
              <a:ext uri="{FF2B5EF4-FFF2-40B4-BE49-F238E27FC236}">
                <a16:creationId xmlns:a16="http://schemas.microsoft.com/office/drawing/2014/main" id="{E8E312B6-D503-A8A6-F9C2-6054673D37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247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3227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87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411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904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a:extLst>
            <a:ext uri="{FF2B5EF4-FFF2-40B4-BE49-F238E27FC236}">
              <a16:creationId xmlns:a16="http://schemas.microsoft.com/office/drawing/2014/main" id="{5E7590D2-921F-A27D-3BC9-E4F9F9796E9E}"/>
            </a:ext>
          </a:extLst>
        </p:cNvPr>
        <p:cNvGrpSpPr/>
        <p:nvPr/>
      </p:nvGrpSpPr>
      <p:grpSpPr>
        <a:xfrm>
          <a:off x="0" y="0"/>
          <a:ext cx="0" cy="0"/>
          <a:chOff x="0" y="0"/>
          <a:chExt cx="0" cy="0"/>
        </a:xfrm>
      </p:grpSpPr>
      <p:sp>
        <p:nvSpPr>
          <p:cNvPr id="398" name="Google Shape;398;g54dda1946d_6_308:notes">
            <a:extLst>
              <a:ext uri="{FF2B5EF4-FFF2-40B4-BE49-F238E27FC236}">
                <a16:creationId xmlns:a16="http://schemas.microsoft.com/office/drawing/2014/main" id="{FEEC8096-5F9D-DB40-BB7A-3F706670AD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4dda1946d_6_308:notes">
            <a:extLst>
              <a:ext uri="{FF2B5EF4-FFF2-40B4-BE49-F238E27FC236}">
                <a16:creationId xmlns:a16="http://schemas.microsoft.com/office/drawing/2014/main" id="{6F35CFC1-19AC-6E3F-6DFF-54DDAD34F2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8259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26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7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6331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657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5748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680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315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a:extLst>
            <a:ext uri="{FF2B5EF4-FFF2-40B4-BE49-F238E27FC236}">
              <a16:creationId xmlns:a16="http://schemas.microsoft.com/office/drawing/2014/main" id="{7ACA146A-5218-2BD3-C5B0-EC051AC6DA0B}"/>
            </a:ext>
          </a:extLst>
        </p:cNvPr>
        <p:cNvGrpSpPr/>
        <p:nvPr/>
      </p:nvGrpSpPr>
      <p:grpSpPr>
        <a:xfrm>
          <a:off x="0" y="0"/>
          <a:ext cx="0" cy="0"/>
          <a:chOff x="0" y="0"/>
          <a:chExt cx="0" cy="0"/>
        </a:xfrm>
      </p:grpSpPr>
      <p:sp>
        <p:nvSpPr>
          <p:cNvPr id="384" name="Google Shape;384;g184d99d1a72_0_15:notes">
            <a:extLst>
              <a:ext uri="{FF2B5EF4-FFF2-40B4-BE49-F238E27FC236}">
                <a16:creationId xmlns:a16="http://schemas.microsoft.com/office/drawing/2014/main" id="{98DEA1B0-0D97-BF86-B92C-15B68FB6CD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a:extLst>
              <a:ext uri="{FF2B5EF4-FFF2-40B4-BE49-F238E27FC236}">
                <a16:creationId xmlns:a16="http://schemas.microsoft.com/office/drawing/2014/main" id="{B085B73C-0D42-71D5-3F67-CAF3B8A4F1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397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420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28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361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46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09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a:extLst>
            <a:ext uri="{FF2B5EF4-FFF2-40B4-BE49-F238E27FC236}">
              <a16:creationId xmlns:a16="http://schemas.microsoft.com/office/drawing/2014/main" id="{E16C36E0-25AC-DCAD-BE26-7D6C0650E01C}"/>
            </a:ext>
          </a:extLst>
        </p:cNvPr>
        <p:cNvGrpSpPr/>
        <p:nvPr/>
      </p:nvGrpSpPr>
      <p:grpSpPr>
        <a:xfrm>
          <a:off x="0" y="0"/>
          <a:ext cx="0" cy="0"/>
          <a:chOff x="0" y="0"/>
          <a:chExt cx="0" cy="0"/>
        </a:xfrm>
      </p:grpSpPr>
      <p:sp>
        <p:nvSpPr>
          <p:cNvPr id="384" name="Google Shape;384;g184d99d1a72_0_15:notes">
            <a:extLst>
              <a:ext uri="{FF2B5EF4-FFF2-40B4-BE49-F238E27FC236}">
                <a16:creationId xmlns:a16="http://schemas.microsoft.com/office/drawing/2014/main" id="{ABF582AB-FF3F-0E41-9762-4371FB6C41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a:extLst>
              <a:ext uri="{FF2B5EF4-FFF2-40B4-BE49-F238E27FC236}">
                <a16:creationId xmlns:a16="http://schemas.microsoft.com/office/drawing/2014/main" id="{014BAD7D-BCF1-3354-738C-83D1294A9B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2172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774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1159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04990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a:extLst>
            <a:ext uri="{FF2B5EF4-FFF2-40B4-BE49-F238E27FC236}">
              <a16:creationId xmlns:a16="http://schemas.microsoft.com/office/drawing/2014/main" id="{E2921858-82F5-0946-9150-83FFE97DC6BC}"/>
            </a:ext>
          </a:extLst>
        </p:cNvPr>
        <p:cNvGrpSpPr/>
        <p:nvPr/>
      </p:nvGrpSpPr>
      <p:grpSpPr>
        <a:xfrm>
          <a:off x="0" y="0"/>
          <a:ext cx="0" cy="0"/>
          <a:chOff x="0" y="0"/>
          <a:chExt cx="0" cy="0"/>
        </a:xfrm>
      </p:grpSpPr>
      <p:sp>
        <p:nvSpPr>
          <p:cNvPr id="384" name="Google Shape;384;g184d99d1a72_0_15:notes">
            <a:extLst>
              <a:ext uri="{FF2B5EF4-FFF2-40B4-BE49-F238E27FC236}">
                <a16:creationId xmlns:a16="http://schemas.microsoft.com/office/drawing/2014/main" id="{DE66F5FF-29AB-3FC3-5952-091FA8F4CC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a:extLst>
              <a:ext uri="{FF2B5EF4-FFF2-40B4-BE49-F238E27FC236}">
                <a16:creationId xmlns:a16="http://schemas.microsoft.com/office/drawing/2014/main" id="{F943F6B2-F7C8-D0D2-13D5-E576A64418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45520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a:extLst>
            <a:ext uri="{FF2B5EF4-FFF2-40B4-BE49-F238E27FC236}">
              <a16:creationId xmlns:a16="http://schemas.microsoft.com/office/drawing/2014/main" id="{2CE5880C-0F0B-84B4-9BC2-C3FC377CF02C}"/>
            </a:ext>
          </a:extLst>
        </p:cNvPr>
        <p:cNvGrpSpPr/>
        <p:nvPr/>
      </p:nvGrpSpPr>
      <p:grpSpPr>
        <a:xfrm>
          <a:off x="0" y="0"/>
          <a:ext cx="0" cy="0"/>
          <a:chOff x="0" y="0"/>
          <a:chExt cx="0" cy="0"/>
        </a:xfrm>
      </p:grpSpPr>
      <p:sp>
        <p:nvSpPr>
          <p:cNvPr id="398" name="Google Shape;398;g54dda1946d_6_308:notes">
            <a:extLst>
              <a:ext uri="{FF2B5EF4-FFF2-40B4-BE49-F238E27FC236}">
                <a16:creationId xmlns:a16="http://schemas.microsoft.com/office/drawing/2014/main" id="{77FF13C9-5069-2A33-B6D3-3E747CBE5D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4dda1946d_6_308:notes">
            <a:extLst>
              <a:ext uri="{FF2B5EF4-FFF2-40B4-BE49-F238E27FC236}">
                <a16:creationId xmlns:a16="http://schemas.microsoft.com/office/drawing/2014/main" id="{CF06CAA2-093E-A4CF-A308-5CA468CC46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952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a:extLst>
            <a:ext uri="{FF2B5EF4-FFF2-40B4-BE49-F238E27FC236}">
              <a16:creationId xmlns:a16="http://schemas.microsoft.com/office/drawing/2014/main" id="{9F3BA9D1-BCFC-5D06-D93F-1CD0D655CABC}"/>
            </a:ext>
          </a:extLst>
        </p:cNvPr>
        <p:cNvGrpSpPr/>
        <p:nvPr/>
      </p:nvGrpSpPr>
      <p:grpSpPr>
        <a:xfrm>
          <a:off x="0" y="0"/>
          <a:ext cx="0" cy="0"/>
          <a:chOff x="0" y="0"/>
          <a:chExt cx="0" cy="0"/>
        </a:xfrm>
      </p:grpSpPr>
      <p:sp>
        <p:nvSpPr>
          <p:cNvPr id="384" name="Google Shape;384;g184d99d1a72_0_15:notes">
            <a:extLst>
              <a:ext uri="{FF2B5EF4-FFF2-40B4-BE49-F238E27FC236}">
                <a16:creationId xmlns:a16="http://schemas.microsoft.com/office/drawing/2014/main" id="{C78F1BB6-4EDD-EA23-8DE9-9473D86032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a:extLst>
              <a:ext uri="{FF2B5EF4-FFF2-40B4-BE49-F238E27FC236}">
                <a16:creationId xmlns:a16="http://schemas.microsoft.com/office/drawing/2014/main" id="{3E815C80-EE5B-C78B-390B-7BCB3B3FFF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927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7534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1293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7141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229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8481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5206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9415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0621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18293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6223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5160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1895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7190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212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a:extLst>
            <a:ext uri="{FF2B5EF4-FFF2-40B4-BE49-F238E27FC236}">
              <a16:creationId xmlns:a16="http://schemas.microsoft.com/office/drawing/2014/main" id="{0F94A96E-E401-75EE-B571-71A4CD1EB157}"/>
            </a:ext>
          </a:extLst>
        </p:cNvPr>
        <p:cNvGrpSpPr/>
        <p:nvPr/>
      </p:nvGrpSpPr>
      <p:grpSpPr>
        <a:xfrm>
          <a:off x="0" y="0"/>
          <a:ext cx="0" cy="0"/>
          <a:chOff x="0" y="0"/>
          <a:chExt cx="0" cy="0"/>
        </a:xfrm>
      </p:grpSpPr>
      <p:sp>
        <p:nvSpPr>
          <p:cNvPr id="384" name="Google Shape;384;g184d99d1a72_0_15:notes">
            <a:extLst>
              <a:ext uri="{FF2B5EF4-FFF2-40B4-BE49-F238E27FC236}">
                <a16:creationId xmlns:a16="http://schemas.microsoft.com/office/drawing/2014/main" id="{B27B2F25-AF56-DB07-4C48-B3C45D04FD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a:extLst>
              <a:ext uri="{FF2B5EF4-FFF2-40B4-BE49-F238E27FC236}">
                <a16:creationId xmlns:a16="http://schemas.microsoft.com/office/drawing/2014/main" id="{E21C8C77-7EB3-DCAE-A62C-6A08A0426F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094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a:extLst>
            <a:ext uri="{FF2B5EF4-FFF2-40B4-BE49-F238E27FC236}">
              <a16:creationId xmlns:a16="http://schemas.microsoft.com/office/drawing/2014/main" id="{4A9413CB-7C5E-48E7-17BF-82B54FA049C4}"/>
            </a:ext>
          </a:extLst>
        </p:cNvPr>
        <p:cNvGrpSpPr/>
        <p:nvPr/>
      </p:nvGrpSpPr>
      <p:grpSpPr>
        <a:xfrm>
          <a:off x="0" y="0"/>
          <a:ext cx="0" cy="0"/>
          <a:chOff x="0" y="0"/>
          <a:chExt cx="0" cy="0"/>
        </a:xfrm>
      </p:grpSpPr>
      <p:sp>
        <p:nvSpPr>
          <p:cNvPr id="384" name="Google Shape;384;g184d99d1a72_0_15:notes">
            <a:extLst>
              <a:ext uri="{FF2B5EF4-FFF2-40B4-BE49-F238E27FC236}">
                <a16:creationId xmlns:a16="http://schemas.microsoft.com/office/drawing/2014/main" id="{6157E3CB-020E-6B8B-2241-D6D81326A7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a:extLst>
              <a:ext uri="{FF2B5EF4-FFF2-40B4-BE49-F238E27FC236}">
                <a16:creationId xmlns:a16="http://schemas.microsoft.com/office/drawing/2014/main" id="{39E23809-0917-7895-8C1D-8491F80C07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80537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a:extLst>
            <a:ext uri="{FF2B5EF4-FFF2-40B4-BE49-F238E27FC236}">
              <a16:creationId xmlns:a16="http://schemas.microsoft.com/office/drawing/2014/main" id="{0A19000E-7303-D266-A877-E575592E5E1C}"/>
            </a:ext>
          </a:extLst>
        </p:cNvPr>
        <p:cNvGrpSpPr/>
        <p:nvPr/>
      </p:nvGrpSpPr>
      <p:grpSpPr>
        <a:xfrm>
          <a:off x="0" y="0"/>
          <a:ext cx="0" cy="0"/>
          <a:chOff x="0" y="0"/>
          <a:chExt cx="0" cy="0"/>
        </a:xfrm>
      </p:grpSpPr>
      <p:sp>
        <p:nvSpPr>
          <p:cNvPr id="384" name="Google Shape;384;g184d99d1a72_0_15:notes">
            <a:extLst>
              <a:ext uri="{FF2B5EF4-FFF2-40B4-BE49-F238E27FC236}">
                <a16:creationId xmlns:a16="http://schemas.microsoft.com/office/drawing/2014/main" id="{6C6B6C3C-F3A1-F7A4-6A8E-19E38A3D25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a:extLst>
              <a:ext uri="{FF2B5EF4-FFF2-40B4-BE49-F238E27FC236}">
                <a16:creationId xmlns:a16="http://schemas.microsoft.com/office/drawing/2014/main" id="{CAADF67F-CD1D-2268-58BB-EF9EB0CD27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9752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6982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9198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83511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6652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3516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52229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4115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6290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a:extLst>
            <a:ext uri="{FF2B5EF4-FFF2-40B4-BE49-F238E27FC236}">
              <a16:creationId xmlns:a16="http://schemas.microsoft.com/office/drawing/2014/main" id="{5458CEAF-4BB5-64A2-470D-4E559831E582}"/>
            </a:ext>
          </a:extLst>
        </p:cNvPr>
        <p:cNvGrpSpPr/>
        <p:nvPr/>
      </p:nvGrpSpPr>
      <p:grpSpPr>
        <a:xfrm>
          <a:off x="0" y="0"/>
          <a:ext cx="0" cy="0"/>
          <a:chOff x="0" y="0"/>
          <a:chExt cx="0" cy="0"/>
        </a:xfrm>
      </p:grpSpPr>
      <p:sp>
        <p:nvSpPr>
          <p:cNvPr id="398" name="Google Shape;398;g54dda1946d_6_308:notes">
            <a:extLst>
              <a:ext uri="{FF2B5EF4-FFF2-40B4-BE49-F238E27FC236}">
                <a16:creationId xmlns:a16="http://schemas.microsoft.com/office/drawing/2014/main" id="{5C1EFF66-D305-32C2-380F-7F8F88CDEA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4dda1946d_6_308:notes">
            <a:extLst>
              <a:ext uri="{FF2B5EF4-FFF2-40B4-BE49-F238E27FC236}">
                <a16:creationId xmlns:a16="http://schemas.microsoft.com/office/drawing/2014/main" id="{93E17756-13F0-3251-4C66-A420249179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755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33746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593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3578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8556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9113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8295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18505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504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a:extLst>
            <a:ext uri="{FF2B5EF4-FFF2-40B4-BE49-F238E27FC236}">
              <a16:creationId xmlns:a16="http://schemas.microsoft.com/office/drawing/2014/main" id="{D0A83D95-38E6-40EE-060A-FCF8C52E3661}"/>
            </a:ext>
          </a:extLst>
        </p:cNvPr>
        <p:cNvGrpSpPr/>
        <p:nvPr/>
      </p:nvGrpSpPr>
      <p:grpSpPr>
        <a:xfrm>
          <a:off x="0" y="0"/>
          <a:ext cx="0" cy="0"/>
          <a:chOff x="0" y="0"/>
          <a:chExt cx="0" cy="0"/>
        </a:xfrm>
      </p:grpSpPr>
      <p:sp>
        <p:nvSpPr>
          <p:cNvPr id="398" name="Google Shape;398;g54dda1946d_6_308:notes">
            <a:extLst>
              <a:ext uri="{FF2B5EF4-FFF2-40B4-BE49-F238E27FC236}">
                <a16:creationId xmlns:a16="http://schemas.microsoft.com/office/drawing/2014/main" id="{7B51E233-3248-2740-EDD4-E7BF9EBEC5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4dda1946d_6_308:notes">
            <a:extLst>
              <a:ext uri="{FF2B5EF4-FFF2-40B4-BE49-F238E27FC236}">
                <a16:creationId xmlns:a16="http://schemas.microsoft.com/office/drawing/2014/main" id="{5E6C3978-04FB-5D6B-E3D0-072CF9E449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2826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a:extLst>
            <a:ext uri="{FF2B5EF4-FFF2-40B4-BE49-F238E27FC236}">
              <a16:creationId xmlns:a16="http://schemas.microsoft.com/office/drawing/2014/main" id="{A9A8A764-8F48-30F6-C8EC-7E6138EC169D}"/>
            </a:ext>
          </a:extLst>
        </p:cNvPr>
        <p:cNvGrpSpPr/>
        <p:nvPr/>
      </p:nvGrpSpPr>
      <p:grpSpPr>
        <a:xfrm>
          <a:off x="0" y="0"/>
          <a:ext cx="0" cy="0"/>
          <a:chOff x="0" y="0"/>
          <a:chExt cx="0" cy="0"/>
        </a:xfrm>
      </p:grpSpPr>
      <p:sp>
        <p:nvSpPr>
          <p:cNvPr id="384" name="Google Shape;384;g184d99d1a72_0_15:notes">
            <a:extLst>
              <a:ext uri="{FF2B5EF4-FFF2-40B4-BE49-F238E27FC236}">
                <a16:creationId xmlns:a16="http://schemas.microsoft.com/office/drawing/2014/main" id="{346605D7-0E33-B20C-E198-BB866DE8A0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a:extLst>
              <a:ext uri="{FF2B5EF4-FFF2-40B4-BE49-F238E27FC236}">
                <a16:creationId xmlns:a16="http://schemas.microsoft.com/office/drawing/2014/main" id="{8D00241B-904E-BC25-CC74-FA577137A7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8477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5379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46800" y="255600"/>
            <a:ext cx="8450400" cy="4632300"/>
            <a:chOff x="346800" y="255600"/>
            <a:chExt cx="8450400" cy="4632300"/>
          </a:xfrm>
        </p:grpSpPr>
        <p:sp>
          <p:nvSpPr>
            <p:cNvPr id="10" name="Google Shape;10;p2"/>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 name="Google Shape;11;p2"/>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2" name="Google Shape;12;p2"/>
            <p:cNvGrpSpPr/>
            <p:nvPr/>
          </p:nvGrpSpPr>
          <p:grpSpPr>
            <a:xfrm>
              <a:off x="8111150" y="433000"/>
              <a:ext cx="426200" cy="106500"/>
              <a:chOff x="1739575" y="4109150"/>
              <a:chExt cx="426200" cy="106500"/>
            </a:xfrm>
          </p:grpSpPr>
          <p:sp>
            <p:nvSpPr>
              <p:cNvPr id="13" name="Google Shape;13;p2"/>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2"/>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 name="Google Shape;15;p2"/>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6" name="Google Shape;16;p2"/>
          <p:cNvSpPr txBox="1">
            <a:spLocks noGrp="1"/>
          </p:cNvSpPr>
          <p:nvPr>
            <p:ph type="ctrTitle"/>
          </p:nvPr>
        </p:nvSpPr>
        <p:spPr>
          <a:xfrm>
            <a:off x="1244925" y="1205975"/>
            <a:ext cx="3542100" cy="3093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5318725" y="3074550"/>
            <a:ext cx="2497200" cy="1044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8" name="Google Shape;18;p2"/>
          <p:cNvGrpSpPr/>
          <p:nvPr/>
        </p:nvGrpSpPr>
        <p:grpSpPr>
          <a:xfrm>
            <a:off x="496925" y="855351"/>
            <a:ext cx="8150150" cy="3748650"/>
            <a:chOff x="496925" y="855351"/>
            <a:chExt cx="8150150" cy="3748650"/>
          </a:xfrm>
        </p:grpSpPr>
        <p:sp>
          <p:nvSpPr>
            <p:cNvPr id="19" name="Google Shape;19;p2"/>
            <p:cNvSpPr txBox="1"/>
            <p:nvPr/>
          </p:nvSpPr>
          <p:spPr>
            <a:xfrm>
              <a:off x="8430775" y="8553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1010010101001010</a:t>
              </a:r>
              <a:endParaRPr sz="1000">
                <a:solidFill>
                  <a:schemeClr val="dk1"/>
                </a:solidFill>
                <a:latin typeface="Open Sans"/>
                <a:ea typeface="Open Sans"/>
                <a:cs typeface="Open Sans"/>
                <a:sym typeface="Open Sans"/>
              </a:endParaRPr>
            </a:p>
          </p:txBody>
        </p:sp>
        <p:sp>
          <p:nvSpPr>
            <p:cNvPr id="20" name="Google Shape;20;p2"/>
            <p:cNvSpPr txBox="1"/>
            <p:nvPr/>
          </p:nvSpPr>
          <p:spPr>
            <a:xfrm>
              <a:off x="496925" y="2046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1001010101010100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grpSp>
        <p:nvGrpSpPr>
          <p:cNvPr id="91" name="Google Shape;91;p8"/>
          <p:cNvGrpSpPr/>
          <p:nvPr/>
        </p:nvGrpSpPr>
        <p:grpSpPr>
          <a:xfrm>
            <a:off x="346800" y="255600"/>
            <a:ext cx="8450400" cy="4632300"/>
            <a:chOff x="346800" y="255600"/>
            <a:chExt cx="8450400" cy="4632300"/>
          </a:xfrm>
        </p:grpSpPr>
        <p:sp>
          <p:nvSpPr>
            <p:cNvPr id="92" name="Google Shape;92;p8"/>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3" name="Google Shape;93;p8"/>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94" name="Google Shape;94;p8"/>
            <p:cNvGrpSpPr/>
            <p:nvPr/>
          </p:nvGrpSpPr>
          <p:grpSpPr>
            <a:xfrm>
              <a:off x="8111150" y="433000"/>
              <a:ext cx="426200" cy="106500"/>
              <a:chOff x="1739575" y="4109150"/>
              <a:chExt cx="426200" cy="106500"/>
            </a:xfrm>
          </p:grpSpPr>
          <p:sp>
            <p:nvSpPr>
              <p:cNvPr id="95" name="Google Shape;95;p8"/>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6" name="Google Shape;96;p8"/>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7" name="Google Shape;97;p8"/>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98" name="Google Shape;9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grpSp>
        <p:nvGrpSpPr>
          <p:cNvPr id="100" name="Google Shape;100;p9"/>
          <p:cNvGrpSpPr/>
          <p:nvPr/>
        </p:nvGrpSpPr>
        <p:grpSpPr>
          <a:xfrm>
            <a:off x="346800" y="255600"/>
            <a:ext cx="8450400" cy="4632300"/>
            <a:chOff x="346800" y="255600"/>
            <a:chExt cx="8450400" cy="4632300"/>
          </a:xfrm>
        </p:grpSpPr>
        <p:sp>
          <p:nvSpPr>
            <p:cNvPr id="101" name="Google Shape;101;p9"/>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2" name="Google Shape;102;p9"/>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03" name="Google Shape;103;p9"/>
            <p:cNvGrpSpPr/>
            <p:nvPr/>
          </p:nvGrpSpPr>
          <p:grpSpPr>
            <a:xfrm>
              <a:off x="8111150" y="433000"/>
              <a:ext cx="426200" cy="106500"/>
              <a:chOff x="1739575" y="4109150"/>
              <a:chExt cx="426200" cy="106500"/>
            </a:xfrm>
          </p:grpSpPr>
          <p:sp>
            <p:nvSpPr>
              <p:cNvPr id="104" name="Google Shape;104;p9"/>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5" name="Google Shape;105;p9"/>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6" name="Google Shape;106;p9"/>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07" name="Google Shape;10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8" name="Google Shape;10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30"/>
        <p:cNvGrpSpPr/>
        <p:nvPr/>
      </p:nvGrpSpPr>
      <p:grpSpPr>
        <a:xfrm>
          <a:off x="0" y="0"/>
          <a:ext cx="0" cy="0"/>
          <a:chOff x="0" y="0"/>
          <a:chExt cx="0" cy="0"/>
        </a:xfrm>
      </p:grpSpPr>
      <p:grpSp>
        <p:nvGrpSpPr>
          <p:cNvPr id="231" name="Google Shape;231;p20"/>
          <p:cNvGrpSpPr/>
          <p:nvPr/>
        </p:nvGrpSpPr>
        <p:grpSpPr>
          <a:xfrm>
            <a:off x="346800" y="255600"/>
            <a:ext cx="8450400" cy="4632300"/>
            <a:chOff x="346800" y="255600"/>
            <a:chExt cx="8450400" cy="4632300"/>
          </a:xfrm>
        </p:grpSpPr>
        <p:sp>
          <p:nvSpPr>
            <p:cNvPr id="232" name="Google Shape;232;p20"/>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3" name="Google Shape;233;p20"/>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34" name="Google Shape;234;p20"/>
            <p:cNvGrpSpPr/>
            <p:nvPr/>
          </p:nvGrpSpPr>
          <p:grpSpPr>
            <a:xfrm>
              <a:off x="8111150" y="433000"/>
              <a:ext cx="426200" cy="106500"/>
              <a:chOff x="1739575" y="4109150"/>
              <a:chExt cx="426200" cy="106500"/>
            </a:xfrm>
          </p:grpSpPr>
          <p:sp>
            <p:nvSpPr>
              <p:cNvPr id="235" name="Google Shape;235;p20"/>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6" name="Google Shape;236;p20"/>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7" name="Google Shape;237;p20"/>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238" name="Google Shape;238;p20"/>
          <p:cNvSpPr txBox="1">
            <a:spLocks noGrp="1"/>
          </p:cNvSpPr>
          <p:nvPr>
            <p:ph type="subTitle" idx="1"/>
          </p:nvPr>
        </p:nvSpPr>
        <p:spPr>
          <a:xfrm>
            <a:off x="851225" y="3081200"/>
            <a:ext cx="2348100" cy="129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39" name="Google Shape;239;p20"/>
          <p:cNvSpPr txBox="1">
            <a:spLocks noGrp="1"/>
          </p:cNvSpPr>
          <p:nvPr>
            <p:ph type="subTitle" idx="2"/>
          </p:nvPr>
        </p:nvSpPr>
        <p:spPr>
          <a:xfrm>
            <a:off x="3397950" y="3081200"/>
            <a:ext cx="2348100" cy="129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40" name="Google Shape;240;p20"/>
          <p:cNvSpPr txBox="1">
            <a:spLocks noGrp="1"/>
          </p:cNvSpPr>
          <p:nvPr>
            <p:ph type="subTitle" idx="3"/>
          </p:nvPr>
        </p:nvSpPr>
        <p:spPr>
          <a:xfrm>
            <a:off x="5944675" y="3081201"/>
            <a:ext cx="2348100" cy="129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41" name="Google Shape;241;p20"/>
          <p:cNvSpPr txBox="1">
            <a:spLocks noGrp="1"/>
          </p:cNvSpPr>
          <p:nvPr>
            <p:ph type="subTitle" idx="4"/>
          </p:nvPr>
        </p:nvSpPr>
        <p:spPr>
          <a:xfrm>
            <a:off x="851225" y="2256425"/>
            <a:ext cx="2348100" cy="80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Aldrich"/>
              <a:buNone/>
              <a:defRPr sz="2400" b="1">
                <a:latin typeface="Aldrich"/>
                <a:ea typeface="Aldrich"/>
                <a:cs typeface="Aldrich"/>
                <a:sym typeface="Aldrich"/>
              </a:defRPr>
            </a:lvl2pPr>
            <a:lvl3pPr lvl="2" algn="ctr" rtl="0">
              <a:lnSpc>
                <a:spcPct val="100000"/>
              </a:lnSpc>
              <a:spcBef>
                <a:spcPts val="0"/>
              </a:spcBef>
              <a:spcAft>
                <a:spcPts val="0"/>
              </a:spcAft>
              <a:buSzPts val="2400"/>
              <a:buFont typeface="Aldrich"/>
              <a:buNone/>
              <a:defRPr sz="2400" b="1">
                <a:latin typeface="Aldrich"/>
                <a:ea typeface="Aldrich"/>
                <a:cs typeface="Aldrich"/>
                <a:sym typeface="Aldrich"/>
              </a:defRPr>
            </a:lvl3pPr>
            <a:lvl4pPr lvl="3" algn="ctr" rtl="0">
              <a:lnSpc>
                <a:spcPct val="100000"/>
              </a:lnSpc>
              <a:spcBef>
                <a:spcPts val="0"/>
              </a:spcBef>
              <a:spcAft>
                <a:spcPts val="0"/>
              </a:spcAft>
              <a:buSzPts val="2400"/>
              <a:buFont typeface="Aldrich"/>
              <a:buNone/>
              <a:defRPr sz="2400" b="1">
                <a:latin typeface="Aldrich"/>
                <a:ea typeface="Aldrich"/>
                <a:cs typeface="Aldrich"/>
                <a:sym typeface="Aldrich"/>
              </a:defRPr>
            </a:lvl4pPr>
            <a:lvl5pPr lvl="4" algn="ctr" rtl="0">
              <a:lnSpc>
                <a:spcPct val="100000"/>
              </a:lnSpc>
              <a:spcBef>
                <a:spcPts val="0"/>
              </a:spcBef>
              <a:spcAft>
                <a:spcPts val="0"/>
              </a:spcAft>
              <a:buSzPts val="2400"/>
              <a:buFont typeface="Aldrich"/>
              <a:buNone/>
              <a:defRPr sz="2400" b="1">
                <a:latin typeface="Aldrich"/>
                <a:ea typeface="Aldrich"/>
                <a:cs typeface="Aldrich"/>
                <a:sym typeface="Aldrich"/>
              </a:defRPr>
            </a:lvl5pPr>
            <a:lvl6pPr lvl="5" algn="ctr" rtl="0">
              <a:lnSpc>
                <a:spcPct val="100000"/>
              </a:lnSpc>
              <a:spcBef>
                <a:spcPts val="0"/>
              </a:spcBef>
              <a:spcAft>
                <a:spcPts val="0"/>
              </a:spcAft>
              <a:buSzPts val="2400"/>
              <a:buFont typeface="Aldrich"/>
              <a:buNone/>
              <a:defRPr sz="2400" b="1">
                <a:latin typeface="Aldrich"/>
                <a:ea typeface="Aldrich"/>
                <a:cs typeface="Aldrich"/>
                <a:sym typeface="Aldrich"/>
              </a:defRPr>
            </a:lvl6pPr>
            <a:lvl7pPr lvl="6" algn="ctr" rtl="0">
              <a:lnSpc>
                <a:spcPct val="100000"/>
              </a:lnSpc>
              <a:spcBef>
                <a:spcPts val="0"/>
              </a:spcBef>
              <a:spcAft>
                <a:spcPts val="0"/>
              </a:spcAft>
              <a:buSzPts val="2400"/>
              <a:buFont typeface="Aldrich"/>
              <a:buNone/>
              <a:defRPr sz="2400" b="1">
                <a:latin typeface="Aldrich"/>
                <a:ea typeface="Aldrich"/>
                <a:cs typeface="Aldrich"/>
                <a:sym typeface="Aldrich"/>
              </a:defRPr>
            </a:lvl7pPr>
            <a:lvl8pPr lvl="7" algn="ctr" rtl="0">
              <a:lnSpc>
                <a:spcPct val="100000"/>
              </a:lnSpc>
              <a:spcBef>
                <a:spcPts val="0"/>
              </a:spcBef>
              <a:spcAft>
                <a:spcPts val="0"/>
              </a:spcAft>
              <a:buSzPts val="2400"/>
              <a:buFont typeface="Aldrich"/>
              <a:buNone/>
              <a:defRPr sz="2400" b="1">
                <a:latin typeface="Aldrich"/>
                <a:ea typeface="Aldrich"/>
                <a:cs typeface="Aldrich"/>
                <a:sym typeface="Aldrich"/>
              </a:defRPr>
            </a:lvl8pPr>
            <a:lvl9pPr lvl="8" algn="ctr"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242" name="Google Shape;242;p20"/>
          <p:cNvSpPr txBox="1">
            <a:spLocks noGrp="1"/>
          </p:cNvSpPr>
          <p:nvPr>
            <p:ph type="subTitle" idx="5"/>
          </p:nvPr>
        </p:nvSpPr>
        <p:spPr>
          <a:xfrm>
            <a:off x="3397954" y="2256425"/>
            <a:ext cx="2348100" cy="80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Aldrich"/>
              <a:buNone/>
              <a:defRPr sz="2400" b="1">
                <a:latin typeface="Aldrich"/>
                <a:ea typeface="Aldrich"/>
                <a:cs typeface="Aldrich"/>
                <a:sym typeface="Aldrich"/>
              </a:defRPr>
            </a:lvl2pPr>
            <a:lvl3pPr lvl="2" algn="ctr" rtl="0">
              <a:lnSpc>
                <a:spcPct val="100000"/>
              </a:lnSpc>
              <a:spcBef>
                <a:spcPts val="0"/>
              </a:spcBef>
              <a:spcAft>
                <a:spcPts val="0"/>
              </a:spcAft>
              <a:buSzPts val="2400"/>
              <a:buFont typeface="Aldrich"/>
              <a:buNone/>
              <a:defRPr sz="2400" b="1">
                <a:latin typeface="Aldrich"/>
                <a:ea typeface="Aldrich"/>
                <a:cs typeface="Aldrich"/>
                <a:sym typeface="Aldrich"/>
              </a:defRPr>
            </a:lvl3pPr>
            <a:lvl4pPr lvl="3" algn="ctr" rtl="0">
              <a:lnSpc>
                <a:spcPct val="100000"/>
              </a:lnSpc>
              <a:spcBef>
                <a:spcPts val="0"/>
              </a:spcBef>
              <a:spcAft>
                <a:spcPts val="0"/>
              </a:spcAft>
              <a:buSzPts val="2400"/>
              <a:buFont typeface="Aldrich"/>
              <a:buNone/>
              <a:defRPr sz="2400" b="1">
                <a:latin typeface="Aldrich"/>
                <a:ea typeface="Aldrich"/>
                <a:cs typeface="Aldrich"/>
                <a:sym typeface="Aldrich"/>
              </a:defRPr>
            </a:lvl4pPr>
            <a:lvl5pPr lvl="4" algn="ctr" rtl="0">
              <a:lnSpc>
                <a:spcPct val="100000"/>
              </a:lnSpc>
              <a:spcBef>
                <a:spcPts val="0"/>
              </a:spcBef>
              <a:spcAft>
                <a:spcPts val="0"/>
              </a:spcAft>
              <a:buSzPts val="2400"/>
              <a:buFont typeface="Aldrich"/>
              <a:buNone/>
              <a:defRPr sz="2400" b="1">
                <a:latin typeface="Aldrich"/>
                <a:ea typeface="Aldrich"/>
                <a:cs typeface="Aldrich"/>
                <a:sym typeface="Aldrich"/>
              </a:defRPr>
            </a:lvl5pPr>
            <a:lvl6pPr lvl="5" algn="ctr" rtl="0">
              <a:lnSpc>
                <a:spcPct val="100000"/>
              </a:lnSpc>
              <a:spcBef>
                <a:spcPts val="0"/>
              </a:spcBef>
              <a:spcAft>
                <a:spcPts val="0"/>
              </a:spcAft>
              <a:buSzPts val="2400"/>
              <a:buFont typeface="Aldrich"/>
              <a:buNone/>
              <a:defRPr sz="2400" b="1">
                <a:latin typeface="Aldrich"/>
                <a:ea typeface="Aldrich"/>
                <a:cs typeface="Aldrich"/>
                <a:sym typeface="Aldrich"/>
              </a:defRPr>
            </a:lvl6pPr>
            <a:lvl7pPr lvl="6" algn="ctr" rtl="0">
              <a:lnSpc>
                <a:spcPct val="100000"/>
              </a:lnSpc>
              <a:spcBef>
                <a:spcPts val="0"/>
              </a:spcBef>
              <a:spcAft>
                <a:spcPts val="0"/>
              </a:spcAft>
              <a:buSzPts val="2400"/>
              <a:buFont typeface="Aldrich"/>
              <a:buNone/>
              <a:defRPr sz="2400" b="1">
                <a:latin typeface="Aldrich"/>
                <a:ea typeface="Aldrich"/>
                <a:cs typeface="Aldrich"/>
                <a:sym typeface="Aldrich"/>
              </a:defRPr>
            </a:lvl7pPr>
            <a:lvl8pPr lvl="7" algn="ctr" rtl="0">
              <a:lnSpc>
                <a:spcPct val="100000"/>
              </a:lnSpc>
              <a:spcBef>
                <a:spcPts val="0"/>
              </a:spcBef>
              <a:spcAft>
                <a:spcPts val="0"/>
              </a:spcAft>
              <a:buSzPts val="2400"/>
              <a:buFont typeface="Aldrich"/>
              <a:buNone/>
              <a:defRPr sz="2400" b="1">
                <a:latin typeface="Aldrich"/>
                <a:ea typeface="Aldrich"/>
                <a:cs typeface="Aldrich"/>
                <a:sym typeface="Aldrich"/>
              </a:defRPr>
            </a:lvl8pPr>
            <a:lvl9pPr lvl="8" algn="ctr"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243" name="Google Shape;243;p20"/>
          <p:cNvSpPr txBox="1">
            <a:spLocks noGrp="1"/>
          </p:cNvSpPr>
          <p:nvPr>
            <p:ph type="subTitle" idx="6"/>
          </p:nvPr>
        </p:nvSpPr>
        <p:spPr>
          <a:xfrm>
            <a:off x="5944675" y="2256425"/>
            <a:ext cx="2348100" cy="80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Aldrich"/>
              <a:buNone/>
              <a:defRPr sz="2400" b="1">
                <a:latin typeface="Aldrich"/>
                <a:ea typeface="Aldrich"/>
                <a:cs typeface="Aldrich"/>
                <a:sym typeface="Aldrich"/>
              </a:defRPr>
            </a:lvl2pPr>
            <a:lvl3pPr lvl="2" algn="ctr" rtl="0">
              <a:lnSpc>
                <a:spcPct val="100000"/>
              </a:lnSpc>
              <a:spcBef>
                <a:spcPts val="0"/>
              </a:spcBef>
              <a:spcAft>
                <a:spcPts val="0"/>
              </a:spcAft>
              <a:buSzPts val="2400"/>
              <a:buFont typeface="Aldrich"/>
              <a:buNone/>
              <a:defRPr sz="2400" b="1">
                <a:latin typeface="Aldrich"/>
                <a:ea typeface="Aldrich"/>
                <a:cs typeface="Aldrich"/>
                <a:sym typeface="Aldrich"/>
              </a:defRPr>
            </a:lvl3pPr>
            <a:lvl4pPr lvl="3" algn="ctr" rtl="0">
              <a:lnSpc>
                <a:spcPct val="100000"/>
              </a:lnSpc>
              <a:spcBef>
                <a:spcPts val="0"/>
              </a:spcBef>
              <a:spcAft>
                <a:spcPts val="0"/>
              </a:spcAft>
              <a:buSzPts val="2400"/>
              <a:buFont typeface="Aldrich"/>
              <a:buNone/>
              <a:defRPr sz="2400" b="1">
                <a:latin typeface="Aldrich"/>
                <a:ea typeface="Aldrich"/>
                <a:cs typeface="Aldrich"/>
                <a:sym typeface="Aldrich"/>
              </a:defRPr>
            </a:lvl4pPr>
            <a:lvl5pPr lvl="4" algn="ctr" rtl="0">
              <a:lnSpc>
                <a:spcPct val="100000"/>
              </a:lnSpc>
              <a:spcBef>
                <a:spcPts val="0"/>
              </a:spcBef>
              <a:spcAft>
                <a:spcPts val="0"/>
              </a:spcAft>
              <a:buSzPts val="2400"/>
              <a:buFont typeface="Aldrich"/>
              <a:buNone/>
              <a:defRPr sz="2400" b="1">
                <a:latin typeface="Aldrich"/>
                <a:ea typeface="Aldrich"/>
                <a:cs typeface="Aldrich"/>
                <a:sym typeface="Aldrich"/>
              </a:defRPr>
            </a:lvl5pPr>
            <a:lvl6pPr lvl="5" algn="ctr" rtl="0">
              <a:lnSpc>
                <a:spcPct val="100000"/>
              </a:lnSpc>
              <a:spcBef>
                <a:spcPts val="0"/>
              </a:spcBef>
              <a:spcAft>
                <a:spcPts val="0"/>
              </a:spcAft>
              <a:buSzPts val="2400"/>
              <a:buFont typeface="Aldrich"/>
              <a:buNone/>
              <a:defRPr sz="2400" b="1">
                <a:latin typeface="Aldrich"/>
                <a:ea typeface="Aldrich"/>
                <a:cs typeface="Aldrich"/>
                <a:sym typeface="Aldrich"/>
              </a:defRPr>
            </a:lvl6pPr>
            <a:lvl7pPr lvl="6" algn="ctr" rtl="0">
              <a:lnSpc>
                <a:spcPct val="100000"/>
              </a:lnSpc>
              <a:spcBef>
                <a:spcPts val="0"/>
              </a:spcBef>
              <a:spcAft>
                <a:spcPts val="0"/>
              </a:spcAft>
              <a:buSzPts val="2400"/>
              <a:buFont typeface="Aldrich"/>
              <a:buNone/>
              <a:defRPr sz="2400" b="1">
                <a:latin typeface="Aldrich"/>
                <a:ea typeface="Aldrich"/>
                <a:cs typeface="Aldrich"/>
                <a:sym typeface="Aldrich"/>
              </a:defRPr>
            </a:lvl7pPr>
            <a:lvl8pPr lvl="7" algn="ctr" rtl="0">
              <a:lnSpc>
                <a:spcPct val="100000"/>
              </a:lnSpc>
              <a:spcBef>
                <a:spcPts val="0"/>
              </a:spcBef>
              <a:spcAft>
                <a:spcPts val="0"/>
              </a:spcAft>
              <a:buSzPts val="2400"/>
              <a:buFont typeface="Aldrich"/>
              <a:buNone/>
              <a:defRPr sz="2400" b="1">
                <a:latin typeface="Aldrich"/>
                <a:ea typeface="Aldrich"/>
                <a:cs typeface="Aldrich"/>
                <a:sym typeface="Aldrich"/>
              </a:defRPr>
            </a:lvl8pPr>
            <a:lvl9pPr lvl="8" algn="ctr"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244" name="Google Shape;244;p20"/>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Font typeface="Aldrich"/>
              <a:buNone/>
              <a:defRPr>
                <a:latin typeface="Aldrich"/>
                <a:ea typeface="Aldrich"/>
                <a:cs typeface="Aldrich"/>
                <a:sym typeface="Aldrich"/>
              </a:defRPr>
            </a:lvl2pPr>
            <a:lvl3pPr lvl="2" rtl="0">
              <a:spcBef>
                <a:spcPts val="0"/>
              </a:spcBef>
              <a:spcAft>
                <a:spcPts val="0"/>
              </a:spcAft>
              <a:buSzPts val="3000"/>
              <a:buFont typeface="Aldrich"/>
              <a:buNone/>
              <a:defRPr>
                <a:latin typeface="Aldrich"/>
                <a:ea typeface="Aldrich"/>
                <a:cs typeface="Aldrich"/>
                <a:sym typeface="Aldrich"/>
              </a:defRPr>
            </a:lvl3pPr>
            <a:lvl4pPr lvl="3" rtl="0">
              <a:spcBef>
                <a:spcPts val="0"/>
              </a:spcBef>
              <a:spcAft>
                <a:spcPts val="0"/>
              </a:spcAft>
              <a:buSzPts val="3000"/>
              <a:buFont typeface="Aldrich"/>
              <a:buNone/>
              <a:defRPr>
                <a:latin typeface="Aldrich"/>
                <a:ea typeface="Aldrich"/>
                <a:cs typeface="Aldrich"/>
                <a:sym typeface="Aldrich"/>
              </a:defRPr>
            </a:lvl4pPr>
            <a:lvl5pPr lvl="4" rtl="0">
              <a:spcBef>
                <a:spcPts val="0"/>
              </a:spcBef>
              <a:spcAft>
                <a:spcPts val="0"/>
              </a:spcAft>
              <a:buSzPts val="3000"/>
              <a:buFont typeface="Aldrich"/>
              <a:buNone/>
              <a:defRPr>
                <a:latin typeface="Aldrich"/>
                <a:ea typeface="Aldrich"/>
                <a:cs typeface="Aldrich"/>
                <a:sym typeface="Aldrich"/>
              </a:defRPr>
            </a:lvl5pPr>
            <a:lvl6pPr lvl="5" rtl="0">
              <a:spcBef>
                <a:spcPts val="0"/>
              </a:spcBef>
              <a:spcAft>
                <a:spcPts val="0"/>
              </a:spcAft>
              <a:buSzPts val="3000"/>
              <a:buFont typeface="Aldrich"/>
              <a:buNone/>
              <a:defRPr>
                <a:latin typeface="Aldrich"/>
                <a:ea typeface="Aldrich"/>
                <a:cs typeface="Aldrich"/>
                <a:sym typeface="Aldrich"/>
              </a:defRPr>
            </a:lvl6pPr>
            <a:lvl7pPr lvl="6" rtl="0">
              <a:spcBef>
                <a:spcPts val="0"/>
              </a:spcBef>
              <a:spcAft>
                <a:spcPts val="0"/>
              </a:spcAft>
              <a:buSzPts val="3000"/>
              <a:buFont typeface="Aldrich"/>
              <a:buNone/>
              <a:defRPr>
                <a:latin typeface="Aldrich"/>
                <a:ea typeface="Aldrich"/>
                <a:cs typeface="Aldrich"/>
                <a:sym typeface="Aldrich"/>
              </a:defRPr>
            </a:lvl7pPr>
            <a:lvl8pPr lvl="7" rtl="0">
              <a:spcBef>
                <a:spcPts val="0"/>
              </a:spcBef>
              <a:spcAft>
                <a:spcPts val="0"/>
              </a:spcAft>
              <a:buSzPts val="3000"/>
              <a:buFont typeface="Aldrich"/>
              <a:buNone/>
              <a:defRPr>
                <a:latin typeface="Aldrich"/>
                <a:ea typeface="Aldrich"/>
                <a:cs typeface="Aldrich"/>
                <a:sym typeface="Aldrich"/>
              </a:defRPr>
            </a:lvl8pPr>
            <a:lvl9pPr lvl="8" rtl="0">
              <a:spcBef>
                <a:spcPts val="0"/>
              </a:spcBef>
              <a:spcAft>
                <a:spcPts val="0"/>
              </a:spcAft>
              <a:buSzPts val="3000"/>
              <a:buFont typeface="Aldrich"/>
              <a:buNone/>
              <a:defRPr>
                <a:latin typeface="Aldrich"/>
                <a:ea typeface="Aldrich"/>
                <a:cs typeface="Aldrich"/>
                <a:sym typeface="Aldrich"/>
              </a:defRPr>
            </a:lvl9pPr>
          </a:lstStyle>
          <a:p>
            <a:endParaRPr/>
          </a:p>
        </p:txBody>
      </p:sp>
      <p:grpSp>
        <p:nvGrpSpPr>
          <p:cNvPr id="245" name="Google Shape;245;p20"/>
          <p:cNvGrpSpPr/>
          <p:nvPr/>
        </p:nvGrpSpPr>
        <p:grpSpPr>
          <a:xfrm>
            <a:off x="496925" y="1436601"/>
            <a:ext cx="8150150" cy="3151497"/>
            <a:chOff x="496925" y="1436601"/>
            <a:chExt cx="8150150" cy="3151497"/>
          </a:xfrm>
        </p:grpSpPr>
        <p:sp>
          <p:nvSpPr>
            <p:cNvPr id="246" name="Google Shape;246;p20"/>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247" name="Google Shape;247;p20"/>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6"/>
        <p:cNvGrpSpPr/>
        <p:nvPr/>
      </p:nvGrpSpPr>
      <p:grpSpPr>
        <a:xfrm>
          <a:off x="0" y="0"/>
          <a:ext cx="0" cy="0"/>
          <a:chOff x="0" y="0"/>
          <a:chExt cx="0" cy="0"/>
        </a:xfrm>
      </p:grpSpPr>
      <p:grpSp>
        <p:nvGrpSpPr>
          <p:cNvPr id="307" name="Google Shape;307;p24"/>
          <p:cNvGrpSpPr/>
          <p:nvPr/>
        </p:nvGrpSpPr>
        <p:grpSpPr>
          <a:xfrm>
            <a:off x="346800" y="255600"/>
            <a:ext cx="8450400" cy="4632300"/>
            <a:chOff x="346800" y="255600"/>
            <a:chExt cx="8450400" cy="4632300"/>
          </a:xfrm>
        </p:grpSpPr>
        <p:sp>
          <p:nvSpPr>
            <p:cNvPr id="308" name="Google Shape;308;p24"/>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9" name="Google Shape;309;p24"/>
            <p:cNvSpPr/>
            <p:nvPr/>
          </p:nvSpPr>
          <p:spPr>
            <a:xfrm>
              <a:off x="346800" y="255600"/>
              <a:ext cx="8450400" cy="4260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10" name="Google Shape;310;p24"/>
            <p:cNvGrpSpPr/>
            <p:nvPr/>
          </p:nvGrpSpPr>
          <p:grpSpPr>
            <a:xfrm>
              <a:off x="8111150" y="433000"/>
              <a:ext cx="426200" cy="106500"/>
              <a:chOff x="1739575" y="4109150"/>
              <a:chExt cx="426200" cy="106500"/>
            </a:xfrm>
          </p:grpSpPr>
          <p:sp>
            <p:nvSpPr>
              <p:cNvPr id="311" name="Google Shape;311;p24"/>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2" name="Google Shape;312;p24"/>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4"/>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314" name="Google Shape;314;p24"/>
          <p:cNvGrpSpPr/>
          <p:nvPr/>
        </p:nvGrpSpPr>
        <p:grpSpPr>
          <a:xfrm>
            <a:off x="496925" y="1007751"/>
            <a:ext cx="8150150" cy="3215250"/>
            <a:chOff x="496925" y="1007751"/>
            <a:chExt cx="8150150" cy="3215250"/>
          </a:xfrm>
        </p:grpSpPr>
        <p:sp>
          <p:nvSpPr>
            <p:cNvPr id="315" name="Google Shape;315;p24"/>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316" name="Google Shape;316;p24"/>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7"/>
        <p:cNvGrpSpPr/>
        <p:nvPr/>
      </p:nvGrpSpPr>
      <p:grpSpPr>
        <a:xfrm>
          <a:off x="0" y="0"/>
          <a:ext cx="0" cy="0"/>
          <a:chOff x="0" y="0"/>
          <a:chExt cx="0" cy="0"/>
        </a:xfrm>
      </p:grpSpPr>
      <p:grpSp>
        <p:nvGrpSpPr>
          <p:cNvPr id="318" name="Google Shape;318;p25"/>
          <p:cNvGrpSpPr/>
          <p:nvPr/>
        </p:nvGrpSpPr>
        <p:grpSpPr>
          <a:xfrm>
            <a:off x="346800" y="255600"/>
            <a:ext cx="8450400" cy="4632300"/>
            <a:chOff x="346800" y="255600"/>
            <a:chExt cx="8450400" cy="4632300"/>
          </a:xfrm>
        </p:grpSpPr>
        <p:sp>
          <p:nvSpPr>
            <p:cNvPr id="319" name="Google Shape;319;p25"/>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5"/>
            <p:cNvSpPr/>
            <p:nvPr/>
          </p:nvSpPr>
          <p:spPr>
            <a:xfrm>
              <a:off x="346800" y="255600"/>
              <a:ext cx="8450400" cy="426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21" name="Google Shape;321;p25"/>
            <p:cNvGrpSpPr/>
            <p:nvPr/>
          </p:nvGrpSpPr>
          <p:grpSpPr>
            <a:xfrm>
              <a:off x="8111150" y="433000"/>
              <a:ext cx="426200" cy="106500"/>
              <a:chOff x="1739575" y="4109150"/>
              <a:chExt cx="426200" cy="106500"/>
            </a:xfrm>
          </p:grpSpPr>
          <p:sp>
            <p:nvSpPr>
              <p:cNvPr id="322" name="Google Shape;322;p25"/>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5"/>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5"/>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325" name="Google Shape;325;p25"/>
          <p:cNvGrpSpPr/>
          <p:nvPr/>
        </p:nvGrpSpPr>
        <p:grpSpPr>
          <a:xfrm>
            <a:off x="496925" y="1436601"/>
            <a:ext cx="8150150" cy="3151497"/>
            <a:chOff x="496925" y="1436601"/>
            <a:chExt cx="8150150" cy="3151497"/>
          </a:xfrm>
        </p:grpSpPr>
        <p:sp>
          <p:nvSpPr>
            <p:cNvPr id="326" name="Google Shape;326;p25"/>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327" name="Google Shape;327;p25"/>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grpSp>
        <p:nvGrpSpPr>
          <p:cNvPr id="22" name="Google Shape;22;p3"/>
          <p:cNvGrpSpPr/>
          <p:nvPr/>
        </p:nvGrpSpPr>
        <p:grpSpPr>
          <a:xfrm>
            <a:off x="346800" y="255600"/>
            <a:ext cx="8450400" cy="4632300"/>
            <a:chOff x="346800" y="255600"/>
            <a:chExt cx="8450400" cy="4632300"/>
          </a:xfrm>
        </p:grpSpPr>
        <p:sp>
          <p:nvSpPr>
            <p:cNvPr id="23" name="Google Shape;23;p3"/>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4" name="Google Shape;24;p3"/>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5" name="Google Shape;25;p3"/>
            <p:cNvGrpSpPr/>
            <p:nvPr/>
          </p:nvGrpSpPr>
          <p:grpSpPr>
            <a:xfrm>
              <a:off x="8111150" y="433000"/>
              <a:ext cx="426200" cy="106500"/>
              <a:chOff x="1739575" y="4109150"/>
              <a:chExt cx="426200" cy="106500"/>
            </a:xfrm>
          </p:grpSpPr>
          <p:sp>
            <p:nvSpPr>
              <p:cNvPr id="26" name="Google Shape;26;p3"/>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 name="Google Shape;27;p3"/>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 name="Google Shape;28;p3"/>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29" name="Google Shape;29;p3"/>
          <p:cNvSpPr txBox="1">
            <a:spLocks noGrp="1"/>
          </p:cNvSpPr>
          <p:nvPr>
            <p:ph type="title"/>
          </p:nvPr>
        </p:nvSpPr>
        <p:spPr>
          <a:xfrm>
            <a:off x="4867150" y="3453725"/>
            <a:ext cx="32580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Font typeface="Aldrich"/>
              <a:buNone/>
              <a:defRPr sz="3600">
                <a:latin typeface="Aldrich"/>
                <a:ea typeface="Aldrich"/>
                <a:cs typeface="Aldrich"/>
                <a:sym typeface="Aldrich"/>
              </a:defRPr>
            </a:lvl2pPr>
            <a:lvl3pPr lvl="2" algn="ctr">
              <a:spcBef>
                <a:spcPts val="0"/>
              </a:spcBef>
              <a:spcAft>
                <a:spcPts val="0"/>
              </a:spcAft>
              <a:buSzPts val="3600"/>
              <a:buFont typeface="Aldrich"/>
              <a:buNone/>
              <a:defRPr sz="3600">
                <a:latin typeface="Aldrich"/>
                <a:ea typeface="Aldrich"/>
                <a:cs typeface="Aldrich"/>
                <a:sym typeface="Aldrich"/>
              </a:defRPr>
            </a:lvl3pPr>
            <a:lvl4pPr lvl="3" algn="ctr">
              <a:spcBef>
                <a:spcPts val="0"/>
              </a:spcBef>
              <a:spcAft>
                <a:spcPts val="0"/>
              </a:spcAft>
              <a:buSzPts val="3600"/>
              <a:buFont typeface="Aldrich"/>
              <a:buNone/>
              <a:defRPr sz="3600">
                <a:latin typeface="Aldrich"/>
                <a:ea typeface="Aldrich"/>
                <a:cs typeface="Aldrich"/>
                <a:sym typeface="Aldrich"/>
              </a:defRPr>
            </a:lvl4pPr>
            <a:lvl5pPr lvl="4" algn="ctr">
              <a:spcBef>
                <a:spcPts val="0"/>
              </a:spcBef>
              <a:spcAft>
                <a:spcPts val="0"/>
              </a:spcAft>
              <a:buSzPts val="3600"/>
              <a:buFont typeface="Aldrich"/>
              <a:buNone/>
              <a:defRPr sz="3600">
                <a:latin typeface="Aldrich"/>
                <a:ea typeface="Aldrich"/>
                <a:cs typeface="Aldrich"/>
                <a:sym typeface="Aldrich"/>
              </a:defRPr>
            </a:lvl5pPr>
            <a:lvl6pPr lvl="5" algn="ctr">
              <a:spcBef>
                <a:spcPts val="0"/>
              </a:spcBef>
              <a:spcAft>
                <a:spcPts val="0"/>
              </a:spcAft>
              <a:buSzPts val="3600"/>
              <a:buFont typeface="Aldrich"/>
              <a:buNone/>
              <a:defRPr sz="3600">
                <a:latin typeface="Aldrich"/>
                <a:ea typeface="Aldrich"/>
                <a:cs typeface="Aldrich"/>
                <a:sym typeface="Aldrich"/>
              </a:defRPr>
            </a:lvl6pPr>
            <a:lvl7pPr lvl="6" algn="ctr">
              <a:spcBef>
                <a:spcPts val="0"/>
              </a:spcBef>
              <a:spcAft>
                <a:spcPts val="0"/>
              </a:spcAft>
              <a:buSzPts val="3600"/>
              <a:buFont typeface="Aldrich"/>
              <a:buNone/>
              <a:defRPr sz="3600">
                <a:latin typeface="Aldrich"/>
                <a:ea typeface="Aldrich"/>
                <a:cs typeface="Aldrich"/>
                <a:sym typeface="Aldrich"/>
              </a:defRPr>
            </a:lvl7pPr>
            <a:lvl8pPr lvl="7" algn="ctr">
              <a:spcBef>
                <a:spcPts val="0"/>
              </a:spcBef>
              <a:spcAft>
                <a:spcPts val="0"/>
              </a:spcAft>
              <a:buSzPts val="3600"/>
              <a:buFont typeface="Aldrich"/>
              <a:buNone/>
              <a:defRPr sz="3600">
                <a:latin typeface="Aldrich"/>
                <a:ea typeface="Aldrich"/>
                <a:cs typeface="Aldrich"/>
                <a:sym typeface="Aldrich"/>
              </a:defRPr>
            </a:lvl8pPr>
            <a:lvl9pPr lvl="8" algn="ctr">
              <a:spcBef>
                <a:spcPts val="0"/>
              </a:spcBef>
              <a:spcAft>
                <a:spcPts val="0"/>
              </a:spcAft>
              <a:buSzPts val="3600"/>
              <a:buFont typeface="Aldrich"/>
              <a:buNone/>
              <a:defRPr sz="3600">
                <a:latin typeface="Aldrich"/>
                <a:ea typeface="Aldrich"/>
                <a:cs typeface="Aldrich"/>
                <a:sym typeface="Aldrich"/>
              </a:defRPr>
            </a:lvl9pPr>
          </a:lstStyle>
          <a:p>
            <a:endParaRPr/>
          </a:p>
        </p:txBody>
      </p:sp>
      <p:sp>
        <p:nvSpPr>
          <p:cNvPr id="30" name="Google Shape;30;p3"/>
          <p:cNvSpPr txBox="1">
            <a:spLocks noGrp="1"/>
          </p:cNvSpPr>
          <p:nvPr>
            <p:ph type="title" idx="2" hasCustomPrompt="1"/>
          </p:nvPr>
        </p:nvSpPr>
        <p:spPr>
          <a:xfrm>
            <a:off x="4867150" y="2296925"/>
            <a:ext cx="1724700" cy="928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Font typeface="Aldrich"/>
              <a:buNone/>
              <a:defRPr sz="6000">
                <a:solidFill>
                  <a:schemeClr val="lt1"/>
                </a:solidFill>
                <a:latin typeface="Aldrich"/>
                <a:ea typeface="Aldrich"/>
                <a:cs typeface="Aldrich"/>
                <a:sym typeface="Aldrich"/>
              </a:defRPr>
            </a:lvl2pPr>
            <a:lvl3pPr lvl="2" algn="ctr" rtl="0">
              <a:spcBef>
                <a:spcPts val="0"/>
              </a:spcBef>
              <a:spcAft>
                <a:spcPts val="0"/>
              </a:spcAft>
              <a:buClr>
                <a:schemeClr val="lt1"/>
              </a:buClr>
              <a:buSzPts val="6000"/>
              <a:buFont typeface="Aldrich"/>
              <a:buNone/>
              <a:defRPr sz="6000">
                <a:solidFill>
                  <a:schemeClr val="lt1"/>
                </a:solidFill>
                <a:latin typeface="Aldrich"/>
                <a:ea typeface="Aldrich"/>
                <a:cs typeface="Aldrich"/>
                <a:sym typeface="Aldrich"/>
              </a:defRPr>
            </a:lvl3pPr>
            <a:lvl4pPr lvl="3" algn="ctr" rtl="0">
              <a:spcBef>
                <a:spcPts val="0"/>
              </a:spcBef>
              <a:spcAft>
                <a:spcPts val="0"/>
              </a:spcAft>
              <a:buClr>
                <a:schemeClr val="lt1"/>
              </a:buClr>
              <a:buSzPts val="6000"/>
              <a:buFont typeface="Aldrich"/>
              <a:buNone/>
              <a:defRPr sz="6000">
                <a:solidFill>
                  <a:schemeClr val="lt1"/>
                </a:solidFill>
                <a:latin typeface="Aldrich"/>
                <a:ea typeface="Aldrich"/>
                <a:cs typeface="Aldrich"/>
                <a:sym typeface="Aldrich"/>
              </a:defRPr>
            </a:lvl4pPr>
            <a:lvl5pPr lvl="4" algn="ctr" rtl="0">
              <a:spcBef>
                <a:spcPts val="0"/>
              </a:spcBef>
              <a:spcAft>
                <a:spcPts val="0"/>
              </a:spcAft>
              <a:buClr>
                <a:schemeClr val="lt1"/>
              </a:buClr>
              <a:buSzPts val="6000"/>
              <a:buFont typeface="Aldrich"/>
              <a:buNone/>
              <a:defRPr sz="6000">
                <a:solidFill>
                  <a:schemeClr val="lt1"/>
                </a:solidFill>
                <a:latin typeface="Aldrich"/>
                <a:ea typeface="Aldrich"/>
                <a:cs typeface="Aldrich"/>
                <a:sym typeface="Aldrich"/>
              </a:defRPr>
            </a:lvl5pPr>
            <a:lvl6pPr lvl="5" algn="ctr" rtl="0">
              <a:spcBef>
                <a:spcPts val="0"/>
              </a:spcBef>
              <a:spcAft>
                <a:spcPts val="0"/>
              </a:spcAft>
              <a:buClr>
                <a:schemeClr val="lt1"/>
              </a:buClr>
              <a:buSzPts val="6000"/>
              <a:buFont typeface="Aldrich"/>
              <a:buNone/>
              <a:defRPr sz="6000">
                <a:solidFill>
                  <a:schemeClr val="lt1"/>
                </a:solidFill>
                <a:latin typeface="Aldrich"/>
                <a:ea typeface="Aldrich"/>
                <a:cs typeface="Aldrich"/>
                <a:sym typeface="Aldrich"/>
              </a:defRPr>
            </a:lvl6pPr>
            <a:lvl7pPr lvl="6" algn="ctr" rtl="0">
              <a:spcBef>
                <a:spcPts val="0"/>
              </a:spcBef>
              <a:spcAft>
                <a:spcPts val="0"/>
              </a:spcAft>
              <a:buClr>
                <a:schemeClr val="lt1"/>
              </a:buClr>
              <a:buSzPts val="6000"/>
              <a:buFont typeface="Aldrich"/>
              <a:buNone/>
              <a:defRPr sz="6000">
                <a:solidFill>
                  <a:schemeClr val="lt1"/>
                </a:solidFill>
                <a:latin typeface="Aldrich"/>
                <a:ea typeface="Aldrich"/>
                <a:cs typeface="Aldrich"/>
                <a:sym typeface="Aldrich"/>
              </a:defRPr>
            </a:lvl7pPr>
            <a:lvl8pPr lvl="7" algn="ctr" rtl="0">
              <a:spcBef>
                <a:spcPts val="0"/>
              </a:spcBef>
              <a:spcAft>
                <a:spcPts val="0"/>
              </a:spcAft>
              <a:buClr>
                <a:schemeClr val="lt1"/>
              </a:buClr>
              <a:buSzPts val="6000"/>
              <a:buFont typeface="Aldrich"/>
              <a:buNone/>
              <a:defRPr sz="6000">
                <a:solidFill>
                  <a:schemeClr val="lt1"/>
                </a:solidFill>
                <a:latin typeface="Aldrich"/>
                <a:ea typeface="Aldrich"/>
                <a:cs typeface="Aldrich"/>
                <a:sym typeface="Aldrich"/>
              </a:defRPr>
            </a:lvl8pPr>
            <a:lvl9pPr lvl="8" algn="ctr" rtl="0">
              <a:spcBef>
                <a:spcPts val="0"/>
              </a:spcBef>
              <a:spcAft>
                <a:spcPts val="0"/>
              </a:spcAft>
              <a:buClr>
                <a:schemeClr val="lt1"/>
              </a:buClr>
              <a:buSzPts val="6000"/>
              <a:buFont typeface="Aldrich"/>
              <a:buNone/>
              <a:defRPr sz="6000">
                <a:solidFill>
                  <a:schemeClr val="lt1"/>
                </a:solidFill>
                <a:latin typeface="Aldrich"/>
                <a:ea typeface="Aldrich"/>
                <a:cs typeface="Aldrich"/>
                <a:sym typeface="Aldrich"/>
              </a:defRPr>
            </a:lvl9pPr>
          </a:lstStyle>
          <a:p>
            <a:r>
              <a:t>xx%</a:t>
            </a:r>
          </a:p>
        </p:txBody>
      </p:sp>
      <p:sp>
        <p:nvSpPr>
          <p:cNvPr id="31" name="Google Shape;31;p3"/>
          <p:cNvSpPr>
            <a:spLocks noGrp="1"/>
          </p:cNvSpPr>
          <p:nvPr>
            <p:ph type="pic" idx="3"/>
          </p:nvPr>
        </p:nvSpPr>
        <p:spPr>
          <a:xfrm>
            <a:off x="946250" y="1075925"/>
            <a:ext cx="2818200" cy="3295800"/>
          </a:xfrm>
          <a:prstGeom prst="rect">
            <a:avLst/>
          </a:prstGeom>
          <a:noFill/>
          <a:ln w="9525" cap="flat" cmpd="sng">
            <a:solidFill>
              <a:schemeClr val="dk1"/>
            </a:solidFill>
            <a:prstDash val="solid"/>
            <a:round/>
            <a:headEnd type="none" w="sm" len="sm"/>
            <a:tailEnd type="none" w="sm" len="sm"/>
          </a:ln>
        </p:spPr>
      </p:sp>
      <p:grpSp>
        <p:nvGrpSpPr>
          <p:cNvPr id="32" name="Google Shape;32;p3"/>
          <p:cNvGrpSpPr/>
          <p:nvPr/>
        </p:nvGrpSpPr>
        <p:grpSpPr>
          <a:xfrm>
            <a:off x="496925" y="1007751"/>
            <a:ext cx="8150150" cy="3215250"/>
            <a:chOff x="496925" y="1007751"/>
            <a:chExt cx="8150150" cy="3215250"/>
          </a:xfrm>
        </p:grpSpPr>
        <p:sp>
          <p:nvSpPr>
            <p:cNvPr id="33" name="Google Shape;33;p3"/>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34" name="Google Shape;34;p3"/>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extLst>
      <p:ext uri="{BB962C8B-B14F-4D97-AF65-F5344CB8AC3E}">
        <p14:creationId xmlns:p14="http://schemas.microsoft.com/office/powerpoint/2010/main" val="3388478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Aldrich"/>
              <a:buNone/>
              <a:defRPr sz="2800" b="1">
                <a:solidFill>
                  <a:schemeClr val="dk1"/>
                </a:solidFill>
                <a:latin typeface="Aldrich"/>
                <a:ea typeface="Aldrich"/>
                <a:cs typeface="Aldrich"/>
                <a:sym typeface="Aldrich"/>
              </a:defRPr>
            </a:lvl1pPr>
            <a:lvl2pPr lvl="1"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2pPr>
            <a:lvl3pPr lvl="2"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3pPr>
            <a:lvl4pPr lvl="3"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4pPr>
            <a:lvl5pPr lvl="4"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5pPr>
            <a:lvl6pPr lvl="5"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6pPr>
            <a:lvl7pPr lvl="6"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7pPr>
            <a:lvl8pPr lvl="7"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8pPr>
            <a:lvl9pPr lvl="8"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66" r:id="rId5"/>
    <p:sldLayoutId id="2147483670" r:id="rId6"/>
    <p:sldLayoutId id="2147483671" r:id="rId7"/>
    <p:sldLayoutId id="214748367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php/php_variables_scope.asp"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hyperlink" Target="https://www.w3schools.com/php/php_datatypes.asp"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php/php_variables_scope.asp"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www.w3schools.com/php/php_datatypes.asp"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apachefriends.org/index.html"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hyperlink" Target="http://127.0.0.1/php-demon/index.php" TargetMode="External"/><Relationship Id="rId4" Type="http://schemas.openxmlformats.org/officeDocument/2006/relationships/hyperlink" Target="http://localhost/php-demo/index.php"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grpSp>
        <p:nvGrpSpPr>
          <p:cNvPr id="338" name="Google Shape;338;p29"/>
          <p:cNvGrpSpPr/>
          <p:nvPr/>
        </p:nvGrpSpPr>
        <p:grpSpPr>
          <a:xfrm>
            <a:off x="6442850" y="1530900"/>
            <a:ext cx="1625700" cy="1625700"/>
            <a:chOff x="4653650" y="1256600"/>
            <a:chExt cx="1625700" cy="1625700"/>
          </a:xfrm>
        </p:grpSpPr>
        <p:sp>
          <p:nvSpPr>
            <p:cNvPr id="339" name="Google Shape;339;p29"/>
            <p:cNvSpPr/>
            <p:nvPr/>
          </p:nvSpPr>
          <p:spPr>
            <a:xfrm>
              <a:off x="4653650" y="1256600"/>
              <a:ext cx="1625700" cy="1625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0" name="Google Shape;340;p29"/>
            <p:cNvSpPr/>
            <p:nvPr/>
          </p:nvSpPr>
          <p:spPr>
            <a:xfrm>
              <a:off x="4653650" y="1256600"/>
              <a:ext cx="1625700" cy="159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41" name="Google Shape;341;p29"/>
          <p:cNvSpPr txBox="1">
            <a:spLocks noGrp="1"/>
          </p:cNvSpPr>
          <p:nvPr>
            <p:ph type="ctrTitle"/>
          </p:nvPr>
        </p:nvSpPr>
        <p:spPr>
          <a:xfrm>
            <a:off x="1075450" y="392375"/>
            <a:ext cx="3916337" cy="30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dirty="0"/>
              <a:t>Introduction to PHP</a:t>
            </a:r>
          </a:p>
        </p:txBody>
      </p:sp>
      <p:sp>
        <p:nvSpPr>
          <p:cNvPr id="342" name="Google Shape;342;p29"/>
          <p:cNvSpPr/>
          <p:nvPr/>
        </p:nvSpPr>
        <p:spPr>
          <a:xfrm>
            <a:off x="6820498" y="2096271"/>
            <a:ext cx="880576" cy="474590"/>
          </a:xfrm>
          <a:custGeom>
            <a:avLst/>
            <a:gdLst/>
            <a:ahLst/>
            <a:cxnLst/>
            <a:rect l="l" t="t" r="r" b="b"/>
            <a:pathLst>
              <a:path w="1618" h="872" extrusionOk="0">
                <a:moveTo>
                  <a:pt x="1093" y="11"/>
                </a:moveTo>
                <a:cubicBezTo>
                  <a:pt x="1064" y="-8"/>
                  <a:pt x="1024" y="0"/>
                  <a:pt x="1005" y="29"/>
                </a:cubicBezTo>
                <a:lnTo>
                  <a:pt x="508" y="774"/>
                </a:lnTo>
                <a:cubicBezTo>
                  <a:pt x="488" y="803"/>
                  <a:pt x="496" y="842"/>
                  <a:pt x="525" y="861"/>
                </a:cubicBezTo>
                <a:cubicBezTo>
                  <a:pt x="554" y="881"/>
                  <a:pt x="593" y="873"/>
                  <a:pt x="613" y="844"/>
                </a:cubicBezTo>
                <a:lnTo>
                  <a:pt x="1110" y="99"/>
                </a:lnTo>
                <a:cubicBezTo>
                  <a:pt x="1130" y="70"/>
                  <a:pt x="1122" y="31"/>
                  <a:pt x="1093" y="11"/>
                </a:cubicBezTo>
                <a:moveTo>
                  <a:pt x="1607" y="401"/>
                </a:moveTo>
                <a:lnTo>
                  <a:pt x="1359" y="29"/>
                </a:lnTo>
                <a:cubicBezTo>
                  <a:pt x="1339" y="0"/>
                  <a:pt x="1300" y="-8"/>
                  <a:pt x="1271" y="11"/>
                </a:cubicBezTo>
                <a:cubicBezTo>
                  <a:pt x="1242" y="31"/>
                  <a:pt x="1234" y="70"/>
                  <a:pt x="1254" y="99"/>
                </a:cubicBezTo>
                <a:lnTo>
                  <a:pt x="1479" y="436"/>
                </a:lnTo>
                <a:lnTo>
                  <a:pt x="1254" y="774"/>
                </a:lnTo>
                <a:cubicBezTo>
                  <a:pt x="1234" y="803"/>
                  <a:pt x="1242" y="842"/>
                  <a:pt x="1271" y="861"/>
                </a:cubicBezTo>
                <a:cubicBezTo>
                  <a:pt x="1300" y="881"/>
                  <a:pt x="1339" y="873"/>
                  <a:pt x="1359" y="844"/>
                </a:cubicBezTo>
                <a:lnTo>
                  <a:pt x="1607" y="471"/>
                </a:lnTo>
                <a:cubicBezTo>
                  <a:pt x="1622" y="450"/>
                  <a:pt x="1622" y="422"/>
                  <a:pt x="1607" y="401"/>
                </a:cubicBezTo>
                <a:moveTo>
                  <a:pt x="364" y="99"/>
                </a:moveTo>
                <a:lnTo>
                  <a:pt x="139" y="436"/>
                </a:lnTo>
                <a:lnTo>
                  <a:pt x="364" y="774"/>
                </a:lnTo>
                <a:cubicBezTo>
                  <a:pt x="384" y="803"/>
                  <a:pt x="376" y="842"/>
                  <a:pt x="347" y="861"/>
                </a:cubicBezTo>
                <a:cubicBezTo>
                  <a:pt x="318" y="881"/>
                  <a:pt x="279" y="873"/>
                  <a:pt x="259" y="844"/>
                </a:cubicBezTo>
                <a:lnTo>
                  <a:pt x="10" y="471"/>
                </a:lnTo>
                <a:cubicBezTo>
                  <a:pt x="-4" y="450"/>
                  <a:pt x="-4" y="422"/>
                  <a:pt x="10" y="401"/>
                </a:cubicBezTo>
                <a:lnTo>
                  <a:pt x="259" y="29"/>
                </a:lnTo>
                <a:cubicBezTo>
                  <a:pt x="278" y="0"/>
                  <a:pt x="318" y="-8"/>
                  <a:pt x="347" y="11"/>
                </a:cubicBezTo>
                <a:cubicBezTo>
                  <a:pt x="376" y="31"/>
                  <a:pt x="384" y="70"/>
                  <a:pt x="364" y="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3" name="Google Shape;343;p29"/>
          <p:cNvSpPr txBox="1">
            <a:spLocks noGrp="1"/>
          </p:cNvSpPr>
          <p:nvPr>
            <p:ph type="subTitle" idx="1"/>
          </p:nvPr>
        </p:nvSpPr>
        <p:spPr>
          <a:xfrm>
            <a:off x="5318725" y="3074550"/>
            <a:ext cx="2497200" cy="104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#Start</a:t>
            </a:r>
            <a:endParaRPr dirty="0"/>
          </a:p>
        </p:txBody>
      </p:sp>
      <p:sp>
        <p:nvSpPr>
          <p:cNvPr id="344" name="Google Shape;344;p29"/>
          <p:cNvSpPr/>
          <p:nvPr/>
        </p:nvSpPr>
        <p:spPr>
          <a:xfrm>
            <a:off x="5318787" y="2914950"/>
            <a:ext cx="2497200"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TextBox 1">
            <a:extLst>
              <a:ext uri="{FF2B5EF4-FFF2-40B4-BE49-F238E27FC236}">
                <a16:creationId xmlns:a16="http://schemas.microsoft.com/office/drawing/2014/main" id="{320F39B1-2D76-AA62-CD65-6DF47CBECF88}"/>
              </a:ext>
            </a:extLst>
          </p:cNvPr>
          <p:cNvSpPr txBox="1"/>
          <p:nvPr/>
        </p:nvSpPr>
        <p:spPr>
          <a:xfrm>
            <a:off x="472750" y="4597236"/>
            <a:ext cx="3359021" cy="307777"/>
          </a:xfrm>
          <a:prstGeom prst="rect">
            <a:avLst/>
          </a:prstGeom>
          <a:noFill/>
        </p:spPr>
        <p:txBody>
          <a:bodyPr wrap="square" rtlCol="0">
            <a:spAutoFit/>
          </a:bodyPr>
          <a:lstStyle/>
          <a:p>
            <a:r>
              <a:rPr lang="en-PH" dirty="0">
                <a:solidFill>
                  <a:schemeClr val="tx1"/>
                </a:solidFill>
                <a:latin typeface="Consolas" panose="020B0609020204030204" pitchFamily="49" charset="0"/>
              </a:rPr>
              <a:t>Prepared by: Bryan Emmanuel Paz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6">
          <a:extLst>
            <a:ext uri="{FF2B5EF4-FFF2-40B4-BE49-F238E27FC236}">
              <a16:creationId xmlns:a16="http://schemas.microsoft.com/office/drawing/2014/main" id="{453C507A-05B9-DEBE-9D86-09C3E37FF481}"/>
            </a:ext>
          </a:extLst>
        </p:cNvPr>
        <p:cNvGrpSpPr/>
        <p:nvPr/>
      </p:nvGrpSpPr>
      <p:grpSpPr>
        <a:xfrm>
          <a:off x="0" y="0"/>
          <a:ext cx="0" cy="0"/>
          <a:chOff x="0" y="0"/>
          <a:chExt cx="0" cy="0"/>
        </a:xfrm>
      </p:grpSpPr>
      <p:sp>
        <p:nvSpPr>
          <p:cNvPr id="387" name="Google Shape;387;p33">
            <a:extLst>
              <a:ext uri="{FF2B5EF4-FFF2-40B4-BE49-F238E27FC236}">
                <a16:creationId xmlns:a16="http://schemas.microsoft.com/office/drawing/2014/main" id="{302C81F7-EB69-7D3C-863D-1193CAB884CC}"/>
              </a:ext>
            </a:extLst>
          </p:cNvPr>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i="0" dirty="0">
                <a:solidFill>
                  <a:schemeClr val="tx1"/>
                </a:solidFill>
                <a:effectLst/>
              </a:rPr>
              <a:t>PHP echo and print Statements</a:t>
            </a:r>
            <a:br>
              <a:rPr lang="en-US" i="0" dirty="0">
                <a:solidFill>
                  <a:schemeClr val="tx1"/>
                </a:solidFill>
                <a:effectLst/>
              </a:rPr>
            </a:br>
            <a:r>
              <a:rPr lang="en-US" i="0" u="none" strike="noStrike" dirty="0">
                <a:solidFill>
                  <a:srgbClr val="FFFFFF"/>
                </a:solidFill>
                <a:effectLst/>
                <a:hlinkClick r:id="rId3">
                  <a:extLst>
                    <a:ext uri="{A12FA001-AC4F-418D-AE19-62706E023703}">
                      <ahyp:hlinkClr xmlns:ahyp="http://schemas.microsoft.com/office/drawing/2018/hyperlinkcolor" val="tx"/>
                    </a:ext>
                  </a:extLst>
                </a:hlinkClick>
              </a:rPr>
              <a:t>❮ </a:t>
            </a:r>
            <a:r>
              <a:rPr lang="en-US" i="0" u="none" strike="noStrike" dirty="0" err="1">
                <a:solidFill>
                  <a:schemeClr val="tx1"/>
                </a:solidFill>
                <a:effectLst/>
                <a:hlinkClick r:id="rId3">
                  <a:extLst>
                    <a:ext uri="{A12FA001-AC4F-418D-AE19-62706E023703}">
                      <ahyp:hlinkClr xmlns:ahyp="http://schemas.microsoft.com/office/drawing/2018/hyperlinkcolor" val="tx"/>
                    </a:ext>
                  </a:extLst>
                </a:hlinkClick>
              </a:rPr>
              <a:t>Previous</a:t>
            </a:r>
            <a:r>
              <a:rPr lang="en-US" i="0" u="none" strike="noStrike" dirty="0" err="1">
                <a:solidFill>
                  <a:srgbClr val="FFFFFF"/>
                </a:solidFill>
                <a:effectLst/>
                <a:hlinkClick r:id="rId4">
                  <a:extLst>
                    <a:ext uri="{A12FA001-AC4F-418D-AE19-62706E023703}">
                      <ahyp:hlinkClr xmlns:ahyp="http://schemas.microsoft.com/office/drawing/2018/hyperlinkcolor" val="tx"/>
                    </a:ext>
                  </a:extLst>
                </a:hlinkClick>
              </a:rPr>
              <a:t>Next</a:t>
            </a:r>
            <a:r>
              <a:rPr lang="en-US" i="0" u="none" strike="noStrike" dirty="0">
                <a:solidFill>
                  <a:schemeClr val="tx1"/>
                </a:solidFill>
                <a:effectLst/>
                <a:hlinkClick r:id="rId4">
                  <a:extLst>
                    <a:ext uri="{A12FA001-AC4F-418D-AE19-62706E023703}">
                      <ahyp:hlinkClr xmlns:ahyp="http://schemas.microsoft.com/office/drawing/2018/hyperlinkcolor" val="tx"/>
                    </a:ext>
                  </a:extLst>
                </a:hlinkClick>
              </a:rPr>
              <a:t> ❯</a:t>
            </a:r>
            <a:br>
              <a:rPr lang="en-US" i="0" dirty="0">
                <a:solidFill>
                  <a:schemeClr val="tx1"/>
                </a:solidFill>
                <a:effectLst/>
              </a:rPr>
            </a:br>
            <a:br>
              <a:rPr lang="en-US" dirty="0">
                <a:solidFill>
                  <a:schemeClr val="tx1"/>
                </a:solidFill>
              </a:rPr>
            </a:br>
            <a:endParaRPr lang="en-US" dirty="0">
              <a:solidFill>
                <a:schemeClr val="tx1"/>
              </a:solidFill>
            </a:endParaRPr>
          </a:p>
        </p:txBody>
      </p:sp>
      <p:sp>
        <p:nvSpPr>
          <p:cNvPr id="3" name="TextBox 2">
            <a:extLst>
              <a:ext uri="{FF2B5EF4-FFF2-40B4-BE49-F238E27FC236}">
                <a16:creationId xmlns:a16="http://schemas.microsoft.com/office/drawing/2014/main" id="{81E41AE5-8B8C-ACA3-0553-3E7BE9D2F500}"/>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A2EA3921-8DCA-4E85-7F3B-2CB4A209A9EB}"/>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pic>
        <p:nvPicPr>
          <p:cNvPr id="5" name="Picture 4">
            <a:extLst>
              <a:ext uri="{FF2B5EF4-FFF2-40B4-BE49-F238E27FC236}">
                <a16:creationId xmlns:a16="http://schemas.microsoft.com/office/drawing/2014/main" id="{E3485D60-8845-C765-3CD0-87CE41633730}"/>
              </a:ext>
            </a:extLst>
          </p:cNvPr>
          <p:cNvPicPr>
            <a:picLocks noChangeAspect="1"/>
          </p:cNvPicPr>
          <p:nvPr/>
        </p:nvPicPr>
        <p:blipFill>
          <a:blip r:embed="rId5"/>
          <a:stretch>
            <a:fillRect/>
          </a:stretch>
        </p:blipFill>
        <p:spPr>
          <a:xfrm>
            <a:off x="946800" y="1101643"/>
            <a:ext cx="7250400" cy="32653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387660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6">
          <a:extLst>
            <a:ext uri="{FF2B5EF4-FFF2-40B4-BE49-F238E27FC236}">
              <a16:creationId xmlns:a16="http://schemas.microsoft.com/office/drawing/2014/main" id="{89F0C64D-7CD7-728D-77EC-E58C3834BF1D}"/>
            </a:ext>
          </a:extLst>
        </p:cNvPr>
        <p:cNvGrpSpPr/>
        <p:nvPr/>
      </p:nvGrpSpPr>
      <p:grpSpPr>
        <a:xfrm>
          <a:off x="0" y="0"/>
          <a:ext cx="0" cy="0"/>
          <a:chOff x="0" y="0"/>
          <a:chExt cx="0" cy="0"/>
        </a:xfrm>
      </p:grpSpPr>
      <p:sp>
        <p:nvSpPr>
          <p:cNvPr id="387" name="Google Shape;387;p33">
            <a:extLst>
              <a:ext uri="{FF2B5EF4-FFF2-40B4-BE49-F238E27FC236}">
                <a16:creationId xmlns:a16="http://schemas.microsoft.com/office/drawing/2014/main" id="{D16851E5-05E5-B015-1FC1-683B81699E02}"/>
              </a:ext>
            </a:extLst>
          </p:cNvPr>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i="0" dirty="0">
                <a:solidFill>
                  <a:schemeClr val="tx1"/>
                </a:solidFill>
                <a:effectLst/>
              </a:rPr>
              <a:t>PHP echo and print Statements</a:t>
            </a:r>
            <a:br>
              <a:rPr lang="en-US" i="0" dirty="0">
                <a:solidFill>
                  <a:schemeClr val="tx1"/>
                </a:solidFill>
                <a:effectLst/>
              </a:rPr>
            </a:br>
            <a:r>
              <a:rPr lang="en-US" i="0" u="none" strike="noStrike" dirty="0">
                <a:solidFill>
                  <a:srgbClr val="FFFFFF"/>
                </a:solidFill>
                <a:effectLst/>
                <a:hlinkClick r:id="rId3">
                  <a:extLst>
                    <a:ext uri="{A12FA001-AC4F-418D-AE19-62706E023703}">
                      <ahyp:hlinkClr xmlns:ahyp="http://schemas.microsoft.com/office/drawing/2018/hyperlinkcolor" val="tx"/>
                    </a:ext>
                  </a:extLst>
                </a:hlinkClick>
              </a:rPr>
              <a:t>❮ </a:t>
            </a:r>
            <a:r>
              <a:rPr lang="en-US" i="0" u="none" strike="noStrike" dirty="0" err="1">
                <a:solidFill>
                  <a:schemeClr val="tx1"/>
                </a:solidFill>
                <a:effectLst/>
                <a:hlinkClick r:id="rId3">
                  <a:extLst>
                    <a:ext uri="{A12FA001-AC4F-418D-AE19-62706E023703}">
                      <ahyp:hlinkClr xmlns:ahyp="http://schemas.microsoft.com/office/drawing/2018/hyperlinkcolor" val="tx"/>
                    </a:ext>
                  </a:extLst>
                </a:hlinkClick>
              </a:rPr>
              <a:t>Previous</a:t>
            </a:r>
            <a:r>
              <a:rPr lang="en-US" i="0" u="none" strike="noStrike" dirty="0" err="1">
                <a:solidFill>
                  <a:srgbClr val="FFFFFF"/>
                </a:solidFill>
                <a:effectLst/>
                <a:hlinkClick r:id="rId4">
                  <a:extLst>
                    <a:ext uri="{A12FA001-AC4F-418D-AE19-62706E023703}">
                      <ahyp:hlinkClr xmlns:ahyp="http://schemas.microsoft.com/office/drawing/2018/hyperlinkcolor" val="tx"/>
                    </a:ext>
                  </a:extLst>
                </a:hlinkClick>
              </a:rPr>
              <a:t>Next</a:t>
            </a:r>
            <a:r>
              <a:rPr lang="en-US" i="0" u="none" strike="noStrike" dirty="0">
                <a:solidFill>
                  <a:schemeClr val="tx1"/>
                </a:solidFill>
                <a:effectLst/>
                <a:hlinkClick r:id="rId4">
                  <a:extLst>
                    <a:ext uri="{A12FA001-AC4F-418D-AE19-62706E023703}">
                      <ahyp:hlinkClr xmlns:ahyp="http://schemas.microsoft.com/office/drawing/2018/hyperlinkcolor" val="tx"/>
                    </a:ext>
                  </a:extLst>
                </a:hlinkClick>
              </a:rPr>
              <a:t> ❯</a:t>
            </a:r>
            <a:br>
              <a:rPr lang="en-US" i="0" dirty="0">
                <a:solidFill>
                  <a:schemeClr val="tx1"/>
                </a:solidFill>
                <a:effectLst/>
              </a:rPr>
            </a:br>
            <a:br>
              <a:rPr lang="en-US" dirty="0">
                <a:solidFill>
                  <a:schemeClr val="tx1"/>
                </a:solidFill>
              </a:rPr>
            </a:br>
            <a:endParaRPr lang="en-US" b="1" dirty="0"/>
          </a:p>
        </p:txBody>
      </p:sp>
      <p:sp>
        <p:nvSpPr>
          <p:cNvPr id="3" name="TextBox 2">
            <a:extLst>
              <a:ext uri="{FF2B5EF4-FFF2-40B4-BE49-F238E27FC236}">
                <a16:creationId xmlns:a16="http://schemas.microsoft.com/office/drawing/2014/main" id="{563EA4E7-5A2E-6EC7-3C7E-B4A6CAA68171}"/>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49076BDB-569B-A21A-EA6D-4FF78B93F1F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4" name="TextBox 3">
            <a:extLst>
              <a:ext uri="{FF2B5EF4-FFF2-40B4-BE49-F238E27FC236}">
                <a16:creationId xmlns:a16="http://schemas.microsoft.com/office/drawing/2014/main" id="{36FA2F1D-65D9-BCE6-1F83-FEEB3FFD360A}"/>
              </a:ext>
            </a:extLst>
          </p:cNvPr>
          <p:cNvSpPr txBox="1"/>
          <p:nvPr/>
        </p:nvSpPr>
        <p:spPr>
          <a:xfrm>
            <a:off x="4917600" y="2386922"/>
            <a:ext cx="3708000" cy="2462213"/>
          </a:xfrm>
          <a:prstGeom prst="rect">
            <a:avLst/>
          </a:prstGeom>
          <a:solidFill>
            <a:schemeClr val="bg1"/>
          </a:solidFill>
        </p:spPr>
        <p:txBody>
          <a:bodyPr wrap="square" rtlCol="0">
            <a:spAutoFit/>
          </a:bodyPr>
          <a:lstStyle/>
          <a:p>
            <a:r>
              <a:rPr lang="en-PH" b="0" dirty="0">
                <a:solidFill>
                  <a:srgbClr val="569CD6"/>
                </a:solidFill>
                <a:effectLst/>
                <a:latin typeface="Consolas" panose="020B0609020204030204" pitchFamily="49" charset="0"/>
              </a:rPr>
              <a:t>&lt;?php</a:t>
            </a:r>
            <a:endParaRPr lang="en-PH" b="0" dirty="0">
              <a:solidFill>
                <a:srgbClr val="D4D4D4"/>
              </a:solidFill>
              <a:effectLst/>
              <a:latin typeface="Consolas" panose="020B0609020204030204" pitchFamily="49" charset="0"/>
            </a:endParaRPr>
          </a:p>
          <a:p>
            <a:endParaRPr lang="en-US" dirty="0">
              <a:solidFill>
                <a:srgbClr val="9CDCFE"/>
              </a:solidFill>
              <a:latin typeface="Consolas" panose="020B0609020204030204" pitchFamily="49" charset="0"/>
            </a:endParaRPr>
          </a:p>
          <a:p>
            <a:r>
              <a:rPr lang="en-US" b="0" dirty="0">
                <a:solidFill>
                  <a:srgbClr val="9CDCFE"/>
                </a:solidFill>
                <a:effectLst/>
                <a:latin typeface="Consolas" panose="020B0609020204030204" pitchFamily="49" charset="0"/>
              </a:rPr>
              <a:t>$result</a:t>
            </a:r>
            <a:r>
              <a:rPr lang="en-US" b="0" dirty="0">
                <a:solidFill>
                  <a:srgbClr val="D4D4D4"/>
                </a:solidFill>
                <a:effectLst/>
                <a:latin typeface="Consolas" panose="020B0609020204030204" pitchFamily="49" charset="0"/>
              </a:rPr>
              <a:t> =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"Hello"</a:t>
            </a:r>
            <a:r>
              <a:rPr lang="en-US" b="0" dirty="0">
                <a:solidFill>
                  <a:srgbClr val="D4D4D4"/>
                </a:solidFill>
                <a:effectLst/>
                <a:latin typeface="Consolas" panose="020B0609020204030204" pitchFamily="49" charset="0"/>
              </a:rPr>
              <a:t>);</a:t>
            </a:r>
          </a:p>
          <a:p>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Outputs 1</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a:solidFill>
                  <a:srgbClr val="9CDCFE"/>
                </a:solidFill>
                <a:effectLst/>
                <a:latin typeface="Consolas" panose="020B0609020204030204" pitchFamily="49" charset="0"/>
              </a:rPr>
              <a:t>$result</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"Hello"</a:t>
            </a:r>
            <a:r>
              <a:rPr lang="en-US" b="0" dirty="0">
                <a:solidFill>
                  <a:srgbClr val="D4D4D4"/>
                </a:solidFill>
                <a:effectLst/>
                <a:latin typeface="Consolas" panose="020B0609020204030204" pitchFamily="49" charset="0"/>
              </a:rPr>
              <a:t>;</a:t>
            </a:r>
          </a:p>
          <a:p>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D4D4D4"/>
                </a:solidFill>
                <a:effectLst/>
                <a:latin typeface="Consolas" panose="020B0609020204030204" pitchFamily="49" charset="0"/>
              </a:rPr>
              <a:t>; </a:t>
            </a:r>
          </a:p>
          <a:p>
            <a:endParaRPr lang="en-US" b="0" dirty="0">
              <a:solidFill>
                <a:srgbClr val="D4D4D4"/>
              </a:solidFill>
              <a:effectLst/>
              <a:latin typeface="Consolas" panose="020B0609020204030204" pitchFamily="49" charset="0"/>
            </a:endParaRPr>
          </a:p>
          <a:p>
            <a:r>
              <a:rPr lang="en-PH" b="0" dirty="0">
                <a:solidFill>
                  <a:srgbClr val="569CD6"/>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FBE0C082-4965-C85C-0FF3-B3D794872D9B}"/>
              </a:ext>
            </a:extLst>
          </p:cNvPr>
          <p:cNvSpPr txBox="1"/>
          <p:nvPr/>
        </p:nvSpPr>
        <p:spPr>
          <a:xfrm>
            <a:off x="518400" y="2388272"/>
            <a:ext cx="3708000" cy="2462213"/>
          </a:xfrm>
          <a:prstGeom prst="rect">
            <a:avLst/>
          </a:prstGeom>
          <a:solidFill>
            <a:schemeClr val="bg1"/>
          </a:solidFill>
        </p:spPr>
        <p:txBody>
          <a:bodyPr wrap="square" rtlCol="0">
            <a:spAutoFit/>
          </a:bodyPr>
          <a:lstStyle/>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"Hello World"</a:t>
            </a:r>
            <a:r>
              <a:rPr lang="en-US" b="0" dirty="0">
                <a:solidFill>
                  <a:srgbClr val="D4D4D4"/>
                </a:solidFill>
                <a:effectLst/>
                <a:latin typeface="Consolas" panose="020B0609020204030204" pitchFamily="49" charset="0"/>
              </a:rPr>
              <a:t>;</a:t>
            </a:r>
          </a:p>
          <a:p>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"Hello World"</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"&lt;br&gt;"</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"Hello World"</a:t>
            </a:r>
            <a:r>
              <a:rPr lang="en-US" b="0" dirty="0">
                <a:solidFill>
                  <a:srgbClr val="D4D4D4"/>
                </a:solidFill>
                <a:effectLst/>
                <a:latin typeface="Consolas" panose="020B0609020204030204" pitchFamily="49" charset="0"/>
              </a:rPr>
              <a:t>;</a:t>
            </a:r>
          </a:p>
          <a:p>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"Hello World"</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B57142AA-440C-F9D8-719B-D53E7EE3D63C}"/>
              </a:ext>
            </a:extLst>
          </p:cNvPr>
          <p:cNvSpPr txBox="1"/>
          <p:nvPr/>
        </p:nvSpPr>
        <p:spPr>
          <a:xfrm>
            <a:off x="361054" y="814307"/>
            <a:ext cx="6782400" cy="1169551"/>
          </a:xfrm>
          <a:prstGeom prst="rect">
            <a:avLst/>
          </a:prstGeom>
          <a:noFill/>
        </p:spPr>
        <p:txBody>
          <a:bodyPr wrap="square" rtlCol="0">
            <a:spAutoFit/>
          </a:bodyPr>
          <a:lstStyle/>
          <a:p>
            <a:r>
              <a:rPr lang="en-US" b="1" dirty="0"/>
              <a:t>The PHP echo Statement</a:t>
            </a:r>
          </a:p>
          <a:p>
            <a:r>
              <a:rPr lang="en-US" dirty="0"/>
              <a:t>The echo statement can be used with or without parentheses: echo or echo().</a:t>
            </a:r>
          </a:p>
          <a:p>
            <a:endParaRPr lang="en-US" dirty="0"/>
          </a:p>
          <a:p>
            <a:r>
              <a:rPr lang="en-US" b="1" dirty="0"/>
              <a:t>The PHP print Statement</a:t>
            </a:r>
          </a:p>
          <a:p>
            <a:r>
              <a:rPr lang="en-US" dirty="0"/>
              <a:t>The print statement can be used with or without parentheses: print or print().</a:t>
            </a:r>
            <a:endParaRPr lang="en-PH" dirty="0"/>
          </a:p>
        </p:txBody>
      </p:sp>
    </p:spTree>
    <p:extLst>
      <p:ext uri="{BB962C8B-B14F-4D97-AF65-F5344CB8AC3E}">
        <p14:creationId xmlns:p14="http://schemas.microsoft.com/office/powerpoint/2010/main" val="3693511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0">
          <a:extLst>
            <a:ext uri="{FF2B5EF4-FFF2-40B4-BE49-F238E27FC236}">
              <a16:creationId xmlns:a16="http://schemas.microsoft.com/office/drawing/2014/main" id="{90223CD0-655F-5224-B6A7-FFBFD4948142}"/>
            </a:ext>
          </a:extLst>
        </p:cNvPr>
        <p:cNvGrpSpPr/>
        <p:nvPr/>
      </p:nvGrpSpPr>
      <p:grpSpPr>
        <a:xfrm>
          <a:off x="0" y="0"/>
          <a:ext cx="0" cy="0"/>
          <a:chOff x="0" y="0"/>
          <a:chExt cx="0" cy="0"/>
        </a:xfrm>
      </p:grpSpPr>
      <p:sp>
        <p:nvSpPr>
          <p:cNvPr id="406" name="Google Shape;406;p34">
            <a:extLst>
              <a:ext uri="{FF2B5EF4-FFF2-40B4-BE49-F238E27FC236}">
                <a16:creationId xmlns:a16="http://schemas.microsoft.com/office/drawing/2014/main" id="{420B21CB-81BB-D4C9-F8EE-553B3C97D5B5}"/>
              </a:ext>
            </a:extLst>
          </p:cNvPr>
          <p:cNvSpPr/>
          <p:nvPr/>
        </p:nvSpPr>
        <p:spPr>
          <a:xfrm>
            <a:off x="7576351" y="3807649"/>
            <a:ext cx="1042049" cy="965951"/>
          </a:xfrm>
          <a:custGeom>
            <a:avLst/>
            <a:gdLst/>
            <a:ahLst/>
            <a:cxnLst/>
            <a:rect l="l" t="t" r="r" b="b"/>
            <a:pathLst>
              <a:path w="1619" h="1618" extrusionOk="0">
                <a:moveTo>
                  <a:pt x="1020" y="883"/>
                </a:moveTo>
                <a:lnTo>
                  <a:pt x="1201" y="747"/>
                </a:lnTo>
                <a:lnTo>
                  <a:pt x="1020" y="611"/>
                </a:lnTo>
                <a:cubicBezTo>
                  <a:pt x="992" y="590"/>
                  <a:pt x="987" y="551"/>
                  <a:pt x="1008" y="523"/>
                </a:cubicBezTo>
                <a:cubicBezTo>
                  <a:pt x="1028" y="495"/>
                  <a:pt x="1068" y="489"/>
                  <a:pt x="1096" y="510"/>
                </a:cubicBezTo>
                <a:lnTo>
                  <a:pt x="1345" y="697"/>
                </a:lnTo>
                <a:cubicBezTo>
                  <a:pt x="1378" y="722"/>
                  <a:pt x="1378" y="772"/>
                  <a:pt x="1345" y="798"/>
                </a:cubicBezTo>
                <a:lnTo>
                  <a:pt x="1096" y="984"/>
                </a:lnTo>
                <a:cubicBezTo>
                  <a:pt x="1068" y="1005"/>
                  <a:pt x="1028" y="999"/>
                  <a:pt x="1008" y="972"/>
                </a:cubicBezTo>
                <a:cubicBezTo>
                  <a:pt x="987" y="944"/>
                  <a:pt x="992" y="904"/>
                  <a:pt x="1020" y="883"/>
                </a:cubicBezTo>
                <a:moveTo>
                  <a:pt x="523" y="697"/>
                </a:moveTo>
                <a:lnTo>
                  <a:pt x="772" y="510"/>
                </a:lnTo>
                <a:cubicBezTo>
                  <a:pt x="799" y="489"/>
                  <a:pt x="839" y="495"/>
                  <a:pt x="860" y="523"/>
                </a:cubicBezTo>
                <a:cubicBezTo>
                  <a:pt x="881" y="551"/>
                  <a:pt x="875" y="590"/>
                  <a:pt x="847" y="611"/>
                </a:cubicBezTo>
                <a:lnTo>
                  <a:pt x="666" y="747"/>
                </a:lnTo>
                <a:lnTo>
                  <a:pt x="847" y="883"/>
                </a:lnTo>
                <a:cubicBezTo>
                  <a:pt x="875" y="904"/>
                  <a:pt x="881" y="944"/>
                  <a:pt x="860" y="972"/>
                </a:cubicBezTo>
                <a:cubicBezTo>
                  <a:pt x="839" y="1000"/>
                  <a:pt x="799" y="1005"/>
                  <a:pt x="772" y="984"/>
                </a:cubicBezTo>
                <a:lnTo>
                  <a:pt x="523" y="798"/>
                </a:lnTo>
                <a:cubicBezTo>
                  <a:pt x="489" y="772"/>
                  <a:pt x="489" y="722"/>
                  <a:pt x="523" y="697"/>
                </a:cubicBezTo>
                <a:moveTo>
                  <a:pt x="1492" y="1307"/>
                </a:moveTo>
                <a:cubicBezTo>
                  <a:pt x="1492" y="1409"/>
                  <a:pt x="1409" y="1492"/>
                  <a:pt x="1307" y="1492"/>
                </a:cubicBezTo>
                <a:cubicBezTo>
                  <a:pt x="1205" y="1492"/>
                  <a:pt x="1121" y="1409"/>
                  <a:pt x="1121" y="1307"/>
                </a:cubicBezTo>
                <a:cubicBezTo>
                  <a:pt x="1121" y="1272"/>
                  <a:pt x="1093" y="1243"/>
                  <a:pt x="1058" y="1243"/>
                </a:cubicBezTo>
                <a:lnTo>
                  <a:pt x="375" y="1243"/>
                </a:lnTo>
                <a:lnTo>
                  <a:pt x="375" y="127"/>
                </a:lnTo>
                <a:lnTo>
                  <a:pt x="1492" y="127"/>
                </a:lnTo>
                <a:lnTo>
                  <a:pt x="1492" y="1307"/>
                </a:lnTo>
                <a:moveTo>
                  <a:pt x="312" y="1492"/>
                </a:moveTo>
                <a:cubicBezTo>
                  <a:pt x="232" y="1492"/>
                  <a:pt x="164" y="1441"/>
                  <a:pt x="138" y="1370"/>
                </a:cubicBezTo>
                <a:lnTo>
                  <a:pt x="1001" y="1370"/>
                </a:lnTo>
                <a:cubicBezTo>
                  <a:pt x="1011" y="1415"/>
                  <a:pt x="1030" y="1456"/>
                  <a:pt x="1056" y="1492"/>
                </a:cubicBezTo>
                <a:lnTo>
                  <a:pt x="312" y="1492"/>
                </a:lnTo>
                <a:moveTo>
                  <a:pt x="1555" y="0"/>
                </a:moveTo>
                <a:lnTo>
                  <a:pt x="312" y="0"/>
                </a:lnTo>
                <a:cubicBezTo>
                  <a:pt x="277" y="0"/>
                  <a:pt x="249" y="28"/>
                  <a:pt x="249" y="63"/>
                </a:cubicBezTo>
                <a:lnTo>
                  <a:pt x="249" y="1243"/>
                </a:lnTo>
                <a:lnTo>
                  <a:pt x="64" y="1243"/>
                </a:lnTo>
                <a:cubicBezTo>
                  <a:pt x="29" y="1243"/>
                  <a:pt x="0" y="1272"/>
                  <a:pt x="0" y="1307"/>
                </a:cubicBezTo>
                <a:cubicBezTo>
                  <a:pt x="0" y="1478"/>
                  <a:pt x="140" y="1618"/>
                  <a:pt x="312" y="1618"/>
                </a:cubicBezTo>
                <a:lnTo>
                  <a:pt x="1307" y="1618"/>
                </a:lnTo>
                <a:cubicBezTo>
                  <a:pt x="1479" y="1618"/>
                  <a:pt x="1619" y="1478"/>
                  <a:pt x="1619" y="1307"/>
                </a:cubicBezTo>
                <a:lnTo>
                  <a:pt x="1619" y="63"/>
                </a:lnTo>
                <a:cubicBezTo>
                  <a:pt x="1619" y="28"/>
                  <a:pt x="1590" y="0"/>
                  <a:pt x="155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7" name="Google Shape;407;p34">
            <a:extLst>
              <a:ext uri="{FF2B5EF4-FFF2-40B4-BE49-F238E27FC236}">
                <a16:creationId xmlns:a16="http://schemas.microsoft.com/office/drawing/2014/main" id="{771A013E-6102-5E6E-0136-0074DC5EC829}"/>
              </a:ext>
            </a:extLst>
          </p:cNvPr>
          <p:cNvSpPr txBox="1">
            <a:spLocks noGrp="1"/>
          </p:cNvSpPr>
          <p:nvPr>
            <p:ph type="title"/>
          </p:nvPr>
        </p:nvSpPr>
        <p:spPr>
          <a:xfrm>
            <a:off x="993600" y="2208450"/>
            <a:ext cx="8229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b="1" dirty="0"/>
              <a:t>Setting Up a Local Web Server</a:t>
            </a:r>
            <a:endParaRPr lang="en-PH" sz="4400" dirty="0"/>
          </a:p>
        </p:txBody>
      </p:sp>
    </p:spTree>
    <p:extLst>
      <p:ext uri="{BB962C8B-B14F-4D97-AF65-F5344CB8AC3E}">
        <p14:creationId xmlns:p14="http://schemas.microsoft.com/office/powerpoint/2010/main" val="2918117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b="1" dirty="0"/>
              <a:t>Setting Up a Local Web Server</a:t>
            </a:r>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5957116F-6E5E-4EBD-3288-C5A638F4DC37}"/>
              </a:ext>
            </a:extLst>
          </p:cNvPr>
          <p:cNvSpPr txBox="1"/>
          <p:nvPr/>
        </p:nvSpPr>
        <p:spPr>
          <a:xfrm>
            <a:off x="493200" y="808127"/>
            <a:ext cx="8092800" cy="1015663"/>
          </a:xfrm>
          <a:prstGeom prst="rect">
            <a:avLst/>
          </a:prstGeom>
          <a:noFill/>
        </p:spPr>
        <p:txBody>
          <a:bodyPr wrap="square" rtlCol="0">
            <a:spAutoFit/>
          </a:bodyPr>
          <a:lstStyle/>
          <a:p>
            <a:pPr algn="just"/>
            <a:r>
              <a:rPr lang="en-US" sz="2000" dirty="0">
                <a:latin typeface="Poppins" panose="00000500000000000000" pitchFamily="2" charset="0"/>
                <a:cs typeface="Poppins" panose="00000500000000000000" pitchFamily="2" charset="0"/>
              </a:rPr>
              <a:t>PHP script execute on a </a:t>
            </a:r>
            <a:r>
              <a:rPr lang="en-US" sz="2000" b="1" dirty="0">
                <a:latin typeface="Poppins" panose="00000500000000000000" pitchFamily="2" charset="0"/>
                <a:cs typeface="Poppins" panose="00000500000000000000" pitchFamily="2" charset="0"/>
              </a:rPr>
              <a:t>web server </a:t>
            </a:r>
            <a:r>
              <a:rPr lang="en-US" sz="2000" dirty="0">
                <a:latin typeface="Poppins" panose="00000500000000000000" pitchFamily="2" charset="0"/>
                <a:cs typeface="Poppins" panose="00000500000000000000" pitchFamily="2" charset="0"/>
              </a:rPr>
              <a:t>running PHP. So, before We start writing any PHP program you need the following program installed on your computer. </a:t>
            </a:r>
            <a:endParaRPr lang="en-PH" sz="2000" dirty="0">
              <a:latin typeface="Poppins" panose="00000500000000000000" pitchFamily="2" charset="0"/>
              <a:cs typeface="Poppins" panose="00000500000000000000" pitchFamily="2" charset="0"/>
            </a:endParaRPr>
          </a:p>
        </p:txBody>
      </p:sp>
      <p:sp>
        <p:nvSpPr>
          <p:cNvPr id="4" name="TextBox 3">
            <a:extLst>
              <a:ext uri="{FF2B5EF4-FFF2-40B4-BE49-F238E27FC236}">
                <a16:creationId xmlns:a16="http://schemas.microsoft.com/office/drawing/2014/main" id="{69C83371-4DA5-D8D0-FE2B-2382B4B24157}"/>
              </a:ext>
            </a:extLst>
          </p:cNvPr>
          <p:cNvSpPr txBox="1"/>
          <p:nvPr/>
        </p:nvSpPr>
        <p:spPr>
          <a:xfrm>
            <a:off x="1580400" y="2126407"/>
            <a:ext cx="5983200" cy="1477328"/>
          </a:xfrm>
          <a:prstGeom prst="rect">
            <a:avLst/>
          </a:prstGeom>
          <a:noFill/>
        </p:spPr>
        <p:txBody>
          <a:bodyPr wrap="square" rtlCol="0">
            <a:spAutoFit/>
          </a:bodyPr>
          <a:lstStyle/>
          <a:p>
            <a:r>
              <a:rPr lang="en-US" sz="1800" dirty="0"/>
              <a:t>• The Apache Web server </a:t>
            </a:r>
          </a:p>
          <a:p>
            <a:endParaRPr lang="en-US" sz="1800" dirty="0"/>
          </a:p>
          <a:p>
            <a:r>
              <a:rPr lang="en-US" sz="1800" dirty="0"/>
              <a:t>• The PHP engine </a:t>
            </a:r>
          </a:p>
          <a:p>
            <a:endParaRPr lang="en-US" sz="1800" dirty="0"/>
          </a:p>
          <a:p>
            <a:r>
              <a:rPr lang="en-US" sz="1800" dirty="0"/>
              <a:t>• The MySQL database server</a:t>
            </a:r>
            <a:endParaRPr lang="en-PH" sz="1800" dirty="0"/>
          </a:p>
        </p:txBody>
      </p:sp>
      <p:sp>
        <p:nvSpPr>
          <p:cNvPr id="5" name="TextBox 4">
            <a:extLst>
              <a:ext uri="{FF2B5EF4-FFF2-40B4-BE49-F238E27FC236}">
                <a16:creationId xmlns:a16="http://schemas.microsoft.com/office/drawing/2014/main" id="{FDF7C91B-9738-613C-0693-3AEBAC1B2F13}"/>
              </a:ext>
            </a:extLst>
          </p:cNvPr>
          <p:cNvSpPr txBox="1"/>
          <p:nvPr/>
        </p:nvSpPr>
        <p:spPr>
          <a:xfrm>
            <a:off x="493200" y="3873708"/>
            <a:ext cx="8028000" cy="923330"/>
          </a:xfrm>
          <a:prstGeom prst="rect">
            <a:avLst/>
          </a:prstGeom>
          <a:noFill/>
        </p:spPr>
        <p:txBody>
          <a:bodyPr wrap="square" rtlCol="0">
            <a:spAutoFit/>
          </a:bodyPr>
          <a:lstStyle/>
          <a:p>
            <a:pPr algn="just"/>
            <a:r>
              <a:rPr lang="en-US" sz="1800" dirty="0">
                <a:latin typeface="Poppins" panose="00000500000000000000" pitchFamily="2" charset="0"/>
                <a:cs typeface="Poppins" panose="00000500000000000000" pitchFamily="2" charset="0"/>
              </a:rPr>
              <a:t>You can either install them individually or choose a pre-configured package for your operating system like Linux and Windows. Popular pre-configured package are </a:t>
            </a:r>
            <a:r>
              <a:rPr lang="en-US" sz="1800" b="1" dirty="0">
                <a:latin typeface="Poppins" panose="00000500000000000000" pitchFamily="2" charset="0"/>
                <a:cs typeface="Poppins" panose="00000500000000000000" pitchFamily="2" charset="0"/>
              </a:rPr>
              <a:t>XAMPP and WampServer</a:t>
            </a:r>
            <a:r>
              <a:rPr lang="en-US" sz="1800" dirty="0">
                <a:latin typeface="Poppins" panose="00000500000000000000" pitchFamily="2" charset="0"/>
                <a:cs typeface="Poppins" panose="00000500000000000000" pitchFamily="2" charset="0"/>
              </a:rPr>
              <a:t>.</a:t>
            </a:r>
            <a:endParaRPr lang="en-PH" sz="18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264741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b="1" dirty="0"/>
              <a:t>Setting Up a Local Web Server</a:t>
            </a:r>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5957116F-6E5E-4EBD-3288-C5A638F4DC37}"/>
              </a:ext>
            </a:extLst>
          </p:cNvPr>
          <p:cNvSpPr txBox="1"/>
          <p:nvPr/>
        </p:nvSpPr>
        <p:spPr>
          <a:xfrm>
            <a:off x="525600" y="964800"/>
            <a:ext cx="8092800" cy="400110"/>
          </a:xfrm>
          <a:prstGeom prst="rect">
            <a:avLst/>
          </a:prstGeom>
          <a:noFill/>
        </p:spPr>
        <p:txBody>
          <a:bodyPr wrap="square" rtlCol="0">
            <a:spAutoFit/>
          </a:bodyPr>
          <a:lstStyle/>
          <a:p>
            <a:pPr algn="just"/>
            <a:r>
              <a:rPr lang="en-US" sz="2000" dirty="0">
                <a:solidFill>
                  <a:schemeClr val="bg1"/>
                </a:solidFill>
                <a:latin typeface="Consolas" panose="020B0609020204030204" pitchFamily="49" charset="0"/>
              </a:rPr>
              <a:t>Download Here: </a:t>
            </a:r>
            <a:r>
              <a:rPr lang="en-US" sz="2000" dirty="0">
                <a:solidFill>
                  <a:schemeClr val="bg1"/>
                </a:solidFill>
                <a:latin typeface="Consolas" panose="020B0609020204030204" pitchFamily="49" charset="0"/>
                <a:hlinkClick r:id="rId3">
                  <a:extLst>
                    <a:ext uri="{A12FA001-AC4F-418D-AE19-62706E023703}">
                      <ahyp:hlinkClr xmlns:ahyp="http://schemas.microsoft.com/office/drawing/2018/hyperlinkcolor" val="tx"/>
                    </a:ext>
                  </a:extLst>
                </a:hlinkClick>
              </a:rPr>
              <a:t>https://www.apachefriends.org/index.html</a:t>
            </a:r>
            <a:endParaRPr lang="en-PH" sz="2000" dirty="0">
              <a:solidFill>
                <a:schemeClr val="bg1"/>
              </a:solidFill>
              <a:latin typeface="Consolas" panose="020B0609020204030204" pitchFamily="49" charset="0"/>
            </a:endParaRPr>
          </a:p>
        </p:txBody>
      </p:sp>
      <p:pic>
        <p:nvPicPr>
          <p:cNvPr id="7" name="Picture 6">
            <a:extLst>
              <a:ext uri="{FF2B5EF4-FFF2-40B4-BE49-F238E27FC236}">
                <a16:creationId xmlns:a16="http://schemas.microsoft.com/office/drawing/2014/main" id="{479299A3-54F9-4560-2EE5-BF56934AA7D8}"/>
              </a:ext>
            </a:extLst>
          </p:cNvPr>
          <p:cNvPicPr>
            <a:picLocks noChangeAspect="1"/>
          </p:cNvPicPr>
          <p:nvPr/>
        </p:nvPicPr>
        <p:blipFill>
          <a:blip r:embed="rId4"/>
          <a:stretch>
            <a:fillRect/>
          </a:stretch>
        </p:blipFill>
        <p:spPr>
          <a:xfrm>
            <a:off x="576000" y="1456325"/>
            <a:ext cx="7879513" cy="328869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343306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dirty="0"/>
              <a:t>Example. Follow the steps below.</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5957116F-6E5E-4EBD-3288-C5A638F4DC37}"/>
              </a:ext>
            </a:extLst>
          </p:cNvPr>
          <p:cNvSpPr txBox="1"/>
          <p:nvPr/>
        </p:nvSpPr>
        <p:spPr>
          <a:xfrm>
            <a:off x="472349" y="3122060"/>
            <a:ext cx="4555050" cy="738664"/>
          </a:xfrm>
          <a:prstGeom prst="rect">
            <a:avLst/>
          </a:prstGeom>
          <a:noFill/>
        </p:spPr>
        <p:txBody>
          <a:bodyPr wrap="square" rtlCol="0">
            <a:spAutoFit/>
          </a:bodyPr>
          <a:lstStyle/>
          <a:p>
            <a:r>
              <a:rPr lang="en-US" dirty="0">
                <a:latin typeface="Poppins" panose="00000500000000000000" pitchFamily="2" charset="0"/>
                <a:cs typeface="Poppins" panose="00000500000000000000" pitchFamily="2" charset="0"/>
              </a:rPr>
              <a:t>Each code line in PHP must end with a semicolon. The semicolon is a separator and is used to distinguish one set of instructions from another.</a:t>
            </a:r>
            <a:endParaRPr lang="en-PH" dirty="0">
              <a:latin typeface="Poppins" panose="00000500000000000000" pitchFamily="2" charset="0"/>
              <a:cs typeface="Poppins" panose="00000500000000000000" pitchFamily="2" charset="0"/>
            </a:endParaRPr>
          </a:p>
        </p:txBody>
      </p:sp>
      <p:sp>
        <p:nvSpPr>
          <p:cNvPr id="4" name="TextBox 3">
            <a:extLst>
              <a:ext uri="{FF2B5EF4-FFF2-40B4-BE49-F238E27FC236}">
                <a16:creationId xmlns:a16="http://schemas.microsoft.com/office/drawing/2014/main" id="{3E7F7D45-208E-4DD9-5DF5-027E0D8FC7A3}"/>
              </a:ext>
            </a:extLst>
          </p:cNvPr>
          <p:cNvSpPr txBox="1"/>
          <p:nvPr/>
        </p:nvSpPr>
        <p:spPr>
          <a:xfrm>
            <a:off x="500925" y="1456325"/>
            <a:ext cx="4477345" cy="1600438"/>
          </a:xfrm>
          <a:prstGeom prst="rect">
            <a:avLst/>
          </a:prstGeom>
          <a:solidFill>
            <a:schemeClr val="bg1"/>
          </a:solidFill>
        </p:spPr>
        <p:txBody>
          <a:bodyPr wrap="square" rtlCol="0">
            <a:spAutoFit/>
          </a:bodyPr>
          <a:lstStyle/>
          <a:p>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html</a:t>
            </a:r>
            <a:r>
              <a:rPr lang="en-PH" b="0" dirty="0">
                <a:solidFill>
                  <a:srgbClr val="808080"/>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a:p>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body</a:t>
            </a:r>
            <a:r>
              <a:rPr lang="en-PH" b="0" dirty="0">
                <a:solidFill>
                  <a:srgbClr val="808080"/>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a:p>
            <a:r>
              <a:rPr lang="en-PH" b="0" dirty="0">
                <a:solidFill>
                  <a:srgbClr val="D4D4D4"/>
                </a:solidFill>
                <a:effectLst/>
                <a:latin typeface="Consolas" panose="020B0609020204030204" pitchFamily="49" charset="0"/>
              </a:rPr>
              <a:t>    </a:t>
            </a:r>
            <a:br>
              <a:rPr lang="en-PH" b="0" dirty="0">
                <a:solidFill>
                  <a:srgbClr val="D4D4D4"/>
                </a:solidFill>
                <a:effectLst/>
                <a:latin typeface="Consolas" panose="020B0609020204030204" pitchFamily="49" charset="0"/>
              </a:rPr>
            </a:br>
            <a:endParaRPr lang="en-PH" b="0" dirty="0">
              <a:solidFill>
                <a:srgbClr val="D4D4D4"/>
              </a:solidFill>
              <a:effectLst/>
              <a:latin typeface="Consolas" panose="020B0609020204030204" pitchFamily="49" charset="0"/>
            </a:endParaRPr>
          </a:p>
          <a:p>
            <a:r>
              <a:rPr lang="en-PH" dirty="0">
                <a:solidFill>
                  <a:srgbClr val="569CD6"/>
                </a:solidFill>
                <a:latin typeface="Consolas" panose="020B0609020204030204" pitchFamily="49" charset="0"/>
              </a:rPr>
              <a:t>&lt;?php</a:t>
            </a:r>
            <a:r>
              <a:rPr lang="en-PH" dirty="0">
                <a:solidFill>
                  <a:srgbClr val="D4D4D4"/>
                </a:solidFill>
                <a:latin typeface="Consolas" panose="020B0609020204030204" pitchFamily="49" charset="0"/>
              </a:rPr>
              <a:t> </a:t>
            </a:r>
            <a:r>
              <a:rPr lang="en-PH" dirty="0">
                <a:solidFill>
                  <a:srgbClr val="DCDCAA"/>
                </a:solidFill>
                <a:latin typeface="Consolas" panose="020B0609020204030204" pitchFamily="49" charset="0"/>
              </a:rPr>
              <a:t>echo</a:t>
            </a:r>
            <a:r>
              <a:rPr lang="en-PH" dirty="0">
                <a:solidFill>
                  <a:srgbClr val="D4D4D4"/>
                </a:solidFill>
                <a:latin typeface="Consolas" panose="020B0609020204030204" pitchFamily="49" charset="0"/>
              </a:rPr>
              <a:t> </a:t>
            </a:r>
            <a:r>
              <a:rPr lang="en-PH" dirty="0">
                <a:solidFill>
                  <a:srgbClr val="CE9178"/>
                </a:solidFill>
                <a:latin typeface="Consolas" panose="020B0609020204030204" pitchFamily="49" charset="0"/>
              </a:rPr>
              <a:t>"Welcome to PHP programming"</a:t>
            </a:r>
            <a:r>
              <a:rPr lang="en-PH" dirty="0">
                <a:solidFill>
                  <a:srgbClr val="D4D4D4"/>
                </a:solidFill>
                <a:latin typeface="Consolas" panose="020B0609020204030204" pitchFamily="49" charset="0"/>
              </a:rPr>
              <a:t>; </a:t>
            </a:r>
            <a:r>
              <a:rPr lang="en-PH" dirty="0">
                <a:solidFill>
                  <a:srgbClr val="569CD6"/>
                </a:solidFill>
                <a:latin typeface="Consolas" panose="020B0609020204030204" pitchFamily="49" charset="0"/>
              </a:rPr>
              <a:t>?&gt;</a:t>
            </a:r>
            <a:br>
              <a:rPr lang="en-PH" b="0" dirty="0">
                <a:solidFill>
                  <a:srgbClr val="D4D4D4"/>
                </a:solidFill>
                <a:effectLst/>
                <a:latin typeface="Consolas" panose="020B0609020204030204" pitchFamily="49" charset="0"/>
              </a:rPr>
            </a:br>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body</a:t>
            </a:r>
            <a:r>
              <a:rPr lang="en-PH" b="0" dirty="0">
                <a:solidFill>
                  <a:srgbClr val="808080"/>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a:p>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html</a:t>
            </a:r>
            <a:r>
              <a:rPr lang="en-PH" b="0" dirty="0">
                <a:solidFill>
                  <a:srgbClr val="808080"/>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E636AB3D-35D2-772E-2B4E-A6EC8F45BDA9}"/>
              </a:ext>
            </a:extLst>
          </p:cNvPr>
          <p:cNvSpPr txBox="1"/>
          <p:nvPr/>
        </p:nvSpPr>
        <p:spPr>
          <a:xfrm>
            <a:off x="472349" y="4044286"/>
            <a:ext cx="4963875" cy="584775"/>
          </a:xfrm>
          <a:prstGeom prst="rect">
            <a:avLst/>
          </a:prstGeom>
          <a:noFill/>
        </p:spPr>
        <p:txBody>
          <a:bodyPr wrap="square" rtlCol="0">
            <a:spAutoFit/>
          </a:bodyPr>
          <a:lstStyle/>
          <a:p>
            <a:r>
              <a:rPr lang="en-US" sz="1600" dirty="0">
                <a:latin typeface="Poppins" panose="00000500000000000000" pitchFamily="2" charset="0"/>
                <a:cs typeface="Poppins" panose="00000500000000000000" pitchFamily="2" charset="0"/>
              </a:rPr>
              <a:t>In </a:t>
            </a:r>
            <a:r>
              <a:rPr lang="en-US" sz="1600" b="1" dirty="0">
                <a:latin typeface="Poppins" panose="00000500000000000000" pitchFamily="2" charset="0"/>
                <a:cs typeface="Poppins" panose="00000500000000000000" pitchFamily="2" charset="0"/>
              </a:rPr>
              <a:t>PHP</a:t>
            </a:r>
            <a:r>
              <a:rPr lang="en-US" sz="1600" dirty="0">
                <a:latin typeface="Poppins" panose="00000500000000000000" pitchFamily="2" charset="0"/>
                <a:cs typeface="Poppins" panose="00000500000000000000" pitchFamily="2" charset="0"/>
              </a:rPr>
              <a:t>, </a:t>
            </a:r>
            <a:r>
              <a:rPr lang="en-US" sz="1600" b="1" dirty="0">
                <a:latin typeface="Poppins" panose="00000500000000000000" pitchFamily="2" charset="0"/>
                <a:cs typeface="Poppins" panose="00000500000000000000" pitchFamily="2" charset="0"/>
              </a:rPr>
              <a:t>variable</a:t>
            </a:r>
            <a:r>
              <a:rPr lang="en-US" sz="1600" dirty="0">
                <a:latin typeface="Poppins" panose="00000500000000000000" pitchFamily="2" charset="0"/>
                <a:cs typeface="Poppins" panose="00000500000000000000" pitchFamily="2" charset="0"/>
              </a:rPr>
              <a:t> and </a:t>
            </a:r>
            <a:r>
              <a:rPr lang="en-US" sz="1600" b="1" dirty="0">
                <a:latin typeface="Poppins" panose="00000500000000000000" pitchFamily="2" charset="0"/>
                <a:cs typeface="Poppins" panose="00000500000000000000" pitchFamily="2" charset="0"/>
              </a:rPr>
              <a:t>constant</a:t>
            </a:r>
            <a:r>
              <a:rPr lang="en-US" sz="1600" dirty="0">
                <a:latin typeface="Poppins" panose="00000500000000000000" pitchFamily="2" charset="0"/>
                <a:cs typeface="Poppins" panose="00000500000000000000" pitchFamily="2" charset="0"/>
              </a:rPr>
              <a:t> names </a:t>
            </a:r>
            <a:r>
              <a:rPr lang="en-US" sz="1600" b="1" dirty="0">
                <a:latin typeface="Poppins" panose="00000500000000000000" pitchFamily="2" charset="0"/>
                <a:cs typeface="Poppins" panose="00000500000000000000" pitchFamily="2" charset="0"/>
              </a:rPr>
              <a:t>are case sensitive</a:t>
            </a:r>
            <a:r>
              <a:rPr lang="en-US" sz="1600" dirty="0">
                <a:latin typeface="Poppins" panose="00000500000000000000" pitchFamily="2" charset="0"/>
                <a:cs typeface="Poppins" panose="00000500000000000000" pitchFamily="2" charset="0"/>
              </a:rPr>
              <a:t>, while </a:t>
            </a:r>
            <a:r>
              <a:rPr lang="en-US" sz="1600" b="1" dirty="0">
                <a:latin typeface="Poppins" panose="00000500000000000000" pitchFamily="2" charset="0"/>
                <a:cs typeface="Poppins" panose="00000500000000000000" pitchFamily="2" charset="0"/>
              </a:rPr>
              <a:t>function names are not</a:t>
            </a:r>
            <a:endParaRPr lang="en-PH" sz="1600" b="1" dirty="0">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B696CC3E-6809-F430-1C3B-F3EF2A52F498}"/>
              </a:ext>
            </a:extLst>
          </p:cNvPr>
          <p:cNvSpPr txBox="1"/>
          <p:nvPr/>
        </p:nvSpPr>
        <p:spPr>
          <a:xfrm>
            <a:off x="500925" y="860752"/>
            <a:ext cx="4312799" cy="523220"/>
          </a:xfrm>
          <a:prstGeom prst="rect">
            <a:avLst/>
          </a:prstGeom>
          <a:noFill/>
        </p:spPr>
        <p:txBody>
          <a:bodyPr wrap="square" rtlCol="0">
            <a:spAutoFit/>
          </a:bodyPr>
          <a:lstStyle/>
          <a:p>
            <a:r>
              <a:rPr lang="en-US" dirty="0">
                <a:highlight>
                  <a:srgbClr val="FFFF00"/>
                </a:highlight>
                <a:latin typeface="Poppins" panose="00000500000000000000" pitchFamily="2" charset="0"/>
                <a:cs typeface="Poppins" panose="00000500000000000000" pitchFamily="2" charset="0"/>
              </a:rPr>
              <a:t>Step 1</a:t>
            </a:r>
            <a:r>
              <a:rPr lang="en-US" dirty="0">
                <a:latin typeface="Poppins" panose="00000500000000000000" pitchFamily="2" charset="0"/>
                <a:cs typeface="Poppins" panose="00000500000000000000" pitchFamily="2" charset="0"/>
              </a:rPr>
              <a:t>. Create a document in your text editor. </a:t>
            </a:r>
          </a:p>
          <a:p>
            <a:r>
              <a:rPr lang="en-US" dirty="0">
                <a:highlight>
                  <a:srgbClr val="FFFF00"/>
                </a:highlight>
                <a:latin typeface="Poppins" panose="00000500000000000000" pitchFamily="2" charset="0"/>
                <a:cs typeface="Poppins" panose="00000500000000000000" pitchFamily="2" charset="0"/>
              </a:rPr>
              <a:t>Step 2</a:t>
            </a:r>
            <a:r>
              <a:rPr lang="en-US" dirty="0">
                <a:latin typeface="Poppins" panose="00000500000000000000" pitchFamily="2" charset="0"/>
                <a:cs typeface="Poppins" panose="00000500000000000000" pitchFamily="2" charset="0"/>
              </a:rPr>
              <a:t>. Type the code as shown below</a:t>
            </a:r>
            <a:endParaRPr lang="en-PH" dirty="0">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FC294157-9627-B452-A612-03225BB0D80F}"/>
              </a:ext>
            </a:extLst>
          </p:cNvPr>
          <p:cNvSpPr txBox="1"/>
          <p:nvPr/>
        </p:nvSpPr>
        <p:spPr>
          <a:xfrm>
            <a:off x="5125341" y="877109"/>
            <a:ext cx="3651459" cy="1384995"/>
          </a:xfrm>
          <a:prstGeom prst="rect">
            <a:avLst/>
          </a:prstGeom>
          <a:noFill/>
        </p:spPr>
        <p:txBody>
          <a:bodyPr wrap="square" rtlCol="0">
            <a:spAutoFit/>
          </a:bodyPr>
          <a:lstStyle/>
          <a:p>
            <a:r>
              <a:rPr lang="en-US" dirty="0">
                <a:highlight>
                  <a:srgbClr val="FFFF00"/>
                </a:highlight>
                <a:latin typeface="Poppins" panose="00000500000000000000" pitchFamily="2" charset="0"/>
                <a:cs typeface="Poppins" panose="00000500000000000000" pitchFamily="2" charset="0"/>
              </a:rPr>
              <a:t>Step 3. </a:t>
            </a:r>
            <a:r>
              <a:rPr lang="en-US" dirty="0">
                <a:latin typeface="Poppins" panose="00000500000000000000" pitchFamily="2" charset="0"/>
                <a:cs typeface="Poppins" panose="00000500000000000000" pitchFamily="2" charset="0"/>
              </a:rPr>
              <a:t>Save the file as </a:t>
            </a:r>
            <a:r>
              <a:rPr lang="en-US" b="1" dirty="0" err="1">
                <a:latin typeface="Poppins" panose="00000500000000000000" pitchFamily="2" charset="0"/>
                <a:cs typeface="Poppins" panose="00000500000000000000" pitchFamily="2" charset="0"/>
              </a:rPr>
              <a:t>test.php</a:t>
            </a:r>
            <a:r>
              <a:rPr lang="en-US" b="1" dirty="0">
                <a:latin typeface="Poppins" panose="00000500000000000000" pitchFamily="2" charset="0"/>
                <a:cs typeface="Poppins" panose="00000500000000000000" pitchFamily="2" charset="0"/>
              </a:rPr>
              <a:t> </a:t>
            </a:r>
            <a:r>
              <a:rPr lang="en-US" dirty="0">
                <a:latin typeface="Poppins" panose="00000500000000000000" pitchFamily="2" charset="0"/>
                <a:cs typeface="Poppins" panose="00000500000000000000" pitchFamily="2" charset="0"/>
              </a:rPr>
              <a:t>Since PHP is a server-side programming language, you need to save it in XAMPP directory. Basically, it is in your c drive, folder xampp, then go to your htdocs folder.</a:t>
            </a:r>
            <a:endParaRPr lang="en-PH"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0715EEE5-8BFF-F177-8448-1AD63F8DA5F6}"/>
              </a:ext>
            </a:extLst>
          </p:cNvPr>
          <p:cNvSpPr txBox="1"/>
          <p:nvPr/>
        </p:nvSpPr>
        <p:spPr>
          <a:xfrm>
            <a:off x="5233874" y="2684983"/>
            <a:ext cx="3372451" cy="523220"/>
          </a:xfrm>
          <a:prstGeom prst="rect">
            <a:avLst/>
          </a:prstGeom>
          <a:noFill/>
        </p:spPr>
        <p:txBody>
          <a:bodyPr wrap="square" rtlCol="0">
            <a:spAutoFit/>
          </a:bodyPr>
          <a:lstStyle/>
          <a:p>
            <a:r>
              <a:rPr lang="en-US" b="1" dirty="0">
                <a:highlight>
                  <a:srgbClr val="FFFF00"/>
                </a:highlight>
              </a:rPr>
              <a:t>Take note</a:t>
            </a:r>
            <a:r>
              <a:rPr lang="en-US" b="1" dirty="0"/>
              <a:t> </a:t>
            </a:r>
            <a:r>
              <a:rPr lang="en-US" dirty="0"/>
              <a:t>of the extension name. it is now </a:t>
            </a:r>
            <a:r>
              <a:rPr lang="en-US" b="1" dirty="0"/>
              <a:t>php and not </a:t>
            </a:r>
            <a:r>
              <a:rPr lang="en-US" b="1" dirty="0">
                <a:solidFill>
                  <a:srgbClr val="FF0000"/>
                </a:solidFill>
              </a:rPr>
              <a:t>html</a:t>
            </a:r>
            <a:r>
              <a:rPr lang="en-US" b="1" dirty="0"/>
              <a:t>.</a:t>
            </a:r>
            <a:endParaRPr lang="en-PH" b="1" dirty="0"/>
          </a:p>
        </p:txBody>
      </p:sp>
    </p:spTree>
    <p:extLst>
      <p:ext uri="{BB962C8B-B14F-4D97-AF65-F5344CB8AC3E}">
        <p14:creationId xmlns:p14="http://schemas.microsoft.com/office/powerpoint/2010/main" val="3676242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dirty="0"/>
              <a:t>Example. Follow the steps below.</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pic>
        <p:nvPicPr>
          <p:cNvPr id="5" name="Picture 4">
            <a:extLst>
              <a:ext uri="{FF2B5EF4-FFF2-40B4-BE49-F238E27FC236}">
                <a16:creationId xmlns:a16="http://schemas.microsoft.com/office/drawing/2014/main" id="{B60A90D4-6A29-C647-B8EA-91EC0519FE66}"/>
              </a:ext>
            </a:extLst>
          </p:cNvPr>
          <p:cNvPicPr>
            <a:picLocks noChangeAspect="1"/>
          </p:cNvPicPr>
          <p:nvPr/>
        </p:nvPicPr>
        <p:blipFill>
          <a:blip r:embed="rId3"/>
          <a:srcRect l="-1" r="25623"/>
          <a:stretch/>
        </p:blipFill>
        <p:spPr>
          <a:xfrm>
            <a:off x="444563" y="1456325"/>
            <a:ext cx="5128328" cy="2833754"/>
          </a:xfrm>
          <a:prstGeom prst="rect">
            <a:avLst/>
          </a:prstGeom>
        </p:spPr>
      </p:pic>
      <p:sp>
        <p:nvSpPr>
          <p:cNvPr id="6" name="TextBox 5">
            <a:extLst>
              <a:ext uri="{FF2B5EF4-FFF2-40B4-BE49-F238E27FC236}">
                <a16:creationId xmlns:a16="http://schemas.microsoft.com/office/drawing/2014/main" id="{DA5BA2C0-6760-F785-1810-42CCB11C6F73}"/>
              </a:ext>
            </a:extLst>
          </p:cNvPr>
          <p:cNvSpPr txBox="1"/>
          <p:nvPr/>
        </p:nvSpPr>
        <p:spPr>
          <a:xfrm>
            <a:off x="5500802" y="739626"/>
            <a:ext cx="3429308" cy="3108543"/>
          </a:xfrm>
          <a:prstGeom prst="rect">
            <a:avLst/>
          </a:prstGeom>
          <a:noFill/>
        </p:spPr>
        <p:txBody>
          <a:bodyPr wrap="square" rtlCol="0">
            <a:spAutoFit/>
          </a:bodyPr>
          <a:lstStyle/>
          <a:p>
            <a:r>
              <a:rPr lang="en-US" dirty="0">
                <a:highlight>
                  <a:srgbClr val="FFFF00"/>
                </a:highlight>
              </a:rPr>
              <a:t>Step 4. </a:t>
            </a:r>
            <a:r>
              <a:rPr lang="en-US" dirty="0"/>
              <a:t>View your php program in the browser by typing</a:t>
            </a:r>
          </a:p>
          <a:p>
            <a:endParaRPr lang="en-US" dirty="0"/>
          </a:p>
          <a:p>
            <a:r>
              <a:rPr lang="en-US" dirty="0">
                <a:solidFill>
                  <a:srgbClr val="0070C0"/>
                </a:solidFill>
                <a:hlinkClick r:id="rId4">
                  <a:extLst>
                    <a:ext uri="{A12FA001-AC4F-418D-AE19-62706E023703}">
                      <ahyp:hlinkClr xmlns:ahyp="http://schemas.microsoft.com/office/drawing/2018/hyperlinkcolor" val="tx"/>
                    </a:ext>
                  </a:extLst>
                </a:hlinkClick>
              </a:rPr>
              <a:t> http://localhost/php-demo/index.php </a:t>
            </a:r>
            <a:endParaRPr lang="en-US" dirty="0">
              <a:solidFill>
                <a:srgbClr val="0070C0"/>
              </a:solidFill>
            </a:endParaRPr>
          </a:p>
          <a:p>
            <a:endParaRPr lang="en-US" dirty="0"/>
          </a:p>
          <a:p>
            <a:r>
              <a:rPr lang="en-US" dirty="0"/>
              <a:t>Localhost is your host name or server name, if you are running the program in a server. </a:t>
            </a:r>
            <a:r>
              <a:rPr lang="en-US" dirty="0" err="1"/>
              <a:t>test.php</a:t>
            </a:r>
            <a:r>
              <a:rPr lang="en-US" dirty="0"/>
              <a:t> is your php program </a:t>
            </a:r>
          </a:p>
          <a:p>
            <a:endParaRPr lang="en-US" dirty="0"/>
          </a:p>
          <a:p>
            <a:r>
              <a:rPr lang="en-US" dirty="0"/>
              <a:t>Note. instead of host name, you can also your </a:t>
            </a:r>
            <a:r>
              <a:rPr lang="en-US" dirty="0" err="1"/>
              <a:t>ip</a:t>
            </a:r>
            <a:r>
              <a:rPr lang="en-US" dirty="0"/>
              <a:t> address. </a:t>
            </a:r>
          </a:p>
          <a:p>
            <a:endParaRPr lang="en-US" dirty="0"/>
          </a:p>
          <a:p>
            <a:r>
              <a:rPr lang="en-US" dirty="0"/>
              <a:t>Like </a:t>
            </a:r>
          </a:p>
          <a:p>
            <a:r>
              <a:rPr lang="en-US" dirty="0">
                <a:solidFill>
                  <a:srgbClr val="0070C0"/>
                </a:solidFill>
                <a:hlinkClick r:id="rId5">
                  <a:extLst>
                    <a:ext uri="{A12FA001-AC4F-418D-AE19-62706E023703}">
                      <ahyp:hlinkClr xmlns:ahyp="http://schemas.microsoft.com/office/drawing/2018/hyperlinkcolor" val="tx"/>
                    </a:ext>
                  </a:extLst>
                </a:hlinkClick>
              </a:rPr>
              <a:t>http://127.0.0.1/php-demon/index.php</a:t>
            </a:r>
            <a:endParaRPr lang="en-PH" dirty="0">
              <a:solidFill>
                <a:srgbClr val="0070C0"/>
              </a:solidFill>
            </a:endParaRPr>
          </a:p>
        </p:txBody>
      </p:sp>
    </p:spTree>
    <p:extLst>
      <p:ext uri="{BB962C8B-B14F-4D97-AF65-F5344CB8AC3E}">
        <p14:creationId xmlns:p14="http://schemas.microsoft.com/office/powerpoint/2010/main" val="1252825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0">
          <a:extLst>
            <a:ext uri="{FF2B5EF4-FFF2-40B4-BE49-F238E27FC236}">
              <a16:creationId xmlns:a16="http://schemas.microsoft.com/office/drawing/2014/main" id="{F79D05BC-0381-6022-4CB1-3D92C918F4DA}"/>
            </a:ext>
          </a:extLst>
        </p:cNvPr>
        <p:cNvGrpSpPr/>
        <p:nvPr/>
      </p:nvGrpSpPr>
      <p:grpSpPr>
        <a:xfrm>
          <a:off x="0" y="0"/>
          <a:ext cx="0" cy="0"/>
          <a:chOff x="0" y="0"/>
          <a:chExt cx="0" cy="0"/>
        </a:xfrm>
      </p:grpSpPr>
      <p:sp>
        <p:nvSpPr>
          <p:cNvPr id="406" name="Google Shape;406;p34">
            <a:extLst>
              <a:ext uri="{FF2B5EF4-FFF2-40B4-BE49-F238E27FC236}">
                <a16:creationId xmlns:a16="http://schemas.microsoft.com/office/drawing/2014/main" id="{DD8775D8-D034-72FE-625B-8B0001214F97}"/>
              </a:ext>
            </a:extLst>
          </p:cNvPr>
          <p:cNvSpPr/>
          <p:nvPr/>
        </p:nvSpPr>
        <p:spPr>
          <a:xfrm>
            <a:off x="7576351" y="3807649"/>
            <a:ext cx="1042049" cy="965951"/>
          </a:xfrm>
          <a:custGeom>
            <a:avLst/>
            <a:gdLst/>
            <a:ahLst/>
            <a:cxnLst/>
            <a:rect l="l" t="t" r="r" b="b"/>
            <a:pathLst>
              <a:path w="1619" h="1618" extrusionOk="0">
                <a:moveTo>
                  <a:pt x="1020" y="883"/>
                </a:moveTo>
                <a:lnTo>
                  <a:pt x="1201" y="747"/>
                </a:lnTo>
                <a:lnTo>
                  <a:pt x="1020" y="611"/>
                </a:lnTo>
                <a:cubicBezTo>
                  <a:pt x="992" y="590"/>
                  <a:pt x="987" y="551"/>
                  <a:pt x="1008" y="523"/>
                </a:cubicBezTo>
                <a:cubicBezTo>
                  <a:pt x="1028" y="495"/>
                  <a:pt x="1068" y="489"/>
                  <a:pt x="1096" y="510"/>
                </a:cubicBezTo>
                <a:lnTo>
                  <a:pt x="1345" y="697"/>
                </a:lnTo>
                <a:cubicBezTo>
                  <a:pt x="1378" y="722"/>
                  <a:pt x="1378" y="772"/>
                  <a:pt x="1345" y="798"/>
                </a:cubicBezTo>
                <a:lnTo>
                  <a:pt x="1096" y="984"/>
                </a:lnTo>
                <a:cubicBezTo>
                  <a:pt x="1068" y="1005"/>
                  <a:pt x="1028" y="999"/>
                  <a:pt x="1008" y="972"/>
                </a:cubicBezTo>
                <a:cubicBezTo>
                  <a:pt x="987" y="944"/>
                  <a:pt x="992" y="904"/>
                  <a:pt x="1020" y="883"/>
                </a:cubicBezTo>
                <a:moveTo>
                  <a:pt x="523" y="697"/>
                </a:moveTo>
                <a:lnTo>
                  <a:pt x="772" y="510"/>
                </a:lnTo>
                <a:cubicBezTo>
                  <a:pt x="799" y="489"/>
                  <a:pt x="839" y="495"/>
                  <a:pt x="860" y="523"/>
                </a:cubicBezTo>
                <a:cubicBezTo>
                  <a:pt x="881" y="551"/>
                  <a:pt x="875" y="590"/>
                  <a:pt x="847" y="611"/>
                </a:cubicBezTo>
                <a:lnTo>
                  <a:pt x="666" y="747"/>
                </a:lnTo>
                <a:lnTo>
                  <a:pt x="847" y="883"/>
                </a:lnTo>
                <a:cubicBezTo>
                  <a:pt x="875" y="904"/>
                  <a:pt x="881" y="944"/>
                  <a:pt x="860" y="972"/>
                </a:cubicBezTo>
                <a:cubicBezTo>
                  <a:pt x="839" y="1000"/>
                  <a:pt x="799" y="1005"/>
                  <a:pt x="772" y="984"/>
                </a:cubicBezTo>
                <a:lnTo>
                  <a:pt x="523" y="798"/>
                </a:lnTo>
                <a:cubicBezTo>
                  <a:pt x="489" y="772"/>
                  <a:pt x="489" y="722"/>
                  <a:pt x="523" y="697"/>
                </a:cubicBezTo>
                <a:moveTo>
                  <a:pt x="1492" y="1307"/>
                </a:moveTo>
                <a:cubicBezTo>
                  <a:pt x="1492" y="1409"/>
                  <a:pt x="1409" y="1492"/>
                  <a:pt x="1307" y="1492"/>
                </a:cubicBezTo>
                <a:cubicBezTo>
                  <a:pt x="1205" y="1492"/>
                  <a:pt x="1121" y="1409"/>
                  <a:pt x="1121" y="1307"/>
                </a:cubicBezTo>
                <a:cubicBezTo>
                  <a:pt x="1121" y="1272"/>
                  <a:pt x="1093" y="1243"/>
                  <a:pt x="1058" y="1243"/>
                </a:cubicBezTo>
                <a:lnTo>
                  <a:pt x="375" y="1243"/>
                </a:lnTo>
                <a:lnTo>
                  <a:pt x="375" y="127"/>
                </a:lnTo>
                <a:lnTo>
                  <a:pt x="1492" y="127"/>
                </a:lnTo>
                <a:lnTo>
                  <a:pt x="1492" y="1307"/>
                </a:lnTo>
                <a:moveTo>
                  <a:pt x="312" y="1492"/>
                </a:moveTo>
                <a:cubicBezTo>
                  <a:pt x="232" y="1492"/>
                  <a:pt x="164" y="1441"/>
                  <a:pt x="138" y="1370"/>
                </a:cubicBezTo>
                <a:lnTo>
                  <a:pt x="1001" y="1370"/>
                </a:lnTo>
                <a:cubicBezTo>
                  <a:pt x="1011" y="1415"/>
                  <a:pt x="1030" y="1456"/>
                  <a:pt x="1056" y="1492"/>
                </a:cubicBezTo>
                <a:lnTo>
                  <a:pt x="312" y="1492"/>
                </a:lnTo>
                <a:moveTo>
                  <a:pt x="1555" y="0"/>
                </a:moveTo>
                <a:lnTo>
                  <a:pt x="312" y="0"/>
                </a:lnTo>
                <a:cubicBezTo>
                  <a:pt x="277" y="0"/>
                  <a:pt x="249" y="28"/>
                  <a:pt x="249" y="63"/>
                </a:cubicBezTo>
                <a:lnTo>
                  <a:pt x="249" y="1243"/>
                </a:lnTo>
                <a:lnTo>
                  <a:pt x="64" y="1243"/>
                </a:lnTo>
                <a:cubicBezTo>
                  <a:pt x="29" y="1243"/>
                  <a:pt x="0" y="1272"/>
                  <a:pt x="0" y="1307"/>
                </a:cubicBezTo>
                <a:cubicBezTo>
                  <a:pt x="0" y="1478"/>
                  <a:pt x="140" y="1618"/>
                  <a:pt x="312" y="1618"/>
                </a:cubicBezTo>
                <a:lnTo>
                  <a:pt x="1307" y="1618"/>
                </a:lnTo>
                <a:cubicBezTo>
                  <a:pt x="1479" y="1618"/>
                  <a:pt x="1619" y="1478"/>
                  <a:pt x="1619" y="1307"/>
                </a:cubicBezTo>
                <a:lnTo>
                  <a:pt x="1619" y="63"/>
                </a:lnTo>
                <a:cubicBezTo>
                  <a:pt x="1619" y="28"/>
                  <a:pt x="1590" y="0"/>
                  <a:pt x="155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7" name="Google Shape;407;p34">
            <a:extLst>
              <a:ext uri="{FF2B5EF4-FFF2-40B4-BE49-F238E27FC236}">
                <a16:creationId xmlns:a16="http://schemas.microsoft.com/office/drawing/2014/main" id="{D1D73808-DEB6-2048-0B90-FDC423733DA2}"/>
              </a:ext>
            </a:extLst>
          </p:cNvPr>
          <p:cNvSpPr txBox="1">
            <a:spLocks noGrp="1"/>
          </p:cNvSpPr>
          <p:nvPr>
            <p:ph type="title"/>
          </p:nvPr>
        </p:nvSpPr>
        <p:spPr>
          <a:xfrm>
            <a:off x="2260800" y="2150850"/>
            <a:ext cx="66600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t>
            </a:r>
            <a:r>
              <a:rPr lang="en-PH" dirty="0"/>
              <a:t>HP Variables</a:t>
            </a:r>
          </a:p>
        </p:txBody>
      </p:sp>
    </p:spTree>
    <p:extLst>
      <p:ext uri="{BB962C8B-B14F-4D97-AF65-F5344CB8AC3E}">
        <p14:creationId xmlns:p14="http://schemas.microsoft.com/office/powerpoint/2010/main" val="4152429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b="1" dirty="0"/>
              <a:t>Variables in PHP</a:t>
            </a:r>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5957116F-6E5E-4EBD-3288-C5A638F4DC37}"/>
              </a:ext>
            </a:extLst>
          </p:cNvPr>
          <p:cNvSpPr txBox="1"/>
          <p:nvPr/>
        </p:nvSpPr>
        <p:spPr>
          <a:xfrm>
            <a:off x="406800" y="986700"/>
            <a:ext cx="8092800"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latin typeface="Consolas" panose="020B0609020204030204" pitchFamily="49" charset="0"/>
              </a:rPr>
              <a:t>Variables</a:t>
            </a:r>
            <a:r>
              <a:rPr lang="en-US" sz="2000" dirty="0">
                <a:latin typeface="Consolas" panose="020B0609020204030204" pitchFamily="49" charset="0"/>
              </a:rPr>
              <a:t> are "</a:t>
            </a:r>
            <a:r>
              <a:rPr lang="en-US" sz="2000" b="1" dirty="0">
                <a:latin typeface="Consolas" panose="020B0609020204030204" pitchFamily="49" charset="0"/>
              </a:rPr>
              <a:t>containers</a:t>
            </a:r>
            <a:r>
              <a:rPr lang="en-US" sz="2000" dirty="0">
                <a:latin typeface="Consolas" panose="020B0609020204030204" pitchFamily="49" charset="0"/>
              </a:rPr>
              <a:t>" for storing information like text </a:t>
            </a:r>
            <a:r>
              <a:rPr lang="en-US" sz="2000" b="1" dirty="0">
                <a:latin typeface="Consolas" panose="020B0609020204030204" pitchFamily="49" charset="0"/>
              </a:rPr>
              <a:t>strings</a:t>
            </a:r>
            <a:r>
              <a:rPr lang="en-US" sz="2000" dirty="0">
                <a:latin typeface="Consolas" panose="020B0609020204030204" pitchFamily="49" charset="0"/>
              </a:rPr>
              <a:t>, </a:t>
            </a:r>
            <a:r>
              <a:rPr lang="en-US" sz="2000" b="1" dirty="0">
                <a:latin typeface="Consolas" panose="020B0609020204030204" pitchFamily="49" charset="0"/>
              </a:rPr>
              <a:t>numbers</a:t>
            </a:r>
            <a:r>
              <a:rPr lang="en-US" sz="2000" dirty="0">
                <a:latin typeface="Consolas" panose="020B0609020204030204" pitchFamily="49" charset="0"/>
              </a:rPr>
              <a:t> or </a:t>
            </a:r>
            <a:r>
              <a:rPr lang="en-US" sz="2000" b="1" dirty="0">
                <a:latin typeface="Consolas" panose="020B0609020204030204" pitchFamily="49" charset="0"/>
              </a:rPr>
              <a:t>arrays</a:t>
            </a:r>
          </a:p>
          <a:p>
            <a:pPr marL="342900" indent="-342900" algn="just">
              <a:buFont typeface="Arial" panose="020B0604020202020204" pitchFamily="34" charset="0"/>
              <a:buChar char="•"/>
            </a:pPr>
            <a:endParaRPr lang="en-US" sz="2000" dirty="0">
              <a:latin typeface="Consolas" panose="020B0609020204030204" pitchFamily="49" charset="0"/>
            </a:endParaRPr>
          </a:p>
          <a:p>
            <a:pPr marL="342900" indent="-342900" algn="just">
              <a:buFont typeface="Arial" panose="020B0604020202020204" pitchFamily="34" charset="0"/>
              <a:buChar char="•"/>
            </a:pPr>
            <a:r>
              <a:rPr lang="en-US" sz="2000" dirty="0">
                <a:latin typeface="Consolas" panose="020B0609020204030204" pitchFamily="49" charset="0"/>
              </a:rPr>
              <a:t>All variables in PHP </a:t>
            </a:r>
            <a:r>
              <a:rPr lang="en-US" sz="2000" b="1" dirty="0">
                <a:latin typeface="Consolas" panose="020B0609020204030204" pitchFamily="49" charset="0"/>
              </a:rPr>
              <a:t>start</a:t>
            </a:r>
            <a:r>
              <a:rPr lang="en-US" sz="2000" dirty="0">
                <a:latin typeface="Consolas" panose="020B0609020204030204" pitchFamily="49" charset="0"/>
              </a:rPr>
              <a:t> with a </a:t>
            </a:r>
            <a:r>
              <a:rPr lang="en-US" sz="2000" b="1" dirty="0">
                <a:latin typeface="Consolas" panose="020B0609020204030204" pitchFamily="49" charset="0"/>
              </a:rPr>
              <a:t>$ sign symbol</a:t>
            </a:r>
            <a:r>
              <a:rPr lang="en-US" sz="2000" dirty="0">
                <a:latin typeface="Consolas" panose="020B0609020204030204" pitchFamily="49" charset="0"/>
              </a:rPr>
              <a:t>. </a:t>
            </a:r>
          </a:p>
          <a:p>
            <a:pPr marL="342900" indent="-342900" algn="just">
              <a:buFont typeface="Arial" panose="020B0604020202020204" pitchFamily="34" charset="0"/>
              <a:buChar char="•"/>
            </a:pPr>
            <a:endParaRPr lang="en-US" sz="2000" dirty="0">
              <a:latin typeface="Consolas" panose="020B0609020204030204" pitchFamily="49" charset="0"/>
            </a:endParaRPr>
          </a:p>
          <a:p>
            <a:pPr marL="342900" indent="-342900" algn="just">
              <a:buFont typeface="Arial" panose="020B0604020202020204" pitchFamily="34" charset="0"/>
              <a:buChar char="•"/>
            </a:pPr>
            <a:r>
              <a:rPr lang="en-US" sz="2000" dirty="0">
                <a:latin typeface="Consolas" panose="020B0609020204030204" pitchFamily="49" charset="0"/>
              </a:rPr>
              <a:t>In PHP, a variable does not need to be declared before adding a value to it.</a:t>
            </a:r>
          </a:p>
          <a:p>
            <a:pPr algn="just"/>
            <a:endParaRPr lang="en-US" sz="2000" dirty="0">
              <a:latin typeface="Consolas" panose="020B0609020204030204" pitchFamily="49" charset="0"/>
            </a:endParaRPr>
          </a:p>
          <a:p>
            <a:pPr marL="342900" indent="-342900" algn="just">
              <a:buFont typeface="Arial" panose="020B0604020202020204" pitchFamily="34" charset="0"/>
              <a:buChar char="•"/>
            </a:pPr>
            <a:r>
              <a:rPr lang="en-US" sz="2000" dirty="0">
                <a:latin typeface="Consolas" panose="020B0609020204030204" pitchFamily="49" charset="0"/>
              </a:rPr>
              <a:t>PHP </a:t>
            </a:r>
            <a:r>
              <a:rPr lang="en-US" sz="2000" b="1" dirty="0">
                <a:latin typeface="Consolas" panose="020B0609020204030204" pitchFamily="49" charset="0"/>
              </a:rPr>
              <a:t>automatically</a:t>
            </a:r>
            <a:r>
              <a:rPr lang="en-US" sz="2000" dirty="0">
                <a:latin typeface="Consolas" panose="020B0609020204030204" pitchFamily="49" charset="0"/>
              </a:rPr>
              <a:t> converts the variable to the correct data type, depending on its value.</a:t>
            </a:r>
            <a:endParaRPr lang="en-PH" sz="2000" dirty="0">
              <a:latin typeface="Consolas" panose="020B0609020204030204" pitchFamily="49" charset="0"/>
            </a:endParaRPr>
          </a:p>
        </p:txBody>
      </p:sp>
    </p:spTree>
    <p:extLst>
      <p:ext uri="{BB962C8B-B14F-4D97-AF65-F5344CB8AC3E}">
        <p14:creationId xmlns:p14="http://schemas.microsoft.com/office/powerpoint/2010/main" val="1817666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PH" dirty="0"/>
              <a:t>Rules in Declaring Variables </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4" name="TextBox 3">
            <a:extLst>
              <a:ext uri="{FF2B5EF4-FFF2-40B4-BE49-F238E27FC236}">
                <a16:creationId xmlns:a16="http://schemas.microsoft.com/office/drawing/2014/main" id="{80797F5B-FCA2-2631-69C8-7D305267D3CB}"/>
              </a:ext>
            </a:extLst>
          </p:cNvPr>
          <p:cNvSpPr txBox="1"/>
          <p:nvPr/>
        </p:nvSpPr>
        <p:spPr>
          <a:xfrm>
            <a:off x="828000" y="1180800"/>
            <a:ext cx="7920000" cy="3477875"/>
          </a:xfrm>
          <a:prstGeom prst="rect">
            <a:avLst/>
          </a:prstGeom>
          <a:noFill/>
        </p:spPr>
        <p:txBody>
          <a:bodyPr wrap="square" rtlCol="0">
            <a:spAutoFit/>
          </a:bodyPr>
          <a:lstStyle/>
          <a:p>
            <a:r>
              <a:rPr lang="en-US" sz="2000" dirty="0">
                <a:latin typeface="Consolas" panose="020B0609020204030204" pitchFamily="49" charset="0"/>
              </a:rPr>
              <a:t>• A variable name must start with a letter or an underscore "_" -- not a number </a:t>
            </a:r>
          </a:p>
          <a:p>
            <a:endParaRPr lang="en-US" sz="2000" dirty="0">
              <a:latin typeface="Consolas" panose="020B0609020204030204" pitchFamily="49" charset="0"/>
            </a:endParaRPr>
          </a:p>
          <a:p>
            <a:r>
              <a:rPr lang="en-US" sz="2000" dirty="0">
                <a:latin typeface="Consolas" panose="020B0609020204030204" pitchFamily="49" charset="0"/>
              </a:rPr>
              <a:t>• A variable name can only contain alpha-numeric characters, underscores (a-z, A-Z, 0-9, and _ ) </a:t>
            </a:r>
          </a:p>
          <a:p>
            <a:endParaRPr lang="en-US" sz="2000" dirty="0">
              <a:latin typeface="Consolas" panose="020B0609020204030204" pitchFamily="49" charset="0"/>
            </a:endParaRPr>
          </a:p>
          <a:p>
            <a:r>
              <a:rPr lang="en-US" sz="2000" dirty="0">
                <a:latin typeface="Consolas" panose="020B0609020204030204" pitchFamily="49" charset="0"/>
              </a:rPr>
              <a:t>• A variable name should not contain spaces. If a variable name is more than one word, it should be separated with an underscore ($</a:t>
            </a:r>
            <a:r>
              <a:rPr lang="en-US" sz="2000" dirty="0" err="1">
                <a:latin typeface="Consolas" panose="020B0609020204030204" pitchFamily="49" charset="0"/>
              </a:rPr>
              <a:t>my_string</a:t>
            </a:r>
            <a:r>
              <a:rPr lang="en-US" sz="2000" dirty="0">
                <a:latin typeface="Consolas" panose="020B0609020204030204" pitchFamily="49" charset="0"/>
              </a:rPr>
              <a:t>) or with capitalization ($</a:t>
            </a:r>
            <a:r>
              <a:rPr lang="en-US" sz="2000" dirty="0" err="1">
                <a:latin typeface="Consolas" panose="020B0609020204030204" pitchFamily="49" charset="0"/>
              </a:rPr>
              <a:t>myString</a:t>
            </a:r>
            <a:r>
              <a:rPr lang="en-US" sz="2000" dirty="0">
                <a:latin typeface="Consolas" panose="020B0609020204030204" pitchFamily="49" charset="0"/>
              </a:rPr>
              <a:t>)</a:t>
            </a:r>
          </a:p>
          <a:p>
            <a:endParaRPr lang="en-PH" sz="2000" dirty="0">
              <a:latin typeface="Consolas" panose="020B0609020204030204" pitchFamily="49" charset="0"/>
            </a:endParaRPr>
          </a:p>
        </p:txBody>
      </p:sp>
    </p:spTree>
    <p:extLst>
      <p:ext uri="{BB962C8B-B14F-4D97-AF65-F5344CB8AC3E}">
        <p14:creationId xmlns:p14="http://schemas.microsoft.com/office/powerpoint/2010/main" val="3475034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PH" dirty="0"/>
              <a:t>Client-Side Programming</a:t>
            </a:r>
            <a:endParaRPr lang="en-PH"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6" name="TextBox 5">
            <a:extLst>
              <a:ext uri="{FF2B5EF4-FFF2-40B4-BE49-F238E27FC236}">
                <a16:creationId xmlns:a16="http://schemas.microsoft.com/office/drawing/2014/main" id="{829D1AC9-5180-496E-E4C8-9A734D5A46AD}"/>
              </a:ext>
            </a:extLst>
          </p:cNvPr>
          <p:cNvSpPr txBox="1"/>
          <p:nvPr/>
        </p:nvSpPr>
        <p:spPr>
          <a:xfrm>
            <a:off x="555454" y="988892"/>
            <a:ext cx="8055746" cy="4001095"/>
          </a:xfrm>
          <a:prstGeom prst="rect">
            <a:avLst/>
          </a:prstGeom>
          <a:noFill/>
        </p:spPr>
        <p:txBody>
          <a:bodyPr wrap="square">
            <a:spAutoFit/>
          </a:bodyPr>
          <a:lstStyle/>
          <a:p>
            <a:pPr marL="0" lvl="0" indent="0" algn="l" rtl="0">
              <a:spcBef>
                <a:spcPts val="0"/>
              </a:spcBef>
              <a:spcAft>
                <a:spcPts val="0"/>
              </a:spcAft>
              <a:buNone/>
            </a:pPr>
            <a:r>
              <a:rPr lang="en-US" sz="1600" dirty="0">
                <a:solidFill>
                  <a:schemeClr val="bg1">
                    <a:lumMod val="90000"/>
                    <a:lumOff val="10000"/>
                  </a:schemeClr>
                </a:solidFill>
                <a:latin typeface="Poppins" panose="00000500000000000000" pitchFamily="2" charset="0"/>
                <a:cs typeface="Poppins" panose="00000500000000000000" pitchFamily="2" charset="0"/>
              </a:rPr>
              <a:t>Refers to </a:t>
            </a:r>
            <a:r>
              <a:rPr lang="en-US" sz="1600" b="1" dirty="0">
                <a:solidFill>
                  <a:schemeClr val="bg1">
                    <a:lumMod val="90000"/>
                    <a:lumOff val="10000"/>
                  </a:schemeClr>
                </a:solidFill>
                <a:latin typeface="Poppins" panose="00000500000000000000" pitchFamily="2" charset="0"/>
                <a:cs typeface="Poppins" panose="00000500000000000000" pitchFamily="2" charset="0"/>
              </a:rPr>
              <a:t>scripts that run in the user's web browser</a:t>
            </a:r>
            <a:r>
              <a:rPr lang="en-US" sz="1600" dirty="0">
                <a:solidFill>
                  <a:schemeClr val="bg1">
                    <a:lumMod val="90000"/>
                    <a:lumOff val="10000"/>
                  </a:schemeClr>
                </a:solidFill>
                <a:latin typeface="Poppins" panose="00000500000000000000" pitchFamily="2" charset="0"/>
                <a:cs typeface="Poppins" panose="00000500000000000000" pitchFamily="2" charset="0"/>
              </a:rPr>
              <a:t>. The primary purpose is to create a responsive and interactive user experience.</a:t>
            </a:r>
          </a:p>
          <a:p>
            <a:pPr marL="0" lvl="0" indent="0" algn="l" rtl="0">
              <a:spcBef>
                <a:spcPts val="0"/>
              </a:spcBef>
              <a:spcAft>
                <a:spcPts val="0"/>
              </a:spcAft>
              <a:buNone/>
            </a:pPr>
            <a:endParaRPr lang="en-US" sz="1600" dirty="0">
              <a:solidFill>
                <a:schemeClr val="bg1">
                  <a:lumMod val="90000"/>
                  <a:lumOff val="10000"/>
                </a:schemeClr>
              </a:solidFill>
              <a:latin typeface="Poppins" panose="00000500000000000000" pitchFamily="2" charset="0"/>
              <a:cs typeface="Poppins" panose="00000500000000000000" pitchFamily="2" charset="0"/>
            </a:endParaRPr>
          </a:p>
          <a:p>
            <a:pPr marL="0" lvl="0" indent="0" algn="l" rtl="0">
              <a:spcBef>
                <a:spcPts val="0"/>
              </a:spcBef>
              <a:spcAft>
                <a:spcPts val="0"/>
              </a:spcAft>
              <a:buNone/>
            </a:pPr>
            <a:r>
              <a:rPr lang="en-US" sz="1600" dirty="0">
                <a:solidFill>
                  <a:schemeClr val="bg1">
                    <a:lumMod val="90000"/>
                    <a:lumOff val="10000"/>
                  </a:schemeClr>
                </a:solidFill>
                <a:latin typeface="Poppins" panose="00000500000000000000" pitchFamily="2" charset="0"/>
                <a:cs typeface="Poppins" panose="00000500000000000000" pitchFamily="2" charset="0"/>
              </a:rPr>
              <a:t>Commonly includes </a:t>
            </a:r>
            <a:r>
              <a:rPr lang="en-US" sz="1600" b="1" dirty="0">
                <a:solidFill>
                  <a:schemeClr val="bg1">
                    <a:lumMod val="90000"/>
                    <a:lumOff val="10000"/>
                  </a:schemeClr>
                </a:solidFill>
                <a:latin typeface="Poppins" panose="00000500000000000000" pitchFamily="2" charset="0"/>
                <a:cs typeface="Poppins" panose="00000500000000000000" pitchFamily="2" charset="0"/>
              </a:rPr>
              <a:t>HTML, CSS, and JavaScript</a:t>
            </a:r>
            <a:r>
              <a:rPr lang="en-US" sz="1600" dirty="0">
                <a:solidFill>
                  <a:schemeClr val="bg1">
                    <a:lumMod val="90000"/>
                    <a:lumOff val="10000"/>
                  </a:schemeClr>
                </a:solidFill>
                <a:latin typeface="Poppins" panose="00000500000000000000" pitchFamily="2" charset="0"/>
                <a:cs typeface="Poppins" panose="00000500000000000000" pitchFamily="2" charset="0"/>
              </a:rPr>
              <a:t>. Frameworks and libraries like React, Angular, and Vue.js are also widely used.</a:t>
            </a:r>
          </a:p>
          <a:p>
            <a:pPr marL="0" lvl="0" indent="0" algn="l" rtl="0">
              <a:spcBef>
                <a:spcPts val="0"/>
              </a:spcBef>
              <a:spcAft>
                <a:spcPts val="0"/>
              </a:spcAft>
              <a:buNone/>
            </a:pPr>
            <a:endParaRPr lang="en-US" sz="1600" dirty="0">
              <a:solidFill>
                <a:schemeClr val="bg1">
                  <a:lumMod val="90000"/>
                  <a:lumOff val="10000"/>
                </a:schemeClr>
              </a:solidFill>
              <a:latin typeface="Poppins" panose="00000500000000000000" pitchFamily="2" charset="0"/>
              <a:cs typeface="Poppins" panose="00000500000000000000" pitchFamily="2" charset="0"/>
            </a:endParaRPr>
          </a:p>
          <a:p>
            <a:r>
              <a:rPr lang="en-US" sz="1600" b="1" dirty="0">
                <a:latin typeface="Poppins" panose="00000500000000000000" pitchFamily="2" charset="0"/>
                <a:cs typeface="Poppins" panose="00000500000000000000" pitchFamily="2" charset="0"/>
              </a:rPr>
              <a:t>Functionality</a:t>
            </a:r>
            <a:r>
              <a:rPr lang="en-US" sz="1600" dirty="0">
                <a:latin typeface="Poppins" panose="00000500000000000000" pitchFamily="2" charset="0"/>
                <a:cs typeface="Poppins" panose="00000500000000000000" pitchFamily="2" charset="0"/>
              </a:rPr>
              <a:t>:</a:t>
            </a:r>
          </a:p>
          <a:p>
            <a:pPr marL="285750" indent="-285750">
              <a:buFont typeface="Arial" panose="020B0604020202020204" pitchFamily="34" charset="0"/>
              <a:buChar char="•"/>
            </a:pPr>
            <a:r>
              <a:rPr lang="en-US" sz="1600" dirty="0">
                <a:latin typeface="Poppins" panose="00000500000000000000" pitchFamily="2" charset="0"/>
                <a:cs typeface="Poppins" panose="00000500000000000000" pitchFamily="2" charset="0"/>
              </a:rPr>
              <a:t>Manipulates the Document Object Model (DOM) to change content and styles dynamically.</a:t>
            </a:r>
          </a:p>
          <a:p>
            <a:pPr marL="285750" indent="-285750">
              <a:buFont typeface="Arial" panose="020B0604020202020204" pitchFamily="34" charset="0"/>
              <a:buChar char="•"/>
            </a:pPr>
            <a:r>
              <a:rPr lang="en-US" sz="1600" dirty="0">
                <a:latin typeface="Poppins" panose="00000500000000000000" pitchFamily="2" charset="0"/>
                <a:cs typeface="Poppins" panose="00000500000000000000" pitchFamily="2" charset="0"/>
              </a:rPr>
              <a:t>Handles user interactions (like clicks and keyboard input).</a:t>
            </a:r>
          </a:p>
          <a:p>
            <a:endParaRPr lang="en-US" sz="1600" dirty="0">
              <a:latin typeface="Poppins" panose="00000500000000000000" pitchFamily="2" charset="0"/>
              <a:cs typeface="Poppins" panose="00000500000000000000" pitchFamily="2" charset="0"/>
            </a:endParaRPr>
          </a:p>
          <a:p>
            <a:r>
              <a:rPr lang="en-US" sz="1600" b="1" dirty="0">
                <a:latin typeface="Poppins" panose="00000500000000000000" pitchFamily="2" charset="0"/>
                <a:cs typeface="Poppins" panose="00000500000000000000" pitchFamily="2" charset="0"/>
              </a:rPr>
              <a:t>Advantages</a:t>
            </a:r>
            <a:r>
              <a:rPr lang="en-US" sz="1600" dirty="0">
                <a:latin typeface="Poppins" panose="00000500000000000000" pitchFamily="2" charset="0"/>
                <a:cs typeface="Poppins" panose="00000500000000000000" pitchFamily="2" charset="0"/>
              </a:rPr>
              <a:t>:</a:t>
            </a:r>
          </a:p>
          <a:p>
            <a:pPr marL="285750" indent="-285750">
              <a:buFont typeface="Arial" panose="020B0604020202020204" pitchFamily="34" charset="0"/>
              <a:buChar char="•"/>
            </a:pPr>
            <a:r>
              <a:rPr lang="en-US" sz="1600" dirty="0">
                <a:latin typeface="Poppins" panose="00000500000000000000" pitchFamily="2" charset="0"/>
                <a:cs typeface="Poppins" panose="00000500000000000000" pitchFamily="2" charset="0"/>
              </a:rPr>
              <a:t>Reduces server load since some processing is done on the client’s side.</a:t>
            </a:r>
          </a:p>
          <a:p>
            <a:pPr marL="285750" indent="-285750">
              <a:buFont typeface="Arial" panose="020B0604020202020204" pitchFamily="34" charset="0"/>
              <a:buChar char="•"/>
            </a:pPr>
            <a:r>
              <a:rPr lang="en-US" sz="1600" dirty="0">
                <a:latin typeface="Poppins" panose="00000500000000000000" pitchFamily="2" charset="0"/>
                <a:cs typeface="Poppins" panose="00000500000000000000" pitchFamily="2" charset="0"/>
              </a:rPr>
              <a:t>Provides a more interactive and responsive user experience.</a:t>
            </a:r>
          </a:p>
          <a:p>
            <a:pPr marL="285750" indent="-285750">
              <a:buFont typeface="Arial" panose="020B0604020202020204" pitchFamily="34" charset="0"/>
              <a:buChar char="•"/>
            </a:pPr>
            <a:endParaRPr lang="en-US" sz="1600" dirty="0">
              <a:latin typeface="Poppins" panose="00000500000000000000" pitchFamily="2" charset="0"/>
              <a:cs typeface="Poppins" panose="00000500000000000000" pitchFamily="2" charset="0"/>
            </a:endParaRPr>
          </a:p>
          <a:p>
            <a:pPr marL="0" lvl="0" indent="0" algn="l" rtl="0">
              <a:spcBef>
                <a:spcPts val="0"/>
              </a:spcBef>
              <a:spcAft>
                <a:spcPts val="0"/>
              </a:spcAft>
              <a:buNone/>
            </a:pPr>
            <a:endParaRPr lang="en-US" sz="1600" dirty="0">
              <a:solidFill>
                <a:schemeClr val="bg1">
                  <a:lumMod val="90000"/>
                  <a:lumOff val="1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695570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b="1" dirty="0"/>
              <a:t>Variables in PHP</a:t>
            </a:r>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4294C2A2-E4DC-1ABE-DFFE-01E44627EE9F}"/>
              </a:ext>
            </a:extLst>
          </p:cNvPr>
          <p:cNvSpPr txBox="1"/>
          <p:nvPr/>
        </p:nvSpPr>
        <p:spPr>
          <a:xfrm>
            <a:off x="5487218" y="971312"/>
            <a:ext cx="3244495" cy="2031325"/>
          </a:xfrm>
          <a:prstGeom prst="rect">
            <a:avLst/>
          </a:prstGeom>
          <a:noFill/>
          <a:ln>
            <a:solidFill>
              <a:schemeClr val="bg2">
                <a:lumMod val="60000"/>
                <a:lumOff val="40000"/>
              </a:schemeClr>
            </a:solidFill>
          </a:ln>
        </p:spPr>
        <p:txBody>
          <a:bodyPr wrap="square" rtlCol="0">
            <a:spAutoFit/>
          </a:bodyPr>
          <a:lstStyle/>
          <a:p>
            <a:r>
              <a:rPr lang="en-US" b="1" dirty="0">
                <a:latin typeface="Poppins" panose="00000500000000000000" pitchFamily="2" charset="0"/>
                <a:cs typeface="Poppins" panose="00000500000000000000" pitchFamily="2" charset="0"/>
              </a:rPr>
              <a:t>PHP Case Sensitivity</a:t>
            </a:r>
            <a:r>
              <a:rPr lang="en-US" dirty="0">
                <a:latin typeface="Poppins" panose="00000500000000000000" pitchFamily="2" charset="0"/>
                <a:cs typeface="Poppins" panose="00000500000000000000" pitchFamily="2" charset="0"/>
              </a:rPr>
              <a:t> - In PHP, </a:t>
            </a:r>
            <a:r>
              <a:rPr lang="en-US" b="1" dirty="0">
                <a:latin typeface="Poppins" panose="00000500000000000000" pitchFamily="2" charset="0"/>
                <a:cs typeface="Poppins" panose="00000500000000000000" pitchFamily="2" charset="0"/>
              </a:rPr>
              <a:t>all user-defined functions, classes, and keywords</a:t>
            </a:r>
            <a:r>
              <a:rPr lang="en-US" dirty="0">
                <a:latin typeface="Poppins" panose="00000500000000000000" pitchFamily="2" charset="0"/>
                <a:cs typeface="Poppins" panose="00000500000000000000" pitchFamily="2" charset="0"/>
              </a:rPr>
              <a:t> (e.g. if, else, while, echo, etc.) are </a:t>
            </a:r>
            <a:r>
              <a:rPr lang="en-US" b="1" dirty="0">
                <a:latin typeface="Poppins" panose="00000500000000000000" pitchFamily="2" charset="0"/>
                <a:cs typeface="Poppins" panose="00000500000000000000" pitchFamily="2" charset="0"/>
              </a:rPr>
              <a:t>NOT case-sensitive</a:t>
            </a:r>
            <a:r>
              <a:rPr lang="en-US" dirty="0">
                <a:latin typeface="Poppins" panose="00000500000000000000" pitchFamily="2" charset="0"/>
                <a:cs typeface="Poppins" panose="00000500000000000000" pitchFamily="2" charset="0"/>
              </a:rPr>
              <a:t>.</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However; in PHP, </a:t>
            </a:r>
            <a:r>
              <a:rPr lang="en-US" b="1" dirty="0">
                <a:latin typeface="Poppins" panose="00000500000000000000" pitchFamily="2" charset="0"/>
                <a:cs typeface="Poppins" panose="00000500000000000000" pitchFamily="2" charset="0"/>
              </a:rPr>
              <a:t>all variables are case-sensitive.</a:t>
            </a:r>
            <a:endParaRPr lang="en-PH" b="1" dirty="0">
              <a:latin typeface="Poppins" panose="00000500000000000000" pitchFamily="2" charset="0"/>
              <a:cs typeface="Poppins" panose="00000500000000000000" pitchFamily="2" charset="0"/>
            </a:endParaRPr>
          </a:p>
          <a:p>
            <a:endParaRPr lang="en-PH" dirty="0"/>
          </a:p>
        </p:txBody>
      </p:sp>
      <p:sp>
        <p:nvSpPr>
          <p:cNvPr id="4" name="TextBox 3">
            <a:extLst>
              <a:ext uri="{FF2B5EF4-FFF2-40B4-BE49-F238E27FC236}">
                <a16:creationId xmlns:a16="http://schemas.microsoft.com/office/drawing/2014/main" id="{6884AE35-E237-D3B4-15E2-2B4856005372}"/>
              </a:ext>
            </a:extLst>
          </p:cNvPr>
          <p:cNvSpPr txBox="1"/>
          <p:nvPr/>
        </p:nvSpPr>
        <p:spPr>
          <a:xfrm>
            <a:off x="476136" y="840772"/>
            <a:ext cx="4888800" cy="2031325"/>
          </a:xfrm>
          <a:prstGeom prst="rect">
            <a:avLst/>
          </a:prstGeom>
          <a:solidFill>
            <a:schemeClr val="bg1"/>
          </a:solidFill>
        </p:spPr>
        <p:txBody>
          <a:bodyPr wrap="square" rtlCol="0">
            <a:spAutoFit/>
          </a:bodyPr>
          <a:lstStyle/>
          <a:p>
            <a:r>
              <a:rPr lang="en-PH" b="0" dirty="0">
                <a:solidFill>
                  <a:srgbClr val="569CD6"/>
                </a:solidFill>
                <a:effectLst/>
                <a:latin typeface="Consolas" panose="020B0609020204030204" pitchFamily="49" charset="0"/>
              </a:rPr>
              <a:t>&lt;?php</a:t>
            </a:r>
            <a:r>
              <a:rPr lang="en-PH" b="0" dirty="0">
                <a:solidFill>
                  <a:srgbClr val="D4D4D4"/>
                </a:solidFill>
                <a:effectLst/>
                <a:latin typeface="Consolas" panose="020B0609020204030204" pitchFamily="49" charset="0"/>
              </a:rPr>
              <a:t> </a:t>
            </a:r>
            <a:endParaRPr lang="en-US" dirty="0">
              <a:solidFill>
                <a:srgbClr val="D4D4D4"/>
              </a:solidFill>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"Hello World!&lt;br&gt;"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"Hello World!&lt;br&gt;"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"Hello World!&lt;br&gt;"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$color</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"red"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"My car is "</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$color</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"&lt;br&gt;"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"My house is "</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$COLOR</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"&lt;br&gt;"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"My boat is "</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$coLOR</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"&lt;br&gt;"</a:t>
            </a:r>
            <a:r>
              <a:rPr lang="en-US" b="0" dirty="0">
                <a:solidFill>
                  <a:srgbClr val="D4D4D4"/>
                </a:solidFill>
                <a:effectLst/>
                <a:latin typeface="Consolas" panose="020B0609020204030204" pitchFamily="49" charset="0"/>
              </a:rPr>
              <a:t>; </a:t>
            </a:r>
            <a:br>
              <a:rPr lang="en-US" b="0" dirty="0">
                <a:solidFill>
                  <a:srgbClr val="D4D4D4"/>
                </a:solidFill>
                <a:effectLst/>
                <a:latin typeface="Consolas" panose="020B0609020204030204" pitchFamily="49" charset="0"/>
              </a:rPr>
            </a:br>
            <a:r>
              <a:rPr lang="en-PH" b="0" dirty="0">
                <a:solidFill>
                  <a:srgbClr val="D4D4D4"/>
                </a:solidFill>
                <a:effectLst/>
                <a:latin typeface="Consolas" panose="020B0609020204030204" pitchFamily="49" charset="0"/>
              </a:rPr>
              <a:t> </a:t>
            </a:r>
            <a:r>
              <a:rPr lang="en-PH" b="0" dirty="0">
                <a:solidFill>
                  <a:srgbClr val="569CD6"/>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FFF3EC28-0758-C267-FC58-45365CC0DAA5}"/>
              </a:ext>
            </a:extLst>
          </p:cNvPr>
          <p:cNvPicPr>
            <a:picLocks noChangeAspect="1"/>
          </p:cNvPicPr>
          <p:nvPr/>
        </p:nvPicPr>
        <p:blipFill>
          <a:blip r:embed="rId3"/>
          <a:stretch>
            <a:fillRect/>
          </a:stretch>
        </p:blipFill>
        <p:spPr>
          <a:xfrm>
            <a:off x="527487" y="3256256"/>
            <a:ext cx="4959731" cy="1518034"/>
          </a:xfrm>
          <a:prstGeom prst="rect">
            <a:avLst/>
          </a:prstGeom>
        </p:spPr>
      </p:pic>
      <p:sp>
        <p:nvSpPr>
          <p:cNvPr id="7" name="TextBox 6">
            <a:extLst>
              <a:ext uri="{FF2B5EF4-FFF2-40B4-BE49-F238E27FC236}">
                <a16:creationId xmlns:a16="http://schemas.microsoft.com/office/drawing/2014/main" id="{BA673C05-D4EA-AB00-42F6-A3AE2136B222}"/>
              </a:ext>
            </a:extLst>
          </p:cNvPr>
          <p:cNvSpPr txBox="1"/>
          <p:nvPr/>
        </p:nvSpPr>
        <p:spPr>
          <a:xfrm>
            <a:off x="412287" y="2917702"/>
            <a:ext cx="2453313" cy="338554"/>
          </a:xfrm>
          <a:prstGeom prst="rect">
            <a:avLst/>
          </a:prstGeom>
          <a:noFill/>
        </p:spPr>
        <p:txBody>
          <a:bodyPr wrap="square" rtlCol="0">
            <a:spAutoFit/>
          </a:bodyPr>
          <a:lstStyle/>
          <a:p>
            <a:r>
              <a:rPr lang="en-US" sz="1600" b="1" dirty="0">
                <a:latin typeface="Consolas" panose="020B0609020204030204" pitchFamily="49" charset="0"/>
              </a:rPr>
              <a:t>OUTPUT</a:t>
            </a:r>
            <a:endParaRPr lang="en-PH" sz="1600" b="1" dirty="0">
              <a:latin typeface="Consolas" panose="020B0609020204030204" pitchFamily="49" charset="0"/>
            </a:endParaRPr>
          </a:p>
        </p:txBody>
      </p:sp>
      <p:sp>
        <p:nvSpPr>
          <p:cNvPr id="8" name="TextBox 7">
            <a:extLst>
              <a:ext uri="{FF2B5EF4-FFF2-40B4-BE49-F238E27FC236}">
                <a16:creationId xmlns:a16="http://schemas.microsoft.com/office/drawing/2014/main" id="{388C6BD1-16F7-AEE0-842E-D845B994B98D}"/>
              </a:ext>
            </a:extLst>
          </p:cNvPr>
          <p:cNvSpPr txBox="1"/>
          <p:nvPr/>
        </p:nvSpPr>
        <p:spPr>
          <a:xfrm>
            <a:off x="5487218" y="2965608"/>
            <a:ext cx="3244495" cy="1815882"/>
          </a:xfrm>
          <a:prstGeom prst="rect">
            <a:avLst/>
          </a:prstGeom>
          <a:noFill/>
          <a:ln>
            <a:solidFill>
              <a:schemeClr val="bg2">
                <a:lumMod val="60000"/>
                <a:lumOff val="40000"/>
              </a:schemeClr>
            </a:solidFill>
          </a:ln>
        </p:spPr>
        <p:txBody>
          <a:bodyPr wrap="square" rtlCol="0">
            <a:spAutoFit/>
          </a:bodyPr>
          <a:lstStyle/>
          <a:p>
            <a:r>
              <a:rPr lang="en-US" dirty="0">
                <a:latin typeface="Poppins" panose="00000500000000000000" pitchFamily="2" charset="0"/>
                <a:cs typeface="Poppins" panose="00000500000000000000" pitchFamily="2" charset="0"/>
              </a:rPr>
              <a:t>All three echo statements below are legal (and equal) </a:t>
            </a:r>
          </a:p>
          <a:p>
            <a:pPr marL="285750" indent="-285750">
              <a:buFont typeface="Arial" panose="020B0604020202020204" pitchFamily="34" charset="0"/>
              <a:buChar char="•"/>
            </a:pPr>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for the car display only the first statement is valid(this is because $color, $COLOR, and $coLOR are treated as three different variables)</a:t>
            </a:r>
            <a:endParaRPr lang="en-PH"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958785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6BD2D208-B313-16E4-960E-E1B1EC722744}"/>
              </a:ext>
            </a:extLst>
          </p:cNvPr>
          <p:cNvSpPr txBox="1"/>
          <p:nvPr/>
        </p:nvSpPr>
        <p:spPr>
          <a:xfrm>
            <a:off x="453600" y="1026670"/>
            <a:ext cx="8359200" cy="3293209"/>
          </a:xfrm>
          <a:prstGeom prst="rect">
            <a:avLst/>
          </a:prstGeom>
          <a:noFill/>
        </p:spPr>
        <p:txBody>
          <a:bodyPr wrap="square" rtlCol="0">
            <a:spAutoFit/>
          </a:bodyPr>
          <a:lstStyle/>
          <a:p>
            <a:r>
              <a:rPr lang="en-US" sz="1600" b="1" dirty="0">
                <a:latin typeface="Poppins" panose="00000500000000000000" pitchFamily="2" charset="0"/>
                <a:cs typeface="Poppins" panose="00000500000000000000" pitchFamily="2" charset="0"/>
              </a:rPr>
              <a:t>Comments in PHP</a:t>
            </a:r>
            <a:r>
              <a:rPr lang="en-US" sz="1600" dirty="0">
                <a:latin typeface="Poppins" panose="00000500000000000000" pitchFamily="2" charset="0"/>
                <a:cs typeface="Poppins" panose="00000500000000000000" pitchFamily="2" charset="0"/>
              </a:rPr>
              <a:t> - In PHP, we use // to make a single-line comment or /* and */ to make a large </a:t>
            </a:r>
          </a:p>
          <a:p>
            <a:r>
              <a:rPr lang="en-US" sz="1600" dirty="0">
                <a:latin typeface="Poppins" panose="00000500000000000000" pitchFamily="2" charset="0"/>
                <a:cs typeface="Poppins" panose="00000500000000000000" pitchFamily="2" charset="0"/>
              </a:rPr>
              <a:t>comment block.</a:t>
            </a:r>
          </a:p>
          <a:p>
            <a:endParaRPr lang="en-US" sz="1600" dirty="0">
              <a:latin typeface="Poppins" panose="00000500000000000000" pitchFamily="2" charset="0"/>
              <a:cs typeface="Poppins" panose="00000500000000000000" pitchFamily="2" charset="0"/>
            </a:endParaRPr>
          </a:p>
          <a:p>
            <a:endParaRPr lang="en-US" sz="1600" dirty="0">
              <a:latin typeface="Poppins" panose="00000500000000000000" pitchFamily="2" charset="0"/>
              <a:cs typeface="Poppins" panose="00000500000000000000" pitchFamily="2" charset="0"/>
            </a:endParaRPr>
          </a:p>
          <a:p>
            <a:endParaRPr lang="en-US" sz="1600" dirty="0">
              <a:latin typeface="Poppins" panose="00000500000000000000" pitchFamily="2" charset="0"/>
              <a:cs typeface="Poppins" panose="00000500000000000000" pitchFamily="2" charset="0"/>
            </a:endParaRPr>
          </a:p>
          <a:p>
            <a:endParaRPr lang="en-US" sz="1600" dirty="0">
              <a:latin typeface="Poppins" panose="00000500000000000000" pitchFamily="2" charset="0"/>
              <a:cs typeface="Poppins" panose="00000500000000000000" pitchFamily="2" charset="0"/>
            </a:endParaRPr>
          </a:p>
          <a:p>
            <a:endParaRPr lang="en-US" sz="1600" dirty="0">
              <a:latin typeface="Poppins" panose="00000500000000000000" pitchFamily="2" charset="0"/>
              <a:cs typeface="Poppins" panose="00000500000000000000" pitchFamily="2" charset="0"/>
            </a:endParaRPr>
          </a:p>
          <a:p>
            <a:endParaRPr lang="en-US" sz="1600" dirty="0">
              <a:latin typeface="Poppins" panose="00000500000000000000" pitchFamily="2" charset="0"/>
              <a:cs typeface="Poppins" panose="00000500000000000000" pitchFamily="2" charset="0"/>
            </a:endParaRPr>
          </a:p>
          <a:p>
            <a:endParaRPr lang="en-US" sz="1600" dirty="0">
              <a:latin typeface="Poppins" panose="00000500000000000000" pitchFamily="2" charset="0"/>
              <a:cs typeface="Poppins" panose="00000500000000000000" pitchFamily="2" charset="0"/>
            </a:endParaRPr>
          </a:p>
          <a:p>
            <a:endParaRPr lang="en-US" sz="1600" dirty="0">
              <a:latin typeface="Poppins" panose="00000500000000000000" pitchFamily="2" charset="0"/>
              <a:cs typeface="Poppins" panose="00000500000000000000" pitchFamily="2" charset="0"/>
            </a:endParaRPr>
          </a:p>
          <a:p>
            <a:endParaRPr lang="en-US" sz="1600" dirty="0">
              <a:latin typeface="Poppins" panose="00000500000000000000" pitchFamily="2" charset="0"/>
              <a:cs typeface="Poppins" panose="00000500000000000000" pitchFamily="2" charset="0"/>
            </a:endParaRPr>
          </a:p>
          <a:p>
            <a:endParaRPr lang="en-US" sz="1600" dirty="0">
              <a:latin typeface="Poppins" panose="00000500000000000000" pitchFamily="2" charset="0"/>
              <a:cs typeface="Poppins" panose="00000500000000000000" pitchFamily="2" charset="0"/>
            </a:endParaRPr>
          </a:p>
        </p:txBody>
      </p:sp>
      <p:sp>
        <p:nvSpPr>
          <p:cNvPr id="4" name="TextBox 3">
            <a:extLst>
              <a:ext uri="{FF2B5EF4-FFF2-40B4-BE49-F238E27FC236}">
                <a16:creationId xmlns:a16="http://schemas.microsoft.com/office/drawing/2014/main" id="{08687946-4FF2-7AB8-82B1-CB90C3E790E0}"/>
              </a:ext>
            </a:extLst>
          </p:cNvPr>
          <p:cNvSpPr txBox="1"/>
          <p:nvPr/>
        </p:nvSpPr>
        <p:spPr>
          <a:xfrm>
            <a:off x="946800" y="2073110"/>
            <a:ext cx="7250400" cy="2246769"/>
          </a:xfrm>
          <a:prstGeom prst="rect">
            <a:avLst/>
          </a:prstGeom>
          <a:solidFill>
            <a:schemeClr val="bg1"/>
          </a:solidFill>
        </p:spPr>
        <p:txBody>
          <a:bodyPr wrap="square" rtlCol="0">
            <a:spAutoFit/>
          </a:bodyPr>
          <a:lstStyle/>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&lt;?php</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//echo "Hello" this is single line comment ;</a:t>
            </a: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echo "Welcome to PHP programming1";</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echo "Welcome to PHP programming2"; </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this is multiple line comment</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55731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PH" dirty="0"/>
              <a:t>PHP Concatenation </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9065458F-118B-26DB-2E81-42F91B99D2F0}"/>
              </a:ext>
            </a:extLst>
          </p:cNvPr>
          <p:cNvSpPr txBox="1"/>
          <p:nvPr/>
        </p:nvSpPr>
        <p:spPr>
          <a:xfrm>
            <a:off x="496800" y="900000"/>
            <a:ext cx="8150400" cy="523220"/>
          </a:xfrm>
          <a:prstGeom prst="rect">
            <a:avLst/>
          </a:prstGeom>
          <a:noFill/>
        </p:spPr>
        <p:txBody>
          <a:bodyPr wrap="square" rtlCol="0">
            <a:spAutoFit/>
          </a:bodyPr>
          <a:lstStyle/>
          <a:p>
            <a:r>
              <a:rPr lang="en-US" dirty="0"/>
              <a:t>The concatenation operator (.) is used to put two string values together.</a:t>
            </a:r>
          </a:p>
          <a:p>
            <a:r>
              <a:rPr lang="en-US" dirty="0"/>
              <a:t>To concatenate two string variables together, use the concatenation operator:</a:t>
            </a:r>
            <a:endParaRPr lang="en-PH" dirty="0"/>
          </a:p>
        </p:txBody>
      </p:sp>
      <p:sp>
        <p:nvSpPr>
          <p:cNvPr id="4" name="TextBox 3">
            <a:extLst>
              <a:ext uri="{FF2B5EF4-FFF2-40B4-BE49-F238E27FC236}">
                <a16:creationId xmlns:a16="http://schemas.microsoft.com/office/drawing/2014/main" id="{0755A005-5BBF-A60A-FC29-273FE9E1962A}"/>
              </a:ext>
            </a:extLst>
          </p:cNvPr>
          <p:cNvSpPr txBox="1"/>
          <p:nvPr/>
        </p:nvSpPr>
        <p:spPr>
          <a:xfrm>
            <a:off x="759600" y="1781844"/>
            <a:ext cx="7624800" cy="2677656"/>
          </a:xfrm>
          <a:prstGeom prst="rect">
            <a:avLst/>
          </a:prstGeom>
          <a:solidFill>
            <a:schemeClr val="bg1"/>
          </a:solidFill>
        </p:spPr>
        <p:txBody>
          <a:bodyPr wrap="square" rtlCol="0">
            <a:spAutoFit/>
          </a:bodyPr>
          <a:lstStyle/>
          <a:p>
            <a:r>
              <a:rPr lang="en-PH" b="0" dirty="0">
                <a:solidFill>
                  <a:srgbClr val="D4D4D4"/>
                </a:solidFill>
                <a:effectLst/>
                <a:latin typeface="Consolas" panose="020B0609020204030204" pitchFamily="49" charset="0"/>
              </a:rPr>
              <a:t> </a:t>
            </a:r>
            <a:r>
              <a:rPr lang="en-PH" b="0" dirty="0">
                <a:solidFill>
                  <a:srgbClr val="569CD6"/>
                </a:solidFill>
                <a:effectLst/>
                <a:latin typeface="Consolas" panose="020B0609020204030204" pitchFamily="49" charset="0"/>
              </a:rPr>
              <a:t>&lt;?php</a:t>
            </a:r>
            <a:r>
              <a:rPr lang="en-PH" b="0" dirty="0">
                <a:solidFill>
                  <a:srgbClr val="D4D4D4"/>
                </a:solidFill>
                <a:effectLst/>
                <a:latin typeface="Consolas" panose="020B0609020204030204" pitchFamily="49" charset="0"/>
              </a:rPr>
              <a:t> </a:t>
            </a:r>
          </a:p>
          <a:p>
            <a:r>
              <a:rPr lang="en-PH" b="0" dirty="0">
                <a:solidFill>
                  <a:srgbClr val="D4D4D4"/>
                </a:solidFill>
                <a:effectLst/>
                <a:latin typeface="Consolas" panose="020B0609020204030204" pitchFamily="49" charset="0"/>
              </a:rPr>
              <a:t>    </a:t>
            </a:r>
          </a:p>
          <a:p>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$firstName</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"Bryan"</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$secondName</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"Emmanuel"</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$lastName</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"Paz"</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$fullName</a:t>
            </a:r>
            <a:r>
              <a:rPr lang="en-PH" b="0" dirty="0">
                <a:solidFill>
                  <a:srgbClr val="D4D4D4"/>
                </a:solidFill>
                <a:effectLst/>
                <a:latin typeface="Consolas" panose="020B0609020204030204" pitchFamily="49" charset="0"/>
              </a:rPr>
              <a:t> =  </a:t>
            </a:r>
            <a:r>
              <a:rPr lang="en-PH" b="0" dirty="0">
                <a:solidFill>
                  <a:srgbClr val="9CDCFE"/>
                </a:solidFill>
                <a:effectLst/>
                <a:latin typeface="Consolas" panose="020B0609020204030204" pitchFamily="49" charset="0"/>
              </a:rPr>
              <a:t>$firstName</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 "</a:t>
            </a:r>
            <a:r>
              <a:rPr lang="en-PH" b="0" dirty="0">
                <a:solidFill>
                  <a:srgbClr val="D4D4D4"/>
                </a:solidFill>
                <a:effectLst/>
                <a:latin typeface="Consolas" panose="020B0609020204030204" pitchFamily="49" charset="0"/>
              </a:rPr>
              <a:t>.</a:t>
            </a:r>
            <a:r>
              <a:rPr lang="en-PH" b="0" dirty="0">
                <a:solidFill>
                  <a:srgbClr val="9CDCFE"/>
                </a:solidFill>
                <a:effectLst/>
                <a:latin typeface="Consolas" panose="020B0609020204030204" pitchFamily="49" charset="0"/>
              </a:rPr>
              <a:t>$secondName</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 "</a:t>
            </a:r>
            <a:r>
              <a:rPr lang="en-PH" b="0" dirty="0">
                <a:solidFill>
                  <a:srgbClr val="D4D4D4"/>
                </a:solidFill>
                <a:effectLst/>
                <a:latin typeface="Consolas" panose="020B0609020204030204" pitchFamily="49" charset="0"/>
              </a:rPr>
              <a:t>.</a:t>
            </a:r>
            <a:r>
              <a:rPr lang="en-PH" b="0" dirty="0">
                <a:solidFill>
                  <a:srgbClr val="9CDCFE"/>
                </a:solidFill>
                <a:effectLst/>
                <a:latin typeface="Consolas" panose="020B0609020204030204" pitchFamily="49" charset="0"/>
              </a:rPr>
              <a:t>$lastName</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p>
          <a:p>
            <a:r>
              <a:rPr lang="en-PH" b="0" dirty="0">
                <a:solidFill>
                  <a:srgbClr val="D4D4D4"/>
                </a:solidFill>
                <a:effectLst/>
                <a:latin typeface="Consolas" panose="020B0609020204030204" pitchFamily="49" charset="0"/>
              </a:rPr>
              <a:t>        </a:t>
            </a:r>
            <a:r>
              <a:rPr lang="en-PH" b="0" dirty="0">
                <a:solidFill>
                  <a:srgbClr val="DCDCAA"/>
                </a:solidFill>
                <a:effectLst/>
                <a:latin typeface="Consolas" panose="020B0609020204030204" pitchFamily="49" charset="0"/>
              </a:rPr>
              <a:t>echo</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"Hello my First Name is  </a:t>
            </a:r>
            <a:r>
              <a:rPr lang="en-PH" b="0" dirty="0">
                <a:solidFill>
                  <a:srgbClr val="9CDCFE"/>
                </a:solidFill>
                <a:effectLst/>
                <a:latin typeface="Consolas" panose="020B0609020204030204" pitchFamily="49" charset="0"/>
              </a:rPr>
              <a:t>$firstName</a:t>
            </a:r>
            <a:r>
              <a:rPr lang="en-PH" b="0" dirty="0">
                <a:solidFill>
                  <a:srgbClr val="CE9178"/>
                </a:solidFill>
                <a:effectLst/>
                <a:latin typeface="Consolas" panose="020B0609020204030204" pitchFamily="49" charset="0"/>
              </a:rPr>
              <a:t> &lt;</a:t>
            </a:r>
            <a:r>
              <a:rPr lang="en-PH" b="0" dirty="0" err="1">
                <a:solidFill>
                  <a:srgbClr val="CE9178"/>
                </a:solidFill>
                <a:effectLst/>
                <a:latin typeface="Consolas" panose="020B0609020204030204" pitchFamily="49" charset="0"/>
              </a:rPr>
              <a:t>br</a:t>
            </a:r>
            <a:r>
              <a:rPr lang="en-PH" b="0" dirty="0">
                <a:solidFill>
                  <a:srgbClr val="CE9178"/>
                </a:solidFill>
                <a:effectLst/>
                <a:latin typeface="Consolas" panose="020B0609020204030204" pitchFamily="49" charset="0"/>
              </a:rPr>
              <a:t>&gt;"</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r>
              <a:rPr lang="en-PH" b="0" dirty="0">
                <a:solidFill>
                  <a:srgbClr val="DCDCAA"/>
                </a:solidFill>
                <a:effectLst/>
                <a:latin typeface="Consolas" panose="020B0609020204030204" pitchFamily="49" charset="0"/>
              </a:rPr>
              <a:t>echo</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"Hello my Second Name is  </a:t>
            </a:r>
            <a:r>
              <a:rPr lang="en-PH" b="0" dirty="0">
                <a:solidFill>
                  <a:srgbClr val="9CDCFE"/>
                </a:solidFill>
                <a:effectLst/>
                <a:latin typeface="Consolas" panose="020B0609020204030204" pitchFamily="49" charset="0"/>
              </a:rPr>
              <a:t>$secondName</a:t>
            </a:r>
            <a:r>
              <a:rPr lang="en-PH" b="0" dirty="0">
                <a:solidFill>
                  <a:srgbClr val="CE9178"/>
                </a:solidFill>
                <a:effectLst/>
                <a:latin typeface="Consolas" panose="020B0609020204030204" pitchFamily="49" charset="0"/>
              </a:rPr>
              <a:t>"</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"&lt;</a:t>
            </a:r>
            <a:r>
              <a:rPr lang="en-PH" b="0" dirty="0" err="1">
                <a:solidFill>
                  <a:srgbClr val="CE9178"/>
                </a:solidFill>
                <a:effectLst/>
                <a:latin typeface="Consolas" panose="020B0609020204030204" pitchFamily="49" charset="0"/>
              </a:rPr>
              <a:t>br</a:t>
            </a:r>
            <a:r>
              <a:rPr lang="en-PH" b="0" dirty="0">
                <a:solidFill>
                  <a:srgbClr val="CE9178"/>
                </a:solidFill>
                <a:effectLst/>
                <a:latin typeface="Consolas" panose="020B0609020204030204" pitchFamily="49" charset="0"/>
              </a:rPr>
              <a:t>&gt;"</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r>
              <a:rPr lang="en-PH" b="0" dirty="0">
                <a:solidFill>
                  <a:srgbClr val="DCDCAA"/>
                </a:solidFill>
                <a:effectLst/>
                <a:latin typeface="Consolas" panose="020B0609020204030204" pitchFamily="49" charset="0"/>
              </a:rPr>
              <a:t>echo</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'Hello my FullName is '</a:t>
            </a:r>
            <a:r>
              <a:rPr lang="en-PH" b="0" dirty="0">
                <a:solidFill>
                  <a:srgbClr val="D4D4D4"/>
                </a:solidFill>
                <a:effectLst/>
                <a:latin typeface="Consolas" panose="020B0609020204030204" pitchFamily="49" charset="0"/>
              </a:rPr>
              <a:t>.</a:t>
            </a:r>
            <a:r>
              <a:rPr lang="en-PH" b="0" dirty="0">
                <a:solidFill>
                  <a:srgbClr val="9CDCFE"/>
                </a:solidFill>
                <a:effectLst/>
                <a:latin typeface="Consolas" panose="020B0609020204030204" pitchFamily="49" charset="0"/>
              </a:rPr>
              <a:t>$fullName</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r>
              <a:rPr lang="en-PH" b="0" dirty="0">
                <a:solidFill>
                  <a:srgbClr val="569CD6"/>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a:p>
            <a:endParaRPr lang="en-PH" dirty="0"/>
          </a:p>
        </p:txBody>
      </p:sp>
    </p:spTree>
    <p:extLst>
      <p:ext uri="{BB962C8B-B14F-4D97-AF65-F5344CB8AC3E}">
        <p14:creationId xmlns:p14="http://schemas.microsoft.com/office/powerpoint/2010/main" val="1747516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75113"/>
            <a:ext cx="5953346" cy="572700"/>
          </a:xfrm>
          <a:prstGeom prst="rect">
            <a:avLst/>
          </a:prstGeom>
        </p:spPr>
        <p:txBody>
          <a:bodyPr spcFirstLastPara="1" wrap="square" lIns="91425" tIns="91425" rIns="91425" bIns="91425" anchor="t" anchorCtr="0">
            <a:noAutofit/>
          </a:bodyPr>
          <a:lstStyle/>
          <a:p>
            <a:pPr algn="l"/>
            <a:r>
              <a:rPr lang="en-US" dirty="0"/>
              <a:t>Loosely typed language</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3D95D3B6-0E6F-B66E-F27E-E9256C844FD6}"/>
              </a:ext>
            </a:extLst>
          </p:cNvPr>
          <p:cNvSpPr txBox="1"/>
          <p:nvPr/>
        </p:nvSpPr>
        <p:spPr>
          <a:xfrm>
            <a:off x="415054" y="1632238"/>
            <a:ext cx="8336546" cy="2308324"/>
          </a:xfrm>
          <a:prstGeom prst="rect">
            <a:avLst/>
          </a:prstGeom>
          <a:noFill/>
        </p:spPr>
        <p:txBody>
          <a:bodyPr wrap="square" rtlCol="0">
            <a:spAutoFit/>
          </a:bodyPr>
          <a:lstStyle/>
          <a:p>
            <a:r>
              <a:rPr lang="en-US" sz="2400" b="1" dirty="0">
                <a:latin typeface="Poppins" panose="00000500000000000000" pitchFamily="2" charset="0"/>
                <a:cs typeface="Poppins" panose="00000500000000000000" pitchFamily="2" charset="0"/>
              </a:rPr>
              <a:t>PHP is a loosely typed language</a:t>
            </a:r>
            <a:r>
              <a:rPr lang="en-US" sz="2400" dirty="0">
                <a:latin typeface="Poppins" panose="00000500000000000000" pitchFamily="2" charset="0"/>
                <a:cs typeface="Poppins" panose="00000500000000000000" pitchFamily="2" charset="0"/>
              </a:rPr>
              <a:t>. This means that you do not need to explicitly declare the data type of a variable. PHP automatically determines the type of a variable based on the value assigned to it, and it allows variables to change types dynamically during script execution.</a:t>
            </a:r>
            <a:endParaRPr lang="en-PH" sz="24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608836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6">
          <a:extLst>
            <a:ext uri="{FF2B5EF4-FFF2-40B4-BE49-F238E27FC236}">
              <a16:creationId xmlns:a16="http://schemas.microsoft.com/office/drawing/2014/main" id="{ECDB85A3-F84E-F13A-29DA-81B8777FEC91}"/>
            </a:ext>
          </a:extLst>
        </p:cNvPr>
        <p:cNvGrpSpPr/>
        <p:nvPr/>
      </p:nvGrpSpPr>
      <p:grpSpPr>
        <a:xfrm>
          <a:off x="0" y="0"/>
          <a:ext cx="0" cy="0"/>
          <a:chOff x="0" y="0"/>
          <a:chExt cx="0" cy="0"/>
        </a:xfrm>
      </p:grpSpPr>
      <p:sp>
        <p:nvSpPr>
          <p:cNvPr id="387" name="Google Shape;387;p33">
            <a:extLst>
              <a:ext uri="{FF2B5EF4-FFF2-40B4-BE49-F238E27FC236}">
                <a16:creationId xmlns:a16="http://schemas.microsoft.com/office/drawing/2014/main" id="{944E9D96-CC6E-5104-5A23-9EA5374BDCBB}"/>
              </a:ext>
            </a:extLst>
          </p:cNvPr>
          <p:cNvSpPr txBox="1">
            <a:spLocks noGrp="1"/>
          </p:cNvSpPr>
          <p:nvPr>
            <p:ph type="title"/>
          </p:nvPr>
        </p:nvSpPr>
        <p:spPr>
          <a:xfrm>
            <a:off x="331200" y="175113"/>
            <a:ext cx="5953346" cy="572700"/>
          </a:xfrm>
          <a:prstGeom prst="rect">
            <a:avLst/>
          </a:prstGeom>
        </p:spPr>
        <p:txBody>
          <a:bodyPr spcFirstLastPara="1" wrap="square" lIns="91425" tIns="91425" rIns="91425" bIns="91425" anchor="t" anchorCtr="0">
            <a:noAutofit/>
          </a:bodyPr>
          <a:lstStyle/>
          <a:p>
            <a:pPr algn="l"/>
            <a:r>
              <a:rPr lang="en-PH" dirty="0"/>
              <a:t>PHP 5 Data Types </a:t>
            </a:r>
            <a:endParaRPr lang="en-US" b="1" dirty="0"/>
          </a:p>
        </p:txBody>
      </p:sp>
      <p:sp>
        <p:nvSpPr>
          <p:cNvPr id="3" name="TextBox 2">
            <a:extLst>
              <a:ext uri="{FF2B5EF4-FFF2-40B4-BE49-F238E27FC236}">
                <a16:creationId xmlns:a16="http://schemas.microsoft.com/office/drawing/2014/main" id="{0A9294AB-C6E5-59F8-0932-901A68C0CB16}"/>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64ECA61F-E74A-5FB6-0A13-F2A26A806430}"/>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3B9D2696-49E9-E4B3-D738-01CA2F0139AF}"/>
              </a:ext>
            </a:extLst>
          </p:cNvPr>
          <p:cNvSpPr txBox="1"/>
          <p:nvPr/>
        </p:nvSpPr>
        <p:spPr>
          <a:xfrm>
            <a:off x="353854" y="840459"/>
            <a:ext cx="7538400" cy="738664"/>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String</a:t>
            </a:r>
            <a:r>
              <a:rPr lang="en-US" dirty="0">
                <a:latin typeface="Poppins" panose="00000500000000000000" pitchFamily="2" charset="0"/>
                <a:cs typeface="Poppins" panose="00000500000000000000" pitchFamily="2" charset="0"/>
              </a:rPr>
              <a:t>, </a:t>
            </a:r>
            <a:r>
              <a:rPr lang="en-US" b="1" dirty="0">
                <a:latin typeface="Poppins" panose="00000500000000000000" pitchFamily="2" charset="0"/>
                <a:cs typeface="Poppins" panose="00000500000000000000" pitchFamily="2" charset="0"/>
              </a:rPr>
              <a:t>Integer</a:t>
            </a:r>
            <a:r>
              <a:rPr lang="en-US" dirty="0">
                <a:latin typeface="Poppins" panose="00000500000000000000" pitchFamily="2" charset="0"/>
                <a:cs typeface="Poppins" panose="00000500000000000000" pitchFamily="2" charset="0"/>
              </a:rPr>
              <a:t>, </a:t>
            </a:r>
            <a:r>
              <a:rPr lang="en-US" b="1" dirty="0">
                <a:latin typeface="Poppins" panose="00000500000000000000" pitchFamily="2" charset="0"/>
                <a:cs typeface="Poppins" panose="00000500000000000000" pitchFamily="2" charset="0"/>
              </a:rPr>
              <a:t>Floating point numbers</a:t>
            </a:r>
            <a:r>
              <a:rPr lang="en-US" dirty="0">
                <a:latin typeface="Poppins" panose="00000500000000000000" pitchFamily="2" charset="0"/>
                <a:cs typeface="Poppins" panose="00000500000000000000" pitchFamily="2" charset="0"/>
              </a:rPr>
              <a:t>, </a:t>
            </a:r>
            <a:r>
              <a:rPr lang="en-US" b="1" dirty="0">
                <a:latin typeface="Poppins" panose="00000500000000000000" pitchFamily="2" charset="0"/>
                <a:cs typeface="Poppins" panose="00000500000000000000" pitchFamily="2" charset="0"/>
              </a:rPr>
              <a:t>Boolean</a:t>
            </a:r>
            <a:r>
              <a:rPr lang="en-US" dirty="0">
                <a:latin typeface="Poppins" panose="00000500000000000000" pitchFamily="2" charset="0"/>
                <a:cs typeface="Poppins" panose="00000500000000000000" pitchFamily="2" charset="0"/>
              </a:rPr>
              <a:t>, </a:t>
            </a:r>
            <a:r>
              <a:rPr lang="en-US" b="1" dirty="0">
                <a:latin typeface="Poppins" panose="00000500000000000000" pitchFamily="2" charset="0"/>
                <a:cs typeface="Poppins" panose="00000500000000000000" pitchFamily="2" charset="0"/>
              </a:rPr>
              <a:t>Array</a:t>
            </a:r>
            <a:r>
              <a:rPr lang="en-US" dirty="0">
                <a:latin typeface="Poppins" panose="00000500000000000000" pitchFamily="2" charset="0"/>
                <a:cs typeface="Poppins" panose="00000500000000000000" pitchFamily="2" charset="0"/>
              </a:rPr>
              <a:t>, </a:t>
            </a:r>
            <a:r>
              <a:rPr lang="en-US" b="1" dirty="0">
                <a:latin typeface="Poppins" panose="00000500000000000000" pitchFamily="2" charset="0"/>
                <a:cs typeface="Poppins" panose="00000500000000000000" pitchFamily="2" charset="0"/>
              </a:rPr>
              <a:t>Object</a:t>
            </a:r>
            <a:r>
              <a:rPr lang="en-US" dirty="0">
                <a:latin typeface="Poppins" panose="00000500000000000000" pitchFamily="2" charset="0"/>
                <a:cs typeface="Poppins" panose="00000500000000000000" pitchFamily="2" charset="0"/>
              </a:rPr>
              <a:t>, </a:t>
            </a:r>
            <a:r>
              <a:rPr lang="en-US" b="1" dirty="0">
                <a:latin typeface="Poppins" panose="00000500000000000000" pitchFamily="2" charset="0"/>
                <a:cs typeface="Poppins" panose="00000500000000000000" pitchFamily="2" charset="0"/>
              </a:rPr>
              <a:t>NULL</a:t>
            </a:r>
            <a:r>
              <a:rPr lang="en-US" dirty="0">
                <a:latin typeface="Poppins" panose="00000500000000000000" pitchFamily="2" charset="0"/>
                <a:cs typeface="Poppins" panose="00000500000000000000" pitchFamily="2" charset="0"/>
              </a:rPr>
              <a:t>. </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The PHP </a:t>
            </a:r>
            <a:r>
              <a:rPr lang="en-US" b="1" dirty="0">
                <a:latin typeface="Poppins" panose="00000500000000000000" pitchFamily="2" charset="0"/>
                <a:cs typeface="Poppins" panose="00000500000000000000" pitchFamily="2" charset="0"/>
              </a:rPr>
              <a:t>var_dump() </a:t>
            </a:r>
            <a:r>
              <a:rPr lang="en-US" dirty="0">
                <a:latin typeface="Poppins" panose="00000500000000000000" pitchFamily="2" charset="0"/>
                <a:cs typeface="Poppins" panose="00000500000000000000" pitchFamily="2" charset="0"/>
              </a:rPr>
              <a:t>function returns the data type and value of variables: </a:t>
            </a:r>
            <a:endParaRPr lang="en-PH" dirty="0">
              <a:latin typeface="Poppins" panose="00000500000000000000" pitchFamily="2" charset="0"/>
              <a:cs typeface="Poppins" panose="00000500000000000000" pitchFamily="2" charset="0"/>
            </a:endParaRPr>
          </a:p>
        </p:txBody>
      </p:sp>
      <p:sp>
        <p:nvSpPr>
          <p:cNvPr id="4" name="TextBox 3">
            <a:extLst>
              <a:ext uri="{FF2B5EF4-FFF2-40B4-BE49-F238E27FC236}">
                <a16:creationId xmlns:a16="http://schemas.microsoft.com/office/drawing/2014/main" id="{074511FF-7103-3B7A-361D-1DF077E3A9F2}"/>
              </a:ext>
            </a:extLst>
          </p:cNvPr>
          <p:cNvSpPr txBox="1"/>
          <p:nvPr/>
        </p:nvSpPr>
        <p:spPr>
          <a:xfrm>
            <a:off x="482400" y="1656380"/>
            <a:ext cx="5356800" cy="3108543"/>
          </a:xfrm>
          <a:prstGeom prst="rect">
            <a:avLst/>
          </a:prstGeom>
          <a:solidFill>
            <a:schemeClr val="bg1"/>
          </a:solidFill>
        </p:spPr>
        <p:txBody>
          <a:bodyPr wrap="square" rtlCol="0">
            <a:spAutoFit/>
          </a:bodyPr>
          <a:lstStyle/>
          <a:p>
            <a:r>
              <a:rPr lang="en-PH" b="0" dirty="0">
                <a:solidFill>
                  <a:srgbClr val="569CD6"/>
                </a:solidFill>
                <a:effectLst/>
                <a:latin typeface="Consolas" panose="020B0609020204030204" pitchFamily="49" charset="0"/>
              </a:rPr>
              <a:t>&lt;?php</a:t>
            </a:r>
            <a:endParaRPr lang="en-PH" b="0" dirty="0">
              <a:solidFill>
                <a:srgbClr val="D4D4D4"/>
              </a:solidFill>
              <a:effectLst/>
              <a:latin typeface="Consolas" panose="020B0609020204030204" pitchFamily="49" charset="0"/>
            </a:endParaRPr>
          </a:p>
          <a:p>
            <a:br>
              <a:rPr lang="en-PH" b="0" dirty="0">
                <a:solidFill>
                  <a:srgbClr val="D4D4D4"/>
                </a:solidFill>
                <a:effectLst/>
                <a:latin typeface="Consolas" panose="020B0609020204030204" pitchFamily="49" charset="0"/>
              </a:rPr>
            </a:b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$x</a:t>
            </a:r>
            <a:r>
              <a:rPr lang="en-PH" b="0" dirty="0">
                <a:solidFill>
                  <a:srgbClr val="D4D4D4"/>
                </a:solidFill>
                <a:effectLst/>
                <a:latin typeface="Consolas" panose="020B0609020204030204" pitchFamily="49" charset="0"/>
              </a:rPr>
              <a:t> = </a:t>
            </a:r>
            <a:r>
              <a:rPr lang="en-PH" b="0" dirty="0">
                <a:solidFill>
                  <a:srgbClr val="B5CEA8"/>
                </a:solidFill>
                <a:effectLst/>
                <a:latin typeface="Consolas" panose="020B0609020204030204" pitchFamily="49" charset="0"/>
              </a:rPr>
              <a:t>10.365</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r>
              <a:rPr lang="en-PH" b="0" dirty="0">
                <a:solidFill>
                  <a:srgbClr val="DCDCAA"/>
                </a:solidFill>
                <a:effectLst/>
                <a:latin typeface="Consolas" panose="020B0609020204030204" pitchFamily="49" charset="0"/>
              </a:rPr>
              <a:t>var_dump</a:t>
            </a:r>
            <a:r>
              <a:rPr lang="en-PH" b="0" dirty="0">
                <a:solidFill>
                  <a:srgbClr val="D4D4D4"/>
                </a:solidFill>
                <a:effectLst/>
                <a:latin typeface="Consolas" panose="020B0609020204030204" pitchFamily="49" charset="0"/>
              </a:rPr>
              <a:t>(</a:t>
            </a:r>
            <a:r>
              <a:rPr lang="en-PH" b="0" dirty="0">
                <a:solidFill>
                  <a:srgbClr val="9CDCFE"/>
                </a:solidFill>
                <a:effectLst/>
                <a:latin typeface="Consolas" panose="020B0609020204030204" pitchFamily="49" charset="0"/>
              </a:rPr>
              <a:t>$x</a:t>
            </a:r>
            <a:r>
              <a:rPr lang="en-PH" b="0" dirty="0">
                <a:solidFill>
                  <a:srgbClr val="D4D4D4"/>
                </a:solidFill>
                <a:effectLst/>
                <a:latin typeface="Consolas" panose="020B0609020204030204" pitchFamily="49" charset="0"/>
              </a:rPr>
              <a:t>); </a:t>
            </a:r>
            <a:r>
              <a:rPr lang="en-PH" b="0" dirty="0">
                <a:solidFill>
                  <a:srgbClr val="6A9955"/>
                </a:solidFill>
                <a:effectLst/>
                <a:latin typeface="Consolas" panose="020B0609020204030204" pitchFamily="49" charset="0"/>
              </a:rPr>
              <a:t>// output is float(10.365)</a:t>
            </a:r>
            <a:endParaRPr lang="en-PH" b="0" dirty="0">
              <a:solidFill>
                <a:srgbClr val="D4D4D4"/>
              </a:solidFill>
              <a:effectLst/>
              <a:latin typeface="Consolas" panose="020B0609020204030204" pitchFamily="49" charset="0"/>
            </a:endParaRPr>
          </a:p>
          <a:p>
            <a:r>
              <a:rPr lang="en-PH" b="0" dirty="0">
                <a:solidFill>
                  <a:srgbClr val="D4D4D4"/>
                </a:solidFill>
                <a:effectLst/>
                <a:latin typeface="Consolas" panose="020B0609020204030204" pitchFamily="49" charset="0"/>
              </a:rPr>
              <a:t>        </a:t>
            </a:r>
            <a:r>
              <a:rPr lang="en-PH" b="0" dirty="0">
                <a:solidFill>
                  <a:srgbClr val="DCDCAA"/>
                </a:solidFill>
                <a:effectLst/>
                <a:latin typeface="Consolas" panose="020B0609020204030204" pitchFamily="49" charset="0"/>
              </a:rPr>
              <a:t>echo</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"&lt;br&gt;"</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$x</a:t>
            </a:r>
            <a:r>
              <a:rPr lang="en-PH" b="0" dirty="0">
                <a:solidFill>
                  <a:srgbClr val="D4D4D4"/>
                </a:solidFill>
                <a:effectLst/>
                <a:latin typeface="Consolas" panose="020B0609020204030204" pitchFamily="49" charset="0"/>
              </a:rPr>
              <a:t> = </a:t>
            </a:r>
            <a:r>
              <a:rPr lang="en-PH" b="0" dirty="0">
                <a:solidFill>
                  <a:srgbClr val="B5CEA8"/>
                </a:solidFill>
                <a:effectLst/>
                <a:latin typeface="Consolas" panose="020B0609020204030204" pitchFamily="49" charset="0"/>
              </a:rPr>
              <a:t>2.4e3</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r>
              <a:rPr lang="en-PH" b="0" dirty="0">
                <a:solidFill>
                  <a:srgbClr val="DCDCAA"/>
                </a:solidFill>
                <a:effectLst/>
                <a:latin typeface="Consolas" panose="020B0609020204030204" pitchFamily="49" charset="0"/>
              </a:rPr>
              <a:t>var_dump</a:t>
            </a:r>
            <a:r>
              <a:rPr lang="en-PH" b="0" dirty="0">
                <a:solidFill>
                  <a:srgbClr val="D4D4D4"/>
                </a:solidFill>
                <a:effectLst/>
                <a:latin typeface="Consolas" panose="020B0609020204030204" pitchFamily="49" charset="0"/>
              </a:rPr>
              <a:t>(</a:t>
            </a:r>
            <a:r>
              <a:rPr lang="en-PH" b="0" dirty="0">
                <a:solidFill>
                  <a:srgbClr val="9CDCFE"/>
                </a:solidFill>
                <a:effectLst/>
                <a:latin typeface="Consolas" panose="020B0609020204030204" pitchFamily="49" charset="0"/>
              </a:rPr>
              <a:t>$x</a:t>
            </a:r>
            <a:r>
              <a:rPr lang="en-PH" b="0" dirty="0">
                <a:solidFill>
                  <a:srgbClr val="D4D4D4"/>
                </a:solidFill>
                <a:effectLst/>
                <a:latin typeface="Consolas" panose="020B0609020204030204" pitchFamily="49" charset="0"/>
              </a:rPr>
              <a:t>); </a:t>
            </a:r>
            <a:r>
              <a:rPr lang="en-PH" b="0" dirty="0">
                <a:solidFill>
                  <a:srgbClr val="6A9955"/>
                </a:solidFill>
                <a:effectLst/>
                <a:latin typeface="Consolas" panose="020B0609020204030204" pitchFamily="49" charset="0"/>
              </a:rPr>
              <a:t>// output is float(2400)</a:t>
            </a:r>
            <a:endParaRPr lang="en-PH" b="0" dirty="0">
              <a:solidFill>
                <a:srgbClr val="D4D4D4"/>
              </a:solidFill>
              <a:effectLst/>
              <a:latin typeface="Consolas" panose="020B0609020204030204" pitchFamily="49" charset="0"/>
            </a:endParaRPr>
          </a:p>
          <a:p>
            <a:r>
              <a:rPr lang="en-PH" b="0" dirty="0">
                <a:solidFill>
                  <a:srgbClr val="D4D4D4"/>
                </a:solidFill>
                <a:effectLst/>
                <a:latin typeface="Consolas" panose="020B0609020204030204" pitchFamily="49" charset="0"/>
              </a:rPr>
              <a:t>        </a:t>
            </a:r>
            <a:r>
              <a:rPr lang="en-PH" b="0" dirty="0">
                <a:solidFill>
                  <a:srgbClr val="DCDCAA"/>
                </a:solidFill>
                <a:effectLst/>
                <a:latin typeface="Consolas" panose="020B0609020204030204" pitchFamily="49" charset="0"/>
              </a:rPr>
              <a:t>echo</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"&lt;br&gt;"</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$x</a:t>
            </a:r>
            <a:r>
              <a:rPr lang="en-PH" b="0" dirty="0">
                <a:solidFill>
                  <a:srgbClr val="D4D4D4"/>
                </a:solidFill>
                <a:effectLst/>
                <a:latin typeface="Consolas" panose="020B0609020204030204" pitchFamily="49" charset="0"/>
              </a:rPr>
              <a:t> = </a:t>
            </a:r>
            <a:r>
              <a:rPr lang="en-PH" b="0" dirty="0">
                <a:solidFill>
                  <a:srgbClr val="B5CEA8"/>
                </a:solidFill>
                <a:effectLst/>
                <a:latin typeface="Consolas" panose="020B0609020204030204" pitchFamily="49" charset="0"/>
              </a:rPr>
              <a:t>8E-5</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r>
              <a:rPr lang="en-PH" b="0" dirty="0">
                <a:solidFill>
                  <a:srgbClr val="DCDCAA"/>
                </a:solidFill>
                <a:effectLst/>
                <a:latin typeface="Consolas" panose="020B0609020204030204" pitchFamily="49" charset="0"/>
              </a:rPr>
              <a:t>var_dump</a:t>
            </a:r>
            <a:r>
              <a:rPr lang="en-PH" b="0" dirty="0">
                <a:solidFill>
                  <a:srgbClr val="D4D4D4"/>
                </a:solidFill>
                <a:effectLst/>
                <a:latin typeface="Consolas" panose="020B0609020204030204" pitchFamily="49" charset="0"/>
              </a:rPr>
              <a:t>(</a:t>
            </a:r>
            <a:r>
              <a:rPr lang="en-PH" b="0" dirty="0">
                <a:solidFill>
                  <a:srgbClr val="9CDCFE"/>
                </a:solidFill>
                <a:effectLst/>
                <a:latin typeface="Consolas" panose="020B0609020204030204" pitchFamily="49" charset="0"/>
              </a:rPr>
              <a:t>$x</a:t>
            </a:r>
            <a:r>
              <a:rPr lang="en-PH" b="0" dirty="0">
                <a:solidFill>
                  <a:srgbClr val="D4D4D4"/>
                </a:solidFill>
                <a:effectLst/>
                <a:latin typeface="Consolas" panose="020B0609020204030204" pitchFamily="49" charset="0"/>
              </a:rPr>
              <a:t>); </a:t>
            </a:r>
            <a:r>
              <a:rPr lang="en-PH" b="0" dirty="0">
                <a:solidFill>
                  <a:srgbClr val="6A9955"/>
                </a:solidFill>
                <a:effectLst/>
                <a:latin typeface="Consolas" panose="020B0609020204030204" pitchFamily="49" charset="0"/>
              </a:rPr>
              <a:t>// output is float(8.0E-5)</a:t>
            </a:r>
            <a:endParaRPr lang="en-PH" b="0" dirty="0">
              <a:solidFill>
                <a:srgbClr val="D4D4D4"/>
              </a:solidFill>
              <a:effectLst/>
              <a:latin typeface="Consolas" panose="020B0609020204030204" pitchFamily="49" charset="0"/>
            </a:endParaRPr>
          </a:p>
          <a:p>
            <a:r>
              <a:rPr lang="en-PH" b="0" dirty="0">
                <a:solidFill>
                  <a:srgbClr val="D4D4D4"/>
                </a:solidFill>
                <a:effectLst/>
                <a:latin typeface="Consolas" panose="020B0609020204030204" pitchFamily="49" charset="0"/>
              </a:rPr>
              <a:t>        </a:t>
            </a:r>
            <a:r>
              <a:rPr lang="en-PH" b="0" dirty="0">
                <a:solidFill>
                  <a:srgbClr val="DCDCAA"/>
                </a:solidFill>
                <a:effectLst/>
                <a:latin typeface="Consolas" panose="020B0609020204030204" pitchFamily="49" charset="0"/>
              </a:rPr>
              <a:t>echo</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"&lt;br&gt;"</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$x</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"BSU"</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r>
              <a:rPr lang="en-PH" b="0" dirty="0">
                <a:solidFill>
                  <a:srgbClr val="DCDCAA"/>
                </a:solidFill>
                <a:effectLst/>
                <a:latin typeface="Consolas" panose="020B0609020204030204" pitchFamily="49" charset="0"/>
              </a:rPr>
              <a:t>var_dump</a:t>
            </a:r>
            <a:r>
              <a:rPr lang="en-PH" b="0" dirty="0">
                <a:solidFill>
                  <a:srgbClr val="D4D4D4"/>
                </a:solidFill>
                <a:effectLst/>
                <a:latin typeface="Consolas" panose="020B0609020204030204" pitchFamily="49" charset="0"/>
              </a:rPr>
              <a:t>(</a:t>
            </a:r>
            <a:r>
              <a:rPr lang="en-PH" b="0" dirty="0">
                <a:solidFill>
                  <a:srgbClr val="9CDCFE"/>
                </a:solidFill>
                <a:effectLst/>
                <a:latin typeface="Consolas" panose="020B0609020204030204" pitchFamily="49" charset="0"/>
              </a:rPr>
              <a:t>$x</a:t>
            </a:r>
            <a:r>
              <a:rPr lang="en-PH" b="0" dirty="0">
                <a:solidFill>
                  <a:srgbClr val="D4D4D4"/>
                </a:solidFill>
                <a:effectLst/>
                <a:latin typeface="Consolas" panose="020B0609020204030204" pitchFamily="49" charset="0"/>
              </a:rPr>
              <a:t>); </a:t>
            </a:r>
            <a:r>
              <a:rPr lang="en-PH" b="0" dirty="0">
                <a:solidFill>
                  <a:srgbClr val="6A9955"/>
                </a:solidFill>
                <a:effectLst/>
                <a:latin typeface="Consolas" panose="020B0609020204030204" pitchFamily="49" charset="0"/>
              </a:rPr>
              <a:t>// output is string(3) “BSU”</a:t>
            </a:r>
            <a:endParaRPr lang="en-PH" b="0" dirty="0">
              <a:solidFill>
                <a:srgbClr val="D4D4D4"/>
              </a:solidFill>
              <a:effectLst/>
              <a:latin typeface="Consolas" panose="020B0609020204030204" pitchFamily="49" charset="0"/>
            </a:endParaRPr>
          </a:p>
          <a:p>
            <a:r>
              <a:rPr lang="en-PH" b="0" dirty="0">
                <a:solidFill>
                  <a:srgbClr val="569CD6"/>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BACCC2A4-BCFB-64AC-9353-F6D140F99F0D}"/>
              </a:ext>
            </a:extLst>
          </p:cNvPr>
          <p:cNvPicPr>
            <a:picLocks noChangeAspect="1"/>
          </p:cNvPicPr>
          <p:nvPr/>
        </p:nvPicPr>
        <p:blipFill>
          <a:blip r:embed="rId3"/>
          <a:stretch>
            <a:fillRect/>
          </a:stretch>
        </p:blipFill>
        <p:spPr>
          <a:xfrm>
            <a:off x="5865983" y="1656380"/>
            <a:ext cx="2686563" cy="2219325"/>
          </a:xfrm>
          <a:prstGeom prst="rect">
            <a:avLst/>
          </a:prstGeom>
        </p:spPr>
      </p:pic>
    </p:spTree>
    <p:extLst>
      <p:ext uri="{BB962C8B-B14F-4D97-AF65-F5344CB8AC3E}">
        <p14:creationId xmlns:p14="http://schemas.microsoft.com/office/powerpoint/2010/main" val="2213629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6" name="Google Shape;406;p34"/>
          <p:cNvSpPr/>
          <p:nvPr/>
        </p:nvSpPr>
        <p:spPr>
          <a:xfrm>
            <a:off x="7576351" y="3807649"/>
            <a:ext cx="1042049" cy="965951"/>
          </a:xfrm>
          <a:custGeom>
            <a:avLst/>
            <a:gdLst/>
            <a:ahLst/>
            <a:cxnLst/>
            <a:rect l="l" t="t" r="r" b="b"/>
            <a:pathLst>
              <a:path w="1619" h="1618" extrusionOk="0">
                <a:moveTo>
                  <a:pt x="1020" y="883"/>
                </a:moveTo>
                <a:lnTo>
                  <a:pt x="1201" y="747"/>
                </a:lnTo>
                <a:lnTo>
                  <a:pt x="1020" y="611"/>
                </a:lnTo>
                <a:cubicBezTo>
                  <a:pt x="992" y="590"/>
                  <a:pt x="987" y="551"/>
                  <a:pt x="1008" y="523"/>
                </a:cubicBezTo>
                <a:cubicBezTo>
                  <a:pt x="1028" y="495"/>
                  <a:pt x="1068" y="489"/>
                  <a:pt x="1096" y="510"/>
                </a:cubicBezTo>
                <a:lnTo>
                  <a:pt x="1345" y="697"/>
                </a:lnTo>
                <a:cubicBezTo>
                  <a:pt x="1378" y="722"/>
                  <a:pt x="1378" y="772"/>
                  <a:pt x="1345" y="798"/>
                </a:cubicBezTo>
                <a:lnTo>
                  <a:pt x="1096" y="984"/>
                </a:lnTo>
                <a:cubicBezTo>
                  <a:pt x="1068" y="1005"/>
                  <a:pt x="1028" y="999"/>
                  <a:pt x="1008" y="972"/>
                </a:cubicBezTo>
                <a:cubicBezTo>
                  <a:pt x="987" y="944"/>
                  <a:pt x="992" y="904"/>
                  <a:pt x="1020" y="883"/>
                </a:cubicBezTo>
                <a:moveTo>
                  <a:pt x="523" y="697"/>
                </a:moveTo>
                <a:lnTo>
                  <a:pt x="772" y="510"/>
                </a:lnTo>
                <a:cubicBezTo>
                  <a:pt x="799" y="489"/>
                  <a:pt x="839" y="495"/>
                  <a:pt x="860" y="523"/>
                </a:cubicBezTo>
                <a:cubicBezTo>
                  <a:pt x="881" y="551"/>
                  <a:pt x="875" y="590"/>
                  <a:pt x="847" y="611"/>
                </a:cubicBezTo>
                <a:lnTo>
                  <a:pt x="666" y="747"/>
                </a:lnTo>
                <a:lnTo>
                  <a:pt x="847" y="883"/>
                </a:lnTo>
                <a:cubicBezTo>
                  <a:pt x="875" y="904"/>
                  <a:pt x="881" y="944"/>
                  <a:pt x="860" y="972"/>
                </a:cubicBezTo>
                <a:cubicBezTo>
                  <a:pt x="839" y="1000"/>
                  <a:pt x="799" y="1005"/>
                  <a:pt x="772" y="984"/>
                </a:cubicBezTo>
                <a:lnTo>
                  <a:pt x="523" y="798"/>
                </a:lnTo>
                <a:cubicBezTo>
                  <a:pt x="489" y="772"/>
                  <a:pt x="489" y="722"/>
                  <a:pt x="523" y="697"/>
                </a:cubicBezTo>
                <a:moveTo>
                  <a:pt x="1492" y="1307"/>
                </a:moveTo>
                <a:cubicBezTo>
                  <a:pt x="1492" y="1409"/>
                  <a:pt x="1409" y="1492"/>
                  <a:pt x="1307" y="1492"/>
                </a:cubicBezTo>
                <a:cubicBezTo>
                  <a:pt x="1205" y="1492"/>
                  <a:pt x="1121" y="1409"/>
                  <a:pt x="1121" y="1307"/>
                </a:cubicBezTo>
                <a:cubicBezTo>
                  <a:pt x="1121" y="1272"/>
                  <a:pt x="1093" y="1243"/>
                  <a:pt x="1058" y="1243"/>
                </a:cubicBezTo>
                <a:lnTo>
                  <a:pt x="375" y="1243"/>
                </a:lnTo>
                <a:lnTo>
                  <a:pt x="375" y="127"/>
                </a:lnTo>
                <a:lnTo>
                  <a:pt x="1492" y="127"/>
                </a:lnTo>
                <a:lnTo>
                  <a:pt x="1492" y="1307"/>
                </a:lnTo>
                <a:moveTo>
                  <a:pt x="312" y="1492"/>
                </a:moveTo>
                <a:cubicBezTo>
                  <a:pt x="232" y="1492"/>
                  <a:pt x="164" y="1441"/>
                  <a:pt x="138" y="1370"/>
                </a:cubicBezTo>
                <a:lnTo>
                  <a:pt x="1001" y="1370"/>
                </a:lnTo>
                <a:cubicBezTo>
                  <a:pt x="1011" y="1415"/>
                  <a:pt x="1030" y="1456"/>
                  <a:pt x="1056" y="1492"/>
                </a:cubicBezTo>
                <a:lnTo>
                  <a:pt x="312" y="1492"/>
                </a:lnTo>
                <a:moveTo>
                  <a:pt x="1555" y="0"/>
                </a:moveTo>
                <a:lnTo>
                  <a:pt x="312" y="0"/>
                </a:lnTo>
                <a:cubicBezTo>
                  <a:pt x="277" y="0"/>
                  <a:pt x="249" y="28"/>
                  <a:pt x="249" y="63"/>
                </a:cubicBezTo>
                <a:lnTo>
                  <a:pt x="249" y="1243"/>
                </a:lnTo>
                <a:lnTo>
                  <a:pt x="64" y="1243"/>
                </a:lnTo>
                <a:cubicBezTo>
                  <a:pt x="29" y="1243"/>
                  <a:pt x="0" y="1272"/>
                  <a:pt x="0" y="1307"/>
                </a:cubicBezTo>
                <a:cubicBezTo>
                  <a:pt x="0" y="1478"/>
                  <a:pt x="140" y="1618"/>
                  <a:pt x="312" y="1618"/>
                </a:cubicBezTo>
                <a:lnTo>
                  <a:pt x="1307" y="1618"/>
                </a:lnTo>
                <a:cubicBezTo>
                  <a:pt x="1479" y="1618"/>
                  <a:pt x="1619" y="1478"/>
                  <a:pt x="1619" y="1307"/>
                </a:cubicBezTo>
                <a:lnTo>
                  <a:pt x="1619" y="63"/>
                </a:lnTo>
                <a:cubicBezTo>
                  <a:pt x="1619" y="28"/>
                  <a:pt x="1590" y="0"/>
                  <a:pt x="155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7" name="Google Shape;407;p34"/>
          <p:cNvSpPr txBox="1">
            <a:spLocks noGrp="1"/>
          </p:cNvSpPr>
          <p:nvPr>
            <p:ph type="title"/>
          </p:nvPr>
        </p:nvSpPr>
        <p:spPr>
          <a:xfrm>
            <a:off x="2260800" y="2150850"/>
            <a:ext cx="66600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t>
            </a:r>
            <a:r>
              <a:rPr lang="en-PH" dirty="0"/>
              <a:t>HP Operators</a:t>
            </a:r>
          </a:p>
        </p:txBody>
      </p:sp>
    </p:spTree>
    <p:extLst>
      <p:ext uri="{BB962C8B-B14F-4D97-AF65-F5344CB8AC3E}">
        <p14:creationId xmlns:p14="http://schemas.microsoft.com/office/powerpoint/2010/main" val="1613009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4500"/>
            <a:ext cx="5953346" cy="572700"/>
          </a:xfrm>
          <a:prstGeom prst="rect">
            <a:avLst/>
          </a:prstGeom>
        </p:spPr>
        <p:txBody>
          <a:bodyPr spcFirstLastPara="1" wrap="square" lIns="91425" tIns="91425" rIns="91425" bIns="91425" anchor="t" anchorCtr="0">
            <a:noAutofit/>
          </a:bodyPr>
          <a:lstStyle/>
          <a:p>
            <a:pPr algn="l"/>
            <a:r>
              <a:rPr lang="en-PH" dirty="0"/>
              <a:t>Arithmetic Operators</a:t>
            </a:r>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pic>
        <p:nvPicPr>
          <p:cNvPr id="4" name="Picture 3">
            <a:extLst>
              <a:ext uri="{FF2B5EF4-FFF2-40B4-BE49-F238E27FC236}">
                <a16:creationId xmlns:a16="http://schemas.microsoft.com/office/drawing/2014/main" id="{95367383-0514-7D87-84B8-82BD96AB36E4}"/>
              </a:ext>
            </a:extLst>
          </p:cNvPr>
          <p:cNvPicPr>
            <a:picLocks noChangeAspect="1"/>
          </p:cNvPicPr>
          <p:nvPr/>
        </p:nvPicPr>
        <p:blipFill>
          <a:blip r:embed="rId3"/>
          <a:stretch>
            <a:fillRect/>
          </a:stretch>
        </p:blipFill>
        <p:spPr>
          <a:xfrm>
            <a:off x="1207329" y="785473"/>
            <a:ext cx="6729342" cy="4001854"/>
          </a:xfrm>
          <a:prstGeom prst="rect">
            <a:avLst/>
          </a:prstGeom>
        </p:spPr>
      </p:pic>
    </p:spTree>
    <p:extLst>
      <p:ext uri="{BB962C8B-B14F-4D97-AF65-F5344CB8AC3E}">
        <p14:creationId xmlns:p14="http://schemas.microsoft.com/office/powerpoint/2010/main" val="417279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4500"/>
            <a:ext cx="5953346" cy="572700"/>
          </a:xfrm>
          <a:prstGeom prst="rect">
            <a:avLst/>
          </a:prstGeom>
        </p:spPr>
        <p:txBody>
          <a:bodyPr spcFirstLastPara="1" wrap="square" lIns="91425" tIns="91425" rIns="91425" bIns="91425" anchor="t" anchorCtr="0">
            <a:noAutofit/>
          </a:bodyPr>
          <a:lstStyle/>
          <a:p>
            <a:pPr algn="l"/>
            <a:r>
              <a:rPr lang="en-PH" dirty="0"/>
              <a:t>Assignment Operators </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pic>
        <p:nvPicPr>
          <p:cNvPr id="4" name="Picture 3">
            <a:extLst>
              <a:ext uri="{FF2B5EF4-FFF2-40B4-BE49-F238E27FC236}">
                <a16:creationId xmlns:a16="http://schemas.microsoft.com/office/drawing/2014/main" id="{5515AE83-EBEB-0F91-C017-A7906D453AD6}"/>
              </a:ext>
            </a:extLst>
          </p:cNvPr>
          <p:cNvPicPr>
            <a:picLocks noChangeAspect="1"/>
          </p:cNvPicPr>
          <p:nvPr/>
        </p:nvPicPr>
        <p:blipFill>
          <a:blip r:embed="rId3"/>
          <a:stretch>
            <a:fillRect/>
          </a:stretch>
        </p:blipFill>
        <p:spPr>
          <a:xfrm>
            <a:off x="730840" y="1333924"/>
            <a:ext cx="7682319" cy="2755039"/>
          </a:xfrm>
          <a:prstGeom prst="rect">
            <a:avLst/>
          </a:prstGeom>
        </p:spPr>
      </p:pic>
    </p:spTree>
    <p:extLst>
      <p:ext uri="{BB962C8B-B14F-4D97-AF65-F5344CB8AC3E}">
        <p14:creationId xmlns:p14="http://schemas.microsoft.com/office/powerpoint/2010/main" val="2062556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4500"/>
            <a:ext cx="5953346" cy="572700"/>
          </a:xfrm>
          <a:prstGeom prst="rect">
            <a:avLst/>
          </a:prstGeom>
        </p:spPr>
        <p:txBody>
          <a:bodyPr spcFirstLastPara="1" wrap="square" lIns="91425" tIns="91425" rIns="91425" bIns="91425" anchor="t" anchorCtr="0">
            <a:noAutofit/>
          </a:bodyPr>
          <a:lstStyle/>
          <a:p>
            <a:pPr algn="l"/>
            <a:r>
              <a:rPr lang="en-PH" dirty="0"/>
              <a:t>Comparison Operators </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pic>
        <p:nvPicPr>
          <p:cNvPr id="4" name="Picture 3">
            <a:extLst>
              <a:ext uri="{FF2B5EF4-FFF2-40B4-BE49-F238E27FC236}">
                <a16:creationId xmlns:a16="http://schemas.microsoft.com/office/drawing/2014/main" id="{CECAD953-697E-1B0A-C1B8-46FE4FDE5187}"/>
              </a:ext>
            </a:extLst>
          </p:cNvPr>
          <p:cNvPicPr>
            <a:picLocks noChangeAspect="1"/>
          </p:cNvPicPr>
          <p:nvPr/>
        </p:nvPicPr>
        <p:blipFill>
          <a:blip r:embed="rId3"/>
          <a:stretch>
            <a:fillRect/>
          </a:stretch>
        </p:blipFill>
        <p:spPr>
          <a:xfrm>
            <a:off x="842400" y="1456325"/>
            <a:ext cx="7459200" cy="2664922"/>
          </a:xfrm>
          <a:prstGeom prst="rect">
            <a:avLst/>
          </a:prstGeom>
        </p:spPr>
      </p:pic>
    </p:spTree>
    <p:extLst>
      <p:ext uri="{BB962C8B-B14F-4D97-AF65-F5344CB8AC3E}">
        <p14:creationId xmlns:p14="http://schemas.microsoft.com/office/powerpoint/2010/main" val="1654159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4500"/>
            <a:ext cx="5953346" cy="572700"/>
          </a:xfrm>
          <a:prstGeom prst="rect">
            <a:avLst/>
          </a:prstGeom>
        </p:spPr>
        <p:txBody>
          <a:bodyPr spcFirstLastPara="1" wrap="square" lIns="91425" tIns="91425" rIns="91425" bIns="91425" anchor="t" anchorCtr="0">
            <a:noAutofit/>
          </a:bodyPr>
          <a:lstStyle/>
          <a:p>
            <a:pPr algn="l"/>
            <a:r>
              <a:rPr lang="en-PH" dirty="0"/>
              <a:t>Logical Operators </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pic>
        <p:nvPicPr>
          <p:cNvPr id="4" name="Picture 3">
            <a:extLst>
              <a:ext uri="{FF2B5EF4-FFF2-40B4-BE49-F238E27FC236}">
                <a16:creationId xmlns:a16="http://schemas.microsoft.com/office/drawing/2014/main" id="{B740E7C4-33B5-AD05-B01C-E506208DC341}"/>
              </a:ext>
            </a:extLst>
          </p:cNvPr>
          <p:cNvPicPr>
            <a:picLocks noChangeAspect="1"/>
          </p:cNvPicPr>
          <p:nvPr/>
        </p:nvPicPr>
        <p:blipFill>
          <a:blip r:embed="rId3"/>
          <a:stretch>
            <a:fillRect/>
          </a:stretch>
        </p:blipFill>
        <p:spPr>
          <a:xfrm>
            <a:off x="644927" y="1434811"/>
            <a:ext cx="8078400" cy="2746377"/>
          </a:xfrm>
          <a:prstGeom prst="rect">
            <a:avLst/>
          </a:prstGeom>
        </p:spPr>
      </p:pic>
    </p:spTree>
    <p:extLst>
      <p:ext uri="{BB962C8B-B14F-4D97-AF65-F5344CB8AC3E}">
        <p14:creationId xmlns:p14="http://schemas.microsoft.com/office/powerpoint/2010/main" val="3932626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
          <a:extLst>
            <a:ext uri="{FF2B5EF4-FFF2-40B4-BE49-F238E27FC236}">
              <a16:creationId xmlns:a16="http://schemas.microsoft.com/office/drawing/2014/main" id="{0CDCEB8E-4139-F3CE-FC12-1D937B3DD361}"/>
            </a:ext>
          </a:extLst>
        </p:cNvPr>
        <p:cNvGrpSpPr/>
        <p:nvPr/>
      </p:nvGrpSpPr>
      <p:grpSpPr>
        <a:xfrm>
          <a:off x="0" y="0"/>
          <a:ext cx="0" cy="0"/>
          <a:chOff x="0" y="0"/>
          <a:chExt cx="0" cy="0"/>
        </a:xfrm>
      </p:grpSpPr>
      <p:sp>
        <p:nvSpPr>
          <p:cNvPr id="387" name="Google Shape;387;p33">
            <a:extLst>
              <a:ext uri="{FF2B5EF4-FFF2-40B4-BE49-F238E27FC236}">
                <a16:creationId xmlns:a16="http://schemas.microsoft.com/office/drawing/2014/main" id="{EB38C440-7E19-A39D-FC41-79E5A8F84DB6}"/>
              </a:ext>
            </a:extLst>
          </p:cNvPr>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PH" b="1" dirty="0"/>
              <a:t>Server-Side Programming</a:t>
            </a:r>
          </a:p>
        </p:txBody>
      </p:sp>
      <p:sp>
        <p:nvSpPr>
          <p:cNvPr id="3" name="TextBox 2">
            <a:extLst>
              <a:ext uri="{FF2B5EF4-FFF2-40B4-BE49-F238E27FC236}">
                <a16:creationId xmlns:a16="http://schemas.microsoft.com/office/drawing/2014/main" id="{CBD4D5EE-F668-07DE-6328-E7E629FF9681}"/>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698687BC-32ED-A80F-65AD-ED2EE6726D48}"/>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6" name="TextBox 5">
            <a:extLst>
              <a:ext uri="{FF2B5EF4-FFF2-40B4-BE49-F238E27FC236}">
                <a16:creationId xmlns:a16="http://schemas.microsoft.com/office/drawing/2014/main" id="{EE43EFBD-9C75-BDE0-A159-BA689F6A6470}"/>
              </a:ext>
            </a:extLst>
          </p:cNvPr>
          <p:cNvSpPr txBox="1"/>
          <p:nvPr/>
        </p:nvSpPr>
        <p:spPr>
          <a:xfrm>
            <a:off x="425327" y="684000"/>
            <a:ext cx="8055746" cy="5016758"/>
          </a:xfrm>
          <a:prstGeom prst="rect">
            <a:avLst/>
          </a:prstGeom>
          <a:noFill/>
        </p:spPr>
        <p:txBody>
          <a:bodyPr wrap="square">
            <a:spAutoFit/>
          </a:bodyPr>
          <a:lstStyle/>
          <a:p>
            <a:pPr marL="0" lvl="0" indent="0" algn="l" rtl="0">
              <a:spcBef>
                <a:spcPts val="0"/>
              </a:spcBef>
              <a:spcAft>
                <a:spcPts val="0"/>
              </a:spcAft>
              <a:buNone/>
            </a:pPr>
            <a:r>
              <a:rPr lang="en-US" sz="1600" dirty="0">
                <a:solidFill>
                  <a:schemeClr val="bg1">
                    <a:lumMod val="90000"/>
                    <a:lumOff val="10000"/>
                  </a:schemeClr>
                </a:solidFill>
                <a:latin typeface="Poppins" panose="00000500000000000000" pitchFamily="2" charset="0"/>
                <a:cs typeface="Poppins" panose="00000500000000000000" pitchFamily="2" charset="0"/>
              </a:rPr>
              <a:t>Involves scripts that </a:t>
            </a:r>
            <a:r>
              <a:rPr lang="en-US" sz="1600" b="1" dirty="0">
                <a:solidFill>
                  <a:schemeClr val="bg1">
                    <a:lumMod val="90000"/>
                    <a:lumOff val="10000"/>
                  </a:schemeClr>
                </a:solidFill>
                <a:latin typeface="Poppins" panose="00000500000000000000" pitchFamily="2" charset="0"/>
                <a:cs typeface="Poppins" panose="00000500000000000000" pitchFamily="2" charset="0"/>
              </a:rPr>
              <a:t>run on the server before the content is sent to the user's browser</a:t>
            </a:r>
            <a:r>
              <a:rPr lang="en-US" sz="1600" dirty="0">
                <a:solidFill>
                  <a:schemeClr val="bg1">
                    <a:lumMod val="90000"/>
                    <a:lumOff val="10000"/>
                  </a:schemeClr>
                </a:solidFill>
                <a:latin typeface="Poppins" panose="00000500000000000000" pitchFamily="2" charset="0"/>
                <a:cs typeface="Poppins" panose="00000500000000000000" pitchFamily="2" charset="0"/>
              </a:rPr>
              <a:t>. It's responsible for managing and processing data, handling business logic, and serving web pages.</a:t>
            </a:r>
          </a:p>
          <a:p>
            <a:pPr marL="0" lvl="0" indent="0" algn="l" rtl="0">
              <a:spcBef>
                <a:spcPts val="0"/>
              </a:spcBef>
              <a:spcAft>
                <a:spcPts val="0"/>
              </a:spcAft>
              <a:buNone/>
            </a:pPr>
            <a:endParaRPr lang="en-US" sz="1600" dirty="0">
              <a:solidFill>
                <a:schemeClr val="bg1">
                  <a:lumMod val="90000"/>
                  <a:lumOff val="10000"/>
                </a:schemeClr>
              </a:solidFill>
              <a:latin typeface="Poppins" panose="00000500000000000000" pitchFamily="2" charset="0"/>
              <a:cs typeface="Poppins" panose="00000500000000000000" pitchFamily="2" charset="0"/>
            </a:endParaRPr>
          </a:p>
          <a:p>
            <a:pPr marL="0" lvl="0" indent="0" algn="l" rtl="0">
              <a:spcBef>
                <a:spcPts val="0"/>
              </a:spcBef>
              <a:spcAft>
                <a:spcPts val="0"/>
              </a:spcAft>
              <a:buNone/>
            </a:pPr>
            <a:r>
              <a:rPr lang="en-US" sz="1600" dirty="0">
                <a:solidFill>
                  <a:schemeClr val="bg1">
                    <a:lumMod val="90000"/>
                    <a:lumOff val="10000"/>
                  </a:schemeClr>
                </a:solidFill>
                <a:latin typeface="Poppins" panose="00000500000000000000" pitchFamily="2" charset="0"/>
                <a:cs typeface="Poppins" panose="00000500000000000000" pitchFamily="2" charset="0"/>
              </a:rPr>
              <a:t>Languages: Common languages include PHP, Python, Ruby, Java, and Node.js (JavaScript on the server side).</a:t>
            </a:r>
          </a:p>
          <a:p>
            <a:pPr marL="0" lvl="0" indent="0" algn="l" rtl="0">
              <a:spcBef>
                <a:spcPts val="0"/>
              </a:spcBef>
              <a:spcAft>
                <a:spcPts val="0"/>
              </a:spcAft>
              <a:buNone/>
            </a:pPr>
            <a:endParaRPr lang="en-US" sz="1600" dirty="0">
              <a:solidFill>
                <a:schemeClr val="bg1">
                  <a:lumMod val="90000"/>
                  <a:lumOff val="10000"/>
                </a:schemeClr>
              </a:solidFill>
              <a:latin typeface="Poppins" panose="00000500000000000000" pitchFamily="2" charset="0"/>
              <a:cs typeface="Poppins" panose="00000500000000000000" pitchFamily="2" charset="0"/>
            </a:endParaRPr>
          </a:p>
          <a:p>
            <a:r>
              <a:rPr lang="en-US" sz="1600" b="1" dirty="0">
                <a:latin typeface="Poppins" panose="00000500000000000000" pitchFamily="2" charset="0"/>
                <a:cs typeface="Poppins" panose="00000500000000000000" pitchFamily="2" charset="0"/>
              </a:rPr>
              <a:t>Functionality</a:t>
            </a:r>
            <a:r>
              <a:rPr lang="en-US" sz="1800" dirty="0">
                <a:latin typeface="Poppins" panose="00000500000000000000" pitchFamily="2" charset="0"/>
                <a:cs typeface="Poppins" panose="00000500000000000000" pitchFamily="2" charset="0"/>
              </a:rPr>
              <a:t>:</a:t>
            </a:r>
          </a:p>
          <a:p>
            <a:pPr marL="285750" indent="-285750">
              <a:buFont typeface="Arial" panose="020B0604020202020204" pitchFamily="34" charset="0"/>
              <a:buChar char="•"/>
            </a:pPr>
            <a:r>
              <a:rPr lang="en-US" sz="1600" dirty="0">
                <a:latin typeface="Poppins" panose="00000500000000000000" pitchFamily="2" charset="0"/>
                <a:cs typeface="Poppins" panose="00000500000000000000" pitchFamily="2" charset="0"/>
              </a:rPr>
              <a:t>Interacts with databases to retrieve, manipulate, and store data.</a:t>
            </a:r>
          </a:p>
          <a:p>
            <a:pPr marL="285750" indent="-285750">
              <a:buFont typeface="Arial" panose="020B0604020202020204" pitchFamily="34" charset="0"/>
              <a:buChar char="•"/>
            </a:pPr>
            <a:r>
              <a:rPr lang="en-US" sz="1600" dirty="0">
                <a:latin typeface="Poppins" panose="00000500000000000000" pitchFamily="2" charset="0"/>
                <a:cs typeface="Poppins" panose="00000500000000000000" pitchFamily="2" charset="0"/>
              </a:rPr>
              <a:t>Authenticates and authorizes users.</a:t>
            </a:r>
          </a:p>
          <a:p>
            <a:pPr marL="285750" indent="-285750">
              <a:buFont typeface="Arial" panose="020B0604020202020204" pitchFamily="34" charset="0"/>
              <a:buChar char="•"/>
            </a:pPr>
            <a:r>
              <a:rPr lang="en-US" sz="1600" dirty="0">
                <a:latin typeface="Poppins" panose="00000500000000000000" pitchFamily="2" charset="0"/>
                <a:cs typeface="Poppins" panose="00000500000000000000" pitchFamily="2" charset="0"/>
              </a:rPr>
              <a:t>Generates dynamic content based on user requests and server-side logic.</a:t>
            </a:r>
          </a:p>
          <a:p>
            <a:endParaRPr lang="en-US" dirty="0">
              <a:latin typeface="Poppins" panose="00000500000000000000" pitchFamily="2" charset="0"/>
              <a:cs typeface="Poppins" panose="00000500000000000000" pitchFamily="2" charset="0"/>
            </a:endParaRPr>
          </a:p>
          <a:p>
            <a:r>
              <a:rPr lang="en-US" sz="1600" b="1" dirty="0">
                <a:latin typeface="Poppins" panose="00000500000000000000" pitchFamily="2" charset="0"/>
                <a:cs typeface="Poppins" panose="00000500000000000000" pitchFamily="2" charset="0"/>
              </a:rPr>
              <a:t>Advantages</a:t>
            </a:r>
            <a:r>
              <a:rPr lang="en-US" sz="1600" dirty="0">
                <a:latin typeface="Poppins" panose="00000500000000000000" pitchFamily="2" charset="0"/>
                <a:cs typeface="Poppins" panose="00000500000000000000" pitchFamily="2" charset="0"/>
              </a:rPr>
              <a:t>:</a:t>
            </a:r>
          </a:p>
          <a:p>
            <a:pPr marL="285750" indent="-285750">
              <a:buFont typeface="Arial" panose="020B0604020202020204" pitchFamily="34" charset="0"/>
              <a:buChar char="•"/>
            </a:pPr>
            <a:r>
              <a:rPr lang="en-US" sz="1600" dirty="0">
                <a:latin typeface="Poppins" panose="00000500000000000000" pitchFamily="2" charset="0"/>
                <a:cs typeface="Poppins" panose="00000500000000000000" pitchFamily="2" charset="0"/>
              </a:rPr>
              <a:t>Can handle complex processing and data management that cannot be performed on the client side.</a:t>
            </a:r>
          </a:p>
          <a:p>
            <a:pPr marL="285750" indent="-285750">
              <a:buFont typeface="Arial" panose="020B0604020202020204" pitchFamily="34" charset="0"/>
              <a:buChar char="•"/>
            </a:pPr>
            <a:r>
              <a:rPr lang="en-US" sz="1600" dirty="0">
                <a:latin typeface="Poppins" panose="00000500000000000000" pitchFamily="2" charset="0"/>
                <a:cs typeface="Poppins" panose="00000500000000000000" pitchFamily="2" charset="0"/>
              </a:rPr>
              <a:t>Maintains a higher level of security since sensitive operations and data are kept on the server.</a:t>
            </a:r>
          </a:p>
          <a:p>
            <a:pPr marL="285750" indent="-285750">
              <a:buFont typeface="Arial" panose="020B0604020202020204" pitchFamily="34" charset="0"/>
              <a:buChar char="•"/>
            </a:pPr>
            <a:endParaRPr lang="en-US" sz="1600" dirty="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endParaRPr lang="en-US" sz="1600" dirty="0">
              <a:latin typeface="Poppins" panose="00000500000000000000" pitchFamily="2" charset="0"/>
              <a:cs typeface="Poppins" panose="00000500000000000000" pitchFamily="2" charset="0"/>
            </a:endParaRPr>
          </a:p>
          <a:p>
            <a:pPr marL="0" lvl="0" indent="0" algn="l" rtl="0">
              <a:spcBef>
                <a:spcPts val="0"/>
              </a:spcBef>
              <a:spcAft>
                <a:spcPts val="0"/>
              </a:spcAft>
              <a:buNone/>
            </a:pPr>
            <a:endParaRPr lang="en-US" sz="1600" dirty="0">
              <a:solidFill>
                <a:schemeClr val="bg1">
                  <a:lumMod val="90000"/>
                  <a:lumOff val="1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588350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4500"/>
            <a:ext cx="5953346" cy="572700"/>
          </a:xfrm>
          <a:prstGeom prst="rect">
            <a:avLst/>
          </a:prstGeom>
        </p:spPr>
        <p:txBody>
          <a:bodyPr spcFirstLastPara="1" wrap="square" lIns="91425" tIns="91425" rIns="91425" bIns="91425" anchor="t" anchorCtr="0">
            <a:noAutofit/>
          </a:bodyPr>
          <a:lstStyle/>
          <a:p>
            <a:pPr algn="l"/>
            <a:r>
              <a:rPr lang="en-PH"/>
              <a:t>Example</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6338F09A-52C1-11CE-8558-CA8E1BC4F695}"/>
              </a:ext>
            </a:extLst>
          </p:cNvPr>
          <p:cNvSpPr txBox="1"/>
          <p:nvPr/>
        </p:nvSpPr>
        <p:spPr>
          <a:xfrm>
            <a:off x="641327" y="1339850"/>
            <a:ext cx="7884000" cy="2893100"/>
          </a:xfrm>
          <a:prstGeom prst="rect">
            <a:avLst/>
          </a:prstGeom>
          <a:solidFill>
            <a:schemeClr val="bg1"/>
          </a:solidFill>
        </p:spPr>
        <p:txBody>
          <a:bodyPr wrap="square" rtlCol="0">
            <a:spAutoFit/>
          </a:bodyPr>
          <a:lstStyle/>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120</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120</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$diff</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"the sum is : "</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"&lt;br&gt;&lt;div class='bb'&gt;the product is&lt;/div&gt; : "</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"&lt;br&gt;the quotient is : "</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"&lt;br&gt;the difference is: </a:t>
            </a:r>
            <a:r>
              <a:rPr lang="en-US" b="0" dirty="0">
                <a:solidFill>
                  <a:srgbClr val="9CDCFE"/>
                </a:solidFill>
                <a:effectLst/>
                <a:latin typeface="Consolas" panose="020B0609020204030204" pitchFamily="49" charset="0"/>
              </a:rPr>
              <a:t>$diff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"&lt;hr&gt;"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"the sum is : "</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//output is 1. it will ignore $x</a:t>
            </a:r>
            <a:endParaRPr lang="en-US" b="0" dirty="0">
              <a:solidFill>
                <a:srgbClr val="D4D4D4"/>
              </a:solidFill>
              <a:effectLst/>
              <a:latin typeface="Consolas" panose="020B0609020204030204" pitchFamily="49" charset="0"/>
            </a:endParaRPr>
          </a:p>
          <a:p>
            <a:endParaRPr lang="en-PH" dirty="0"/>
          </a:p>
        </p:txBody>
      </p:sp>
    </p:spTree>
    <p:extLst>
      <p:ext uri="{BB962C8B-B14F-4D97-AF65-F5344CB8AC3E}">
        <p14:creationId xmlns:p14="http://schemas.microsoft.com/office/powerpoint/2010/main" val="835986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6" name="Google Shape;406;p34"/>
          <p:cNvSpPr/>
          <p:nvPr/>
        </p:nvSpPr>
        <p:spPr>
          <a:xfrm>
            <a:off x="7576351" y="3807649"/>
            <a:ext cx="1042049" cy="965951"/>
          </a:xfrm>
          <a:custGeom>
            <a:avLst/>
            <a:gdLst/>
            <a:ahLst/>
            <a:cxnLst/>
            <a:rect l="l" t="t" r="r" b="b"/>
            <a:pathLst>
              <a:path w="1619" h="1618" extrusionOk="0">
                <a:moveTo>
                  <a:pt x="1020" y="883"/>
                </a:moveTo>
                <a:lnTo>
                  <a:pt x="1201" y="747"/>
                </a:lnTo>
                <a:lnTo>
                  <a:pt x="1020" y="611"/>
                </a:lnTo>
                <a:cubicBezTo>
                  <a:pt x="992" y="590"/>
                  <a:pt x="987" y="551"/>
                  <a:pt x="1008" y="523"/>
                </a:cubicBezTo>
                <a:cubicBezTo>
                  <a:pt x="1028" y="495"/>
                  <a:pt x="1068" y="489"/>
                  <a:pt x="1096" y="510"/>
                </a:cubicBezTo>
                <a:lnTo>
                  <a:pt x="1345" y="697"/>
                </a:lnTo>
                <a:cubicBezTo>
                  <a:pt x="1378" y="722"/>
                  <a:pt x="1378" y="772"/>
                  <a:pt x="1345" y="798"/>
                </a:cubicBezTo>
                <a:lnTo>
                  <a:pt x="1096" y="984"/>
                </a:lnTo>
                <a:cubicBezTo>
                  <a:pt x="1068" y="1005"/>
                  <a:pt x="1028" y="999"/>
                  <a:pt x="1008" y="972"/>
                </a:cubicBezTo>
                <a:cubicBezTo>
                  <a:pt x="987" y="944"/>
                  <a:pt x="992" y="904"/>
                  <a:pt x="1020" y="883"/>
                </a:cubicBezTo>
                <a:moveTo>
                  <a:pt x="523" y="697"/>
                </a:moveTo>
                <a:lnTo>
                  <a:pt x="772" y="510"/>
                </a:lnTo>
                <a:cubicBezTo>
                  <a:pt x="799" y="489"/>
                  <a:pt x="839" y="495"/>
                  <a:pt x="860" y="523"/>
                </a:cubicBezTo>
                <a:cubicBezTo>
                  <a:pt x="881" y="551"/>
                  <a:pt x="875" y="590"/>
                  <a:pt x="847" y="611"/>
                </a:cubicBezTo>
                <a:lnTo>
                  <a:pt x="666" y="747"/>
                </a:lnTo>
                <a:lnTo>
                  <a:pt x="847" y="883"/>
                </a:lnTo>
                <a:cubicBezTo>
                  <a:pt x="875" y="904"/>
                  <a:pt x="881" y="944"/>
                  <a:pt x="860" y="972"/>
                </a:cubicBezTo>
                <a:cubicBezTo>
                  <a:pt x="839" y="1000"/>
                  <a:pt x="799" y="1005"/>
                  <a:pt x="772" y="984"/>
                </a:cubicBezTo>
                <a:lnTo>
                  <a:pt x="523" y="798"/>
                </a:lnTo>
                <a:cubicBezTo>
                  <a:pt x="489" y="772"/>
                  <a:pt x="489" y="722"/>
                  <a:pt x="523" y="697"/>
                </a:cubicBezTo>
                <a:moveTo>
                  <a:pt x="1492" y="1307"/>
                </a:moveTo>
                <a:cubicBezTo>
                  <a:pt x="1492" y="1409"/>
                  <a:pt x="1409" y="1492"/>
                  <a:pt x="1307" y="1492"/>
                </a:cubicBezTo>
                <a:cubicBezTo>
                  <a:pt x="1205" y="1492"/>
                  <a:pt x="1121" y="1409"/>
                  <a:pt x="1121" y="1307"/>
                </a:cubicBezTo>
                <a:cubicBezTo>
                  <a:pt x="1121" y="1272"/>
                  <a:pt x="1093" y="1243"/>
                  <a:pt x="1058" y="1243"/>
                </a:cubicBezTo>
                <a:lnTo>
                  <a:pt x="375" y="1243"/>
                </a:lnTo>
                <a:lnTo>
                  <a:pt x="375" y="127"/>
                </a:lnTo>
                <a:lnTo>
                  <a:pt x="1492" y="127"/>
                </a:lnTo>
                <a:lnTo>
                  <a:pt x="1492" y="1307"/>
                </a:lnTo>
                <a:moveTo>
                  <a:pt x="312" y="1492"/>
                </a:moveTo>
                <a:cubicBezTo>
                  <a:pt x="232" y="1492"/>
                  <a:pt x="164" y="1441"/>
                  <a:pt x="138" y="1370"/>
                </a:cubicBezTo>
                <a:lnTo>
                  <a:pt x="1001" y="1370"/>
                </a:lnTo>
                <a:cubicBezTo>
                  <a:pt x="1011" y="1415"/>
                  <a:pt x="1030" y="1456"/>
                  <a:pt x="1056" y="1492"/>
                </a:cubicBezTo>
                <a:lnTo>
                  <a:pt x="312" y="1492"/>
                </a:lnTo>
                <a:moveTo>
                  <a:pt x="1555" y="0"/>
                </a:moveTo>
                <a:lnTo>
                  <a:pt x="312" y="0"/>
                </a:lnTo>
                <a:cubicBezTo>
                  <a:pt x="277" y="0"/>
                  <a:pt x="249" y="28"/>
                  <a:pt x="249" y="63"/>
                </a:cubicBezTo>
                <a:lnTo>
                  <a:pt x="249" y="1243"/>
                </a:lnTo>
                <a:lnTo>
                  <a:pt x="64" y="1243"/>
                </a:lnTo>
                <a:cubicBezTo>
                  <a:pt x="29" y="1243"/>
                  <a:pt x="0" y="1272"/>
                  <a:pt x="0" y="1307"/>
                </a:cubicBezTo>
                <a:cubicBezTo>
                  <a:pt x="0" y="1478"/>
                  <a:pt x="140" y="1618"/>
                  <a:pt x="312" y="1618"/>
                </a:cubicBezTo>
                <a:lnTo>
                  <a:pt x="1307" y="1618"/>
                </a:lnTo>
                <a:cubicBezTo>
                  <a:pt x="1479" y="1618"/>
                  <a:pt x="1619" y="1478"/>
                  <a:pt x="1619" y="1307"/>
                </a:cubicBezTo>
                <a:lnTo>
                  <a:pt x="1619" y="63"/>
                </a:lnTo>
                <a:cubicBezTo>
                  <a:pt x="1619" y="28"/>
                  <a:pt x="1590" y="0"/>
                  <a:pt x="155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7" name="Google Shape;407;p34"/>
          <p:cNvSpPr txBox="1">
            <a:spLocks noGrp="1"/>
          </p:cNvSpPr>
          <p:nvPr>
            <p:ph type="title"/>
          </p:nvPr>
        </p:nvSpPr>
        <p:spPr>
          <a:xfrm>
            <a:off x="1576800" y="2251650"/>
            <a:ext cx="66600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t>Exercise 1 (operators)</a:t>
            </a:r>
          </a:p>
        </p:txBody>
      </p:sp>
    </p:spTree>
    <p:extLst>
      <p:ext uri="{BB962C8B-B14F-4D97-AF65-F5344CB8AC3E}">
        <p14:creationId xmlns:p14="http://schemas.microsoft.com/office/powerpoint/2010/main" val="2642384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4500"/>
            <a:ext cx="5953346" cy="572700"/>
          </a:xfrm>
          <a:prstGeom prst="rect">
            <a:avLst/>
          </a:prstGeom>
        </p:spPr>
        <p:txBody>
          <a:bodyPr spcFirstLastPara="1" wrap="square" lIns="91425" tIns="91425" rIns="91425" bIns="91425" anchor="t" anchorCtr="0">
            <a:noAutofit/>
          </a:bodyPr>
          <a:lstStyle/>
          <a:p>
            <a:pPr algn="l"/>
            <a:r>
              <a:rPr lang="en-PH" dirty="0"/>
              <a:t>Exercise</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6147E1FC-879B-60AE-E308-F2E899000D54}"/>
              </a:ext>
            </a:extLst>
          </p:cNvPr>
          <p:cNvSpPr txBox="1"/>
          <p:nvPr/>
        </p:nvSpPr>
        <p:spPr>
          <a:xfrm>
            <a:off x="457200" y="939740"/>
            <a:ext cx="8229600" cy="3693319"/>
          </a:xfrm>
          <a:prstGeom prst="rect">
            <a:avLst/>
          </a:prstGeom>
          <a:noFill/>
        </p:spPr>
        <p:txBody>
          <a:bodyPr wrap="square" rtlCol="0">
            <a:spAutoFit/>
          </a:bodyPr>
          <a:lstStyle/>
          <a:p>
            <a:r>
              <a:rPr lang="en-US" sz="1800" dirty="0"/>
              <a:t>Write a PHP script that introduces a person named Kazuto, who is currently 22 years old. The script should also display the following:</a:t>
            </a:r>
          </a:p>
          <a:p>
            <a:endParaRPr lang="en-US" sz="1800" dirty="0"/>
          </a:p>
          <a:p>
            <a:pPr marL="285750" indent="-285750">
              <a:buFont typeface="Arial" panose="020B0604020202020204" pitchFamily="34" charset="0"/>
              <a:buChar char="•"/>
            </a:pPr>
            <a:r>
              <a:rPr lang="en-US" sz="1800" dirty="0"/>
              <a:t>Kazuto's birth year.</a:t>
            </a:r>
          </a:p>
          <a:p>
            <a:pPr marL="285750" indent="-285750">
              <a:buFont typeface="Arial" panose="020B0604020202020204" pitchFamily="34" charset="0"/>
              <a:buChar char="•"/>
            </a:pPr>
            <a:r>
              <a:rPr lang="en-US" sz="1800" dirty="0"/>
              <a:t>Whether Kazuto is an adult.</a:t>
            </a:r>
          </a:p>
          <a:p>
            <a:pPr marL="285750" indent="-285750">
              <a:buFont typeface="Arial" panose="020B0604020202020204" pitchFamily="34" charset="0"/>
              <a:buChar char="•"/>
            </a:pPr>
            <a:r>
              <a:rPr lang="en-US" sz="1800" dirty="0"/>
              <a:t>How old Kazuto will be next year.</a:t>
            </a:r>
          </a:p>
          <a:p>
            <a:pPr marL="285750" indent="-285750">
              <a:buFont typeface="Arial" panose="020B0604020202020204" pitchFamily="34" charset="0"/>
              <a:buChar char="•"/>
            </a:pPr>
            <a:r>
              <a:rPr lang="en-US" sz="1800" dirty="0"/>
              <a:t>How many years Kazuto has until they turn 30.</a:t>
            </a:r>
          </a:p>
          <a:p>
            <a:pPr marL="285750" indent="-285750">
              <a:buFont typeface="Arial" panose="020B0604020202020204" pitchFamily="34" charset="0"/>
              <a:buChar char="•"/>
            </a:pPr>
            <a:r>
              <a:rPr lang="en-US" sz="1800" dirty="0"/>
              <a:t>Whether Kazuto is a teenager.</a:t>
            </a:r>
          </a:p>
          <a:p>
            <a:pPr marL="285750" indent="-285750">
              <a:buFont typeface="Arial" panose="020B0604020202020204" pitchFamily="34" charset="0"/>
              <a:buChar char="•"/>
            </a:pPr>
            <a:r>
              <a:rPr lang="en-US" sz="1800" dirty="0"/>
              <a:t>A sentence about Kazuto's hobby (graphic designing) and future goal (becoming a front-end web developer).</a:t>
            </a:r>
          </a:p>
          <a:p>
            <a:pPr marL="285750" indent="-285750">
              <a:buFont typeface="Arial" panose="020B0604020202020204" pitchFamily="34" charset="0"/>
              <a:buChar char="•"/>
            </a:pPr>
            <a:endParaRPr lang="en-US" sz="1800" dirty="0"/>
          </a:p>
          <a:p>
            <a:r>
              <a:rPr lang="en-US" sz="1800" dirty="0"/>
              <a:t>Use appropriate variables for the name, age, hobby, and goal, and include basic conditional statements to determine adult status and teenage status.</a:t>
            </a:r>
          </a:p>
        </p:txBody>
      </p:sp>
    </p:spTree>
    <p:extLst>
      <p:ext uri="{BB962C8B-B14F-4D97-AF65-F5344CB8AC3E}">
        <p14:creationId xmlns:p14="http://schemas.microsoft.com/office/powerpoint/2010/main" val="221181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6">
          <a:extLst>
            <a:ext uri="{FF2B5EF4-FFF2-40B4-BE49-F238E27FC236}">
              <a16:creationId xmlns:a16="http://schemas.microsoft.com/office/drawing/2014/main" id="{29C55A62-7205-C6F3-B0E3-C4BB7A0D7642}"/>
            </a:ext>
          </a:extLst>
        </p:cNvPr>
        <p:cNvGrpSpPr/>
        <p:nvPr/>
      </p:nvGrpSpPr>
      <p:grpSpPr>
        <a:xfrm>
          <a:off x="0" y="0"/>
          <a:ext cx="0" cy="0"/>
          <a:chOff x="0" y="0"/>
          <a:chExt cx="0" cy="0"/>
        </a:xfrm>
      </p:grpSpPr>
      <p:sp>
        <p:nvSpPr>
          <p:cNvPr id="387" name="Google Shape;387;p33">
            <a:extLst>
              <a:ext uri="{FF2B5EF4-FFF2-40B4-BE49-F238E27FC236}">
                <a16:creationId xmlns:a16="http://schemas.microsoft.com/office/drawing/2014/main" id="{A5436009-C4C3-9BC3-6D6C-CE3D6614E933}"/>
              </a:ext>
            </a:extLst>
          </p:cNvPr>
          <p:cNvSpPr txBox="1">
            <a:spLocks noGrp="1"/>
          </p:cNvSpPr>
          <p:nvPr>
            <p:ph type="title"/>
          </p:nvPr>
        </p:nvSpPr>
        <p:spPr>
          <a:xfrm>
            <a:off x="331200" y="154500"/>
            <a:ext cx="5953346" cy="572700"/>
          </a:xfrm>
          <a:prstGeom prst="rect">
            <a:avLst/>
          </a:prstGeom>
        </p:spPr>
        <p:txBody>
          <a:bodyPr spcFirstLastPara="1" wrap="square" lIns="91425" tIns="91425" rIns="91425" bIns="91425" anchor="t" anchorCtr="0">
            <a:noAutofit/>
          </a:bodyPr>
          <a:lstStyle/>
          <a:p>
            <a:pPr algn="l"/>
            <a:r>
              <a:rPr lang="en-PH" dirty="0"/>
              <a:t>Exercise output</a:t>
            </a:r>
            <a:endParaRPr lang="en-US" b="1" dirty="0"/>
          </a:p>
        </p:txBody>
      </p:sp>
      <p:sp>
        <p:nvSpPr>
          <p:cNvPr id="3" name="TextBox 2">
            <a:extLst>
              <a:ext uri="{FF2B5EF4-FFF2-40B4-BE49-F238E27FC236}">
                <a16:creationId xmlns:a16="http://schemas.microsoft.com/office/drawing/2014/main" id="{06FE9241-ADC3-A90D-B192-1713509C0505}"/>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94DEEB8D-F3DC-0F8C-FF21-AB256C36A5E4}"/>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pic>
        <p:nvPicPr>
          <p:cNvPr id="5" name="Picture 4">
            <a:extLst>
              <a:ext uri="{FF2B5EF4-FFF2-40B4-BE49-F238E27FC236}">
                <a16:creationId xmlns:a16="http://schemas.microsoft.com/office/drawing/2014/main" id="{07853C23-66C8-A73E-5789-0DD495019620}"/>
              </a:ext>
            </a:extLst>
          </p:cNvPr>
          <p:cNvPicPr>
            <a:picLocks noChangeAspect="1"/>
          </p:cNvPicPr>
          <p:nvPr/>
        </p:nvPicPr>
        <p:blipFill>
          <a:blip r:embed="rId3"/>
          <a:stretch>
            <a:fillRect/>
          </a:stretch>
        </p:blipFill>
        <p:spPr>
          <a:xfrm>
            <a:off x="737536" y="846481"/>
            <a:ext cx="7431328" cy="2019907"/>
          </a:xfrm>
          <a:prstGeom prst="rect">
            <a:avLst/>
          </a:prstGeom>
        </p:spPr>
      </p:pic>
      <p:sp>
        <p:nvSpPr>
          <p:cNvPr id="4" name="TextBox 3">
            <a:extLst>
              <a:ext uri="{FF2B5EF4-FFF2-40B4-BE49-F238E27FC236}">
                <a16:creationId xmlns:a16="http://schemas.microsoft.com/office/drawing/2014/main" id="{2C978A9C-0B9B-B1BA-EC94-251663E2A118}"/>
              </a:ext>
            </a:extLst>
          </p:cNvPr>
          <p:cNvSpPr txBox="1"/>
          <p:nvPr/>
        </p:nvSpPr>
        <p:spPr>
          <a:xfrm>
            <a:off x="640863" y="3040938"/>
            <a:ext cx="7884928" cy="1600438"/>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rPr>
              <a:t>Hi, I am Kazuto. I am currently 13 years old.</a:t>
            </a:r>
            <a:br>
              <a:rPr lang="en-US" dirty="0"/>
            </a:br>
            <a:r>
              <a:rPr lang="en-US" b="0" i="0" dirty="0">
                <a:solidFill>
                  <a:srgbClr val="000000"/>
                </a:solidFill>
                <a:effectLst/>
                <a:latin typeface="Times New Roman" panose="02020603050405020304" pitchFamily="18" charset="0"/>
              </a:rPr>
              <a:t>My birth year is 2011.</a:t>
            </a:r>
            <a:br>
              <a:rPr lang="en-US" dirty="0"/>
            </a:br>
            <a:r>
              <a:rPr lang="en-US" b="0" i="0" dirty="0">
                <a:solidFill>
                  <a:srgbClr val="000000"/>
                </a:solidFill>
                <a:effectLst/>
                <a:latin typeface="Times New Roman" panose="02020603050405020304" pitchFamily="18" charset="0"/>
              </a:rPr>
              <a:t>I am not yet an adult.</a:t>
            </a:r>
            <a:br>
              <a:rPr lang="en-US" dirty="0"/>
            </a:br>
            <a:r>
              <a:rPr lang="en-US" b="0" i="0" dirty="0">
                <a:solidFill>
                  <a:srgbClr val="000000"/>
                </a:solidFill>
                <a:effectLst/>
                <a:latin typeface="Times New Roman" panose="02020603050405020304" pitchFamily="18" charset="0"/>
              </a:rPr>
              <a:t>Next year, I will be 14 years old.</a:t>
            </a:r>
            <a:br>
              <a:rPr lang="en-US" dirty="0"/>
            </a:br>
            <a:r>
              <a:rPr lang="en-US" b="0" i="0" dirty="0">
                <a:solidFill>
                  <a:srgbClr val="000000"/>
                </a:solidFill>
                <a:effectLst/>
                <a:latin typeface="Times New Roman" panose="02020603050405020304" pitchFamily="18" charset="0"/>
              </a:rPr>
              <a:t>I have 17 years until I turn 30.</a:t>
            </a:r>
            <a:br>
              <a:rPr lang="en-US" dirty="0"/>
            </a:br>
            <a:r>
              <a:rPr lang="en-US" b="0" i="0" dirty="0">
                <a:solidFill>
                  <a:srgbClr val="000000"/>
                </a:solidFill>
                <a:effectLst/>
                <a:latin typeface="Times New Roman" panose="02020603050405020304" pitchFamily="18" charset="0"/>
              </a:rPr>
              <a:t>I am a teenager.</a:t>
            </a:r>
            <a:br>
              <a:rPr lang="en-US" dirty="0"/>
            </a:br>
            <a:r>
              <a:rPr lang="en-US" b="0" i="0" dirty="0">
                <a:solidFill>
                  <a:srgbClr val="000000"/>
                </a:solidFill>
                <a:effectLst/>
                <a:latin typeface="Times New Roman" panose="02020603050405020304" pitchFamily="18" charset="0"/>
              </a:rPr>
              <a:t>I love graphic designing and want to become a front-end web developer in the future.</a:t>
            </a:r>
            <a:endParaRPr lang="en-PH" dirty="0"/>
          </a:p>
        </p:txBody>
      </p:sp>
    </p:spTree>
    <p:extLst>
      <p:ext uri="{BB962C8B-B14F-4D97-AF65-F5344CB8AC3E}">
        <p14:creationId xmlns:p14="http://schemas.microsoft.com/office/powerpoint/2010/main" val="118968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0">
          <a:extLst>
            <a:ext uri="{FF2B5EF4-FFF2-40B4-BE49-F238E27FC236}">
              <a16:creationId xmlns:a16="http://schemas.microsoft.com/office/drawing/2014/main" id="{FD9E49DB-B2EA-5517-6EE7-0508427D1AAF}"/>
            </a:ext>
          </a:extLst>
        </p:cNvPr>
        <p:cNvGrpSpPr/>
        <p:nvPr/>
      </p:nvGrpSpPr>
      <p:grpSpPr>
        <a:xfrm>
          <a:off x="0" y="0"/>
          <a:ext cx="0" cy="0"/>
          <a:chOff x="0" y="0"/>
          <a:chExt cx="0" cy="0"/>
        </a:xfrm>
      </p:grpSpPr>
      <p:sp>
        <p:nvSpPr>
          <p:cNvPr id="406" name="Google Shape;406;p34">
            <a:extLst>
              <a:ext uri="{FF2B5EF4-FFF2-40B4-BE49-F238E27FC236}">
                <a16:creationId xmlns:a16="http://schemas.microsoft.com/office/drawing/2014/main" id="{BD9E5A40-79B4-8CE5-3F4E-6D8C61F2A1E6}"/>
              </a:ext>
            </a:extLst>
          </p:cNvPr>
          <p:cNvSpPr/>
          <p:nvPr/>
        </p:nvSpPr>
        <p:spPr>
          <a:xfrm>
            <a:off x="7576351" y="3807649"/>
            <a:ext cx="1042049" cy="965951"/>
          </a:xfrm>
          <a:custGeom>
            <a:avLst/>
            <a:gdLst/>
            <a:ahLst/>
            <a:cxnLst/>
            <a:rect l="l" t="t" r="r" b="b"/>
            <a:pathLst>
              <a:path w="1619" h="1618" extrusionOk="0">
                <a:moveTo>
                  <a:pt x="1020" y="883"/>
                </a:moveTo>
                <a:lnTo>
                  <a:pt x="1201" y="747"/>
                </a:lnTo>
                <a:lnTo>
                  <a:pt x="1020" y="611"/>
                </a:lnTo>
                <a:cubicBezTo>
                  <a:pt x="992" y="590"/>
                  <a:pt x="987" y="551"/>
                  <a:pt x="1008" y="523"/>
                </a:cubicBezTo>
                <a:cubicBezTo>
                  <a:pt x="1028" y="495"/>
                  <a:pt x="1068" y="489"/>
                  <a:pt x="1096" y="510"/>
                </a:cubicBezTo>
                <a:lnTo>
                  <a:pt x="1345" y="697"/>
                </a:lnTo>
                <a:cubicBezTo>
                  <a:pt x="1378" y="722"/>
                  <a:pt x="1378" y="772"/>
                  <a:pt x="1345" y="798"/>
                </a:cubicBezTo>
                <a:lnTo>
                  <a:pt x="1096" y="984"/>
                </a:lnTo>
                <a:cubicBezTo>
                  <a:pt x="1068" y="1005"/>
                  <a:pt x="1028" y="999"/>
                  <a:pt x="1008" y="972"/>
                </a:cubicBezTo>
                <a:cubicBezTo>
                  <a:pt x="987" y="944"/>
                  <a:pt x="992" y="904"/>
                  <a:pt x="1020" y="883"/>
                </a:cubicBezTo>
                <a:moveTo>
                  <a:pt x="523" y="697"/>
                </a:moveTo>
                <a:lnTo>
                  <a:pt x="772" y="510"/>
                </a:lnTo>
                <a:cubicBezTo>
                  <a:pt x="799" y="489"/>
                  <a:pt x="839" y="495"/>
                  <a:pt x="860" y="523"/>
                </a:cubicBezTo>
                <a:cubicBezTo>
                  <a:pt x="881" y="551"/>
                  <a:pt x="875" y="590"/>
                  <a:pt x="847" y="611"/>
                </a:cubicBezTo>
                <a:lnTo>
                  <a:pt x="666" y="747"/>
                </a:lnTo>
                <a:lnTo>
                  <a:pt x="847" y="883"/>
                </a:lnTo>
                <a:cubicBezTo>
                  <a:pt x="875" y="904"/>
                  <a:pt x="881" y="944"/>
                  <a:pt x="860" y="972"/>
                </a:cubicBezTo>
                <a:cubicBezTo>
                  <a:pt x="839" y="1000"/>
                  <a:pt x="799" y="1005"/>
                  <a:pt x="772" y="984"/>
                </a:cubicBezTo>
                <a:lnTo>
                  <a:pt x="523" y="798"/>
                </a:lnTo>
                <a:cubicBezTo>
                  <a:pt x="489" y="772"/>
                  <a:pt x="489" y="722"/>
                  <a:pt x="523" y="697"/>
                </a:cubicBezTo>
                <a:moveTo>
                  <a:pt x="1492" y="1307"/>
                </a:moveTo>
                <a:cubicBezTo>
                  <a:pt x="1492" y="1409"/>
                  <a:pt x="1409" y="1492"/>
                  <a:pt x="1307" y="1492"/>
                </a:cubicBezTo>
                <a:cubicBezTo>
                  <a:pt x="1205" y="1492"/>
                  <a:pt x="1121" y="1409"/>
                  <a:pt x="1121" y="1307"/>
                </a:cubicBezTo>
                <a:cubicBezTo>
                  <a:pt x="1121" y="1272"/>
                  <a:pt x="1093" y="1243"/>
                  <a:pt x="1058" y="1243"/>
                </a:cubicBezTo>
                <a:lnTo>
                  <a:pt x="375" y="1243"/>
                </a:lnTo>
                <a:lnTo>
                  <a:pt x="375" y="127"/>
                </a:lnTo>
                <a:lnTo>
                  <a:pt x="1492" y="127"/>
                </a:lnTo>
                <a:lnTo>
                  <a:pt x="1492" y="1307"/>
                </a:lnTo>
                <a:moveTo>
                  <a:pt x="312" y="1492"/>
                </a:moveTo>
                <a:cubicBezTo>
                  <a:pt x="232" y="1492"/>
                  <a:pt x="164" y="1441"/>
                  <a:pt x="138" y="1370"/>
                </a:cubicBezTo>
                <a:lnTo>
                  <a:pt x="1001" y="1370"/>
                </a:lnTo>
                <a:cubicBezTo>
                  <a:pt x="1011" y="1415"/>
                  <a:pt x="1030" y="1456"/>
                  <a:pt x="1056" y="1492"/>
                </a:cubicBezTo>
                <a:lnTo>
                  <a:pt x="312" y="1492"/>
                </a:lnTo>
                <a:moveTo>
                  <a:pt x="1555" y="0"/>
                </a:moveTo>
                <a:lnTo>
                  <a:pt x="312" y="0"/>
                </a:lnTo>
                <a:cubicBezTo>
                  <a:pt x="277" y="0"/>
                  <a:pt x="249" y="28"/>
                  <a:pt x="249" y="63"/>
                </a:cubicBezTo>
                <a:lnTo>
                  <a:pt x="249" y="1243"/>
                </a:lnTo>
                <a:lnTo>
                  <a:pt x="64" y="1243"/>
                </a:lnTo>
                <a:cubicBezTo>
                  <a:pt x="29" y="1243"/>
                  <a:pt x="0" y="1272"/>
                  <a:pt x="0" y="1307"/>
                </a:cubicBezTo>
                <a:cubicBezTo>
                  <a:pt x="0" y="1478"/>
                  <a:pt x="140" y="1618"/>
                  <a:pt x="312" y="1618"/>
                </a:cubicBezTo>
                <a:lnTo>
                  <a:pt x="1307" y="1618"/>
                </a:lnTo>
                <a:cubicBezTo>
                  <a:pt x="1479" y="1618"/>
                  <a:pt x="1619" y="1478"/>
                  <a:pt x="1619" y="1307"/>
                </a:cubicBezTo>
                <a:lnTo>
                  <a:pt x="1619" y="63"/>
                </a:lnTo>
                <a:cubicBezTo>
                  <a:pt x="1619" y="28"/>
                  <a:pt x="1590" y="0"/>
                  <a:pt x="155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7" name="Google Shape;407;p34">
            <a:extLst>
              <a:ext uri="{FF2B5EF4-FFF2-40B4-BE49-F238E27FC236}">
                <a16:creationId xmlns:a16="http://schemas.microsoft.com/office/drawing/2014/main" id="{1A53DFCD-ADE7-A300-561D-5262A8B5C806}"/>
              </a:ext>
            </a:extLst>
          </p:cNvPr>
          <p:cNvSpPr txBox="1">
            <a:spLocks noGrp="1"/>
          </p:cNvSpPr>
          <p:nvPr>
            <p:ph type="title"/>
          </p:nvPr>
        </p:nvSpPr>
        <p:spPr>
          <a:xfrm>
            <a:off x="1317600" y="2258850"/>
            <a:ext cx="66600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t>Conditional Statements </a:t>
            </a:r>
          </a:p>
        </p:txBody>
      </p:sp>
    </p:spTree>
    <p:extLst>
      <p:ext uri="{BB962C8B-B14F-4D97-AF65-F5344CB8AC3E}">
        <p14:creationId xmlns:p14="http://schemas.microsoft.com/office/powerpoint/2010/main" val="3345403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6">
          <a:extLst>
            <a:ext uri="{FF2B5EF4-FFF2-40B4-BE49-F238E27FC236}">
              <a16:creationId xmlns:a16="http://schemas.microsoft.com/office/drawing/2014/main" id="{DFB7A636-E8F0-BD1E-D87D-6C3257085EA8}"/>
            </a:ext>
          </a:extLst>
        </p:cNvPr>
        <p:cNvGrpSpPr/>
        <p:nvPr/>
      </p:nvGrpSpPr>
      <p:grpSpPr>
        <a:xfrm>
          <a:off x="0" y="0"/>
          <a:ext cx="0" cy="0"/>
          <a:chOff x="0" y="0"/>
          <a:chExt cx="0" cy="0"/>
        </a:xfrm>
      </p:grpSpPr>
      <p:sp>
        <p:nvSpPr>
          <p:cNvPr id="387" name="Google Shape;387;p33">
            <a:extLst>
              <a:ext uri="{FF2B5EF4-FFF2-40B4-BE49-F238E27FC236}">
                <a16:creationId xmlns:a16="http://schemas.microsoft.com/office/drawing/2014/main" id="{1DCD5BA2-EC05-C05F-7869-651667CA416E}"/>
              </a:ext>
            </a:extLst>
          </p:cNvPr>
          <p:cNvSpPr txBox="1">
            <a:spLocks noGrp="1"/>
          </p:cNvSpPr>
          <p:nvPr>
            <p:ph type="title"/>
          </p:nvPr>
        </p:nvSpPr>
        <p:spPr>
          <a:xfrm>
            <a:off x="331200" y="154500"/>
            <a:ext cx="5953346" cy="572700"/>
          </a:xfrm>
          <a:prstGeom prst="rect">
            <a:avLst/>
          </a:prstGeom>
        </p:spPr>
        <p:txBody>
          <a:bodyPr spcFirstLastPara="1" wrap="square" lIns="91425" tIns="91425" rIns="91425" bIns="91425" anchor="t" anchorCtr="0">
            <a:noAutofit/>
          </a:bodyPr>
          <a:lstStyle/>
          <a:p>
            <a:pPr algn="l"/>
            <a:r>
              <a:rPr lang="en-PH" dirty="0"/>
              <a:t>Conditional Statements </a:t>
            </a:r>
            <a:endParaRPr lang="en-US" b="1" dirty="0"/>
          </a:p>
        </p:txBody>
      </p:sp>
      <p:sp>
        <p:nvSpPr>
          <p:cNvPr id="3" name="TextBox 2">
            <a:extLst>
              <a:ext uri="{FF2B5EF4-FFF2-40B4-BE49-F238E27FC236}">
                <a16:creationId xmlns:a16="http://schemas.microsoft.com/office/drawing/2014/main" id="{F418D016-58FD-E831-903C-E03F9660BAA0}"/>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2486207F-36B1-189A-FD14-7535165182AF}"/>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E73A4C44-A41F-B074-D0D1-661E709184CF}"/>
              </a:ext>
            </a:extLst>
          </p:cNvPr>
          <p:cNvSpPr txBox="1"/>
          <p:nvPr/>
        </p:nvSpPr>
        <p:spPr>
          <a:xfrm>
            <a:off x="468000" y="783986"/>
            <a:ext cx="7452000" cy="1015663"/>
          </a:xfrm>
          <a:prstGeom prst="rect">
            <a:avLst/>
          </a:prstGeom>
          <a:noFill/>
        </p:spPr>
        <p:txBody>
          <a:bodyPr wrap="square" rtlCol="0">
            <a:spAutoFit/>
          </a:bodyPr>
          <a:lstStyle/>
          <a:p>
            <a:r>
              <a:rPr lang="en-US" sz="2000" dirty="0"/>
              <a:t>Very often when you write code, you want to perform different actions for different decisions. You can use conditional statements in your code to do this</a:t>
            </a:r>
            <a:endParaRPr lang="en-PH" sz="2000" dirty="0"/>
          </a:p>
        </p:txBody>
      </p:sp>
      <p:sp>
        <p:nvSpPr>
          <p:cNvPr id="4" name="TextBox 3">
            <a:extLst>
              <a:ext uri="{FF2B5EF4-FFF2-40B4-BE49-F238E27FC236}">
                <a16:creationId xmlns:a16="http://schemas.microsoft.com/office/drawing/2014/main" id="{A2A23E5B-984C-632E-87E7-08605F146437}"/>
              </a:ext>
            </a:extLst>
          </p:cNvPr>
          <p:cNvSpPr txBox="1"/>
          <p:nvPr/>
        </p:nvSpPr>
        <p:spPr>
          <a:xfrm>
            <a:off x="640800" y="1899635"/>
            <a:ext cx="7624800" cy="2862322"/>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In PHP we have following conditional statements:</a:t>
            </a:r>
          </a:p>
          <a:p>
            <a:endParaRPr lang="en-US" sz="1800" dirty="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sz="1800" b="1" dirty="0">
                <a:latin typeface="Poppins" panose="00000500000000000000" pitchFamily="2" charset="0"/>
                <a:cs typeface="Poppins" panose="00000500000000000000" pitchFamily="2" charset="0"/>
              </a:rPr>
              <a:t>if statement </a:t>
            </a:r>
            <a:r>
              <a:rPr lang="en-US" sz="1800" dirty="0">
                <a:latin typeface="Poppins" panose="00000500000000000000" pitchFamily="2" charset="0"/>
                <a:cs typeface="Poppins" panose="00000500000000000000" pitchFamily="2" charset="0"/>
              </a:rPr>
              <a:t>- use this statement to execute some code only if a specified condition is true </a:t>
            </a:r>
          </a:p>
          <a:p>
            <a:pPr marL="285750" indent="-285750">
              <a:buFont typeface="Arial" panose="020B0604020202020204" pitchFamily="34" charset="0"/>
              <a:buChar char="•"/>
            </a:pPr>
            <a:r>
              <a:rPr lang="en-US" sz="1800" b="1" dirty="0">
                <a:latin typeface="Poppins" panose="00000500000000000000" pitchFamily="2" charset="0"/>
                <a:cs typeface="Poppins" panose="00000500000000000000" pitchFamily="2" charset="0"/>
              </a:rPr>
              <a:t>if...else statement </a:t>
            </a:r>
            <a:r>
              <a:rPr lang="en-US" sz="1800" dirty="0">
                <a:latin typeface="Poppins" panose="00000500000000000000" pitchFamily="2" charset="0"/>
                <a:cs typeface="Poppins" panose="00000500000000000000" pitchFamily="2" charset="0"/>
              </a:rPr>
              <a:t>- use this statement to execute some code if a condition is true and another code if the condition is false </a:t>
            </a:r>
          </a:p>
          <a:p>
            <a:pPr marL="285750" indent="-285750">
              <a:buFont typeface="Arial" panose="020B0604020202020204" pitchFamily="34" charset="0"/>
              <a:buChar char="•"/>
            </a:pPr>
            <a:r>
              <a:rPr lang="en-US" sz="1800" b="1" dirty="0">
                <a:latin typeface="Poppins" panose="00000500000000000000" pitchFamily="2" charset="0"/>
                <a:cs typeface="Poppins" panose="00000500000000000000" pitchFamily="2" charset="0"/>
              </a:rPr>
              <a:t>if...else if....else statement </a:t>
            </a:r>
            <a:r>
              <a:rPr lang="en-US" sz="1800" dirty="0">
                <a:latin typeface="Poppins" panose="00000500000000000000" pitchFamily="2" charset="0"/>
                <a:cs typeface="Poppins" panose="00000500000000000000" pitchFamily="2" charset="0"/>
              </a:rPr>
              <a:t>- use this statement to select one of several blocks of code to be executed </a:t>
            </a:r>
          </a:p>
          <a:p>
            <a:pPr marL="285750" indent="-285750">
              <a:buFont typeface="Arial" panose="020B0604020202020204" pitchFamily="34" charset="0"/>
              <a:buChar char="•"/>
            </a:pPr>
            <a:r>
              <a:rPr lang="en-US" sz="1800" dirty="0">
                <a:latin typeface="Poppins" panose="00000500000000000000" pitchFamily="2" charset="0"/>
                <a:cs typeface="Poppins" panose="00000500000000000000" pitchFamily="2" charset="0"/>
              </a:rPr>
              <a:t> </a:t>
            </a:r>
            <a:r>
              <a:rPr lang="en-US" sz="1800" b="1" dirty="0">
                <a:latin typeface="Poppins" panose="00000500000000000000" pitchFamily="2" charset="0"/>
                <a:cs typeface="Poppins" panose="00000500000000000000" pitchFamily="2" charset="0"/>
              </a:rPr>
              <a:t>switch statement </a:t>
            </a:r>
            <a:r>
              <a:rPr lang="en-US" sz="1800" dirty="0">
                <a:latin typeface="Poppins" panose="00000500000000000000" pitchFamily="2" charset="0"/>
                <a:cs typeface="Poppins" panose="00000500000000000000" pitchFamily="2" charset="0"/>
              </a:rPr>
              <a:t>- use this statement to select one of many blocks of code to be executed</a:t>
            </a:r>
            <a:endParaRPr lang="en-PH" sz="18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29434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4500"/>
            <a:ext cx="5953346" cy="572700"/>
          </a:xfrm>
          <a:prstGeom prst="rect">
            <a:avLst/>
          </a:prstGeom>
        </p:spPr>
        <p:txBody>
          <a:bodyPr spcFirstLastPara="1" wrap="square" lIns="91425" tIns="91425" rIns="91425" bIns="91425" anchor="t" anchorCtr="0">
            <a:noAutofit/>
          </a:bodyPr>
          <a:lstStyle/>
          <a:p>
            <a:pPr algn="l"/>
            <a:r>
              <a:rPr lang="en-PH" dirty="0"/>
              <a:t>PHP IF STATEMENT </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E691B586-8D55-23AB-C7A5-679605D1F938}"/>
              </a:ext>
            </a:extLst>
          </p:cNvPr>
          <p:cNvSpPr txBox="1"/>
          <p:nvPr/>
        </p:nvSpPr>
        <p:spPr>
          <a:xfrm>
            <a:off x="447454" y="822841"/>
            <a:ext cx="3418946" cy="3970318"/>
          </a:xfrm>
          <a:prstGeom prst="rect">
            <a:avLst/>
          </a:prstGeom>
          <a:solidFill>
            <a:schemeClr val="bg1"/>
          </a:solidFill>
        </p:spPr>
        <p:txBody>
          <a:bodyPr wrap="square" rtlCol="0">
            <a:spAutoFit/>
          </a:bodyPr>
          <a:lstStyle/>
          <a:p>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DOCTYPE</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html</a:t>
            </a:r>
            <a:r>
              <a:rPr lang="en-PH" b="0" dirty="0">
                <a:solidFill>
                  <a:srgbClr val="808080"/>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a:p>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html</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lang</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a:t>
            </a:r>
            <a:r>
              <a:rPr lang="en-PH" b="0" dirty="0" err="1">
                <a:solidFill>
                  <a:srgbClr val="CE9178"/>
                </a:solidFill>
                <a:effectLst/>
                <a:latin typeface="Consolas" panose="020B0609020204030204" pitchFamily="49" charset="0"/>
              </a:rPr>
              <a:t>en</a:t>
            </a:r>
            <a:r>
              <a:rPr lang="en-PH" b="0" dirty="0">
                <a:solidFill>
                  <a:srgbClr val="CE9178"/>
                </a:solidFill>
                <a:effectLst/>
                <a:latin typeface="Consolas" panose="020B0609020204030204" pitchFamily="49" charset="0"/>
              </a:rPr>
              <a:t>"</a:t>
            </a:r>
            <a:r>
              <a:rPr lang="en-PH" b="0" dirty="0">
                <a:solidFill>
                  <a:srgbClr val="808080"/>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a:p>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head</a:t>
            </a:r>
            <a:r>
              <a:rPr lang="en-PH" b="0" dirty="0">
                <a:solidFill>
                  <a:srgbClr val="808080"/>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a:p>
            <a:r>
              <a:rPr lang="en-PH" b="0" dirty="0">
                <a:solidFill>
                  <a:srgbClr val="D4D4D4"/>
                </a:solidFill>
                <a:effectLst/>
                <a:latin typeface="Consolas" panose="020B0609020204030204" pitchFamily="49" charset="0"/>
              </a:rPr>
              <a:t>    </a:t>
            </a:r>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meta</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charset</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"UTF-8"</a:t>
            </a:r>
            <a:r>
              <a:rPr lang="en-PH" b="0" dirty="0">
                <a:solidFill>
                  <a:srgbClr val="808080"/>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a:p>
            <a:r>
              <a:rPr lang="en-PH" b="0" dirty="0">
                <a:solidFill>
                  <a:srgbClr val="D4D4D4"/>
                </a:solidFill>
                <a:effectLst/>
                <a:latin typeface="Consolas" panose="020B0609020204030204" pitchFamily="49" charset="0"/>
              </a:rPr>
              <a:t>    </a:t>
            </a:r>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meta</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name</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"viewport"</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content</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"width=device-width, initial-scale=1.0"</a:t>
            </a:r>
            <a:r>
              <a:rPr lang="en-PH" b="0" dirty="0">
                <a:solidFill>
                  <a:srgbClr val="808080"/>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a:p>
            <a:r>
              <a:rPr lang="en-PH" b="0" dirty="0">
                <a:solidFill>
                  <a:srgbClr val="D4D4D4"/>
                </a:solidFill>
                <a:effectLst/>
                <a:latin typeface="Consolas" panose="020B0609020204030204" pitchFamily="49" charset="0"/>
              </a:rPr>
              <a:t>    </a:t>
            </a:r>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title</a:t>
            </a:r>
            <a:r>
              <a:rPr lang="en-PH" b="0" dirty="0">
                <a:solidFill>
                  <a:srgbClr val="808080"/>
                </a:solidFill>
                <a:effectLst/>
                <a:latin typeface="Consolas" panose="020B0609020204030204" pitchFamily="49" charset="0"/>
              </a:rPr>
              <a:t>&gt;</a:t>
            </a:r>
            <a:r>
              <a:rPr lang="en-PH" b="0" dirty="0">
                <a:solidFill>
                  <a:srgbClr val="D4D4D4"/>
                </a:solidFill>
                <a:effectLst/>
                <a:latin typeface="Consolas" panose="020B0609020204030204" pitchFamily="49" charset="0"/>
              </a:rPr>
              <a:t>Web and System</a:t>
            </a:r>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title</a:t>
            </a:r>
            <a:r>
              <a:rPr lang="en-PH" b="0" dirty="0">
                <a:solidFill>
                  <a:srgbClr val="808080"/>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a:p>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head</a:t>
            </a:r>
            <a:r>
              <a:rPr lang="en-PH" b="0" dirty="0">
                <a:solidFill>
                  <a:srgbClr val="808080"/>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a:p>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body</a:t>
            </a:r>
            <a:r>
              <a:rPr lang="en-PH" b="0" dirty="0">
                <a:solidFill>
                  <a:srgbClr val="808080"/>
                </a:solidFill>
                <a:effectLst/>
                <a:latin typeface="Consolas" panose="020B0609020204030204" pitchFamily="49" charset="0"/>
              </a:rPr>
              <a:t>&gt;</a:t>
            </a:r>
            <a:br>
              <a:rPr lang="en-PH" b="0" dirty="0">
                <a:solidFill>
                  <a:srgbClr val="D4D4D4"/>
                </a:solidFill>
                <a:effectLst/>
                <a:latin typeface="Consolas" panose="020B0609020204030204" pitchFamily="49" charset="0"/>
              </a:rPr>
            </a:br>
            <a:r>
              <a:rPr lang="en-PH" b="0" dirty="0">
                <a:solidFill>
                  <a:srgbClr val="D4D4D4"/>
                </a:solidFill>
                <a:effectLst/>
                <a:latin typeface="Consolas" panose="020B0609020204030204" pitchFamily="49" charset="0"/>
              </a:rPr>
              <a:t>    </a:t>
            </a:r>
            <a:r>
              <a:rPr lang="en-PH" b="0" dirty="0">
                <a:solidFill>
                  <a:srgbClr val="569CD6"/>
                </a:solidFill>
                <a:effectLst/>
                <a:latin typeface="Consolas" panose="020B0609020204030204" pitchFamily="49" charset="0"/>
              </a:rPr>
              <a:t>&lt;?</a:t>
            </a:r>
            <a:r>
              <a:rPr lang="en-PH" b="0" dirty="0" err="1">
                <a:solidFill>
                  <a:srgbClr val="569CD6"/>
                </a:solidFill>
                <a:effectLst/>
                <a:latin typeface="Consolas" panose="020B0609020204030204" pitchFamily="49" charset="0"/>
              </a:rPr>
              <a:t>php</a:t>
            </a:r>
            <a:endParaRPr lang="en-PH" b="0" dirty="0">
              <a:solidFill>
                <a:srgbClr val="D4D4D4"/>
              </a:solidFill>
              <a:effectLst/>
              <a:latin typeface="Consolas" panose="020B0609020204030204" pitchFamily="49" charset="0"/>
            </a:endParaRPr>
          </a:p>
          <a:p>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$grade</a:t>
            </a:r>
            <a:r>
              <a:rPr lang="en-PH" b="0" dirty="0">
                <a:solidFill>
                  <a:srgbClr val="D4D4D4"/>
                </a:solidFill>
                <a:effectLst/>
                <a:latin typeface="Consolas" panose="020B0609020204030204" pitchFamily="49" charset="0"/>
              </a:rPr>
              <a:t>=</a:t>
            </a:r>
            <a:r>
              <a:rPr lang="en-PH" b="0" dirty="0">
                <a:solidFill>
                  <a:srgbClr val="B5CEA8"/>
                </a:solidFill>
                <a:effectLst/>
                <a:latin typeface="Consolas" panose="020B0609020204030204" pitchFamily="49" charset="0"/>
              </a:rPr>
              <a:t>80</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r>
              <a:rPr lang="en-PH" b="0" dirty="0">
                <a:solidFill>
                  <a:srgbClr val="C586C0"/>
                </a:solidFill>
                <a:effectLst/>
                <a:latin typeface="Consolas" panose="020B0609020204030204" pitchFamily="49" charset="0"/>
              </a:rPr>
              <a:t>if</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$grade</a:t>
            </a:r>
            <a:r>
              <a:rPr lang="en-PH" b="0" dirty="0">
                <a:solidFill>
                  <a:srgbClr val="D4D4D4"/>
                </a:solidFill>
                <a:effectLst/>
                <a:latin typeface="Consolas" panose="020B0609020204030204" pitchFamily="49" charset="0"/>
              </a:rPr>
              <a:t>&gt;=</a:t>
            </a:r>
            <a:r>
              <a:rPr lang="en-PH" b="0" dirty="0">
                <a:solidFill>
                  <a:srgbClr val="B5CEA8"/>
                </a:solidFill>
                <a:effectLst/>
                <a:latin typeface="Consolas" panose="020B0609020204030204" pitchFamily="49" charset="0"/>
              </a:rPr>
              <a:t>75</a:t>
            </a:r>
            <a:endParaRPr lang="en-PH" b="0" dirty="0">
              <a:solidFill>
                <a:srgbClr val="D4D4D4"/>
              </a:solidFill>
              <a:effectLst/>
              <a:latin typeface="Consolas" panose="020B0609020204030204" pitchFamily="49" charset="0"/>
            </a:endParaRPr>
          </a:p>
          <a:p>
            <a:r>
              <a:rPr lang="en-PH" b="0" dirty="0">
                <a:solidFill>
                  <a:srgbClr val="D4D4D4"/>
                </a:solidFill>
                <a:effectLst/>
                <a:latin typeface="Consolas" panose="020B0609020204030204" pitchFamily="49" charset="0"/>
              </a:rPr>
              <a:t>        </a:t>
            </a:r>
            <a:r>
              <a:rPr lang="en-PH" b="0" dirty="0">
                <a:solidFill>
                  <a:srgbClr val="DCDCAA"/>
                </a:solidFill>
                <a:effectLst/>
                <a:latin typeface="Consolas" panose="020B0609020204030204" pitchFamily="49" charset="0"/>
              </a:rPr>
              <a:t>echo</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"Passed!"</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r>
              <a:rPr lang="en-PH" b="0" dirty="0">
                <a:solidFill>
                  <a:srgbClr val="569CD6"/>
                </a:solidFill>
                <a:effectLst/>
                <a:latin typeface="Consolas" panose="020B0609020204030204" pitchFamily="49" charset="0"/>
              </a:rPr>
              <a:t>?&gt;</a:t>
            </a:r>
            <a:br>
              <a:rPr lang="en-PH" b="0" dirty="0">
                <a:solidFill>
                  <a:srgbClr val="D4D4D4"/>
                </a:solidFill>
                <a:effectLst/>
                <a:latin typeface="Consolas" panose="020B0609020204030204" pitchFamily="49" charset="0"/>
              </a:rPr>
            </a:br>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body</a:t>
            </a:r>
            <a:r>
              <a:rPr lang="en-PH" b="0" dirty="0">
                <a:solidFill>
                  <a:srgbClr val="808080"/>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a:p>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html</a:t>
            </a:r>
            <a:r>
              <a:rPr lang="en-PH" b="0" dirty="0">
                <a:solidFill>
                  <a:srgbClr val="808080"/>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2FDCB0E2-69BB-0099-2294-B7B2720C143A}"/>
              </a:ext>
            </a:extLst>
          </p:cNvPr>
          <p:cNvSpPr txBox="1"/>
          <p:nvPr/>
        </p:nvSpPr>
        <p:spPr>
          <a:xfrm>
            <a:off x="4090127" y="1148548"/>
            <a:ext cx="4498946" cy="1015663"/>
          </a:xfrm>
          <a:prstGeom prst="rect">
            <a:avLst/>
          </a:prstGeom>
          <a:noFill/>
          <a:ln>
            <a:solidFill>
              <a:schemeClr val="bg2">
                <a:lumMod val="75000"/>
              </a:schemeClr>
            </a:solidFill>
          </a:ln>
        </p:spPr>
        <p:txBody>
          <a:bodyPr wrap="square" rtlCol="0">
            <a:spAutoFit/>
          </a:bodyPr>
          <a:lstStyle/>
          <a:p>
            <a:r>
              <a:rPr lang="en-US" sz="2000" b="1" i="1" dirty="0">
                <a:latin typeface="Consolas" panose="020B0609020204030204" pitchFamily="49" charset="0"/>
              </a:rPr>
              <a:t>if</a:t>
            </a:r>
            <a:r>
              <a:rPr lang="en-US" sz="2000" dirty="0">
                <a:latin typeface="Consolas" panose="020B0609020204030204" pitchFamily="49" charset="0"/>
              </a:rPr>
              <a:t> (condition) </a:t>
            </a:r>
          </a:p>
          <a:p>
            <a:r>
              <a:rPr lang="en-US" sz="2000" dirty="0">
                <a:latin typeface="Consolas" panose="020B0609020204030204" pitchFamily="49" charset="0"/>
              </a:rPr>
              <a:t>code to be executed if condition is true;</a:t>
            </a:r>
            <a:endParaRPr lang="en-PH" sz="2000" dirty="0">
              <a:latin typeface="Consolas" panose="020B0609020204030204" pitchFamily="49" charset="0"/>
            </a:endParaRPr>
          </a:p>
        </p:txBody>
      </p:sp>
      <p:pic>
        <p:nvPicPr>
          <p:cNvPr id="6" name="Picture 5">
            <a:extLst>
              <a:ext uri="{FF2B5EF4-FFF2-40B4-BE49-F238E27FC236}">
                <a16:creationId xmlns:a16="http://schemas.microsoft.com/office/drawing/2014/main" id="{EB1D83EF-445B-E1EB-FE2C-D77D56D8B8D4}"/>
              </a:ext>
            </a:extLst>
          </p:cNvPr>
          <p:cNvPicPr>
            <a:picLocks noChangeAspect="1"/>
          </p:cNvPicPr>
          <p:nvPr/>
        </p:nvPicPr>
        <p:blipFill>
          <a:blip r:embed="rId3"/>
          <a:stretch>
            <a:fillRect/>
          </a:stretch>
        </p:blipFill>
        <p:spPr>
          <a:xfrm>
            <a:off x="4211552" y="3046787"/>
            <a:ext cx="3105150" cy="1600200"/>
          </a:xfrm>
          <a:prstGeom prst="rect">
            <a:avLst/>
          </a:prstGeom>
        </p:spPr>
      </p:pic>
      <p:sp>
        <p:nvSpPr>
          <p:cNvPr id="7" name="TextBox 6">
            <a:extLst>
              <a:ext uri="{FF2B5EF4-FFF2-40B4-BE49-F238E27FC236}">
                <a16:creationId xmlns:a16="http://schemas.microsoft.com/office/drawing/2014/main" id="{1247615B-D15B-7EBD-8730-13B94E46E1A0}"/>
              </a:ext>
            </a:extLst>
          </p:cNvPr>
          <p:cNvSpPr txBox="1"/>
          <p:nvPr/>
        </p:nvSpPr>
        <p:spPr>
          <a:xfrm>
            <a:off x="4276352" y="2786400"/>
            <a:ext cx="1159200" cy="307777"/>
          </a:xfrm>
          <a:prstGeom prst="rect">
            <a:avLst/>
          </a:prstGeom>
          <a:noFill/>
        </p:spPr>
        <p:txBody>
          <a:bodyPr wrap="square" rtlCol="0">
            <a:spAutoFit/>
          </a:bodyPr>
          <a:lstStyle/>
          <a:p>
            <a:r>
              <a:rPr lang="en-US" dirty="0"/>
              <a:t>Output:</a:t>
            </a:r>
            <a:endParaRPr lang="en-PH" dirty="0"/>
          </a:p>
        </p:txBody>
      </p:sp>
    </p:spTree>
    <p:extLst>
      <p:ext uri="{BB962C8B-B14F-4D97-AF65-F5344CB8AC3E}">
        <p14:creationId xmlns:p14="http://schemas.microsoft.com/office/powerpoint/2010/main" val="4225685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4500"/>
            <a:ext cx="5953346" cy="572700"/>
          </a:xfrm>
          <a:prstGeom prst="rect">
            <a:avLst/>
          </a:prstGeom>
        </p:spPr>
        <p:txBody>
          <a:bodyPr spcFirstLastPara="1" wrap="square" lIns="91425" tIns="91425" rIns="91425" bIns="91425" anchor="t" anchorCtr="0">
            <a:noAutofit/>
          </a:bodyPr>
          <a:lstStyle/>
          <a:p>
            <a:pPr algn="l"/>
            <a:r>
              <a:rPr lang="en-PH" dirty="0"/>
              <a:t>PHP IF-ELSE STATEMENT </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E691B586-8D55-23AB-C7A5-679605D1F938}"/>
              </a:ext>
            </a:extLst>
          </p:cNvPr>
          <p:cNvSpPr txBox="1"/>
          <p:nvPr/>
        </p:nvSpPr>
        <p:spPr>
          <a:xfrm>
            <a:off x="393000" y="861313"/>
            <a:ext cx="3418946" cy="3893374"/>
          </a:xfrm>
          <a:prstGeom prst="rect">
            <a:avLst/>
          </a:prstGeom>
          <a:solidFill>
            <a:schemeClr val="bg1"/>
          </a:solidFill>
        </p:spPr>
        <p:txBody>
          <a:bodyPr wrap="square" rtlCol="0">
            <a:spAutoFit/>
          </a:bodyPr>
          <a:lstStyle/>
          <a:p>
            <a:r>
              <a:rPr lang="en-PH" sz="1300" b="0" dirty="0">
                <a:solidFill>
                  <a:srgbClr val="808080"/>
                </a:solidFill>
                <a:effectLst/>
                <a:latin typeface="Consolas" panose="020B0609020204030204" pitchFamily="49" charset="0"/>
              </a:rPr>
              <a:t>&lt;!</a:t>
            </a:r>
            <a:r>
              <a:rPr lang="en-PH" sz="1300" b="0" dirty="0">
                <a:solidFill>
                  <a:srgbClr val="569CD6"/>
                </a:solidFill>
                <a:effectLst/>
                <a:latin typeface="Consolas" panose="020B0609020204030204" pitchFamily="49" charset="0"/>
              </a:rPr>
              <a:t>DOCTYPE</a:t>
            </a:r>
            <a:r>
              <a:rPr lang="en-PH" sz="1300" b="0" dirty="0">
                <a:solidFill>
                  <a:srgbClr val="D4D4D4"/>
                </a:solidFill>
                <a:effectLst/>
                <a:latin typeface="Consolas" panose="020B0609020204030204" pitchFamily="49" charset="0"/>
              </a:rPr>
              <a:t> </a:t>
            </a:r>
            <a:r>
              <a:rPr lang="en-PH" sz="1300" b="0" dirty="0">
                <a:solidFill>
                  <a:srgbClr val="9CDCFE"/>
                </a:solidFill>
                <a:effectLst/>
                <a:latin typeface="Consolas" panose="020B0609020204030204" pitchFamily="49" charset="0"/>
              </a:rPr>
              <a:t>html</a:t>
            </a:r>
            <a:r>
              <a:rPr lang="en-PH" sz="1300" b="0" dirty="0">
                <a:solidFill>
                  <a:srgbClr val="808080"/>
                </a:solidFill>
                <a:effectLst/>
                <a:latin typeface="Consolas" panose="020B0609020204030204" pitchFamily="49" charset="0"/>
              </a:rPr>
              <a:t>&gt;</a:t>
            </a:r>
            <a:endParaRPr lang="en-PH" sz="1300" b="0" dirty="0">
              <a:solidFill>
                <a:srgbClr val="D4D4D4"/>
              </a:solidFill>
              <a:effectLst/>
              <a:latin typeface="Consolas" panose="020B0609020204030204" pitchFamily="49" charset="0"/>
            </a:endParaRPr>
          </a:p>
          <a:p>
            <a:r>
              <a:rPr lang="en-PH" sz="1300" b="0" dirty="0">
                <a:solidFill>
                  <a:srgbClr val="808080"/>
                </a:solidFill>
                <a:effectLst/>
                <a:latin typeface="Consolas" panose="020B0609020204030204" pitchFamily="49" charset="0"/>
              </a:rPr>
              <a:t>&lt;</a:t>
            </a:r>
            <a:r>
              <a:rPr lang="en-PH" sz="1300" b="0" dirty="0">
                <a:solidFill>
                  <a:srgbClr val="569CD6"/>
                </a:solidFill>
                <a:effectLst/>
                <a:latin typeface="Consolas" panose="020B0609020204030204" pitchFamily="49" charset="0"/>
              </a:rPr>
              <a:t>html</a:t>
            </a:r>
            <a:r>
              <a:rPr lang="en-PH" sz="1300" b="0" dirty="0">
                <a:solidFill>
                  <a:srgbClr val="D4D4D4"/>
                </a:solidFill>
                <a:effectLst/>
                <a:latin typeface="Consolas" panose="020B0609020204030204" pitchFamily="49" charset="0"/>
              </a:rPr>
              <a:t> </a:t>
            </a:r>
            <a:r>
              <a:rPr lang="en-PH" sz="1300" b="0" dirty="0">
                <a:solidFill>
                  <a:srgbClr val="9CDCFE"/>
                </a:solidFill>
                <a:effectLst/>
                <a:latin typeface="Consolas" panose="020B0609020204030204" pitchFamily="49" charset="0"/>
              </a:rPr>
              <a:t>lang</a:t>
            </a:r>
            <a:r>
              <a:rPr lang="en-PH" sz="1300" b="0" dirty="0">
                <a:solidFill>
                  <a:srgbClr val="D4D4D4"/>
                </a:solidFill>
                <a:effectLst/>
                <a:latin typeface="Consolas" panose="020B0609020204030204" pitchFamily="49" charset="0"/>
              </a:rPr>
              <a:t>=</a:t>
            </a:r>
            <a:r>
              <a:rPr lang="en-PH" sz="1300" b="0" dirty="0">
                <a:solidFill>
                  <a:srgbClr val="CE9178"/>
                </a:solidFill>
                <a:effectLst/>
                <a:latin typeface="Consolas" panose="020B0609020204030204" pitchFamily="49" charset="0"/>
              </a:rPr>
              <a:t>"</a:t>
            </a:r>
            <a:r>
              <a:rPr lang="en-PH" sz="1300" b="0" dirty="0" err="1">
                <a:solidFill>
                  <a:srgbClr val="CE9178"/>
                </a:solidFill>
                <a:effectLst/>
                <a:latin typeface="Consolas" panose="020B0609020204030204" pitchFamily="49" charset="0"/>
              </a:rPr>
              <a:t>en</a:t>
            </a:r>
            <a:r>
              <a:rPr lang="en-PH" sz="1300" b="0" dirty="0">
                <a:solidFill>
                  <a:srgbClr val="CE9178"/>
                </a:solidFill>
                <a:effectLst/>
                <a:latin typeface="Consolas" panose="020B0609020204030204" pitchFamily="49" charset="0"/>
              </a:rPr>
              <a:t>"</a:t>
            </a:r>
            <a:r>
              <a:rPr lang="en-PH" sz="1300" b="0" dirty="0">
                <a:solidFill>
                  <a:srgbClr val="808080"/>
                </a:solidFill>
                <a:effectLst/>
                <a:latin typeface="Consolas" panose="020B0609020204030204" pitchFamily="49" charset="0"/>
              </a:rPr>
              <a:t>&gt;</a:t>
            </a:r>
            <a:endParaRPr lang="en-PH" sz="1300" b="0" dirty="0">
              <a:solidFill>
                <a:srgbClr val="D4D4D4"/>
              </a:solidFill>
              <a:effectLst/>
              <a:latin typeface="Consolas" panose="020B0609020204030204" pitchFamily="49" charset="0"/>
            </a:endParaRPr>
          </a:p>
          <a:p>
            <a:r>
              <a:rPr lang="en-PH" sz="1300" b="0" dirty="0">
                <a:solidFill>
                  <a:srgbClr val="808080"/>
                </a:solidFill>
                <a:effectLst/>
                <a:latin typeface="Consolas" panose="020B0609020204030204" pitchFamily="49" charset="0"/>
              </a:rPr>
              <a:t>&lt;</a:t>
            </a:r>
            <a:r>
              <a:rPr lang="en-PH" sz="1300" b="0" dirty="0">
                <a:solidFill>
                  <a:srgbClr val="569CD6"/>
                </a:solidFill>
                <a:effectLst/>
                <a:latin typeface="Consolas" panose="020B0609020204030204" pitchFamily="49" charset="0"/>
              </a:rPr>
              <a:t>head</a:t>
            </a:r>
            <a:r>
              <a:rPr lang="en-PH" sz="1300" b="0" dirty="0">
                <a:solidFill>
                  <a:srgbClr val="808080"/>
                </a:solidFill>
                <a:effectLst/>
                <a:latin typeface="Consolas" panose="020B0609020204030204" pitchFamily="49" charset="0"/>
              </a:rPr>
              <a:t>&gt;</a:t>
            </a:r>
            <a:endParaRPr lang="en-PH" sz="1300" b="0" dirty="0">
              <a:solidFill>
                <a:srgbClr val="D4D4D4"/>
              </a:solidFill>
              <a:effectLst/>
              <a:latin typeface="Consolas" panose="020B0609020204030204" pitchFamily="49" charset="0"/>
            </a:endParaRPr>
          </a:p>
          <a:p>
            <a:r>
              <a:rPr lang="en-PH" sz="1300" b="0" dirty="0">
                <a:solidFill>
                  <a:srgbClr val="D4D4D4"/>
                </a:solidFill>
                <a:effectLst/>
                <a:latin typeface="Consolas" panose="020B0609020204030204" pitchFamily="49" charset="0"/>
              </a:rPr>
              <a:t>    </a:t>
            </a:r>
            <a:r>
              <a:rPr lang="en-PH" sz="1300" b="0" dirty="0">
                <a:solidFill>
                  <a:srgbClr val="808080"/>
                </a:solidFill>
                <a:effectLst/>
                <a:latin typeface="Consolas" panose="020B0609020204030204" pitchFamily="49" charset="0"/>
              </a:rPr>
              <a:t>&lt;</a:t>
            </a:r>
            <a:r>
              <a:rPr lang="en-PH" sz="1300" b="0" dirty="0">
                <a:solidFill>
                  <a:srgbClr val="569CD6"/>
                </a:solidFill>
                <a:effectLst/>
                <a:latin typeface="Consolas" panose="020B0609020204030204" pitchFamily="49" charset="0"/>
              </a:rPr>
              <a:t>meta</a:t>
            </a:r>
            <a:r>
              <a:rPr lang="en-PH" sz="1300" b="0" dirty="0">
                <a:solidFill>
                  <a:srgbClr val="D4D4D4"/>
                </a:solidFill>
                <a:effectLst/>
                <a:latin typeface="Consolas" panose="020B0609020204030204" pitchFamily="49" charset="0"/>
              </a:rPr>
              <a:t> </a:t>
            </a:r>
            <a:r>
              <a:rPr lang="en-PH" sz="1300" b="0" dirty="0">
                <a:solidFill>
                  <a:srgbClr val="9CDCFE"/>
                </a:solidFill>
                <a:effectLst/>
                <a:latin typeface="Consolas" panose="020B0609020204030204" pitchFamily="49" charset="0"/>
              </a:rPr>
              <a:t>charset</a:t>
            </a:r>
            <a:r>
              <a:rPr lang="en-PH" sz="1300" b="0" dirty="0">
                <a:solidFill>
                  <a:srgbClr val="D4D4D4"/>
                </a:solidFill>
                <a:effectLst/>
                <a:latin typeface="Consolas" panose="020B0609020204030204" pitchFamily="49" charset="0"/>
              </a:rPr>
              <a:t>=</a:t>
            </a:r>
            <a:r>
              <a:rPr lang="en-PH" sz="1300" b="0" dirty="0">
                <a:solidFill>
                  <a:srgbClr val="CE9178"/>
                </a:solidFill>
                <a:effectLst/>
                <a:latin typeface="Consolas" panose="020B0609020204030204" pitchFamily="49" charset="0"/>
              </a:rPr>
              <a:t>"UTF-8"</a:t>
            </a:r>
            <a:r>
              <a:rPr lang="en-PH" sz="1300" b="0" dirty="0">
                <a:solidFill>
                  <a:srgbClr val="808080"/>
                </a:solidFill>
                <a:effectLst/>
                <a:latin typeface="Consolas" panose="020B0609020204030204" pitchFamily="49" charset="0"/>
              </a:rPr>
              <a:t>&gt;</a:t>
            </a:r>
            <a:endParaRPr lang="en-PH" sz="1300" b="0" dirty="0">
              <a:solidFill>
                <a:srgbClr val="D4D4D4"/>
              </a:solidFill>
              <a:effectLst/>
              <a:latin typeface="Consolas" panose="020B0609020204030204" pitchFamily="49" charset="0"/>
            </a:endParaRPr>
          </a:p>
          <a:p>
            <a:r>
              <a:rPr lang="en-PH" sz="1300" b="0" dirty="0">
                <a:solidFill>
                  <a:srgbClr val="D4D4D4"/>
                </a:solidFill>
                <a:effectLst/>
                <a:latin typeface="Consolas" panose="020B0609020204030204" pitchFamily="49" charset="0"/>
              </a:rPr>
              <a:t>    </a:t>
            </a:r>
            <a:r>
              <a:rPr lang="en-PH" sz="1300" b="0" dirty="0">
                <a:solidFill>
                  <a:srgbClr val="808080"/>
                </a:solidFill>
                <a:effectLst/>
                <a:latin typeface="Consolas" panose="020B0609020204030204" pitchFamily="49" charset="0"/>
              </a:rPr>
              <a:t>&lt;</a:t>
            </a:r>
            <a:r>
              <a:rPr lang="en-PH" sz="1300" b="0" dirty="0">
                <a:solidFill>
                  <a:srgbClr val="569CD6"/>
                </a:solidFill>
                <a:effectLst/>
                <a:latin typeface="Consolas" panose="020B0609020204030204" pitchFamily="49" charset="0"/>
              </a:rPr>
              <a:t>meta</a:t>
            </a:r>
            <a:r>
              <a:rPr lang="en-PH" sz="1300" b="0" dirty="0">
                <a:solidFill>
                  <a:srgbClr val="D4D4D4"/>
                </a:solidFill>
                <a:effectLst/>
                <a:latin typeface="Consolas" panose="020B0609020204030204" pitchFamily="49" charset="0"/>
              </a:rPr>
              <a:t> </a:t>
            </a:r>
            <a:r>
              <a:rPr lang="en-PH" sz="1300" b="0" dirty="0">
                <a:solidFill>
                  <a:srgbClr val="9CDCFE"/>
                </a:solidFill>
                <a:effectLst/>
                <a:latin typeface="Consolas" panose="020B0609020204030204" pitchFamily="49" charset="0"/>
              </a:rPr>
              <a:t>name</a:t>
            </a:r>
            <a:r>
              <a:rPr lang="en-PH" sz="1300" b="0" dirty="0">
                <a:solidFill>
                  <a:srgbClr val="D4D4D4"/>
                </a:solidFill>
                <a:effectLst/>
                <a:latin typeface="Consolas" panose="020B0609020204030204" pitchFamily="49" charset="0"/>
              </a:rPr>
              <a:t>=</a:t>
            </a:r>
            <a:r>
              <a:rPr lang="en-PH" sz="1300" b="0" dirty="0">
                <a:solidFill>
                  <a:srgbClr val="CE9178"/>
                </a:solidFill>
                <a:effectLst/>
                <a:latin typeface="Consolas" panose="020B0609020204030204" pitchFamily="49" charset="0"/>
              </a:rPr>
              <a:t>"viewport"</a:t>
            </a:r>
            <a:r>
              <a:rPr lang="en-PH" sz="1300" b="0" dirty="0">
                <a:solidFill>
                  <a:srgbClr val="D4D4D4"/>
                </a:solidFill>
                <a:effectLst/>
                <a:latin typeface="Consolas" panose="020B0609020204030204" pitchFamily="49" charset="0"/>
              </a:rPr>
              <a:t> </a:t>
            </a:r>
            <a:r>
              <a:rPr lang="en-PH" sz="1300" b="0" dirty="0">
                <a:solidFill>
                  <a:srgbClr val="9CDCFE"/>
                </a:solidFill>
                <a:effectLst/>
                <a:latin typeface="Consolas" panose="020B0609020204030204" pitchFamily="49" charset="0"/>
              </a:rPr>
              <a:t>content</a:t>
            </a:r>
            <a:r>
              <a:rPr lang="en-PH" sz="1300" b="0" dirty="0">
                <a:solidFill>
                  <a:srgbClr val="D4D4D4"/>
                </a:solidFill>
                <a:effectLst/>
                <a:latin typeface="Consolas" panose="020B0609020204030204" pitchFamily="49" charset="0"/>
              </a:rPr>
              <a:t>=</a:t>
            </a:r>
            <a:r>
              <a:rPr lang="en-PH" sz="1300" b="0" dirty="0">
                <a:solidFill>
                  <a:srgbClr val="CE9178"/>
                </a:solidFill>
                <a:effectLst/>
                <a:latin typeface="Consolas" panose="020B0609020204030204" pitchFamily="49" charset="0"/>
              </a:rPr>
              <a:t>"width=device-width, initial-scale=1.0"</a:t>
            </a:r>
            <a:r>
              <a:rPr lang="en-PH" sz="1300" b="0" dirty="0">
                <a:solidFill>
                  <a:srgbClr val="808080"/>
                </a:solidFill>
                <a:effectLst/>
                <a:latin typeface="Consolas" panose="020B0609020204030204" pitchFamily="49" charset="0"/>
              </a:rPr>
              <a:t>&gt;</a:t>
            </a:r>
            <a:endParaRPr lang="en-PH" sz="1300" b="0" dirty="0">
              <a:solidFill>
                <a:srgbClr val="D4D4D4"/>
              </a:solidFill>
              <a:effectLst/>
              <a:latin typeface="Consolas" panose="020B0609020204030204" pitchFamily="49" charset="0"/>
            </a:endParaRPr>
          </a:p>
          <a:p>
            <a:r>
              <a:rPr lang="en-PH" sz="1300" b="0" dirty="0">
                <a:solidFill>
                  <a:srgbClr val="D4D4D4"/>
                </a:solidFill>
                <a:effectLst/>
                <a:latin typeface="Consolas" panose="020B0609020204030204" pitchFamily="49" charset="0"/>
              </a:rPr>
              <a:t>    </a:t>
            </a:r>
            <a:r>
              <a:rPr lang="en-PH" sz="1300" b="0" dirty="0">
                <a:solidFill>
                  <a:srgbClr val="808080"/>
                </a:solidFill>
                <a:effectLst/>
                <a:latin typeface="Consolas" panose="020B0609020204030204" pitchFamily="49" charset="0"/>
              </a:rPr>
              <a:t>&lt;</a:t>
            </a:r>
            <a:r>
              <a:rPr lang="en-PH" sz="1300" b="0" dirty="0">
                <a:solidFill>
                  <a:srgbClr val="569CD6"/>
                </a:solidFill>
                <a:effectLst/>
                <a:latin typeface="Consolas" panose="020B0609020204030204" pitchFamily="49" charset="0"/>
              </a:rPr>
              <a:t>title</a:t>
            </a:r>
            <a:r>
              <a:rPr lang="en-PH" sz="1300" b="0" dirty="0">
                <a:solidFill>
                  <a:srgbClr val="808080"/>
                </a:solidFill>
                <a:effectLst/>
                <a:latin typeface="Consolas" panose="020B0609020204030204" pitchFamily="49" charset="0"/>
              </a:rPr>
              <a:t>&gt;</a:t>
            </a:r>
            <a:r>
              <a:rPr lang="en-PH" sz="1300" b="0" dirty="0">
                <a:solidFill>
                  <a:srgbClr val="D4D4D4"/>
                </a:solidFill>
                <a:effectLst/>
                <a:latin typeface="Consolas" panose="020B0609020204030204" pitchFamily="49" charset="0"/>
              </a:rPr>
              <a:t>Web and System</a:t>
            </a:r>
            <a:r>
              <a:rPr lang="en-PH" sz="1300" b="0" dirty="0">
                <a:solidFill>
                  <a:srgbClr val="808080"/>
                </a:solidFill>
                <a:effectLst/>
                <a:latin typeface="Consolas" panose="020B0609020204030204" pitchFamily="49" charset="0"/>
              </a:rPr>
              <a:t>&lt;/</a:t>
            </a:r>
            <a:r>
              <a:rPr lang="en-PH" sz="1300" b="0" dirty="0">
                <a:solidFill>
                  <a:srgbClr val="569CD6"/>
                </a:solidFill>
                <a:effectLst/>
                <a:latin typeface="Consolas" panose="020B0609020204030204" pitchFamily="49" charset="0"/>
              </a:rPr>
              <a:t>title</a:t>
            </a:r>
            <a:r>
              <a:rPr lang="en-PH" sz="1300" b="0" dirty="0">
                <a:solidFill>
                  <a:srgbClr val="808080"/>
                </a:solidFill>
                <a:effectLst/>
                <a:latin typeface="Consolas" panose="020B0609020204030204" pitchFamily="49" charset="0"/>
              </a:rPr>
              <a:t>&gt;</a:t>
            </a:r>
            <a:endParaRPr lang="en-PH" sz="1300" b="0" dirty="0">
              <a:solidFill>
                <a:srgbClr val="D4D4D4"/>
              </a:solidFill>
              <a:effectLst/>
              <a:latin typeface="Consolas" panose="020B0609020204030204" pitchFamily="49" charset="0"/>
            </a:endParaRPr>
          </a:p>
          <a:p>
            <a:r>
              <a:rPr lang="en-PH" sz="1300" b="0" dirty="0">
                <a:solidFill>
                  <a:srgbClr val="808080"/>
                </a:solidFill>
                <a:effectLst/>
                <a:latin typeface="Consolas" panose="020B0609020204030204" pitchFamily="49" charset="0"/>
              </a:rPr>
              <a:t>&lt;/</a:t>
            </a:r>
            <a:r>
              <a:rPr lang="en-PH" sz="1300" b="0" dirty="0">
                <a:solidFill>
                  <a:srgbClr val="569CD6"/>
                </a:solidFill>
                <a:effectLst/>
                <a:latin typeface="Consolas" panose="020B0609020204030204" pitchFamily="49" charset="0"/>
              </a:rPr>
              <a:t>head</a:t>
            </a:r>
            <a:r>
              <a:rPr lang="en-PH" sz="1300" b="0" dirty="0">
                <a:solidFill>
                  <a:srgbClr val="808080"/>
                </a:solidFill>
                <a:effectLst/>
                <a:latin typeface="Consolas" panose="020B0609020204030204" pitchFamily="49" charset="0"/>
              </a:rPr>
              <a:t>&gt;</a:t>
            </a:r>
            <a:endParaRPr lang="en-PH" sz="1300" b="0" dirty="0">
              <a:solidFill>
                <a:srgbClr val="D4D4D4"/>
              </a:solidFill>
              <a:effectLst/>
              <a:latin typeface="Consolas" panose="020B0609020204030204" pitchFamily="49" charset="0"/>
            </a:endParaRPr>
          </a:p>
          <a:p>
            <a:r>
              <a:rPr lang="en-PH" sz="1300" b="0" dirty="0">
                <a:solidFill>
                  <a:srgbClr val="808080"/>
                </a:solidFill>
                <a:effectLst/>
                <a:latin typeface="Consolas" panose="020B0609020204030204" pitchFamily="49" charset="0"/>
              </a:rPr>
              <a:t>&lt;</a:t>
            </a:r>
            <a:r>
              <a:rPr lang="en-PH" sz="1300" b="0" dirty="0">
                <a:solidFill>
                  <a:srgbClr val="569CD6"/>
                </a:solidFill>
                <a:effectLst/>
                <a:latin typeface="Consolas" panose="020B0609020204030204" pitchFamily="49" charset="0"/>
              </a:rPr>
              <a:t>body</a:t>
            </a:r>
            <a:r>
              <a:rPr lang="en-PH" sz="1300" b="0" dirty="0">
                <a:solidFill>
                  <a:srgbClr val="808080"/>
                </a:solidFill>
                <a:effectLst/>
                <a:latin typeface="Consolas" panose="020B0609020204030204" pitchFamily="49" charset="0"/>
              </a:rPr>
              <a:t>&gt;</a:t>
            </a:r>
            <a:endParaRPr lang="en-PH" sz="1300" b="0" dirty="0">
              <a:solidFill>
                <a:srgbClr val="D4D4D4"/>
              </a:solidFill>
              <a:effectLst/>
              <a:latin typeface="Consolas" panose="020B0609020204030204" pitchFamily="49" charset="0"/>
            </a:endParaRPr>
          </a:p>
          <a:p>
            <a:r>
              <a:rPr lang="en-PH" sz="1300" b="0" dirty="0">
                <a:solidFill>
                  <a:srgbClr val="D4D4D4"/>
                </a:solidFill>
                <a:effectLst/>
                <a:latin typeface="Consolas" panose="020B0609020204030204" pitchFamily="49" charset="0"/>
              </a:rPr>
              <a:t>    </a:t>
            </a:r>
            <a:r>
              <a:rPr lang="en-PH" sz="1300" b="0" dirty="0">
                <a:solidFill>
                  <a:srgbClr val="569CD6"/>
                </a:solidFill>
                <a:effectLst/>
                <a:latin typeface="Consolas" panose="020B0609020204030204" pitchFamily="49" charset="0"/>
              </a:rPr>
              <a:t>&lt;?</a:t>
            </a:r>
            <a:r>
              <a:rPr lang="en-PH" sz="1300" b="0" dirty="0" err="1">
                <a:solidFill>
                  <a:srgbClr val="569CD6"/>
                </a:solidFill>
                <a:effectLst/>
                <a:latin typeface="Consolas" panose="020B0609020204030204" pitchFamily="49" charset="0"/>
              </a:rPr>
              <a:t>php</a:t>
            </a:r>
            <a:endParaRPr lang="en-PH" sz="1300" b="0" dirty="0">
              <a:solidFill>
                <a:srgbClr val="D4D4D4"/>
              </a:solidFill>
              <a:effectLst/>
              <a:latin typeface="Consolas" panose="020B0609020204030204" pitchFamily="49" charset="0"/>
            </a:endParaRPr>
          </a:p>
          <a:p>
            <a:r>
              <a:rPr lang="en-PH" sz="1300" b="0" dirty="0">
                <a:solidFill>
                  <a:srgbClr val="D4D4D4"/>
                </a:solidFill>
                <a:effectLst/>
                <a:latin typeface="Consolas" panose="020B0609020204030204" pitchFamily="49" charset="0"/>
              </a:rPr>
              <a:t>       </a:t>
            </a:r>
            <a:r>
              <a:rPr lang="en-PH" sz="1300" b="0" dirty="0">
                <a:solidFill>
                  <a:srgbClr val="9CDCFE"/>
                </a:solidFill>
                <a:effectLst/>
                <a:latin typeface="Consolas" panose="020B0609020204030204" pitchFamily="49" charset="0"/>
              </a:rPr>
              <a:t>$grade</a:t>
            </a:r>
            <a:r>
              <a:rPr lang="en-PH" sz="1300" b="0" dirty="0">
                <a:solidFill>
                  <a:srgbClr val="D4D4D4"/>
                </a:solidFill>
                <a:effectLst/>
                <a:latin typeface="Consolas" panose="020B0609020204030204" pitchFamily="49" charset="0"/>
              </a:rPr>
              <a:t>=</a:t>
            </a:r>
            <a:r>
              <a:rPr lang="en-PH" sz="1300" b="0" dirty="0">
                <a:solidFill>
                  <a:srgbClr val="B5CEA8"/>
                </a:solidFill>
                <a:effectLst/>
                <a:latin typeface="Consolas" panose="020B0609020204030204" pitchFamily="49" charset="0"/>
              </a:rPr>
              <a:t>74</a:t>
            </a:r>
            <a:r>
              <a:rPr lang="en-PH" sz="1300" b="0" dirty="0">
                <a:solidFill>
                  <a:srgbClr val="D4D4D4"/>
                </a:solidFill>
                <a:effectLst/>
                <a:latin typeface="Consolas" panose="020B0609020204030204" pitchFamily="49" charset="0"/>
              </a:rPr>
              <a:t>;</a:t>
            </a:r>
          </a:p>
          <a:p>
            <a:r>
              <a:rPr lang="en-PH" sz="1300" b="0" dirty="0">
                <a:solidFill>
                  <a:srgbClr val="D4D4D4"/>
                </a:solidFill>
                <a:effectLst/>
                <a:latin typeface="Consolas" panose="020B0609020204030204" pitchFamily="49" charset="0"/>
              </a:rPr>
              <a:t>       </a:t>
            </a:r>
            <a:r>
              <a:rPr lang="en-PH" sz="1300" b="0" dirty="0">
                <a:solidFill>
                  <a:srgbClr val="C586C0"/>
                </a:solidFill>
                <a:effectLst/>
                <a:latin typeface="Consolas" panose="020B0609020204030204" pitchFamily="49" charset="0"/>
              </a:rPr>
              <a:t>if</a:t>
            </a:r>
            <a:r>
              <a:rPr lang="en-PH" sz="1300" b="0" dirty="0">
                <a:solidFill>
                  <a:srgbClr val="D4D4D4"/>
                </a:solidFill>
                <a:effectLst/>
                <a:latin typeface="Consolas" panose="020B0609020204030204" pitchFamily="49" charset="0"/>
              </a:rPr>
              <a:t> (</a:t>
            </a:r>
            <a:r>
              <a:rPr lang="en-PH" sz="1300" b="0" dirty="0">
                <a:solidFill>
                  <a:srgbClr val="9CDCFE"/>
                </a:solidFill>
                <a:effectLst/>
                <a:latin typeface="Consolas" panose="020B0609020204030204" pitchFamily="49" charset="0"/>
              </a:rPr>
              <a:t>$grade</a:t>
            </a:r>
            <a:r>
              <a:rPr lang="en-PH" sz="1300" b="0" dirty="0">
                <a:solidFill>
                  <a:srgbClr val="D4D4D4"/>
                </a:solidFill>
                <a:effectLst/>
                <a:latin typeface="Consolas" panose="020B0609020204030204" pitchFamily="49" charset="0"/>
              </a:rPr>
              <a:t>&gt;=</a:t>
            </a:r>
            <a:r>
              <a:rPr lang="en-PH" sz="1300" b="0" dirty="0">
                <a:solidFill>
                  <a:srgbClr val="B5CEA8"/>
                </a:solidFill>
                <a:effectLst/>
                <a:latin typeface="Consolas" panose="020B0609020204030204" pitchFamily="49" charset="0"/>
              </a:rPr>
              <a:t>75</a:t>
            </a:r>
            <a:r>
              <a:rPr lang="en-PH" sz="1300" b="0" dirty="0">
                <a:solidFill>
                  <a:srgbClr val="D4D4D4"/>
                </a:solidFill>
                <a:effectLst/>
                <a:latin typeface="Consolas" panose="020B0609020204030204" pitchFamily="49" charset="0"/>
              </a:rPr>
              <a:t>)</a:t>
            </a:r>
          </a:p>
          <a:p>
            <a:r>
              <a:rPr lang="en-PH" sz="1300" b="0" dirty="0">
                <a:solidFill>
                  <a:srgbClr val="D4D4D4"/>
                </a:solidFill>
                <a:effectLst/>
                <a:latin typeface="Consolas" panose="020B0609020204030204" pitchFamily="49" charset="0"/>
              </a:rPr>
              <a:t>        </a:t>
            </a:r>
            <a:r>
              <a:rPr lang="en-PH" sz="1300" b="0" dirty="0">
                <a:solidFill>
                  <a:srgbClr val="DCDCAA"/>
                </a:solidFill>
                <a:effectLst/>
                <a:latin typeface="Consolas" panose="020B0609020204030204" pitchFamily="49" charset="0"/>
              </a:rPr>
              <a:t>echo</a:t>
            </a:r>
            <a:r>
              <a:rPr lang="en-PH" sz="1300" b="0" dirty="0">
                <a:solidFill>
                  <a:srgbClr val="D4D4D4"/>
                </a:solidFill>
                <a:effectLst/>
                <a:latin typeface="Consolas" panose="020B0609020204030204" pitchFamily="49" charset="0"/>
              </a:rPr>
              <a:t> </a:t>
            </a:r>
            <a:r>
              <a:rPr lang="en-PH" sz="1300" b="0" dirty="0">
                <a:solidFill>
                  <a:srgbClr val="CE9178"/>
                </a:solidFill>
                <a:effectLst/>
                <a:latin typeface="Consolas" panose="020B0609020204030204" pitchFamily="49" charset="0"/>
              </a:rPr>
              <a:t>"Passed!"</a:t>
            </a:r>
            <a:r>
              <a:rPr lang="en-PH" sz="1300" b="0" dirty="0">
                <a:solidFill>
                  <a:srgbClr val="D4D4D4"/>
                </a:solidFill>
                <a:effectLst/>
                <a:latin typeface="Consolas" panose="020B0609020204030204" pitchFamily="49" charset="0"/>
              </a:rPr>
              <a:t>;</a:t>
            </a:r>
          </a:p>
          <a:p>
            <a:r>
              <a:rPr lang="en-PH" sz="1300" b="0" dirty="0">
                <a:solidFill>
                  <a:srgbClr val="D4D4D4"/>
                </a:solidFill>
                <a:effectLst/>
                <a:latin typeface="Consolas" panose="020B0609020204030204" pitchFamily="49" charset="0"/>
              </a:rPr>
              <a:t>       </a:t>
            </a:r>
            <a:r>
              <a:rPr lang="en-PH" sz="1300" b="0" dirty="0">
                <a:solidFill>
                  <a:srgbClr val="C586C0"/>
                </a:solidFill>
                <a:effectLst/>
                <a:latin typeface="Consolas" panose="020B0609020204030204" pitchFamily="49" charset="0"/>
              </a:rPr>
              <a:t>else</a:t>
            </a:r>
            <a:endParaRPr lang="en-PH" sz="1300" b="0" dirty="0">
              <a:solidFill>
                <a:srgbClr val="D4D4D4"/>
              </a:solidFill>
              <a:effectLst/>
              <a:latin typeface="Consolas" panose="020B0609020204030204" pitchFamily="49" charset="0"/>
            </a:endParaRPr>
          </a:p>
          <a:p>
            <a:r>
              <a:rPr lang="en-PH" sz="1300" b="0" dirty="0">
                <a:solidFill>
                  <a:srgbClr val="D4D4D4"/>
                </a:solidFill>
                <a:effectLst/>
                <a:latin typeface="Consolas" panose="020B0609020204030204" pitchFamily="49" charset="0"/>
              </a:rPr>
              <a:t>        </a:t>
            </a:r>
            <a:r>
              <a:rPr lang="en-PH" sz="1300" b="0" dirty="0">
                <a:solidFill>
                  <a:srgbClr val="DCDCAA"/>
                </a:solidFill>
                <a:effectLst/>
                <a:latin typeface="Consolas" panose="020B0609020204030204" pitchFamily="49" charset="0"/>
              </a:rPr>
              <a:t>echo</a:t>
            </a:r>
            <a:r>
              <a:rPr lang="en-PH" sz="1300" b="0" dirty="0">
                <a:solidFill>
                  <a:srgbClr val="D4D4D4"/>
                </a:solidFill>
                <a:effectLst/>
                <a:latin typeface="Consolas" panose="020B0609020204030204" pitchFamily="49" charset="0"/>
              </a:rPr>
              <a:t> </a:t>
            </a:r>
            <a:r>
              <a:rPr lang="en-PH" sz="1300" b="0" dirty="0">
                <a:solidFill>
                  <a:srgbClr val="CE9178"/>
                </a:solidFill>
                <a:effectLst/>
                <a:latin typeface="Consolas" panose="020B0609020204030204" pitchFamily="49" charset="0"/>
              </a:rPr>
              <a:t>"Failed</a:t>
            </a:r>
            <a:r>
              <a:rPr lang="en-PH" sz="1300" b="0" dirty="0">
                <a:solidFill>
                  <a:srgbClr val="D4D4D4"/>
                </a:solidFill>
                <a:effectLst/>
                <a:latin typeface="Consolas" panose="020B0609020204030204" pitchFamily="49" charset="0"/>
              </a:rPr>
              <a:t>       </a:t>
            </a:r>
          </a:p>
          <a:p>
            <a:r>
              <a:rPr lang="en-PH" sz="1300" b="0" dirty="0">
                <a:solidFill>
                  <a:srgbClr val="D4D4D4"/>
                </a:solidFill>
                <a:effectLst/>
                <a:latin typeface="Consolas" panose="020B0609020204030204" pitchFamily="49" charset="0"/>
              </a:rPr>
              <a:t>   </a:t>
            </a:r>
            <a:r>
              <a:rPr lang="en-PH" sz="1300" b="0" dirty="0">
                <a:solidFill>
                  <a:srgbClr val="569CD6"/>
                </a:solidFill>
                <a:effectLst/>
                <a:latin typeface="Consolas" panose="020B0609020204030204" pitchFamily="49" charset="0"/>
              </a:rPr>
              <a:t>?&gt;</a:t>
            </a:r>
            <a:br>
              <a:rPr lang="en-PH" sz="1300" b="0" dirty="0">
                <a:solidFill>
                  <a:srgbClr val="D4D4D4"/>
                </a:solidFill>
                <a:effectLst/>
                <a:latin typeface="Consolas" panose="020B0609020204030204" pitchFamily="49" charset="0"/>
              </a:rPr>
            </a:br>
            <a:r>
              <a:rPr lang="en-PH" sz="1300" b="0" dirty="0">
                <a:solidFill>
                  <a:srgbClr val="808080"/>
                </a:solidFill>
                <a:effectLst/>
                <a:latin typeface="Consolas" panose="020B0609020204030204" pitchFamily="49" charset="0"/>
              </a:rPr>
              <a:t>&lt;/</a:t>
            </a:r>
            <a:r>
              <a:rPr lang="en-PH" sz="1300" b="0" dirty="0">
                <a:solidFill>
                  <a:srgbClr val="569CD6"/>
                </a:solidFill>
                <a:effectLst/>
                <a:latin typeface="Consolas" panose="020B0609020204030204" pitchFamily="49" charset="0"/>
              </a:rPr>
              <a:t>body</a:t>
            </a:r>
            <a:r>
              <a:rPr lang="en-PH" sz="1300" b="0" dirty="0">
                <a:solidFill>
                  <a:srgbClr val="808080"/>
                </a:solidFill>
                <a:effectLst/>
                <a:latin typeface="Consolas" panose="020B0609020204030204" pitchFamily="49" charset="0"/>
              </a:rPr>
              <a:t>&gt;</a:t>
            </a:r>
            <a:endParaRPr lang="en-PH" sz="1300" b="0" dirty="0">
              <a:solidFill>
                <a:srgbClr val="D4D4D4"/>
              </a:solidFill>
              <a:effectLst/>
              <a:latin typeface="Consolas" panose="020B0609020204030204" pitchFamily="49" charset="0"/>
            </a:endParaRPr>
          </a:p>
          <a:p>
            <a:r>
              <a:rPr lang="en-PH" sz="1300" b="0" dirty="0">
                <a:solidFill>
                  <a:srgbClr val="808080"/>
                </a:solidFill>
                <a:effectLst/>
                <a:latin typeface="Consolas" panose="020B0609020204030204" pitchFamily="49" charset="0"/>
              </a:rPr>
              <a:t>&lt;/</a:t>
            </a:r>
            <a:r>
              <a:rPr lang="en-PH" sz="1300" b="0" dirty="0">
                <a:solidFill>
                  <a:srgbClr val="569CD6"/>
                </a:solidFill>
                <a:effectLst/>
                <a:latin typeface="Consolas" panose="020B0609020204030204" pitchFamily="49" charset="0"/>
              </a:rPr>
              <a:t>html</a:t>
            </a:r>
            <a:r>
              <a:rPr lang="en-PH" sz="1300" b="0" dirty="0">
                <a:solidFill>
                  <a:srgbClr val="808080"/>
                </a:solidFill>
                <a:effectLst/>
                <a:latin typeface="Consolas" panose="020B0609020204030204" pitchFamily="49" charset="0"/>
              </a:rPr>
              <a:t>&gt;</a:t>
            </a:r>
            <a:endParaRPr lang="en-PH" sz="1300" b="0"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2FDCB0E2-69BB-0099-2294-B7B2720C143A}"/>
              </a:ext>
            </a:extLst>
          </p:cNvPr>
          <p:cNvSpPr txBox="1"/>
          <p:nvPr/>
        </p:nvSpPr>
        <p:spPr>
          <a:xfrm>
            <a:off x="3851092" y="1163362"/>
            <a:ext cx="4902594" cy="1231106"/>
          </a:xfrm>
          <a:prstGeom prst="rect">
            <a:avLst/>
          </a:prstGeom>
          <a:noFill/>
          <a:ln>
            <a:solidFill>
              <a:schemeClr val="bg2">
                <a:lumMod val="75000"/>
              </a:schemeClr>
            </a:solidFill>
          </a:ln>
        </p:spPr>
        <p:txBody>
          <a:bodyPr wrap="square" rtlCol="0">
            <a:spAutoFit/>
          </a:bodyPr>
          <a:lstStyle/>
          <a:p>
            <a:r>
              <a:rPr lang="en-US" sz="2000" b="1" i="1" dirty="0">
                <a:latin typeface="Consolas" panose="020B0609020204030204" pitchFamily="49" charset="0"/>
              </a:rPr>
              <a:t>if</a:t>
            </a:r>
            <a:r>
              <a:rPr lang="en-US" sz="2000" dirty="0">
                <a:latin typeface="Consolas" panose="020B0609020204030204" pitchFamily="49" charset="0"/>
              </a:rPr>
              <a:t> (condition) </a:t>
            </a:r>
          </a:p>
          <a:p>
            <a:r>
              <a:rPr lang="en-US" sz="1800" dirty="0">
                <a:latin typeface="Consolas" panose="020B0609020204030204" pitchFamily="49" charset="0"/>
              </a:rPr>
              <a:t> </a:t>
            </a:r>
            <a:r>
              <a:rPr lang="en-US" sz="1600" dirty="0">
                <a:latin typeface="Consolas" panose="020B0609020204030204" pitchFamily="49" charset="0"/>
              </a:rPr>
              <a:t>code to be executed if condition is true; </a:t>
            </a:r>
          </a:p>
          <a:p>
            <a:r>
              <a:rPr lang="en-US" sz="2000" b="1" i="1" dirty="0">
                <a:latin typeface="Consolas" panose="020B0609020204030204" pitchFamily="49" charset="0"/>
              </a:rPr>
              <a:t>else</a:t>
            </a:r>
            <a:r>
              <a:rPr lang="en-US" sz="2000" dirty="0">
                <a:latin typeface="Consolas" panose="020B0609020204030204" pitchFamily="49" charset="0"/>
              </a:rPr>
              <a:t> </a:t>
            </a:r>
          </a:p>
          <a:p>
            <a:r>
              <a:rPr lang="en-US" sz="1600" dirty="0">
                <a:latin typeface="Consolas" panose="020B0609020204030204" pitchFamily="49" charset="0"/>
              </a:rPr>
              <a:t>code to be executed if condition is false;</a:t>
            </a:r>
            <a:endParaRPr lang="en-PH" sz="1200" dirty="0">
              <a:latin typeface="Consolas" panose="020B0609020204030204" pitchFamily="49" charset="0"/>
            </a:endParaRPr>
          </a:p>
        </p:txBody>
      </p:sp>
      <p:sp>
        <p:nvSpPr>
          <p:cNvPr id="7" name="TextBox 6">
            <a:extLst>
              <a:ext uri="{FF2B5EF4-FFF2-40B4-BE49-F238E27FC236}">
                <a16:creationId xmlns:a16="http://schemas.microsoft.com/office/drawing/2014/main" id="{1247615B-D15B-7EBD-8730-13B94E46E1A0}"/>
              </a:ext>
            </a:extLst>
          </p:cNvPr>
          <p:cNvSpPr txBox="1"/>
          <p:nvPr/>
        </p:nvSpPr>
        <p:spPr>
          <a:xfrm>
            <a:off x="4003727" y="3003880"/>
            <a:ext cx="1159200" cy="307777"/>
          </a:xfrm>
          <a:prstGeom prst="rect">
            <a:avLst/>
          </a:prstGeom>
          <a:noFill/>
        </p:spPr>
        <p:txBody>
          <a:bodyPr wrap="square" rtlCol="0">
            <a:spAutoFit/>
          </a:bodyPr>
          <a:lstStyle/>
          <a:p>
            <a:r>
              <a:rPr lang="en-US" dirty="0"/>
              <a:t>Output:</a:t>
            </a:r>
            <a:endParaRPr lang="en-PH" dirty="0"/>
          </a:p>
        </p:txBody>
      </p:sp>
      <p:pic>
        <p:nvPicPr>
          <p:cNvPr id="8" name="Picture 7">
            <a:extLst>
              <a:ext uri="{FF2B5EF4-FFF2-40B4-BE49-F238E27FC236}">
                <a16:creationId xmlns:a16="http://schemas.microsoft.com/office/drawing/2014/main" id="{4E214DA0-F22E-C6E8-08BD-91F84308224A}"/>
              </a:ext>
            </a:extLst>
          </p:cNvPr>
          <p:cNvPicPr>
            <a:picLocks noChangeAspect="1"/>
          </p:cNvPicPr>
          <p:nvPr/>
        </p:nvPicPr>
        <p:blipFill>
          <a:blip r:embed="rId3"/>
          <a:stretch>
            <a:fillRect/>
          </a:stretch>
        </p:blipFill>
        <p:spPr>
          <a:xfrm>
            <a:off x="3998556" y="3356250"/>
            <a:ext cx="2667000" cy="1247775"/>
          </a:xfrm>
          <a:prstGeom prst="rect">
            <a:avLst/>
          </a:prstGeom>
        </p:spPr>
      </p:pic>
    </p:spTree>
    <p:extLst>
      <p:ext uri="{BB962C8B-B14F-4D97-AF65-F5344CB8AC3E}">
        <p14:creationId xmlns:p14="http://schemas.microsoft.com/office/powerpoint/2010/main" val="1663455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4500"/>
            <a:ext cx="5953346" cy="572700"/>
          </a:xfrm>
          <a:prstGeom prst="rect">
            <a:avLst/>
          </a:prstGeom>
        </p:spPr>
        <p:txBody>
          <a:bodyPr spcFirstLastPara="1" wrap="square" lIns="91425" tIns="91425" rIns="91425" bIns="91425" anchor="t" anchorCtr="0">
            <a:noAutofit/>
          </a:bodyPr>
          <a:lstStyle/>
          <a:p>
            <a:pPr algn="l"/>
            <a:r>
              <a:rPr lang="en-PH" dirty="0"/>
              <a:t>PHP ELSE-IF STATEMENT </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E691B586-8D55-23AB-C7A5-679605D1F938}"/>
              </a:ext>
            </a:extLst>
          </p:cNvPr>
          <p:cNvSpPr txBox="1"/>
          <p:nvPr/>
        </p:nvSpPr>
        <p:spPr>
          <a:xfrm>
            <a:off x="467552" y="864464"/>
            <a:ext cx="3418946" cy="3754874"/>
          </a:xfrm>
          <a:prstGeom prst="rect">
            <a:avLst/>
          </a:prstGeom>
          <a:solidFill>
            <a:schemeClr val="bg1"/>
          </a:solidFill>
        </p:spPr>
        <p:txBody>
          <a:bodyPr wrap="square" rtlCol="0">
            <a:spAutoFit/>
          </a:bodyPr>
          <a:lstStyle/>
          <a:p>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DOCTYPE</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html</a:t>
            </a:r>
            <a:r>
              <a:rPr lang="en-PH" b="0" dirty="0">
                <a:solidFill>
                  <a:srgbClr val="808080"/>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a:p>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html</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lang</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a:t>
            </a:r>
            <a:r>
              <a:rPr lang="en-PH" b="0" dirty="0" err="1">
                <a:solidFill>
                  <a:srgbClr val="CE9178"/>
                </a:solidFill>
                <a:effectLst/>
                <a:latin typeface="Consolas" panose="020B0609020204030204" pitchFamily="49" charset="0"/>
              </a:rPr>
              <a:t>en</a:t>
            </a:r>
            <a:r>
              <a:rPr lang="en-PH" b="0" dirty="0">
                <a:solidFill>
                  <a:srgbClr val="CE9178"/>
                </a:solidFill>
                <a:effectLst/>
                <a:latin typeface="Consolas" panose="020B0609020204030204" pitchFamily="49" charset="0"/>
              </a:rPr>
              <a:t>"</a:t>
            </a:r>
            <a:r>
              <a:rPr lang="en-PH" b="0" dirty="0">
                <a:solidFill>
                  <a:srgbClr val="808080"/>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a:p>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head</a:t>
            </a:r>
            <a:r>
              <a:rPr lang="en-PH" b="0" dirty="0">
                <a:solidFill>
                  <a:srgbClr val="808080"/>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a:p>
            <a:r>
              <a:rPr lang="en-PH" b="0" dirty="0">
                <a:solidFill>
                  <a:srgbClr val="D4D4D4"/>
                </a:solidFill>
                <a:effectLst/>
                <a:latin typeface="Consolas" panose="020B0609020204030204" pitchFamily="49" charset="0"/>
              </a:rPr>
              <a:t>  </a:t>
            </a:r>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title</a:t>
            </a:r>
            <a:r>
              <a:rPr lang="en-PH" b="0" dirty="0">
                <a:solidFill>
                  <a:srgbClr val="808080"/>
                </a:solidFill>
                <a:effectLst/>
                <a:latin typeface="Consolas" panose="020B0609020204030204" pitchFamily="49" charset="0"/>
              </a:rPr>
              <a:t>&gt;</a:t>
            </a:r>
            <a:r>
              <a:rPr lang="en-PH" b="0" dirty="0">
                <a:solidFill>
                  <a:srgbClr val="D4D4D4"/>
                </a:solidFill>
                <a:effectLst/>
                <a:latin typeface="Consolas" panose="020B0609020204030204" pitchFamily="49" charset="0"/>
              </a:rPr>
              <a:t>Web and System</a:t>
            </a:r>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title</a:t>
            </a:r>
            <a:r>
              <a:rPr lang="en-PH" b="0" dirty="0">
                <a:solidFill>
                  <a:srgbClr val="808080"/>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a:p>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head</a:t>
            </a:r>
            <a:r>
              <a:rPr lang="en-PH" b="0" dirty="0">
                <a:solidFill>
                  <a:srgbClr val="808080"/>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a:p>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body</a:t>
            </a:r>
            <a:r>
              <a:rPr lang="en-PH" b="0" dirty="0">
                <a:solidFill>
                  <a:srgbClr val="808080"/>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a:p>
            <a:r>
              <a:rPr lang="en-PH" b="0" dirty="0">
                <a:solidFill>
                  <a:srgbClr val="D4D4D4"/>
                </a:solidFill>
                <a:effectLst/>
                <a:latin typeface="Consolas" panose="020B0609020204030204" pitchFamily="49" charset="0"/>
              </a:rPr>
              <a:t>    </a:t>
            </a:r>
            <a:r>
              <a:rPr lang="en-PH" b="0" dirty="0">
                <a:solidFill>
                  <a:srgbClr val="569CD6"/>
                </a:solidFill>
                <a:effectLst/>
                <a:latin typeface="Consolas" panose="020B0609020204030204" pitchFamily="49" charset="0"/>
              </a:rPr>
              <a:t>&lt;?</a:t>
            </a:r>
            <a:r>
              <a:rPr lang="en-PH" b="0" dirty="0" err="1">
                <a:solidFill>
                  <a:srgbClr val="569CD6"/>
                </a:solidFill>
                <a:effectLst/>
                <a:latin typeface="Consolas" panose="020B0609020204030204" pitchFamily="49" charset="0"/>
              </a:rPr>
              <a:t>php</a:t>
            </a:r>
            <a:endParaRPr lang="en-PH" b="0" dirty="0">
              <a:solidFill>
                <a:srgbClr val="D4D4D4"/>
              </a:solidFill>
              <a:effectLst/>
              <a:latin typeface="Consolas" panose="020B0609020204030204" pitchFamily="49" charset="0"/>
            </a:endParaRPr>
          </a:p>
          <a:p>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$grade</a:t>
            </a:r>
            <a:r>
              <a:rPr lang="en-PH" b="0" dirty="0">
                <a:solidFill>
                  <a:srgbClr val="D4D4D4"/>
                </a:solidFill>
                <a:effectLst/>
                <a:latin typeface="Consolas" panose="020B0609020204030204" pitchFamily="49" charset="0"/>
              </a:rPr>
              <a:t>=</a:t>
            </a:r>
            <a:r>
              <a:rPr lang="en-PH" b="0" dirty="0">
                <a:solidFill>
                  <a:srgbClr val="B5CEA8"/>
                </a:solidFill>
                <a:effectLst/>
                <a:latin typeface="Consolas" panose="020B0609020204030204" pitchFamily="49" charset="0"/>
              </a:rPr>
              <a:t>100</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r>
              <a:rPr lang="en-PH" b="0" dirty="0">
                <a:solidFill>
                  <a:srgbClr val="C586C0"/>
                </a:solidFill>
                <a:effectLst/>
                <a:latin typeface="Consolas" panose="020B0609020204030204" pitchFamily="49" charset="0"/>
              </a:rPr>
              <a:t>if</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$grade</a:t>
            </a:r>
            <a:r>
              <a:rPr lang="en-PH" b="0" dirty="0">
                <a:solidFill>
                  <a:srgbClr val="D4D4D4"/>
                </a:solidFill>
                <a:effectLst/>
                <a:latin typeface="Consolas" panose="020B0609020204030204" pitchFamily="49" charset="0"/>
              </a:rPr>
              <a:t>&gt;=</a:t>
            </a:r>
            <a:r>
              <a:rPr lang="en-PH" b="0" dirty="0">
                <a:solidFill>
                  <a:srgbClr val="B5CEA8"/>
                </a:solidFill>
                <a:effectLst/>
                <a:latin typeface="Consolas" panose="020B0609020204030204" pitchFamily="49" charset="0"/>
              </a:rPr>
              <a:t>90</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r>
              <a:rPr lang="en-PH" b="0" dirty="0">
                <a:solidFill>
                  <a:srgbClr val="DCDCAA"/>
                </a:solidFill>
                <a:effectLst/>
                <a:latin typeface="Consolas" panose="020B0609020204030204" pitchFamily="49" charset="0"/>
              </a:rPr>
              <a:t>echo</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"Excellent!"</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r>
              <a:rPr lang="en-PH" b="0" dirty="0">
                <a:solidFill>
                  <a:srgbClr val="C586C0"/>
                </a:solidFill>
                <a:effectLst/>
                <a:latin typeface="Consolas" panose="020B0609020204030204" pitchFamily="49" charset="0"/>
              </a:rPr>
              <a:t>elseif</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$grade</a:t>
            </a:r>
            <a:r>
              <a:rPr lang="en-PH" b="0" dirty="0">
                <a:solidFill>
                  <a:srgbClr val="D4D4D4"/>
                </a:solidFill>
                <a:effectLst/>
                <a:latin typeface="Consolas" panose="020B0609020204030204" pitchFamily="49" charset="0"/>
              </a:rPr>
              <a:t>&gt;=</a:t>
            </a:r>
            <a:r>
              <a:rPr lang="en-PH" b="0" dirty="0">
                <a:solidFill>
                  <a:srgbClr val="B5CEA8"/>
                </a:solidFill>
                <a:effectLst/>
                <a:latin typeface="Consolas" panose="020B0609020204030204" pitchFamily="49" charset="0"/>
              </a:rPr>
              <a:t>75</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r>
              <a:rPr lang="en-PH" b="0" dirty="0">
                <a:solidFill>
                  <a:srgbClr val="DCDCAA"/>
                </a:solidFill>
                <a:effectLst/>
                <a:latin typeface="Consolas" panose="020B0609020204030204" pitchFamily="49" charset="0"/>
              </a:rPr>
              <a:t>echo</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"Not bad!"</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r>
              <a:rPr lang="en-PH" b="0" dirty="0">
                <a:solidFill>
                  <a:srgbClr val="C586C0"/>
                </a:solidFill>
                <a:effectLst/>
                <a:latin typeface="Consolas" panose="020B0609020204030204" pitchFamily="49" charset="0"/>
              </a:rPr>
              <a:t>else</a:t>
            </a:r>
            <a:endParaRPr lang="en-PH" b="0" dirty="0">
              <a:solidFill>
                <a:srgbClr val="D4D4D4"/>
              </a:solidFill>
              <a:effectLst/>
              <a:latin typeface="Consolas" panose="020B0609020204030204" pitchFamily="49" charset="0"/>
            </a:endParaRPr>
          </a:p>
          <a:p>
            <a:r>
              <a:rPr lang="en-PH" b="0" dirty="0">
                <a:solidFill>
                  <a:srgbClr val="D4D4D4"/>
                </a:solidFill>
                <a:effectLst/>
                <a:latin typeface="Consolas" panose="020B0609020204030204" pitchFamily="49" charset="0"/>
              </a:rPr>
              <a:t>        </a:t>
            </a:r>
            <a:r>
              <a:rPr lang="en-PH" b="0" dirty="0">
                <a:solidFill>
                  <a:srgbClr val="DCDCAA"/>
                </a:solidFill>
                <a:effectLst/>
                <a:latin typeface="Consolas" panose="020B0609020204030204" pitchFamily="49" charset="0"/>
              </a:rPr>
              <a:t>echo</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"Failed!"</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r>
              <a:rPr lang="en-PH" b="0" dirty="0">
                <a:solidFill>
                  <a:srgbClr val="569CD6"/>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a:p>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body</a:t>
            </a:r>
            <a:r>
              <a:rPr lang="en-PH" b="0" dirty="0">
                <a:solidFill>
                  <a:srgbClr val="808080"/>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a:p>
            <a:r>
              <a:rPr lang="en-PH" b="0" dirty="0">
                <a:solidFill>
                  <a:srgbClr val="808080"/>
                </a:solidFill>
                <a:effectLst/>
                <a:latin typeface="Consolas" panose="020B0609020204030204" pitchFamily="49" charset="0"/>
              </a:rPr>
              <a:t>&lt;/</a:t>
            </a:r>
            <a:r>
              <a:rPr lang="en-PH" b="0" dirty="0">
                <a:solidFill>
                  <a:srgbClr val="569CD6"/>
                </a:solidFill>
                <a:effectLst/>
                <a:latin typeface="Consolas" panose="020B0609020204030204" pitchFamily="49" charset="0"/>
              </a:rPr>
              <a:t>html</a:t>
            </a:r>
            <a:r>
              <a:rPr lang="en-PH" b="0" dirty="0">
                <a:solidFill>
                  <a:srgbClr val="808080"/>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2FDCB0E2-69BB-0099-2294-B7B2720C143A}"/>
              </a:ext>
            </a:extLst>
          </p:cNvPr>
          <p:cNvSpPr txBox="1"/>
          <p:nvPr/>
        </p:nvSpPr>
        <p:spPr>
          <a:xfrm>
            <a:off x="3962098" y="864464"/>
            <a:ext cx="4775102" cy="1846659"/>
          </a:xfrm>
          <a:prstGeom prst="rect">
            <a:avLst/>
          </a:prstGeom>
          <a:noFill/>
          <a:ln>
            <a:solidFill>
              <a:schemeClr val="bg2">
                <a:lumMod val="75000"/>
              </a:schemeClr>
            </a:solidFill>
          </a:ln>
        </p:spPr>
        <p:txBody>
          <a:bodyPr wrap="square" rtlCol="0">
            <a:spAutoFit/>
          </a:bodyPr>
          <a:lstStyle/>
          <a:p>
            <a:r>
              <a:rPr lang="en-US" sz="2000" b="1" i="1" dirty="0">
                <a:latin typeface="Consolas" panose="020B0609020204030204" pitchFamily="49" charset="0"/>
              </a:rPr>
              <a:t>if</a:t>
            </a:r>
            <a:r>
              <a:rPr lang="en-US" sz="2000" i="1" dirty="0">
                <a:latin typeface="Consolas" panose="020B0609020204030204" pitchFamily="49" charset="0"/>
              </a:rPr>
              <a:t> (condition) </a:t>
            </a:r>
          </a:p>
          <a:p>
            <a:r>
              <a:rPr lang="en-US" dirty="0">
                <a:latin typeface="Consolas" panose="020B0609020204030204" pitchFamily="49" charset="0"/>
              </a:rPr>
              <a:t>    code to be executed if condition is true;</a:t>
            </a:r>
            <a:r>
              <a:rPr lang="en-US" sz="2000" dirty="0">
                <a:latin typeface="Consolas" panose="020B0609020204030204" pitchFamily="49" charset="0"/>
              </a:rPr>
              <a:t> </a:t>
            </a:r>
          </a:p>
          <a:p>
            <a:r>
              <a:rPr lang="en-US" sz="2000" b="1" i="1" dirty="0">
                <a:latin typeface="Consolas" panose="020B0609020204030204" pitchFamily="49" charset="0"/>
              </a:rPr>
              <a:t>else</a:t>
            </a:r>
            <a:r>
              <a:rPr lang="en-US" sz="2000" i="1" dirty="0">
                <a:latin typeface="Consolas" panose="020B0609020204030204" pitchFamily="49" charset="0"/>
              </a:rPr>
              <a:t> </a:t>
            </a:r>
            <a:r>
              <a:rPr lang="en-US" sz="2000" b="1" i="1" dirty="0">
                <a:latin typeface="Consolas" panose="020B0609020204030204" pitchFamily="49" charset="0"/>
              </a:rPr>
              <a:t>if</a:t>
            </a:r>
            <a:r>
              <a:rPr lang="en-US" sz="2000" i="1" dirty="0">
                <a:latin typeface="Consolas" panose="020B0609020204030204" pitchFamily="49" charset="0"/>
              </a:rPr>
              <a:t>(condition)</a:t>
            </a:r>
          </a:p>
          <a:p>
            <a:r>
              <a:rPr lang="en-US" sz="2000" dirty="0">
                <a:latin typeface="Consolas" panose="020B0609020204030204" pitchFamily="49" charset="0"/>
              </a:rPr>
              <a:t>   </a:t>
            </a:r>
            <a:r>
              <a:rPr lang="en-US" dirty="0">
                <a:latin typeface="Consolas" panose="020B0609020204030204" pitchFamily="49" charset="0"/>
              </a:rPr>
              <a:t>code to be executed if condition is true;</a:t>
            </a:r>
          </a:p>
          <a:p>
            <a:r>
              <a:rPr lang="en-US" sz="2000" b="1" i="1" dirty="0">
                <a:latin typeface="Consolas" panose="020B0609020204030204" pitchFamily="49" charset="0"/>
              </a:rPr>
              <a:t>else</a:t>
            </a:r>
            <a:r>
              <a:rPr lang="en-US" sz="2000" i="1" dirty="0">
                <a:latin typeface="Consolas" panose="020B0609020204030204" pitchFamily="49" charset="0"/>
              </a:rPr>
              <a:t> </a:t>
            </a:r>
          </a:p>
          <a:p>
            <a:r>
              <a:rPr lang="en-US" dirty="0">
                <a:latin typeface="Consolas" panose="020B0609020204030204" pitchFamily="49" charset="0"/>
              </a:rPr>
              <a:t>    code to be executed if condition is false;</a:t>
            </a:r>
            <a:endParaRPr lang="en-PH" sz="1200" dirty="0">
              <a:latin typeface="Consolas" panose="020B0609020204030204" pitchFamily="49" charset="0"/>
            </a:endParaRPr>
          </a:p>
        </p:txBody>
      </p:sp>
      <p:sp>
        <p:nvSpPr>
          <p:cNvPr id="7" name="TextBox 6">
            <a:extLst>
              <a:ext uri="{FF2B5EF4-FFF2-40B4-BE49-F238E27FC236}">
                <a16:creationId xmlns:a16="http://schemas.microsoft.com/office/drawing/2014/main" id="{1247615B-D15B-7EBD-8730-13B94E46E1A0}"/>
              </a:ext>
            </a:extLst>
          </p:cNvPr>
          <p:cNvSpPr txBox="1"/>
          <p:nvPr/>
        </p:nvSpPr>
        <p:spPr>
          <a:xfrm>
            <a:off x="4174124" y="3087540"/>
            <a:ext cx="1159200" cy="307777"/>
          </a:xfrm>
          <a:prstGeom prst="rect">
            <a:avLst/>
          </a:prstGeom>
          <a:noFill/>
        </p:spPr>
        <p:txBody>
          <a:bodyPr wrap="square" rtlCol="0">
            <a:spAutoFit/>
          </a:bodyPr>
          <a:lstStyle/>
          <a:p>
            <a:r>
              <a:rPr lang="en-US" dirty="0"/>
              <a:t>Output:</a:t>
            </a:r>
            <a:endParaRPr lang="en-PH" dirty="0"/>
          </a:p>
        </p:txBody>
      </p:sp>
      <p:pic>
        <p:nvPicPr>
          <p:cNvPr id="6" name="Picture 5">
            <a:extLst>
              <a:ext uri="{FF2B5EF4-FFF2-40B4-BE49-F238E27FC236}">
                <a16:creationId xmlns:a16="http://schemas.microsoft.com/office/drawing/2014/main" id="{40A91D61-0CD7-D50E-835C-D4B2E3028DF6}"/>
              </a:ext>
            </a:extLst>
          </p:cNvPr>
          <p:cNvPicPr>
            <a:picLocks noChangeAspect="1"/>
          </p:cNvPicPr>
          <p:nvPr/>
        </p:nvPicPr>
        <p:blipFill>
          <a:blip r:embed="rId3"/>
          <a:srcRect b="45458"/>
          <a:stretch/>
        </p:blipFill>
        <p:spPr>
          <a:xfrm>
            <a:off x="4104599" y="3439216"/>
            <a:ext cx="2457450" cy="664979"/>
          </a:xfrm>
          <a:prstGeom prst="rect">
            <a:avLst/>
          </a:prstGeom>
        </p:spPr>
      </p:pic>
    </p:spTree>
    <p:extLst>
      <p:ext uri="{BB962C8B-B14F-4D97-AF65-F5344CB8AC3E}">
        <p14:creationId xmlns:p14="http://schemas.microsoft.com/office/powerpoint/2010/main" val="1938383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4500"/>
            <a:ext cx="5953346" cy="572700"/>
          </a:xfrm>
          <a:prstGeom prst="rect">
            <a:avLst/>
          </a:prstGeom>
        </p:spPr>
        <p:txBody>
          <a:bodyPr spcFirstLastPara="1" wrap="square" lIns="91425" tIns="91425" rIns="91425" bIns="91425" anchor="t" anchorCtr="0">
            <a:noAutofit/>
          </a:bodyPr>
          <a:lstStyle/>
          <a:p>
            <a:pPr algn="l"/>
            <a:r>
              <a:rPr lang="en-PH" dirty="0"/>
              <a:t>The Switch Statement </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E691B586-8D55-23AB-C7A5-679605D1F938}"/>
              </a:ext>
            </a:extLst>
          </p:cNvPr>
          <p:cNvSpPr txBox="1"/>
          <p:nvPr/>
        </p:nvSpPr>
        <p:spPr>
          <a:xfrm>
            <a:off x="331200" y="1517351"/>
            <a:ext cx="3418946" cy="3539430"/>
          </a:xfrm>
          <a:prstGeom prst="rect">
            <a:avLst/>
          </a:prstGeom>
          <a:solidFill>
            <a:schemeClr val="bg1"/>
          </a:solidFill>
        </p:spPr>
        <p:txBody>
          <a:bodyPr wrap="square" rtlCol="0">
            <a:spAutoFit/>
          </a:bodyPr>
          <a:lstStyle/>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switch (expression)</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case label1:</a:t>
            </a:r>
          </a:p>
          <a:p>
            <a:r>
              <a:rPr lang="en-US" b="0" dirty="0">
                <a:solidFill>
                  <a:srgbClr val="D4D4D4"/>
                </a:solidFill>
                <a:effectLst/>
                <a:latin typeface="Consolas" panose="020B0609020204030204" pitchFamily="49" charset="0"/>
              </a:rPr>
              <a:t> code to be executed if expression = label1;</a:t>
            </a:r>
          </a:p>
          <a:p>
            <a:r>
              <a:rPr lang="en-US" b="0" dirty="0">
                <a:solidFill>
                  <a:srgbClr val="D4D4D4"/>
                </a:solidFill>
                <a:effectLst/>
                <a:latin typeface="Consolas" panose="020B0609020204030204" pitchFamily="49" charset="0"/>
              </a:rPr>
              <a:t> break; </a:t>
            </a:r>
          </a:p>
          <a:p>
            <a:r>
              <a:rPr lang="en-US" b="0" dirty="0">
                <a:solidFill>
                  <a:srgbClr val="D4D4D4"/>
                </a:solidFill>
                <a:effectLst/>
                <a:latin typeface="Consolas" panose="020B0609020204030204" pitchFamily="49" charset="0"/>
              </a:rPr>
              <a:t>case label2:</a:t>
            </a:r>
          </a:p>
          <a:p>
            <a:r>
              <a:rPr lang="en-US" b="0" dirty="0">
                <a:solidFill>
                  <a:srgbClr val="D4D4D4"/>
                </a:solidFill>
                <a:effectLst/>
                <a:latin typeface="Consolas" panose="020B0609020204030204" pitchFamily="49" charset="0"/>
              </a:rPr>
              <a:t> code to be executed if expression = label2;</a:t>
            </a:r>
          </a:p>
          <a:p>
            <a:r>
              <a:rPr lang="en-US" b="0" dirty="0">
                <a:solidFill>
                  <a:srgbClr val="D4D4D4"/>
                </a:solidFill>
                <a:effectLst/>
                <a:latin typeface="Consolas" panose="020B0609020204030204" pitchFamily="49" charset="0"/>
              </a:rPr>
              <a:t> break;</a:t>
            </a:r>
          </a:p>
          <a:p>
            <a:r>
              <a:rPr lang="en-US" b="0" dirty="0">
                <a:solidFill>
                  <a:srgbClr val="D4D4D4"/>
                </a:solidFill>
                <a:effectLst/>
                <a:latin typeface="Consolas" panose="020B0609020204030204" pitchFamily="49" charset="0"/>
              </a:rPr>
              <a:t>default:</a:t>
            </a:r>
          </a:p>
          <a:p>
            <a:r>
              <a:rPr lang="en-US" b="0" dirty="0">
                <a:solidFill>
                  <a:srgbClr val="D4D4D4"/>
                </a:solidFill>
                <a:effectLst/>
                <a:latin typeface="Consolas" panose="020B0609020204030204" pitchFamily="49" charset="0"/>
              </a:rPr>
              <a:t> code to be executed</a:t>
            </a:r>
          </a:p>
          <a:p>
            <a:r>
              <a:rPr lang="en-US" b="0" dirty="0">
                <a:solidFill>
                  <a:srgbClr val="D4D4D4"/>
                </a:solidFill>
                <a:effectLst/>
                <a:latin typeface="Consolas" panose="020B0609020204030204" pitchFamily="49" charset="0"/>
              </a:rPr>
              <a:t> if expression is different from both label1 and label2;</a:t>
            </a:r>
          </a:p>
          <a:p>
            <a:r>
              <a:rPr lang="en-US" b="0"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2FDCB0E2-69BB-0099-2294-B7B2720C143A}"/>
              </a:ext>
            </a:extLst>
          </p:cNvPr>
          <p:cNvSpPr txBox="1"/>
          <p:nvPr/>
        </p:nvSpPr>
        <p:spPr>
          <a:xfrm>
            <a:off x="482400" y="746907"/>
            <a:ext cx="8307746" cy="646331"/>
          </a:xfrm>
          <a:prstGeom prst="rect">
            <a:avLst/>
          </a:prstGeom>
          <a:noFill/>
          <a:ln>
            <a:solidFill>
              <a:schemeClr val="bg2">
                <a:lumMod val="75000"/>
              </a:schemeClr>
            </a:solidFill>
          </a:ln>
        </p:spPr>
        <p:txBody>
          <a:bodyPr wrap="square" rtlCol="0">
            <a:spAutoFit/>
          </a:bodyPr>
          <a:lstStyle/>
          <a:p>
            <a:r>
              <a:rPr lang="en-US" sz="1800" dirty="0"/>
              <a:t>If you want to select one of many blocks of code to be executed, use the switch statement. </a:t>
            </a:r>
            <a:endParaRPr lang="en-PH" sz="1000" dirty="0">
              <a:latin typeface="Consolas" panose="020B0609020204030204" pitchFamily="49" charset="0"/>
            </a:endParaRPr>
          </a:p>
        </p:txBody>
      </p:sp>
      <p:sp>
        <p:nvSpPr>
          <p:cNvPr id="5" name="TextBox 4">
            <a:extLst>
              <a:ext uri="{FF2B5EF4-FFF2-40B4-BE49-F238E27FC236}">
                <a16:creationId xmlns:a16="http://schemas.microsoft.com/office/drawing/2014/main" id="{C63D5FCD-49B0-384C-128E-C6651CF7AAA0}"/>
              </a:ext>
            </a:extLst>
          </p:cNvPr>
          <p:cNvSpPr txBox="1"/>
          <p:nvPr/>
        </p:nvSpPr>
        <p:spPr>
          <a:xfrm>
            <a:off x="3786146" y="1764227"/>
            <a:ext cx="5004000" cy="2462213"/>
          </a:xfrm>
          <a:prstGeom prst="rect">
            <a:avLst/>
          </a:prstGeom>
          <a:solidFill>
            <a:schemeClr val="bg1"/>
          </a:solidFill>
        </p:spPr>
        <p:txBody>
          <a:bodyPr wrap="square" rtlCol="0">
            <a:spAutoFit/>
          </a:bodyPr>
          <a:lstStyle/>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"4"</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switch</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"Number 1"</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break</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"Number 2"</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break</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default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"No number between 1 and 2"</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220969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b="1" dirty="0"/>
              <a:t>Advantages of PHP over Other Languages</a:t>
            </a:r>
            <a:endParaRPr lang="en-PH"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6" name="TextBox 5">
            <a:extLst>
              <a:ext uri="{FF2B5EF4-FFF2-40B4-BE49-F238E27FC236}">
                <a16:creationId xmlns:a16="http://schemas.microsoft.com/office/drawing/2014/main" id="{829D1AC9-5180-496E-E4C8-9A734D5A46AD}"/>
              </a:ext>
            </a:extLst>
          </p:cNvPr>
          <p:cNvSpPr txBox="1"/>
          <p:nvPr/>
        </p:nvSpPr>
        <p:spPr>
          <a:xfrm>
            <a:off x="353854" y="820370"/>
            <a:ext cx="8436292" cy="4031873"/>
          </a:xfrm>
          <a:prstGeom prst="rect">
            <a:avLst/>
          </a:prstGeom>
          <a:noFill/>
        </p:spPr>
        <p:txBody>
          <a:bodyPr wrap="square">
            <a:spAutoFit/>
          </a:bodyPr>
          <a:lstStyle/>
          <a:p>
            <a:r>
              <a:rPr lang="en-US" sz="1600" dirty="0">
                <a:solidFill>
                  <a:schemeClr val="bg1"/>
                </a:solidFill>
              </a:rPr>
              <a:t>• </a:t>
            </a:r>
            <a:r>
              <a:rPr lang="en-US" sz="1600" b="1" dirty="0">
                <a:solidFill>
                  <a:schemeClr val="bg1"/>
                </a:solidFill>
              </a:rPr>
              <a:t>Easy to learn: </a:t>
            </a:r>
            <a:r>
              <a:rPr lang="en-US" sz="1600" dirty="0">
                <a:solidFill>
                  <a:schemeClr val="bg1"/>
                </a:solidFill>
              </a:rPr>
              <a:t>PHP is easy to learn and use. For beginner programmers who just started out in web development, PHP is often considered as the preferable choice of language to learn.</a:t>
            </a:r>
          </a:p>
          <a:p>
            <a:endParaRPr lang="en-US" sz="1600" dirty="0">
              <a:solidFill>
                <a:schemeClr val="bg1"/>
              </a:solidFill>
            </a:endParaRPr>
          </a:p>
          <a:p>
            <a:r>
              <a:rPr lang="en-US" sz="1600" dirty="0">
                <a:solidFill>
                  <a:schemeClr val="bg1"/>
                </a:solidFill>
              </a:rPr>
              <a:t>• </a:t>
            </a:r>
            <a:r>
              <a:rPr lang="en-US" sz="1600" b="1" dirty="0">
                <a:solidFill>
                  <a:schemeClr val="bg1"/>
                </a:solidFill>
              </a:rPr>
              <a:t>Open source</a:t>
            </a:r>
            <a:r>
              <a:rPr lang="en-US" sz="1600" dirty="0">
                <a:solidFill>
                  <a:schemeClr val="bg1"/>
                </a:solidFill>
              </a:rPr>
              <a:t>: PHP is an open-source project. It is developed and maintained by a worldwide community of developers who make its source code freely available to download and use.</a:t>
            </a:r>
          </a:p>
          <a:p>
            <a:endParaRPr lang="en-US" sz="1600" dirty="0">
              <a:solidFill>
                <a:schemeClr val="bg1"/>
              </a:solidFill>
            </a:endParaRPr>
          </a:p>
          <a:p>
            <a:r>
              <a:rPr lang="en-US" sz="1600" dirty="0">
                <a:solidFill>
                  <a:schemeClr val="bg1"/>
                </a:solidFill>
              </a:rPr>
              <a:t>• </a:t>
            </a:r>
            <a:r>
              <a:rPr lang="en-US" sz="1600" b="1" dirty="0">
                <a:solidFill>
                  <a:schemeClr val="bg1"/>
                </a:solidFill>
              </a:rPr>
              <a:t>Portability</a:t>
            </a:r>
            <a:r>
              <a:rPr lang="en-US" sz="1600" dirty="0">
                <a:solidFill>
                  <a:schemeClr val="bg1"/>
                </a:solidFill>
              </a:rPr>
              <a:t>: PHP runs on various platforms such as </a:t>
            </a:r>
            <a:r>
              <a:rPr lang="en-US" sz="1600" b="1" dirty="0">
                <a:solidFill>
                  <a:schemeClr val="bg1"/>
                </a:solidFill>
              </a:rPr>
              <a:t>Microsoft</a:t>
            </a:r>
            <a:r>
              <a:rPr lang="en-US" sz="1600" dirty="0">
                <a:solidFill>
                  <a:schemeClr val="bg1"/>
                </a:solidFill>
              </a:rPr>
              <a:t> </a:t>
            </a:r>
            <a:r>
              <a:rPr lang="en-US" sz="1600" b="1" dirty="0">
                <a:solidFill>
                  <a:schemeClr val="bg1"/>
                </a:solidFill>
              </a:rPr>
              <a:t>Windows</a:t>
            </a:r>
            <a:r>
              <a:rPr lang="en-US" sz="1600" dirty="0">
                <a:solidFill>
                  <a:schemeClr val="bg1"/>
                </a:solidFill>
              </a:rPr>
              <a:t>, </a:t>
            </a:r>
            <a:r>
              <a:rPr lang="en-US" sz="1600" b="1" dirty="0">
                <a:solidFill>
                  <a:schemeClr val="bg1"/>
                </a:solidFill>
              </a:rPr>
              <a:t>Linux</a:t>
            </a:r>
            <a:r>
              <a:rPr lang="en-US" sz="1600" dirty="0">
                <a:solidFill>
                  <a:schemeClr val="bg1"/>
                </a:solidFill>
              </a:rPr>
              <a:t>, </a:t>
            </a:r>
            <a:r>
              <a:rPr lang="en-US" sz="1600" b="1" dirty="0">
                <a:solidFill>
                  <a:schemeClr val="bg1"/>
                </a:solidFill>
              </a:rPr>
              <a:t>Mac OS</a:t>
            </a:r>
            <a:r>
              <a:rPr lang="en-US" sz="1600" dirty="0">
                <a:solidFill>
                  <a:schemeClr val="bg1"/>
                </a:solidFill>
              </a:rPr>
              <a:t>, etc. and it is compatible with almost all servers used today such </a:t>
            </a:r>
            <a:r>
              <a:rPr lang="en-US" sz="1600" b="1" dirty="0">
                <a:solidFill>
                  <a:schemeClr val="bg1"/>
                </a:solidFill>
              </a:rPr>
              <a:t>Apache</a:t>
            </a:r>
            <a:r>
              <a:rPr lang="en-US" sz="1600" dirty="0">
                <a:solidFill>
                  <a:schemeClr val="bg1"/>
                </a:solidFill>
              </a:rPr>
              <a:t>, </a:t>
            </a:r>
            <a:r>
              <a:rPr lang="en-US" sz="1600" b="1" dirty="0">
                <a:solidFill>
                  <a:schemeClr val="bg1"/>
                </a:solidFill>
              </a:rPr>
              <a:t>IIS</a:t>
            </a:r>
            <a:r>
              <a:rPr lang="en-US" sz="1600" dirty="0">
                <a:solidFill>
                  <a:schemeClr val="bg1"/>
                </a:solidFill>
              </a:rPr>
              <a:t>, etc.</a:t>
            </a:r>
          </a:p>
          <a:p>
            <a:endParaRPr lang="en-US" sz="1600" dirty="0">
              <a:solidFill>
                <a:schemeClr val="bg1"/>
              </a:solidFill>
            </a:endParaRPr>
          </a:p>
          <a:p>
            <a:r>
              <a:rPr lang="en-US" sz="1600" dirty="0">
                <a:solidFill>
                  <a:schemeClr val="bg1"/>
                </a:solidFill>
              </a:rPr>
              <a:t>• </a:t>
            </a:r>
            <a:r>
              <a:rPr lang="en-US" sz="1600" b="1" dirty="0">
                <a:solidFill>
                  <a:schemeClr val="bg1"/>
                </a:solidFill>
              </a:rPr>
              <a:t>Fast Performance</a:t>
            </a:r>
            <a:r>
              <a:rPr lang="en-US" sz="1600" dirty="0">
                <a:solidFill>
                  <a:schemeClr val="bg1"/>
                </a:solidFill>
              </a:rPr>
              <a:t>: Scripts written in PHP usually execute or runs faster than those written in other scripting languages like ASP, Ruby, Java, etc.</a:t>
            </a:r>
          </a:p>
          <a:p>
            <a:endParaRPr lang="en-US" sz="1600" dirty="0">
              <a:solidFill>
                <a:schemeClr val="bg1"/>
              </a:solidFill>
            </a:endParaRPr>
          </a:p>
          <a:p>
            <a:r>
              <a:rPr lang="en-US" sz="1600" dirty="0">
                <a:solidFill>
                  <a:schemeClr val="bg1"/>
                </a:solidFill>
              </a:rPr>
              <a:t>• </a:t>
            </a:r>
            <a:r>
              <a:rPr lang="en-US" sz="1600" b="1" dirty="0">
                <a:solidFill>
                  <a:schemeClr val="bg1"/>
                </a:solidFill>
              </a:rPr>
              <a:t>Vast Community</a:t>
            </a:r>
            <a:r>
              <a:rPr lang="en-US" sz="1600" dirty="0">
                <a:solidFill>
                  <a:schemeClr val="bg1"/>
                </a:solidFill>
              </a:rPr>
              <a:t>: Since PHP is supported by the worldwide community, finding help or documentation related to PHP online is extremely easy.</a:t>
            </a:r>
            <a:endParaRPr lang="en-PH" sz="1600" dirty="0">
              <a:solidFill>
                <a:schemeClr val="bg1"/>
              </a:solidFill>
            </a:endParaRPr>
          </a:p>
        </p:txBody>
      </p:sp>
    </p:spTree>
    <p:extLst>
      <p:ext uri="{BB962C8B-B14F-4D97-AF65-F5344CB8AC3E}">
        <p14:creationId xmlns:p14="http://schemas.microsoft.com/office/powerpoint/2010/main" val="2066166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6" name="Google Shape;406;p34"/>
          <p:cNvSpPr/>
          <p:nvPr/>
        </p:nvSpPr>
        <p:spPr>
          <a:xfrm>
            <a:off x="7576351" y="3807649"/>
            <a:ext cx="1042049" cy="965951"/>
          </a:xfrm>
          <a:custGeom>
            <a:avLst/>
            <a:gdLst/>
            <a:ahLst/>
            <a:cxnLst/>
            <a:rect l="l" t="t" r="r" b="b"/>
            <a:pathLst>
              <a:path w="1619" h="1618" extrusionOk="0">
                <a:moveTo>
                  <a:pt x="1020" y="883"/>
                </a:moveTo>
                <a:lnTo>
                  <a:pt x="1201" y="747"/>
                </a:lnTo>
                <a:lnTo>
                  <a:pt x="1020" y="611"/>
                </a:lnTo>
                <a:cubicBezTo>
                  <a:pt x="992" y="590"/>
                  <a:pt x="987" y="551"/>
                  <a:pt x="1008" y="523"/>
                </a:cubicBezTo>
                <a:cubicBezTo>
                  <a:pt x="1028" y="495"/>
                  <a:pt x="1068" y="489"/>
                  <a:pt x="1096" y="510"/>
                </a:cubicBezTo>
                <a:lnTo>
                  <a:pt x="1345" y="697"/>
                </a:lnTo>
                <a:cubicBezTo>
                  <a:pt x="1378" y="722"/>
                  <a:pt x="1378" y="772"/>
                  <a:pt x="1345" y="798"/>
                </a:cubicBezTo>
                <a:lnTo>
                  <a:pt x="1096" y="984"/>
                </a:lnTo>
                <a:cubicBezTo>
                  <a:pt x="1068" y="1005"/>
                  <a:pt x="1028" y="999"/>
                  <a:pt x="1008" y="972"/>
                </a:cubicBezTo>
                <a:cubicBezTo>
                  <a:pt x="987" y="944"/>
                  <a:pt x="992" y="904"/>
                  <a:pt x="1020" y="883"/>
                </a:cubicBezTo>
                <a:moveTo>
                  <a:pt x="523" y="697"/>
                </a:moveTo>
                <a:lnTo>
                  <a:pt x="772" y="510"/>
                </a:lnTo>
                <a:cubicBezTo>
                  <a:pt x="799" y="489"/>
                  <a:pt x="839" y="495"/>
                  <a:pt x="860" y="523"/>
                </a:cubicBezTo>
                <a:cubicBezTo>
                  <a:pt x="881" y="551"/>
                  <a:pt x="875" y="590"/>
                  <a:pt x="847" y="611"/>
                </a:cubicBezTo>
                <a:lnTo>
                  <a:pt x="666" y="747"/>
                </a:lnTo>
                <a:lnTo>
                  <a:pt x="847" y="883"/>
                </a:lnTo>
                <a:cubicBezTo>
                  <a:pt x="875" y="904"/>
                  <a:pt x="881" y="944"/>
                  <a:pt x="860" y="972"/>
                </a:cubicBezTo>
                <a:cubicBezTo>
                  <a:pt x="839" y="1000"/>
                  <a:pt x="799" y="1005"/>
                  <a:pt x="772" y="984"/>
                </a:cubicBezTo>
                <a:lnTo>
                  <a:pt x="523" y="798"/>
                </a:lnTo>
                <a:cubicBezTo>
                  <a:pt x="489" y="772"/>
                  <a:pt x="489" y="722"/>
                  <a:pt x="523" y="697"/>
                </a:cubicBezTo>
                <a:moveTo>
                  <a:pt x="1492" y="1307"/>
                </a:moveTo>
                <a:cubicBezTo>
                  <a:pt x="1492" y="1409"/>
                  <a:pt x="1409" y="1492"/>
                  <a:pt x="1307" y="1492"/>
                </a:cubicBezTo>
                <a:cubicBezTo>
                  <a:pt x="1205" y="1492"/>
                  <a:pt x="1121" y="1409"/>
                  <a:pt x="1121" y="1307"/>
                </a:cubicBezTo>
                <a:cubicBezTo>
                  <a:pt x="1121" y="1272"/>
                  <a:pt x="1093" y="1243"/>
                  <a:pt x="1058" y="1243"/>
                </a:cubicBezTo>
                <a:lnTo>
                  <a:pt x="375" y="1243"/>
                </a:lnTo>
                <a:lnTo>
                  <a:pt x="375" y="127"/>
                </a:lnTo>
                <a:lnTo>
                  <a:pt x="1492" y="127"/>
                </a:lnTo>
                <a:lnTo>
                  <a:pt x="1492" y="1307"/>
                </a:lnTo>
                <a:moveTo>
                  <a:pt x="312" y="1492"/>
                </a:moveTo>
                <a:cubicBezTo>
                  <a:pt x="232" y="1492"/>
                  <a:pt x="164" y="1441"/>
                  <a:pt x="138" y="1370"/>
                </a:cubicBezTo>
                <a:lnTo>
                  <a:pt x="1001" y="1370"/>
                </a:lnTo>
                <a:cubicBezTo>
                  <a:pt x="1011" y="1415"/>
                  <a:pt x="1030" y="1456"/>
                  <a:pt x="1056" y="1492"/>
                </a:cubicBezTo>
                <a:lnTo>
                  <a:pt x="312" y="1492"/>
                </a:lnTo>
                <a:moveTo>
                  <a:pt x="1555" y="0"/>
                </a:moveTo>
                <a:lnTo>
                  <a:pt x="312" y="0"/>
                </a:lnTo>
                <a:cubicBezTo>
                  <a:pt x="277" y="0"/>
                  <a:pt x="249" y="28"/>
                  <a:pt x="249" y="63"/>
                </a:cubicBezTo>
                <a:lnTo>
                  <a:pt x="249" y="1243"/>
                </a:lnTo>
                <a:lnTo>
                  <a:pt x="64" y="1243"/>
                </a:lnTo>
                <a:cubicBezTo>
                  <a:pt x="29" y="1243"/>
                  <a:pt x="0" y="1272"/>
                  <a:pt x="0" y="1307"/>
                </a:cubicBezTo>
                <a:cubicBezTo>
                  <a:pt x="0" y="1478"/>
                  <a:pt x="140" y="1618"/>
                  <a:pt x="312" y="1618"/>
                </a:cubicBezTo>
                <a:lnTo>
                  <a:pt x="1307" y="1618"/>
                </a:lnTo>
                <a:cubicBezTo>
                  <a:pt x="1479" y="1618"/>
                  <a:pt x="1619" y="1478"/>
                  <a:pt x="1619" y="1307"/>
                </a:cubicBezTo>
                <a:lnTo>
                  <a:pt x="1619" y="63"/>
                </a:lnTo>
                <a:cubicBezTo>
                  <a:pt x="1619" y="28"/>
                  <a:pt x="1590" y="0"/>
                  <a:pt x="155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7" name="Google Shape;407;p34"/>
          <p:cNvSpPr txBox="1">
            <a:spLocks noGrp="1"/>
          </p:cNvSpPr>
          <p:nvPr>
            <p:ph type="title"/>
          </p:nvPr>
        </p:nvSpPr>
        <p:spPr>
          <a:xfrm>
            <a:off x="3376800" y="2093250"/>
            <a:ext cx="2361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t>Loops</a:t>
            </a:r>
          </a:p>
        </p:txBody>
      </p:sp>
    </p:spTree>
    <p:extLst>
      <p:ext uri="{BB962C8B-B14F-4D97-AF65-F5344CB8AC3E}">
        <p14:creationId xmlns:p14="http://schemas.microsoft.com/office/powerpoint/2010/main" val="13976614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PH" dirty="0"/>
              <a:t>PHP Looping</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6452F89F-0633-DE24-29F7-2A533FFF15E1}"/>
              </a:ext>
            </a:extLst>
          </p:cNvPr>
          <p:cNvSpPr txBox="1"/>
          <p:nvPr/>
        </p:nvSpPr>
        <p:spPr>
          <a:xfrm>
            <a:off x="370800" y="749988"/>
            <a:ext cx="8164800" cy="523220"/>
          </a:xfrm>
          <a:prstGeom prst="rect">
            <a:avLst/>
          </a:prstGeom>
          <a:noFill/>
        </p:spPr>
        <p:txBody>
          <a:bodyPr wrap="square" rtlCol="0">
            <a:spAutoFit/>
          </a:bodyPr>
          <a:lstStyle/>
          <a:p>
            <a:r>
              <a:rPr lang="en-US" dirty="0"/>
              <a:t>Very often when you write code, you want the same block of code to run a number of times. You can use looping statements in your code to perform this. </a:t>
            </a:r>
            <a:endParaRPr lang="en-PH" dirty="0"/>
          </a:p>
        </p:txBody>
      </p:sp>
      <p:sp>
        <p:nvSpPr>
          <p:cNvPr id="4" name="TextBox 3">
            <a:extLst>
              <a:ext uri="{FF2B5EF4-FFF2-40B4-BE49-F238E27FC236}">
                <a16:creationId xmlns:a16="http://schemas.microsoft.com/office/drawing/2014/main" id="{59C95033-BC7D-1C02-CA47-0C05F0F0D9DC}"/>
              </a:ext>
            </a:extLst>
          </p:cNvPr>
          <p:cNvSpPr txBox="1"/>
          <p:nvPr/>
        </p:nvSpPr>
        <p:spPr>
          <a:xfrm>
            <a:off x="475200" y="1296983"/>
            <a:ext cx="8164800" cy="1492716"/>
          </a:xfrm>
          <a:prstGeom prst="rect">
            <a:avLst/>
          </a:prstGeom>
          <a:noFill/>
          <a:ln>
            <a:solidFill>
              <a:schemeClr val="bg2">
                <a:lumMod val="75000"/>
              </a:schemeClr>
            </a:solidFill>
          </a:ln>
        </p:spPr>
        <p:txBody>
          <a:bodyPr wrap="square" rtlCol="0">
            <a:spAutoFit/>
          </a:bodyPr>
          <a:lstStyle/>
          <a:p>
            <a:pPr>
              <a:lnSpc>
                <a:spcPct val="150000"/>
              </a:lnSpc>
            </a:pPr>
            <a:r>
              <a:rPr lang="en-US" b="1" dirty="0"/>
              <a:t>In PHP we have the following looping statements:</a:t>
            </a:r>
          </a:p>
          <a:p>
            <a:pPr marL="285750" indent="-285750">
              <a:buFont typeface="Arial" panose="020B0604020202020204" pitchFamily="34" charset="0"/>
              <a:buChar char="•"/>
            </a:pPr>
            <a:r>
              <a:rPr lang="en-US" dirty="0"/>
              <a:t> </a:t>
            </a:r>
            <a:r>
              <a:rPr lang="en-US" b="1" dirty="0"/>
              <a:t>while</a:t>
            </a:r>
            <a:r>
              <a:rPr lang="en-US" dirty="0"/>
              <a:t> - loops through a block of code as long as a specified condition is true </a:t>
            </a:r>
          </a:p>
          <a:p>
            <a:pPr marL="285750" indent="-285750">
              <a:buFont typeface="Arial" panose="020B0604020202020204" pitchFamily="34" charset="0"/>
              <a:buChar char="•"/>
            </a:pPr>
            <a:r>
              <a:rPr lang="en-US" b="1" dirty="0"/>
              <a:t>do...while </a:t>
            </a:r>
            <a:r>
              <a:rPr lang="en-US" dirty="0"/>
              <a:t>- loops through a block of code once, and then repeats the loop as long as a special condition is true</a:t>
            </a:r>
          </a:p>
          <a:p>
            <a:pPr marL="285750" indent="-285750">
              <a:buFont typeface="Arial" panose="020B0604020202020204" pitchFamily="34" charset="0"/>
              <a:buChar char="•"/>
            </a:pPr>
            <a:r>
              <a:rPr lang="en-US" b="1" dirty="0"/>
              <a:t> for</a:t>
            </a:r>
            <a:r>
              <a:rPr lang="en-US" dirty="0"/>
              <a:t> - loops through a block of code a specified number of times</a:t>
            </a:r>
          </a:p>
          <a:p>
            <a:pPr marL="285750" indent="-285750">
              <a:buFont typeface="Arial" panose="020B0604020202020204" pitchFamily="34" charset="0"/>
              <a:buChar char="•"/>
            </a:pPr>
            <a:r>
              <a:rPr lang="en-US" dirty="0"/>
              <a:t> </a:t>
            </a:r>
            <a:r>
              <a:rPr lang="en-US" b="1" dirty="0"/>
              <a:t>foreach</a:t>
            </a:r>
            <a:r>
              <a:rPr lang="en-US" dirty="0"/>
              <a:t> - loops through a block of code for each element in an array </a:t>
            </a:r>
            <a:endParaRPr lang="en-PH" dirty="0"/>
          </a:p>
        </p:txBody>
      </p:sp>
      <p:sp>
        <p:nvSpPr>
          <p:cNvPr id="5" name="TextBox 4">
            <a:extLst>
              <a:ext uri="{FF2B5EF4-FFF2-40B4-BE49-F238E27FC236}">
                <a16:creationId xmlns:a16="http://schemas.microsoft.com/office/drawing/2014/main" id="{8D12183C-D7AA-C774-649D-1E00A55807E4}"/>
              </a:ext>
            </a:extLst>
          </p:cNvPr>
          <p:cNvSpPr txBox="1"/>
          <p:nvPr/>
        </p:nvSpPr>
        <p:spPr>
          <a:xfrm>
            <a:off x="475200" y="2917445"/>
            <a:ext cx="8164800" cy="1815882"/>
          </a:xfrm>
          <a:prstGeom prst="rect">
            <a:avLst/>
          </a:prstGeom>
          <a:noFill/>
          <a:ln>
            <a:solidFill>
              <a:schemeClr val="bg2">
                <a:lumMod val="75000"/>
              </a:schemeClr>
            </a:solidFill>
          </a:ln>
        </p:spPr>
        <p:txBody>
          <a:bodyPr wrap="square" rtlCol="0">
            <a:spAutoFit/>
          </a:bodyPr>
          <a:lstStyle/>
          <a:p>
            <a:r>
              <a:rPr lang="en-PH" b="1" dirty="0"/>
              <a:t>Looping Basic Parameters</a:t>
            </a:r>
          </a:p>
          <a:p>
            <a:endParaRPr lang="en-PH" dirty="0"/>
          </a:p>
          <a:p>
            <a:pPr marL="285750" indent="-285750">
              <a:buFont typeface="Arial" panose="020B0604020202020204" pitchFamily="34" charset="0"/>
              <a:buChar char="•"/>
            </a:pPr>
            <a:r>
              <a:rPr lang="en-US" b="1" dirty="0" err="1"/>
              <a:t>init</a:t>
            </a:r>
            <a:r>
              <a:rPr lang="en-US" dirty="0"/>
              <a:t>: Mostly used to set a counter (but can be any code to be executed once at the beginning of the loop) </a:t>
            </a:r>
          </a:p>
          <a:p>
            <a:pPr marL="285750" indent="-285750">
              <a:buFont typeface="Arial" panose="020B0604020202020204" pitchFamily="34" charset="0"/>
              <a:buChar char="•"/>
            </a:pPr>
            <a:r>
              <a:rPr lang="en-US" b="1" dirty="0"/>
              <a:t>condition</a:t>
            </a:r>
            <a:r>
              <a:rPr lang="en-US" dirty="0"/>
              <a:t>: Evaluated for each loop iteration. If it evaluates to TRUE, the loop continues. If it evaluates to FALSE, the loop ends.</a:t>
            </a:r>
          </a:p>
          <a:p>
            <a:pPr marL="285750" indent="-285750">
              <a:buFont typeface="Arial" panose="020B0604020202020204" pitchFamily="34" charset="0"/>
              <a:buChar char="•"/>
            </a:pPr>
            <a:r>
              <a:rPr lang="en-US" b="1" dirty="0"/>
              <a:t>increment</a:t>
            </a:r>
            <a:r>
              <a:rPr lang="en-US" dirty="0"/>
              <a:t>: Mostly used to increment a counter (but can be any code to be executed at the end of the loop) </a:t>
            </a:r>
            <a:endParaRPr lang="en-PH" dirty="0"/>
          </a:p>
        </p:txBody>
      </p:sp>
    </p:spTree>
    <p:extLst>
      <p:ext uri="{BB962C8B-B14F-4D97-AF65-F5344CB8AC3E}">
        <p14:creationId xmlns:p14="http://schemas.microsoft.com/office/powerpoint/2010/main" val="2184765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4500"/>
            <a:ext cx="5953346" cy="572700"/>
          </a:xfrm>
          <a:prstGeom prst="rect">
            <a:avLst/>
          </a:prstGeom>
        </p:spPr>
        <p:txBody>
          <a:bodyPr spcFirstLastPara="1" wrap="square" lIns="91425" tIns="91425" rIns="91425" bIns="91425" anchor="t" anchorCtr="0">
            <a:noAutofit/>
          </a:bodyPr>
          <a:lstStyle/>
          <a:p>
            <a:pPr algn="l"/>
            <a:r>
              <a:rPr lang="en-PH" dirty="0"/>
              <a:t>PHP while Statement </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E691B586-8D55-23AB-C7A5-679605D1F938}"/>
              </a:ext>
            </a:extLst>
          </p:cNvPr>
          <p:cNvSpPr txBox="1"/>
          <p:nvPr/>
        </p:nvSpPr>
        <p:spPr>
          <a:xfrm>
            <a:off x="353854" y="1056216"/>
            <a:ext cx="3418946" cy="1815882"/>
          </a:xfrm>
          <a:prstGeom prst="rect">
            <a:avLst/>
          </a:prstGeom>
          <a:solidFill>
            <a:schemeClr val="bg1"/>
          </a:solidFill>
        </p:spPr>
        <p:txBody>
          <a:bodyPr wrap="square" rtlCol="0">
            <a:spAutoFit/>
          </a:bodyPr>
          <a:lstStyle/>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a:t>
            </a:r>
            <a:r>
              <a:rPr lang="en-US" dirty="0">
                <a:solidFill>
                  <a:srgbClr val="B5CEA8"/>
                </a:solidFill>
                <a:latin typeface="Consolas" panose="020B0609020204030204" pitchFamily="49" charset="0"/>
              </a:rPr>
              <a:t>0</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a:t>
            </a:r>
            <a:r>
              <a:rPr lang="en-US" b="0" dirty="0" err="1">
                <a:solidFill>
                  <a:srgbClr val="6A9955"/>
                </a:solidFill>
                <a:effectLst/>
                <a:latin typeface="Consolas" panose="020B0609020204030204" pitchFamily="49" charset="0"/>
              </a:rPr>
              <a:t>init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while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&lt;=</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"The number is "</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"&lt;br /&gt;"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//increment </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2FDCB0E2-69BB-0099-2294-B7B2720C143A}"/>
              </a:ext>
            </a:extLst>
          </p:cNvPr>
          <p:cNvSpPr txBox="1"/>
          <p:nvPr/>
        </p:nvSpPr>
        <p:spPr>
          <a:xfrm>
            <a:off x="6284546" y="802909"/>
            <a:ext cx="2377054" cy="2954655"/>
          </a:xfrm>
          <a:prstGeom prst="rect">
            <a:avLst/>
          </a:prstGeom>
          <a:noFill/>
          <a:ln>
            <a:solidFill>
              <a:schemeClr val="bg2">
                <a:lumMod val="75000"/>
              </a:schemeClr>
            </a:solidFill>
          </a:ln>
        </p:spPr>
        <p:txBody>
          <a:bodyPr wrap="square" rtlCol="0">
            <a:spAutoFit/>
          </a:bodyPr>
          <a:lstStyle/>
          <a:p>
            <a:r>
              <a:rPr lang="en-US" sz="1800" dirty="0">
                <a:latin typeface="Consolas" panose="020B0609020204030204" pitchFamily="49" charset="0"/>
              </a:rPr>
              <a:t>The while statement will execute a block of code if and as long a condition is true. </a:t>
            </a:r>
          </a:p>
          <a:p>
            <a:endParaRPr lang="en-US" sz="2400" dirty="0">
              <a:latin typeface="Consolas" panose="020B0609020204030204" pitchFamily="49" charset="0"/>
            </a:endParaRPr>
          </a:p>
          <a:p>
            <a:r>
              <a:rPr lang="en-US" sz="1800" b="1" i="1" dirty="0">
                <a:latin typeface="Consolas" panose="020B0609020204030204" pitchFamily="49" charset="0"/>
              </a:rPr>
              <a:t>while (</a:t>
            </a:r>
            <a:r>
              <a:rPr lang="en-US" sz="1800" dirty="0">
                <a:latin typeface="Consolas" panose="020B0609020204030204" pitchFamily="49" charset="0"/>
              </a:rPr>
              <a:t>condition</a:t>
            </a:r>
            <a:r>
              <a:rPr lang="en-US" sz="1800" b="1" i="1" dirty="0">
                <a:latin typeface="Consolas" panose="020B0609020204030204" pitchFamily="49" charset="0"/>
              </a:rPr>
              <a:t>)</a:t>
            </a:r>
          </a:p>
          <a:p>
            <a:r>
              <a:rPr lang="en-US" sz="1800" b="1" i="1" dirty="0">
                <a:latin typeface="Consolas" panose="020B0609020204030204" pitchFamily="49" charset="0"/>
              </a:rPr>
              <a:t> </a:t>
            </a:r>
            <a:r>
              <a:rPr lang="en-US" sz="1800" dirty="0">
                <a:latin typeface="Consolas" panose="020B0609020204030204" pitchFamily="49" charset="0"/>
              </a:rPr>
              <a:t>code to be executed;</a:t>
            </a:r>
          </a:p>
        </p:txBody>
      </p:sp>
      <p:sp>
        <p:nvSpPr>
          <p:cNvPr id="7" name="TextBox 6">
            <a:extLst>
              <a:ext uri="{FF2B5EF4-FFF2-40B4-BE49-F238E27FC236}">
                <a16:creationId xmlns:a16="http://schemas.microsoft.com/office/drawing/2014/main" id="{1247615B-D15B-7EBD-8730-13B94E46E1A0}"/>
              </a:ext>
            </a:extLst>
          </p:cNvPr>
          <p:cNvSpPr txBox="1"/>
          <p:nvPr/>
        </p:nvSpPr>
        <p:spPr>
          <a:xfrm>
            <a:off x="3772800" y="648029"/>
            <a:ext cx="1159200" cy="307777"/>
          </a:xfrm>
          <a:prstGeom prst="rect">
            <a:avLst/>
          </a:prstGeom>
          <a:noFill/>
        </p:spPr>
        <p:txBody>
          <a:bodyPr wrap="square" rtlCol="0">
            <a:spAutoFit/>
          </a:bodyPr>
          <a:lstStyle/>
          <a:p>
            <a:r>
              <a:rPr lang="en-US" dirty="0"/>
              <a:t>Output:</a:t>
            </a:r>
            <a:endParaRPr lang="en-PH" dirty="0"/>
          </a:p>
        </p:txBody>
      </p:sp>
      <p:sp>
        <p:nvSpPr>
          <p:cNvPr id="5" name="TextBox 4">
            <a:extLst>
              <a:ext uri="{FF2B5EF4-FFF2-40B4-BE49-F238E27FC236}">
                <a16:creationId xmlns:a16="http://schemas.microsoft.com/office/drawing/2014/main" id="{C4D62E28-4624-7341-B861-9B88D23046E5}"/>
              </a:ext>
            </a:extLst>
          </p:cNvPr>
          <p:cNvSpPr txBox="1"/>
          <p:nvPr/>
        </p:nvSpPr>
        <p:spPr>
          <a:xfrm>
            <a:off x="353854" y="3064626"/>
            <a:ext cx="3418946" cy="1815882"/>
          </a:xfrm>
          <a:prstGeom prst="rect">
            <a:avLst/>
          </a:prstGeom>
          <a:solidFill>
            <a:schemeClr val="bg1"/>
          </a:solidFill>
        </p:spPr>
        <p:txBody>
          <a:bodyPr wrap="square" rtlCol="0">
            <a:spAutoFit/>
          </a:bodyPr>
          <a:lstStyle/>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a:t>
            </a:r>
            <a:r>
              <a:rPr lang="en-US" b="0" dirty="0" err="1">
                <a:solidFill>
                  <a:srgbClr val="6A9955"/>
                </a:solidFill>
                <a:effectLst/>
                <a:latin typeface="Consolas" panose="020B0609020204030204" pitchFamily="49" charset="0"/>
              </a:rPr>
              <a:t>init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while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&gt;=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"The number is "</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"&lt;br /&gt;"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//decrement </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p:txBody>
      </p:sp>
      <p:pic>
        <p:nvPicPr>
          <p:cNvPr id="9" name="Picture 8">
            <a:extLst>
              <a:ext uri="{FF2B5EF4-FFF2-40B4-BE49-F238E27FC236}">
                <a16:creationId xmlns:a16="http://schemas.microsoft.com/office/drawing/2014/main" id="{99077D9E-3780-EC8E-4324-81BA456E5866}"/>
              </a:ext>
            </a:extLst>
          </p:cNvPr>
          <p:cNvPicPr>
            <a:picLocks noChangeAspect="1"/>
          </p:cNvPicPr>
          <p:nvPr/>
        </p:nvPicPr>
        <p:blipFill>
          <a:blip r:embed="rId3"/>
          <a:stretch>
            <a:fillRect/>
          </a:stretch>
        </p:blipFill>
        <p:spPr>
          <a:xfrm>
            <a:off x="3795454" y="3064626"/>
            <a:ext cx="1688625" cy="1730541"/>
          </a:xfrm>
          <a:prstGeom prst="rect">
            <a:avLst/>
          </a:prstGeom>
        </p:spPr>
      </p:pic>
      <p:pic>
        <p:nvPicPr>
          <p:cNvPr id="12" name="Picture 11">
            <a:extLst>
              <a:ext uri="{FF2B5EF4-FFF2-40B4-BE49-F238E27FC236}">
                <a16:creationId xmlns:a16="http://schemas.microsoft.com/office/drawing/2014/main" id="{310462B5-DFA0-2AC4-F874-0B3A95B93B67}"/>
              </a:ext>
            </a:extLst>
          </p:cNvPr>
          <p:cNvPicPr>
            <a:picLocks noChangeAspect="1"/>
          </p:cNvPicPr>
          <p:nvPr/>
        </p:nvPicPr>
        <p:blipFill>
          <a:blip r:embed="rId4"/>
          <a:stretch>
            <a:fillRect/>
          </a:stretch>
        </p:blipFill>
        <p:spPr>
          <a:xfrm>
            <a:off x="3795454" y="1045076"/>
            <a:ext cx="1750752" cy="1780629"/>
          </a:xfrm>
          <a:prstGeom prst="rect">
            <a:avLst/>
          </a:prstGeom>
        </p:spPr>
      </p:pic>
    </p:spTree>
    <p:extLst>
      <p:ext uri="{BB962C8B-B14F-4D97-AF65-F5344CB8AC3E}">
        <p14:creationId xmlns:p14="http://schemas.microsoft.com/office/powerpoint/2010/main" val="1975363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4500"/>
            <a:ext cx="5953346" cy="572700"/>
          </a:xfrm>
          <a:prstGeom prst="rect">
            <a:avLst/>
          </a:prstGeom>
        </p:spPr>
        <p:txBody>
          <a:bodyPr spcFirstLastPara="1" wrap="square" lIns="91425" tIns="91425" rIns="91425" bIns="91425" anchor="t" anchorCtr="0">
            <a:noAutofit/>
          </a:bodyPr>
          <a:lstStyle/>
          <a:p>
            <a:pPr algn="l"/>
            <a:r>
              <a:rPr lang="en-PH" dirty="0"/>
              <a:t>The do...while Statement </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E691B586-8D55-23AB-C7A5-679605D1F938}"/>
              </a:ext>
            </a:extLst>
          </p:cNvPr>
          <p:cNvSpPr txBox="1"/>
          <p:nvPr/>
        </p:nvSpPr>
        <p:spPr>
          <a:xfrm>
            <a:off x="384156" y="842881"/>
            <a:ext cx="3986244" cy="1600438"/>
          </a:xfrm>
          <a:prstGeom prst="rect">
            <a:avLst/>
          </a:prstGeom>
          <a:solidFill>
            <a:schemeClr val="bg1"/>
          </a:solidFill>
        </p:spPr>
        <p:txBody>
          <a:bodyPr wrap="square" rtlCol="0">
            <a:spAutoFit/>
          </a:bodyPr>
          <a:lstStyle/>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 ; </a:t>
            </a:r>
            <a:r>
              <a:rPr lang="en-US" b="0" dirty="0">
                <a:solidFill>
                  <a:srgbClr val="6A9955"/>
                </a:solidFill>
                <a:effectLst/>
                <a:latin typeface="Consolas" panose="020B0609020204030204" pitchFamily="49" charset="0"/>
              </a:rPr>
              <a:t>//</a:t>
            </a:r>
            <a:r>
              <a:rPr lang="en-US" b="0" dirty="0" err="1">
                <a:solidFill>
                  <a:srgbClr val="6A9955"/>
                </a:solidFill>
                <a:effectLst/>
                <a:latin typeface="Consolas" panose="020B0609020204030204" pitchFamily="49" charset="0"/>
              </a:rPr>
              <a:t>init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do</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//INCREMENT</a:t>
            </a:r>
            <a:endParaRPr lang="en-US" b="0" dirty="0">
              <a:solidFill>
                <a:srgbClr val="D4D4D4"/>
              </a:solidFill>
              <a:effectLst/>
              <a:latin typeface="Consolas" panose="020B0609020204030204" pitchFamily="49" charset="0"/>
            </a:endParaRPr>
          </a:p>
          <a:p>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"The number is "</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"&lt;br /&gt;"</a:t>
            </a:r>
            <a:r>
              <a:rPr lang="en-US" b="0" dirty="0">
                <a:solidFill>
                  <a:srgbClr val="D4D4D4"/>
                </a:solidFill>
                <a:effectLst/>
                <a:latin typeface="Consolas" panose="020B0609020204030204" pitchFamily="49" charset="0"/>
              </a:rPr>
              <a:t>; </a:t>
            </a:r>
          </a:p>
          <a:p>
            <a:r>
              <a:rPr lang="en-US" dirty="0">
                <a:solidFill>
                  <a:srgbClr val="D4D4D4"/>
                </a:solidFill>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while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&lt;</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2FDCB0E2-69BB-0099-2294-B7B2720C143A}"/>
              </a:ext>
            </a:extLst>
          </p:cNvPr>
          <p:cNvSpPr txBox="1"/>
          <p:nvPr/>
        </p:nvSpPr>
        <p:spPr>
          <a:xfrm>
            <a:off x="6042480" y="801241"/>
            <a:ext cx="2695148" cy="3693319"/>
          </a:xfrm>
          <a:prstGeom prst="rect">
            <a:avLst/>
          </a:prstGeom>
          <a:noFill/>
          <a:ln>
            <a:solidFill>
              <a:schemeClr val="bg2">
                <a:lumMod val="75000"/>
              </a:schemeClr>
            </a:solidFill>
          </a:ln>
        </p:spPr>
        <p:txBody>
          <a:bodyPr wrap="square" rtlCol="0">
            <a:spAutoFit/>
          </a:bodyPr>
          <a:lstStyle/>
          <a:p>
            <a:r>
              <a:rPr lang="en-US" sz="1800" dirty="0">
                <a:latin typeface="Consolas" panose="020B0609020204030204" pitchFamily="49" charset="0"/>
              </a:rPr>
              <a:t>The do...while statement will execute a block of code at least once - it then will repeat the loop as long as a condition is true.</a:t>
            </a:r>
          </a:p>
          <a:p>
            <a:endParaRPr lang="en-US" sz="1800" dirty="0">
              <a:latin typeface="Consolas" panose="020B0609020204030204" pitchFamily="49" charset="0"/>
            </a:endParaRPr>
          </a:p>
          <a:p>
            <a:r>
              <a:rPr lang="en-US" sz="1800" b="1" i="1" dirty="0">
                <a:latin typeface="Consolas" panose="020B0609020204030204" pitchFamily="49" charset="0"/>
              </a:rPr>
              <a:t>do</a:t>
            </a:r>
            <a:r>
              <a:rPr lang="en-US" sz="1800" b="1" dirty="0">
                <a:latin typeface="Consolas" panose="020B0609020204030204" pitchFamily="49" charset="0"/>
              </a:rPr>
              <a:t> {</a:t>
            </a:r>
          </a:p>
          <a:p>
            <a:r>
              <a:rPr lang="en-US" sz="1800" b="1" dirty="0">
                <a:latin typeface="Consolas" panose="020B0609020204030204" pitchFamily="49" charset="0"/>
              </a:rPr>
              <a:t> </a:t>
            </a:r>
            <a:r>
              <a:rPr lang="en-US" sz="1800" dirty="0">
                <a:latin typeface="Consolas" panose="020B0609020204030204" pitchFamily="49" charset="0"/>
              </a:rPr>
              <a:t>code to be executed;</a:t>
            </a:r>
          </a:p>
          <a:p>
            <a:r>
              <a:rPr lang="en-US" sz="1800" b="1" dirty="0">
                <a:latin typeface="Consolas" panose="020B0609020204030204" pitchFamily="49" charset="0"/>
              </a:rPr>
              <a:t> } </a:t>
            </a:r>
            <a:r>
              <a:rPr lang="en-US" sz="1800" b="1" i="1" dirty="0">
                <a:latin typeface="Consolas" panose="020B0609020204030204" pitchFamily="49" charset="0"/>
              </a:rPr>
              <a:t>while </a:t>
            </a:r>
            <a:r>
              <a:rPr lang="en-US" sz="1800" b="1" dirty="0">
                <a:latin typeface="Consolas" panose="020B0609020204030204" pitchFamily="49" charset="0"/>
              </a:rPr>
              <a:t>(</a:t>
            </a:r>
            <a:r>
              <a:rPr lang="en-US" sz="1800" dirty="0">
                <a:latin typeface="Consolas" panose="020B0609020204030204" pitchFamily="49" charset="0"/>
              </a:rPr>
              <a:t>condition</a:t>
            </a:r>
            <a:r>
              <a:rPr lang="en-US" sz="1800" b="1" dirty="0">
                <a:latin typeface="Consolas" panose="020B0609020204030204" pitchFamily="49" charset="0"/>
              </a:rPr>
              <a:t>);</a:t>
            </a:r>
            <a:endParaRPr lang="en-PH" sz="1800" b="1" dirty="0">
              <a:latin typeface="Consolas" panose="020B0609020204030204" pitchFamily="49" charset="0"/>
            </a:endParaRPr>
          </a:p>
        </p:txBody>
      </p:sp>
      <p:pic>
        <p:nvPicPr>
          <p:cNvPr id="8" name="Picture 7">
            <a:extLst>
              <a:ext uri="{FF2B5EF4-FFF2-40B4-BE49-F238E27FC236}">
                <a16:creationId xmlns:a16="http://schemas.microsoft.com/office/drawing/2014/main" id="{63F72A8B-B167-F691-0E9D-CB4C835D4969}"/>
              </a:ext>
            </a:extLst>
          </p:cNvPr>
          <p:cNvPicPr>
            <a:picLocks noChangeAspect="1"/>
          </p:cNvPicPr>
          <p:nvPr/>
        </p:nvPicPr>
        <p:blipFill>
          <a:blip r:embed="rId3"/>
          <a:stretch>
            <a:fillRect/>
          </a:stretch>
        </p:blipFill>
        <p:spPr>
          <a:xfrm>
            <a:off x="4431004" y="972110"/>
            <a:ext cx="1611476" cy="1341980"/>
          </a:xfrm>
          <a:prstGeom prst="rect">
            <a:avLst/>
          </a:prstGeom>
        </p:spPr>
      </p:pic>
      <p:sp>
        <p:nvSpPr>
          <p:cNvPr id="9" name="TextBox 8">
            <a:extLst>
              <a:ext uri="{FF2B5EF4-FFF2-40B4-BE49-F238E27FC236}">
                <a16:creationId xmlns:a16="http://schemas.microsoft.com/office/drawing/2014/main" id="{5F98BDE2-10B0-E1F7-A1A0-20B67AE12B95}"/>
              </a:ext>
            </a:extLst>
          </p:cNvPr>
          <p:cNvSpPr txBox="1"/>
          <p:nvPr/>
        </p:nvSpPr>
        <p:spPr>
          <a:xfrm>
            <a:off x="384156" y="2904055"/>
            <a:ext cx="3418946" cy="1815882"/>
          </a:xfrm>
          <a:prstGeom prst="rect">
            <a:avLst/>
          </a:prstGeom>
          <a:solidFill>
            <a:schemeClr val="bg1"/>
          </a:solidFill>
        </p:spPr>
        <p:txBody>
          <a:bodyPr wrap="square" rtlCol="0">
            <a:spAutoFit/>
          </a:bodyPr>
          <a:lstStyle/>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 ; </a:t>
            </a:r>
            <a:r>
              <a:rPr lang="en-US" b="0" dirty="0">
                <a:solidFill>
                  <a:srgbClr val="6A9955"/>
                </a:solidFill>
                <a:effectLst/>
                <a:latin typeface="Consolas" panose="020B0609020204030204" pitchFamily="49" charset="0"/>
              </a:rPr>
              <a:t>//</a:t>
            </a:r>
            <a:r>
              <a:rPr lang="en-US" b="0" dirty="0" err="1">
                <a:solidFill>
                  <a:srgbClr val="6A9955"/>
                </a:solidFill>
                <a:effectLst/>
                <a:latin typeface="Consolas" panose="020B0609020204030204" pitchFamily="49" charset="0"/>
              </a:rPr>
              <a:t>init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do</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//DECREMENT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"The number is "</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"&lt;br /&gt;"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while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&gt;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p:txBody>
      </p:sp>
      <p:pic>
        <p:nvPicPr>
          <p:cNvPr id="12" name="Picture 11">
            <a:extLst>
              <a:ext uri="{FF2B5EF4-FFF2-40B4-BE49-F238E27FC236}">
                <a16:creationId xmlns:a16="http://schemas.microsoft.com/office/drawing/2014/main" id="{C564E079-7CBA-CC75-3C4D-4DD0EBF8AC04}"/>
              </a:ext>
            </a:extLst>
          </p:cNvPr>
          <p:cNvPicPr>
            <a:picLocks noChangeAspect="1"/>
          </p:cNvPicPr>
          <p:nvPr/>
        </p:nvPicPr>
        <p:blipFill>
          <a:blip r:embed="rId4"/>
          <a:stretch>
            <a:fillRect/>
          </a:stretch>
        </p:blipFill>
        <p:spPr>
          <a:xfrm>
            <a:off x="3840604" y="3113738"/>
            <a:ext cx="1747121" cy="1480200"/>
          </a:xfrm>
          <a:prstGeom prst="rect">
            <a:avLst/>
          </a:prstGeom>
        </p:spPr>
      </p:pic>
    </p:spTree>
    <p:extLst>
      <p:ext uri="{BB962C8B-B14F-4D97-AF65-F5344CB8AC3E}">
        <p14:creationId xmlns:p14="http://schemas.microsoft.com/office/powerpoint/2010/main" val="16702695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4500"/>
            <a:ext cx="5953346" cy="572700"/>
          </a:xfrm>
          <a:prstGeom prst="rect">
            <a:avLst/>
          </a:prstGeom>
        </p:spPr>
        <p:txBody>
          <a:bodyPr spcFirstLastPara="1" wrap="square" lIns="91425" tIns="91425" rIns="91425" bIns="91425" anchor="t" anchorCtr="0">
            <a:noAutofit/>
          </a:bodyPr>
          <a:lstStyle/>
          <a:p>
            <a:pPr algn="l"/>
            <a:r>
              <a:rPr lang="en-PH" dirty="0"/>
              <a:t>The for Statement </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E691B586-8D55-23AB-C7A5-679605D1F938}"/>
              </a:ext>
            </a:extLst>
          </p:cNvPr>
          <p:cNvSpPr txBox="1"/>
          <p:nvPr/>
        </p:nvSpPr>
        <p:spPr>
          <a:xfrm>
            <a:off x="415054" y="802909"/>
            <a:ext cx="3048125" cy="1169551"/>
          </a:xfrm>
          <a:prstGeom prst="rect">
            <a:avLst/>
          </a:prstGeom>
          <a:solidFill>
            <a:schemeClr val="bg1"/>
          </a:solidFill>
          <a:ln>
            <a:solidFill>
              <a:schemeClr val="bg1">
                <a:lumMod val="10000"/>
                <a:lumOff val="90000"/>
              </a:schemeClr>
            </a:solidFill>
          </a:ln>
        </p:spPr>
        <p:txBody>
          <a:bodyPr wrap="square" rtlCol="0">
            <a:spAutoFit/>
          </a:bodyPr>
          <a:lstStyle/>
          <a:p>
            <a:r>
              <a:rPr lang="nn-NO" b="0" dirty="0">
                <a:solidFill>
                  <a:srgbClr val="569CD6"/>
                </a:solidFill>
                <a:effectLst/>
                <a:latin typeface="Consolas" panose="020B0609020204030204" pitchFamily="49" charset="0"/>
              </a:rPr>
              <a:t>&lt;?php</a:t>
            </a:r>
            <a:endParaRPr lang="nn-NO" b="0" dirty="0">
              <a:solidFill>
                <a:srgbClr val="D4D4D4"/>
              </a:solidFill>
              <a:effectLst/>
              <a:latin typeface="Consolas" panose="020B0609020204030204" pitchFamily="49" charset="0"/>
            </a:endParaRPr>
          </a:p>
          <a:p>
            <a:r>
              <a:rPr lang="nn-NO" b="0" dirty="0">
                <a:solidFill>
                  <a:srgbClr val="D4D4D4"/>
                </a:solidFill>
                <a:effectLst/>
                <a:latin typeface="Consolas" panose="020B0609020204030204" pitchFamily="49" charset="0"/>
              </a:rPr>
              <a:t> </a:t>
            </a:r>
            <a:r>
              <a:rPr lang="nn-NO" b="0" dirty="0">
                <a:solidFill>
                  <a:srgbClr val="C586C0"/>
                </a:solidFill>
                <a:effectLst/>
                <a:latin typeface="Consolas" panose="020B0609020204030204" pitchFamily="49" charset="0"/>
              </a:rPr>
              <a:t>for</a:t>
            </a:r>
            <a:r>
              <a:rPr lang="nn-NO" b="0" dirty="0">
                <a:solidFill>
                  <a:srgbClr val="D4D4D4"/>
                </a:solidFill>
                <a:effectLst/>
                <a:latin typeface="Consolas" panose="020B0609020204030204" pitchFamily="49" charset="0"/>
              </a:rPr>
              <a:t> (</a:t>
            </a:r>
            <a:r>
              <a:rPr lang="nn-NO" b="0" dirty="0">
                <a:solidFill>
                  <a:srgbClr val="9CDCFE"/>
                </a:solidFill>
                <a:effectLst/>
                <a:latin typeface="Consolas" panose="020B0609020204030204" pitchFamily="49" charset="0"/>
              </a:rPr>
              <a:t>$i</a:t>
            </a:r>
            <a:r>
              <a:rPr lang="nn-NO" b="0" dirty="0">
                <a:solidFill>
                  <a:srgbClr val="D4D4D4"/>
                </a:solidFill>
                <a:effectLst/>
                <a:latin typeface="Consolas" panose="020B0609020204030204" pitchFamily="49" charset="0"/>
              </a:rPr>
              <a:t>=</a:t>
            </a:r>
            <a:r>
              <a:rPr lang="nn-NO" b="0" dirty="0">
                <a:solidFill>
                  <a:srgbClr val="B5CEA8"/>
                </a:solidFill>
                <a:effectLst/>
                <a:latin typeface="Consolas" panose="020B0609020204030204" pitchFamily="49" charset="0"/>
              </a:rPr>
              <a:t>1</a:t>
            </a:r>
            <a:r>
              <a:rPr lang="nn-NO" b="0" dirty="0">
                <a:solidFill>
                  <a:srgbClr val="D4D4D4"/>
                </a:solidFill>
                <a:effectLst/>
                <a:latin typeface="Consolas" panose="020B0609020204030204" pitchFamily="49" charset="0"/>
              </a:rPr>
              <a:t>; </a:t>
            </a:r>
            <a:r>
              <a:rPr lang="nn-NO" b="0" dirty="0">
                <a:solidFill>
                  <a:srgbClr val="9CDCFE"/>
                </a:solidFill>
                <a:effectLst/>
                <a:latin typeface="Consolas" panose="020B0609020204030204" pitchFamily="49" charset="0"/>
              </a:rPr>
              <a:t>$i</a:t>
            </a:r>
            <a:r>
              <a:rPr lang="nn-NO" b="0" dirty="0">
                <a:solidFill>
                  <a:srgbClr val="D4D4D4"/>
                </a:solidFill>
                <a:effectLst/>
                <a:latin typeface="Consolas" panose="020B0609020204030204" pitchFamily="49" charset="0"/>
              </a:rPr>
              <a:t>&lt;=</a:t>
            </a:r>
            <a:r>
              <a:rPr lang="nn-NO" b="0" dirty="0">
                <a:solidFill>
                  <a:srgbClr val="B5CEA8"/>
                </a:solidFill>
                <a:effectLst/>
                <a:latin typeface="Consolas" panose="020B0609020204030204" pitchFamily="49" charset="0"/>
              </a:rPr>
              <a:t>5</a:t>
            </a:r>
            <a:r>
              <a:rPr lang="nn-NO" b="0" dirty="0">
                <a:solidFill>
                  <a:srgbClr val="D4D4D4"/>
                </a:solidFill>
                <a:effectLst/>
                <a:latin typeface="Consolas" panose="020B0609020204030204" pitchFamily="49" charset="0"/>
              </a:rPr>
              <a:t>; </a:t>
            </a:r>
            <a:r>
              <a:rPr lang="nn-NO" b="0" dirty="0">
                <a:solidFill>
                  <a:srgbClr val="9CDCFE"/>
                </a:solidFill>
                <a:effectLst/>
                <a:latin typeface="Consolas" panose="020B0609020204030204" pitchFamily="49" charset="0"/>
              </a:rPr>
              <a:t>$i</a:t>
            </a:r>
            <a:r>
              <a:rPr lang="nn-NO" b="0" dirty="0">
                <a:solidFill>
                  <a:srgbClr val="D4D4D4"/>
                </a:solidFill>
                <a:effectLst/>
                <a:latin typeface="Consolas" panose="020B0609020204030204" pitchFamily="49" charset="0"/>
              </a:rPr>
              <a:t>++) {</a:t>
            </a:r>
          </a:p>
          <a:p>
            <a:r>
              <a:rPr lang="nn-NO" b="0" dirty="0">
                <a:solidFill>
                  <a:srgbClr val="D4D4D4"/>
                </a:solidFill>
                <a:effectLst/>
                <a:latin typeface="Consolas" panose="020B0609020204030204" pitchFamily="49" charset="0"/>
              </a:rPr>
              <a:t>    </a:t>
            </a:r>
            <a:r>
              <a:rPr lang="nn-NO" b="0" dirty="0">
                <a:solidFill>
                  <a:srgbClr val="DCDCAA"/>
                </a:solidFill>
                <a:effectLst/>
                <a:latin typeface="Consolas" panose="020B0609020204030204" pitchFamily="49" charset="0"/>
              </a:rPr>
              <a:t>echo</a:t>
            </a:r>
            <a:r>
              <a:rPr lang="nn-NO" b="0" dirty="0">
                <a:solidFill>
                  <a:srgbClr val="D4D4D4"/>
                </a:solidFill>
                <a:effectLst/>
                <a:latin typeface="Consolas" panose="020B0609020204030204" pitchFamily="49" charset="0"/>
              </a:rPr>
              <a:t> </a:t>
            </a:r>
            <a:r>
              <a:rPr lang="nn-NO" b="0" dirty="0">
                <a:solidFill>
                  <a:srgbClr val="CE9178"/>
                </a:solidFill>
                <a:effectLst/>
                <a:latin typeface="Consolas" panose="020B0609020204030204" pitchFamily="49" charset="0"/>
              </a:rPr>
              <a:t>"Hello World # : "</a:t>
            </a:r>
            <a:r>
              <a:rPr lang="nn-NO" b="0" dirty="0">
                <a:solidFill>
                  <a:srgbClr val="D4D4D4"/>
                </a:solidFill>
                <a:effectLst/>
                <a:latin typeface="Consolas" panose="020B0609020204030204" pitchFamily="49" charset="0"/>
              </a:rPr>
              <a:t>,</a:t>
            </a:r>
            <a:r>
              <a:rPr lang="nn-NO" b="0" dirty="0">
                <a:solidFill>
                  <a:srgbClr val="9CDCFE"/>
                </a:solidFill>
                <a:effectLst/>
                <a:latin typeface="Consolas" panose="020B0609020204030204" pitchFamily="49" charset="0"/>
              </a:rPr>
              <a:t>$i</a:t>
            </a:r>
            <a:r>
              <a:rPr lang="nn-NO" b="0" dirty="0">
                <a:solidFill>
                  <a:srgbClr val="D4D4D4"/>
                </a:solidFill>
                <a:effectLst/>
                <a:latin typeface="Consolas" panose="020B0609020204030204" pitchFamily="49" charset="0"/>
              </a:rPr>
              <a:t>,</a:t>
            </a:r>
            <a:r>
              <a:rPr lang="nn-NO" b="0" dirty="0">
                <a:solidFill>
                  <a:srgbClr val="CE9178"/>
                </a:solidFill>
                <a:effectLst/>
                <a:latin typeface="Consolas" panose="020B0609020204030204" pitchFamily="49" charset="0"/>
              </a:rPr>
              <a:t>"!&lt;br /&gt;"</a:t>
            </a:r>
            <a:r>
              <a:rPr lang="nn-NO" b="0" dirty="0">
                <a:solidFill>
                  <a:srgbClr val="D4D4D4"/>
                </a:solidFill>
                <a:effectLst/>
                <a:latin typeface="Consolas" panose="020B0609020204030204" pitchFamily="49" charset="0"/>
              </a:rPr>
              <a:t>; }</a:t>
            </a:r>
          </a:p>
          <a:p>
            <a:r>
              <a:rPr lang="nn-NO" b="0" dirty="0">
                <a:solidFill>
                  <a:srgbClr val="D4D4D4"/>
                </a:solidFill>
                <a:effectLst/>
                <a:latin typeface="Consolas" panose="020B0609020204030204" pitchFamily="49" charset="0"/>
              </a:rPr>
              <a:t> </a:t>
            </a:r>
            <a:r>
              <a:rPr lang="nn-NO" b="0" dirty="0">
                <a:solidFill>
                  <a:srgbClr val="569CD6"/>
                </a:solidFill>
                <a:effectLst/>
                <a:latin typeface="Consolas" panose="020B0609020204030204" pitchFamily="49" charset="0"/>
              </a:rPr>
              <a:t>?&gt;</a:t>
            </a:r>
            <a:endParaRPr lang="nn-NO" b="0"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2FDCB0E2-69BB-0099-2294-B7B2720C143A}"/>
              </a:ext>
            </a:extLst>
          </p:cNvPr>
          <p:cNvSpPr txBox="1"/>
          <p:nvPr/>
        </p:nvSpPr>
        <p:spPr>
          <a:xfrm>
            <a:off x="5348961" y="756742"/>
            <a:ext cx="3441185" cy="2431435"/>
          </a:xfrm>
          <a:prstGeom prst="rect">
            <a:avLst/>
          </a:prstGeom>
          <a:noFill/>
          <a:ln>
            <a:solidFill>
              <a:schemeClr val="bg2">
                <a:lumMod val="75000"/>
              </a:schemeClr>
            </a:solidFill>
          </a:ln>
        </p:spPr>
        <p:txBody>
          <a:bodyPr wrap="square" rtlCol="0">
            <a:spAutoFit/>
          </a:bodyPr>
          <a:lstStyle/>
          <a:p>
            <a:r>
              <a:rPr lang="en-US" sz="1800" dirty="0">
                <a:latin typeface="Consolas" panose="020B0609020204030204" pitchFamily="49" charset="0"/>
              </a:rPr>
              <a:t>The for statement is used when you know how many times you want to execute a statement or a list of statements.</a:t>
            </a:r>
          </a:p>
          <a:p>
            <a:endParaRPr lang="en-US" sz="2000" dirty="0">
              <a:latin typeface="Consolas" panose="020B0609020204030204" pitchFamily="49" charset="0"/>
            </a:endParaRPr>
          </a:p>
          <a:p>
            <a:r>
              <a:rPr lang="en-US" b="1" dirty="0">
                <a:latin typeface="Consolas" panose="020B0609020204030204" pitchFamily="49" charset="0"/>
              </a:rPr>
              <a:t>for (initialization; condition; increment) { code to be executed; } </a:t>
            </a:r>
            <a:endParaRPr lang="en-PH" sz="1100" b="1" dirty="0">
              <a:latin typeface="Consolas" panose="020B0609020204030204" pitchFamily="49" charset="0"/>
            </a:endParaRPr>
          </a:p>
        </p:txBody>
      </p:sp>
      <p:sp>
        <p:nvSpPr>
          <p:cNvPr id="5" name="TextBox 4">
            <a:extLst>
              <a:ext uri="{FF2B5EF4-FFF2-40B4-BE49-F238E27FC236}">
                <a16:creationId xmlns:a16="http://schemas.microsoft.com/office/drawing/2014/main" id="{67C3D8EB-0DD7-EA37-FE51-7FAC2D4531A4}"/>
              </a:ext>
            </a:extLst>
          </p:cNvPr>
          <p:cNvSpPr txBox="1"/>
          <p:nvPr/>
        </p:nvSpPr>
        <p:spPr>
          <a:xfrm>
            <a:off x="415054" y="3598136"/>
            <a:ext cx="8271298" cy="1323439"/>
          </a:xfrm>
          <a:prstGeom prst="rect">
            <a:avLst/>
          </a:prstGeom>
          <a:noFill/>
        </p:spPr>
        <p:txBody>
          <a:bodyPr wrap="square" rtlCol="0">
            <a:spAutoFit/>
          </a:bodyPr>
          <a:lstStyle/>
          <a:p>
            <a:r>
              <a:rPr lang="en-US" sz="1600" b="1" dirty="0"/>
              <a:t>Note: </a:t>
            </a:r>
            <a:r>
              <a:rPr lang="en-US" sz="1600" dirty="0"/>
              <a:t>The for statement has three parameters. The </a:t>
            </a:r>
            <a:r>
              <a:rPr lang="en-US" sz="1600" b="1" dirty="0"/>
              <a:t>first</a:t>
            </a:r>
            <a:r>
              <a:rPr lang="en-US" sz="1600" dirty="0"/>
              <a:t> </a:t>
            </a:r>
            <a:r>
              <a:rPr lang="en-US" sz="1600" b="1" dirty="0"/>
              <a:t>parameter</a:t>
            </a:r>
            <a:r>
              <a:rPr lang="en-US" sz="1600" dirty="0"/>
              <a:t> is for </a:t>
            </a:r>
            <a:r>
              <a:rPr lang="en-US" sz="1600" b="1" dirty="0"/>
              <a:t>initializing</a:t>
            </a:r>
            <a:r>
              <a:rPr lang="en-US" sz="1600" dirty="0"/>
              <a:t> </a:t>
            </a:r>
            <a:r>
              <a:rPr lang="en-US" sz="1600" b="1" dirty="0"/>
              <a:t>variables</a:t>
            </a:r>
            <a:r>
              <a:rPr lang="en-US" sz="1600" dirty="0"/>
              <a:t>, the </a:t>
            </a:r>
            <a:r>
              <a:rPr lang="en-US" sz="1600" b="1" dirty="0"/>
              <a:t>second</a:t>
            </a:r>
            <a:r>
              <a:rPr lang="en-US" sz="1600" dirty="0"/>
              <a:t> </a:t>
            </a:r>
            <a:r>
              <a:rPr lang="en-US" sz="1600" b="1" dirty="0"/>
              <a:t>parameter</a:t>
            </a:r>
            <a:r>
              <a:rPr lang="en-US" sz="1600" dirty="0"/>
              <a:t> holds the </a:t>
            </a:r>
            <a:r>
              <a:rPr lang="en-US" sz="1600" b="1" dirty="0"/>
              <a:t>condition</a:t>
            </a:r>
            <a:r>
              <a:rPr lang="en-US" sz="1600" dirty="0"/>
              <a:t>, and the </a:t>
            </a:r>
            <a:r>
              <a:rPr lang="en-US" sz="1600" b="1" dirty="0"/>
              <a:t>third parameter</a:t>
            </a:r>
            <a:r>
              <a:rPr lang="en-US" sz="1600" dirty="0"/>
              <a:t> contains any </a:t>
            </a:r>
            <a:r>
              <a:rPr lang="en-US" sz="1600" b="1" dirty="0"/>
              <a:t>increments</a:t>
            </a:r>
            <a:r>
              <a:rPr lang="en-US" sz="1600" dirty="0"/>
              <a:t> required to implement the loop. If more than one variable is included in either the initialization or the increment section, then they should be separated by commas. The condition must evaluate to true or false. </a:t>
            </a:r>
            <a:endParaRPr lang="en-PH" sz="1600" dirty="0"/>
          </a:p>
        </p:txBody>
      </p:sp>
      <p:pic>
        <p:nvPicPr>
          <p:cNvPr id="9" name="Picture 8">
            <a:extLst>
              <a:ext uri="{FF2B5EF4-FFF2-40B4-BE49-F238E27FC236}">
                <a16:creationId xmlns:a16="http://schemas.microsoft.com/office/drawing/2014/main" id="{C3A4F598-6D7A-FCC9-BBF0-80B6A70B2D3F}"/>
              </a:ext>
            </a:extLst>
          </p:cNvPr>
          <p:cNvPicPr>
            <a:picLocks noChangeAspect="1"/>
          </p:cNvPicPr>
          <p:nvPr/>
        </p:nvPicPr>
        <p:blipFill>
          <a:blip r:embed="rId3"/>
          <a:stretch>
            <a:fillRect/>
          </a:stretch>
        </p:blipFill>
        <p:spPr>
          <a:xfrm>
            <a:off x="3589987" y="914594"/>
            <a:ext cx="1463743" cy="1046884"/>
          </a:xfrm>
          <a:prstGeom prst="rect">
            <a:avLst/>
          </a:prstGeom>
        </p:spPr>
      </p:pic>
      <p:sp>
        <p:nvSpPr>
          <p:cNvPr id="11" name="TextBox 10">
            <a:extLst>
              <a:ext uri="{FF2B5EF4-FFF2-40B4-BE49-F238E27FC236}">
                <a16:creationId xmlns:a16="http://schemas.microsoft.com/office/drawing/2014/main" id="{AC6487F1-1067-1EA3-E410-29C6A5A08A60}"/>
              </a:ext>
            </a:extLst>
          </p:cNvPr>
          <p:cNvSpPr txBox="1"/>
          <p:nvPr/>
        </p:nvSpPr>
        <p:spPr>
          <a:xfrm>
            <a:off x="415053" y="2349045"/>
            <a:ext cx="3048125" cy="1169551"/>
          </a:xfrm>
          <a:prstGeom prst="rect">
            <a:avLst/>
          </a:prstGeom>
          <a:solidFill>
            <a:schemeClr val="bg1"/>
          </a:solidFill>
          <a:ln>
            <a:solidFill>
              <a:schemeClr val="bg1">
                <a:lumMod val="10000"/>
                <a:lumOff val="90000"/>
              </a:schemeClr>
            </a:solidFill>
          </a:ln>
        </p:spPr>
        <p:txBody>
          <a:bodyPr wrap="square" rtlCol="0">
            <a:spAutoFit/>
          </a:bodyPr>
          <a:lstStyle/>
          <a:p>
            <a:r>
              <a:rPr lang="nn-NO" b="0" dirty="0">
                <a:solidFill>
                  <a:srgbClr val="D4D4D4"/>
                </a:solidFill>
                <a:effectLst/>
                <a:latin typeface="Consolas" panose="020B0609020204030204" pitchFamily="49" charset="0"/>
              </a:rPr>
              <a:t> </a:t>
            </a:r>
            <a:r>
              <a:rPr lang="nn-NO" b="0" dirty="0">
                <a:solidFill>
                  <a:srgbClr val="569CD6"/>
                </a:solidFill>
                <a:effectLst/>
                <a:latin typeface="Consolas" panose="020B0609020204030204" pitchFamily="49" charset="0"/>
              </a:rPr>
              <a:t>&lt;?php</a:t>
            </a:r>
            <a:endParaRPr lang="nn-NO" b="0" dirty="0">
              <a:solidFill>
                <a:srgbClr val="D4D4D4"/>
              </a:solidFill>
              <a:effectLst/>
              <a:latin typeface="Consolas" panose="020B0609020204030204" pitchFamily="49" charset="0"/>
            </a:endParaRPr>
          </a:p>
          <a:p>
            <a:r>
              <a:rPr lang="nn-NO" b="0" dirty="0">
                <a:solidFill>
                  <a:srgbClr val="D4D4D4"/>
                </a:solidFill>
                <a:effectLst/>
                <a:latin typeface="Consolas" panose="020B0609020204030204" pitchFamily="49" charset="0"/>
              </a:rPr>
              <a:t>    </a:t>
            </a:r>
            <a:r>
              <a:rPr lang="nn-NO" b="0" dirty="0">
                <a:solidFill>
                  <a:srgbClr val="C586C0"/>
                </a:solidFill>
                <a:effectLst/>
                <a:latin typeface="Consolas" panose="020B0609020204030204" pitchFamily="49" charset="0"/>
              </a:rPr>
              <a:t>for</a:t>
            </a:r>
            <a:r>
              <a:rPr lang="nn-NO" b="0" dirty="0">
                <a:solidFill>
                  <a:srgbClr val="D4D4D4"/>
                </a:solidFill>
                <a:effectLst/>
                <a:latin typeface="Consolas" panose="020B0609020204030204" pitchFamily="49" charset="0"/>
              </a:rPr>
              <a:t> (</a:t>
            </a:r>
            <a:r>
              <a:rPr lang="nn-NO" b="0" dirty="0">
                <a:solidFill>
                  <a:srgbClr val="9CDCFE"/>
                </a:solidFill>
                <a:effectLst/>
                <a:latin typeface="Consolas" panose="020B0609020204030204" pitchFamily="49" charset="0"/>
              </a:rPr>
              <a:t>$i</a:t>
            </a:r>
            <a:r>
              <a:rPr lang="nn-NO" b="0" dirty="0">
                <a:solidFill>
                  <a:srgbClr val="D4D4D4"/>
                </a:solidFill>
                <a:effectLst/>
                <a:latin typeface="Consolas" panose="020B0609020204030204" pitchFamily="49" charset="0"/>
              </a:rPr>
              <a:t>=</a:t>
            </a:r>
            <a:r>
              <a:rPr lang="nn-NO" b="0" dirty="0">
                <a:solidFill>
                  <a:srgbClr val="B5CEA8"/>
                </a:solidFill>
                <a:effectLst/>
                <a:latin typeface="Consolas" panose="020B0609020204030204" pitchFamily="49" charset="0"/>
              </a:rPr>
              <a:t>5</a:t>
            </a:r>
            <a:r>
              <a:rPr lang="nn-NO" b="0" dirty="0">
                <a:solidFill>
                  <a:srgbClr val="D4D4D4"/>
                </a:solidFill>
                <a:effectLst/>
                <a:latin typeface="Consolas" panose="020B0609020204030204" pitchFamily="49" charset="0"/>
              </a:rPr>
              <a:t>; </a:t>
            </a:r>
            <a:r>
              <a:rPr lang="nn-NO" b="0" dirty="0">
                <a:solidFill>
                  <a:srgbClr val="9CDCFE"/>
                </a:solidFill>
                <a:effectLst/>
                <a:latin typeface="Consolas" panose="020B0609020204030204" pitchFamily="49" charset="0"/>
              </a:rPr>
              <a:t>$i</a:t>
            </a:r>
            <a:r>
              <a:rPr lang="nn-NO" b="0" dirty="0">
                <a:solidFill>
                  <a:srgbClr val="D4D4D4"/>
                </a:solidFill>
                <a:effectLst/>
                <a:latin typeface="Consolas" panose="020B0609020204030204" pitchFamily="49" charset="0"/>
              </a:rPr>
              <a:t>&gt;=</a:t>
            </a:r>
            <a:r>
              <a:rPr lang="nn-NO" b="0" dirty="0">
                <a:solidFill>
                  <a:srgbClr val="B5CEA8"/>
                </a:solidFill>
                <a:effectLst/>
                <a:latin typeface="Consolas" panose="020B0609020204030204" pitchFamily="49" charset="0"/>
              </a:rPr>
              <a:t>0</a:t>
            </a:r>
            <a:r>
              <a:rPr lang="nn-NO" b="0" dirty="0">
                <a:solidFill>
                  <a:srgbClr val="D4D4D4"/>
                </a:solidFill>
                <a:effectLst/>
                <a:latin typeface="Consolas" panose="020B0609020204030204" pitchFamily="49" charset="0"/>
              </a:rPr>
              <a:t>; </a:t>
            </a:r>
            <a:r>
              <a:rPr lang="nn-NO" b="0" dirty="0">
                <a:solidFill>
                  <a:srgbClr val="9CDCFE"/>
                </a:solidFill>
                <a:effectLst/>
                <a:latin typeface="Consolas" panose="020B0609020204030204" pitchFamily="49" charset="0"/>
              </a:rPr>
              <a:t>$i</a:t>
            </a:r>
            <a:r>
              <a:rPr lang="nn-NO" b="0" dirty="0">
                <a:solidFill>
                  <a:srgbClr val="D4D4D4"/>
                </a:solidFill>
                <a:effectLst/>
                <a:latin typeface="Consolas" panose="020B0609020204030204" pitchFamily="49" charset="0"/>
              </a:rPr>
              <a:t>--) {</a:t>
            </a:r>
          </a:p>
          <a:p>
            <a:r>
              <a:rPr lang="nn-NO" b="0" dirty="0">
                <a:solidFill>
                  <a:srgbClr val="D4D4D4"/>
                </a:solidFill>
                <a:effectLst/>
                <a:latin typeface="Consolas" panose="020B0609020204030204" pitchFamily="49" charset="0"/>
              </a:rPr>
              <a:t>    </a:t>
            </a:r>
            <a:r>
              <a:rPr lang="nn-NO" b="0" dirty="0">
                <a:solidFill>
                  <a:srgbClr val="DCDCAA"/>
                </a:solidFill>
                <a:effectLst/>
                <a:latin typeface="Consolas" panose="020B0609020204030204" pitchFamily="49" charset="0"/>
              </a:rPr>
              <a:t>echo</a:t>
            </a:r>
            <a:r>
              <a:rPr lang="nn-NO" b="0" dirty="0">
                <a:solidFill>
                  <a:srgbClr val="D4D4D4"/>
                </a:solidFill>
                <a:effectLst/>
                <a:latin typeface="Consolas" panose="020B0609020204030204" pitchFamily="49" charset="0"/>
              </a:rPr>
              <a:t> </a:t>
            </a:r>
            <a:r>
              <a:rPr lang="nn-NO" b="0" dirty="0">
                <a:solidFill>
                  <a:srgbClr val="CE9178"/>
                </a:solidFill>
                <a:effectLst/>
                <a:latin typeface="Consolas" panose="020B0609020204030204" pitchFamily="49" charset="0"/>
              </a:rPr>
              <a:t>"Hello World # : "</a:t>
            </a:r>
            <a:r>
              <a:rPr lang="nn-NO" b="0" dirty="0">
                <a:solidFill>
                  <a:srgbClr val="D4D4D4"/>
                </a:solidFill>
                <a:effectLst/>
                <a:latin typeface="Consolas" panose="020B0609020204030204" pitchFamily="49" charset="0"/>
              </a:rPr>
              <a:t>,</a:t>
            </a:r>
            <a:r>
              <a:rPr lang="nn-NO" b="0" dirty="0">
                <a:solidFill>
                  <a:srgbClr val="9CDCFE"/>
                </a:solidFill>
                <a:effectLst/>
                <a:latin typeface="Consolas" panose="020B0609020204030204" pitchFamily="49" charset="0"/>
              </a:rPr>
              <a:t>$i</a:t>
            </a:r>
            <a:r>
              <a:rPr lang="nn-NO" b="0" dirty="0">
                <a:solidFill>
                  <a:srgbClr val="D4D4D4"/>
                </a:solidFill>
                <a:effectLst/>
                <a:latin typeface="Consolas" panose="020B0609020204030204" pitchFamily="49" charset="0"/>
              </a:rPr>
              <a:t>,</a:t>
            </a:r>
            <a:r>
              <a:rPr lang="nn-NO" b="0" dirty="0">
                <a:solidFill>
                  <a:srgbClr val="CE9178"/>
                </a:solidFill>
                <a:effectLst/>
                <a:latin typeface="Consolas" panose="020B0609020204030204" pitchFamily="49" charset="0"/>
              </a:rPr>
              <a:t>"!&lt;br /&gt;"</a:t>
            </a:r>
            <a:r>
              <a:rPr lang="nn-NO" b="0" dirty="0">
                <a:solidFill>
                  <a:srgbClr val="D4D4D4"/>
                </a:solidFill>
                <a:effectLst/>
                <a:latin typeface="Consolas" panose="020B0609020204030204" pitchFamily="49" charset="0"/>
              </a:rPr>
              <a:t>; }</a:t>
            </a:r>
          </a:p>
          <a:p>
            <a:r>
              <a:rPr lang="nn-NO" b="0" dirty="0">
                <a:solidFill>
                  <a:srgbClr val="D4D4D4"/>
                </a:solidFill>
                <a:effectLst/>
                <a:latin typeface="Consolas" panose="020B0609020204030204" pitchFamily="49" charset="0"/>
              </a:rPr>
              <a:t>    </a:t>
            </a:r>
            <a:r>
              <a:rPr lang="nn-NO" b="0" dirty="0">
                <a:solidFill>
                  <a:srgbClr val="569CD6"/>
                </a:solidFill>
                <a:effectLst/>
                <a:latin typeface="Consolas" panose="020B0609020204030204" pitchFamily="49" charset="0"/>
              </a:rPr>
              <a:t>?&gt;</a:t>
            </a:r>
            <a:endParaRPr lang="nn-NO" b="0" dirty="0">
              <a:solidFill>
                <a:srgbClr val="D4D4D4"/>
              </a:solidFill>
              <a:effectLst/>
              <a:latin typeface="Consolas" panose="020B0609020204030204" pitchFamily="49" charset="0"/>
            </a:endParaRPr>
          </a:p>
        </p:txBody>
      </p:sp>
      <p:pic>
        <p:nvPicPr>
          <p:cNvPr id="13" name="Picture 12">
            <a:extLst>
              <a:ext uri="{FF2B5EF4-FFF2-40B4-BE49-F238E27FC236}">
                <a16:creationId xmlns:a16="http://schemas.microsoft.com/office/drawing/2014/main" id="{8F9E6B60-0AE4-240F-14C9-06A33151D2CD}"/>
              </a:ext>
            </a:extLst>
          </p:cNvPr>
          <p:cNvPicPr>
            <a:picLocks noChangeAspect="1"/>
          </p:cNvPicPr>
          <p:nvPr/>
        </p:nvPicPr>
        <p:blipFill>
          <a:blip r:embed="rId4"/>
          <a:stretch>
            <a:fillRect/>
          </a:stretch>
        </p:blipFill>
        <p:spPr>
          <a:xfrm>
            <a:off x="3589987" y="2266394"/>
            <a:ext cx="1389581" cy="1289250"/>
          </a:xfrm>
          <a:prstGeom prst="rect">
            <a:avLst/>
          </a:prstGeom>
        </p:spPr>
      </p:pic>
    </p:spTree>
    <p:extLst>
      <p:ext uri="{BB962C8B-B14F-4D97-AF65-F5344CB8AC3E}">
        <p14:creationId xmlns:p14="http://schemas.microsoft.com/office/powerpoint/2010/main" val="22210349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4500"/>
            <a:ext cx="5953346" cy="572700"/>
          </a:xfrm>
          <a:prstGeom prst="rect">
            <a:avLst/>
          </a:prstGeom>
        </p:spPr>
        <p:txBody>
          <a:bodyPr spcFirstLastPara="1" wrap="square" lIns="91425" tIns="91425" rIns="91425" bIns="91425" anchor="t" anchorCtr="0">
            <a:noAutofit/>
          </a:bodyPr>
          <a:lstStyle/>
          <a:p>
            <a:pPr algn="l"/>
            <a:r>
              <a:rPr lang="en-PH" dirty="0"/>
              <a:t>The foreach Statement </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E691B586-8D55-23AB-C7A5-679605D1F938}"/>
              </a:ext>
            </a:extLst>
          </p:cNvPr>
          <p:cNvSpPr txBox="1"/>
          <p:nvPr/>
        </p:nvSpPr>
        <p:spPr>
          <a:xfrm>
            <a:off x="415054" y="802909"/>
            <a:ext cx="4214546" cy="1384995"/>
          </a:xfrm>
          <a:prstGeom prst="rect">
            <a:avLst/>
          </a:prstGeom>
          <a:solidFill>
            <a:schemeClr val="bg1"/>
          </a:solidFill>
          <a:ln>
            <a:solidFill>
              <a:schemeClr val="bg1">
                <a:lumMod val="10000"/>
                <a:lumOff val="90000"/>
              </a:schemeClr>
            </a:solidFill>
          </a:ln>
        </p:spPr>
        <p:txBody>
          <a:bodyPr wrap="square" rtlCol="0">
            <a:spAutoFit/>
          </a:bodyPr>
          <a:lstStyle/>
          <a:p>
            <a:r>
              <a:rPr lang="en-PH" b="0" dirty="0">
                <a:solidFill>
                  <a:srgbClr val="569CD6"/>
                </a:solidFill>
                <a:effectLst/>
                <a:latin typeface="Consolas" panose="020B0609020204030204" pitchFamily="49" charset="0"/>
              </a:rPr>
              <a:t>&lt;?php</a:t>
            </a:r>
            <a:endParaRPr lang="en-PH" b="0" dirty="0">
              <a:solidFill>
                <a:srgbClr val="D4D4D4"/>
              </a:solidFill>
              <a:effectLst/>
              <a:latin typeface="Consolas" panose="020B0609020204030204" pitchFamily="49" charset="0"/>
            </a:endParaRPr>
          </a:p>
          <a:p>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$arr</a:t>
            </a:r>
            <a:r>
              <a:rPr lang="en-PH" b="0" dirty="0">
                <a:solidFill>
                  <a:srgbClr val="D4D4D4"/>
                </a:solidFill>
                <a:effectLst/>
                <a:latin typeface="Consolas" panose="020B0609020204030204" pitchFamily="49" charset="0"/>
              </a:rPr>
              <a:t>=</a:t>
            </a:r>
            <a:r>
              <a:rPr lang="en-PH" b="0" dirty="0">
                <a:solidFill>
                  <a:srgbClr val="DCDCAA"/>
                </a:solidFill>
                <a:effectLst/>
                <a:latin typeface="Consolas" panose="020B0609020204030204" pitchFamily="49" charset="0"/>
              </a:rPr>
              <a:t>array</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"Naruto"</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"Sasuke"</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"Sakura"</a:t>
            </a:r>
            <a:r>
              <a:rPr lang="en-PH" b="0" dirty="0">
                <a:solidFill>
                  <a:srgbClr val="D4D4D4"/>
                </a:solidFill>
                <a:effectLst/>
                <a:latin typeface="Consolas" panose="020B0609020204030204" pitchFamily="49" charset="0"/>
              </a:rPr>
              <a:t>);</a:t>
            </a:r>
          </a:p>
          <a:p>
            <a:r>
              <a:rPr lang="en-PH" b="0" dirty="0">
                <a:solidFill>
                  <a:srgbClr val="D4D4D4"/>
                </a:solidFill>
                <a:effectLst/>
                <a:latin typeface="Consolas" panose="020B0609020204030204" pitchFamily="49" charset="0"/>
              </a:rPr>
              <a:t> </a:t>
            </a:r>
            <a:r>
              <a:rPr lang="en-PH" b="0" dirty="0">
                <a:solidFill>
                  <a:srgbClr val="C586C0"/>
                </a:solidFill>
                <a:effectLst/>
                <a:latin typeface="Consolas" panose="020B0609020204030204" pitchFamily="49" charset="0"/>
              </a:rPr>
              <a:t>foreach</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$arr</a:t>
            </a:r>
            <a:r>
              <a:rPr lang="en-PH" b="0" dirty="0">
                <a:solidFill>
                  <a:srgbClr val="D4D4D4"/>
                </a:solidFill>
                <a:effectLst/>
                <a:latin typeface="Consolas" panose="020B0609020204030204" pitchFamily="49" charset="0"/>
              </a:rPr>
              <a:t> as </a:t>
            </a:r>
            <a:r>
              <a:rPr lang="en-PH" b="0" dirty="0">
                <a:solidFill>
                  <a:srgbClr val="9CDCFE"/>
                </a:solidFill>
                <a:effectLst/>
                <a:latin typeface="Consolas" panose="020B0609020204030204" pitchFamily="49" charset="0"/>
              </a:rPr>
              <a:t>$value</a:t>
            </a:r>
            <a:r>
              <a:rPr lang="en-PH" b="0" dirty="0">
                <a:solidFill>
                  <a:srgbClr val="D4D4D4"/>
                </a:solidFill>
                <a:effectLst/>
                <a:latin typeface="Consolas" panose="020B0609020204030204" pitchFamily="49" charset="0"/>
              </a:rPr>
              <a:t>) {</a:t>
            </a:r>
          </a:p>
          <a:p>
            <a:r>
              <a:rPr lang="en-PH" b="0" dirty="0">
                <a:solidFill>
                  <a:srgbClr val="D4D4D4"/>
                </a:solidFill>
                <a:effectLst/>
                <a:latin typeface="Consolas" panose="020B0609020204030204" pitchFamily="49" charset="0"/>
              </a:rPr>
              <a:t> </a:t>
            </a:r>
            <a:r>
              <a:rPr lang="en-PH" b="0" dirty="0">
                <a:solidFill>
                  <a:srgbClr val="DCDCAA"/>
                </a:solidFill>
                <a:effectLst/>
                <a:latin typeface="Consolas" panose="020B0609020204030204" pitchFamily="49" charset="0"/>
              </a:rPr>
              <a:t>echo</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"Value: "</a:t>
            </a:r>
            <a:r>
              <a:rPr lang="en-PH" b="0" dirty="0">
                <a:solidFill>
                  <a:srgbClr val="D4D4D4"/>
                </a:solidFill>
                <a:effectLst/>
                <a:latin typeface="Consolas" panose="020B0609020204030204" pitchFamily="49" charset="0"/>
              </a:rPr>
              <a:t> . </a:t>
            </a:r>
            <a:r>
              <a:rPr lang="en-PH" b="0" dirty="0">
                <a:solidFill>
                  <a:srgbClr val="9CDCFE"/>
                </a:solidFill>
                <a:effectLst/>
                <a:latin typeface="Consolas" panose="020B0609020204030204" pitchFamily="49" charset="0"/>
              </a:rPr>
              <a:t>$value</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"&lt;br /&gt;"</a:t>
            </a:r>
            <a:r>
              <a:rPr lang="en-PH" b="0" dirty="0">
                <a:solidFill>
                  <a:srgbClr val="D4D4D4"/>
                </a:solidFill>
                <a:effectLst/>
                <a:latin typeface="Consolas" panose="020B0609020204030204" pitchFamily="49" charset="0"/>
              </a:rPr>
              <a:t>; }</a:t>
            </a:r>
          </a:p>
          <a:p>
            <a:r>
              <a:rPr lang="en-PH" b="0" dirty="0">
                <a:solidFill>
                  <a:srgbClr val="D4D4D4"/>
                </a:solidFill>
                <a:effectLst/>
                <a:latin typeface="Consolas" panose="020B0609020204030204" pitchFamily="49" charset="0"/>
              </a:rPr>
              <a:t> </a:t>
            </a:r>
            <a:r>
              <a:rPr lang="en-PH" b="0" dirty="0">
                <a:solidFill>
                  <a:srgbClr val="569CD6"/>
                </a:solidFill>
                <a:effectLst/>
                <a:latin typeface="Consolas" panose="020B0609020204030204" pitchFamily="49" charset="0"/>
              </a:rPr>
              <a:t>?&gt;</a:t>
            </a:r>
            <a:endParaRPr lang="en-PH" b="0"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2FDCB0E2-69BB-0099-2294-B7B2720C143A}"/>
              </a:ext>
            </a:extLst>
          </p:cNvPr>
          <p:cNvSpPr txBox="1"/>
          <p:nvPr/>
        </p:nvSpPr>
        <p:spPr>
          <a:xfrm>
            <a:off x="6177600" y="802909"/>
            <a:ext cx="2484000" cy="2523768"/>
          </a:xfrm>
          <a:prstGeom prst="rect">
            <a:avLst/>
          </a:prstGeom>
          <a:noFill/>
          <a:ln>
            <a:solidFill>
              <a:schemeClr val="bg2">
                <a:lumMod val="75000"/>
              </a:schemeClr>
            </a:solidFill>
          </a:ln>
        </p:spPr>
        <p:txBody>
          <a:bodyPr wrap="square" rtlCol="0">
            <a:spAutoFit/>
          </a:bodyPr>
          <a:lstStyle/>
          <a:p>
            <a:r>
              <a:rPr lang="en-US" dirty="0"/>
              <a:t>Loops over the array given by the parameter. On each loop, the value of the current element is assigned to </a:t>
            </a:r>
          </a:p>
          <a:p>
            <a:r>
              <a:rPr lang="en-US" dirty="0"/>
              <a:t>$value and the array pointer is advanced by one - so on the next loop, you'll be looking at the next </a:t>
            </a:r>
          </a:p>
          <a:p>
            <a:r>
              <a:rPr lang="en-US" dirty="0"/>
              <a:t>element. </a:t>
            </a:r>
          </a:p>
          <a:p>
            <a:endParaRPr lang="en-US" sz="1000" dirty="0">
              <a:latin typeface="Consolas" panose="020B0609020204030204" pitchFamily="49" charset="0"/>
            </a:endParaRPr>
          </a:p>
          <a:p>
            <a:r>
              <a:rPr lang="en-US" sz="1100" dirty="0"/>
              <a:t>foreach (array as value) { code to be executed; }</a:t>
            </a:r>
            <a:endParaRPr lang="en-PH" sz="1000" dirty="0">
              <a:latin typeface="Consolas" panose="020B0609020204030204" pitchFamily="49" charset="0"/>
            </a:endParaRPr>
          </a:p>
        </p:txBody>
      </p:sp>
      <p:sp>
        <p:nvSpPr>
          <p:cNvPr id="5" name="TextBox 4">
            <a:extLst>
              <a:ext uri="{FF2B5EF4-FFF2-40B4-BE49-F238E27FC236}">
                <a16:creationId xmlns:a16="http://schemas.microsoft.com/office/drawing/2014/main" id="{67C3D8EB-0DD7-EA37-FE51-7FAC2D4531A4}"/>
              </a:ext>
            </a:extLst>
          </p:cNvPr>
          <p:cNvSpPr txBox="1"/>
          <p:nvPr/>
        </p:nvSpPr>
        <p:spPr>
          <a:xfrm>
            <a:off x="415054" y="3598136"/>
            <a:ext cx="8271298" cy="1323439"/>
          </a:xfrm>
          <a:prstGeom prst="rect">
            <a:avLst/>
          </a:prstGeom>
          <a:noFill/>
        </p:spPr>
        <p:txBody>
          <a:bodyPr wrap="square" rtlCol="0">
            <a:spAutoFit/>
          </a:bodyPr>
          <a:lstStyle/>
          <a:p>
            <a:r>
              <a:rPr lang="en-US" sz="2000" dirty="0"/>
              <a:t>Loops over the array given by the parameter. On each loop, the value of the current element is assigned to $value and the array pointer is advanced by one - so on the next loop, you'll be looking at the next element. </a:t>
            </a:r>
            <a:endParaRPr lang="en-PH" sz="1600" dirty="0"/>
          </a:p>
        </p:txBody>
      </p:sp>
      <p:pic>
        <p:nvPicPr>
          <p:cNvPr id="7" name="Picture 6">
            <a:extLst>
              <a:ext uri="{FF2B5EF4-FFF2-40B4-BE49-F238E27FC236}">
                <a16:creationId xmlns:a16="http://schemas.microsoft.com/office/drawing/2014/main" id="{C634DB39-B37F-216B-91EB-2685A1278194}"/>
              </a:ext>
            </a:extLst>
          </p:cNvPr>
          <p:cNvPicPr>
            <a:picLocks noChangeAspect="1"/>
          </p:cNvPicPr>
          <p:nvPr/>
        </p:nvPicPr>
        <p:blipFill>
          <a:blip r:embed="rId3"/>
          <a:stretch>
            <a:fillRect/>
          </a:stretch>
        </p:blipFill>
        <p:spPr>
          <a:xfrm>
            <a:off x="482400" y="2263613"/>
            <a:ext cx="1683390" cy="955066"/>
          </a:xfrm>
          <a:prstGeom prst="rect">
            <a:avLst/>
          </a:prstGeom>
        </p:spPr>
      </p:pic>
    </p:spTree>
    <p:extLst>
      <p:ext uri="{BB962C8B-B14F-4D97-AF65-F5344CB8AC3E}">
        <p14:creationId xmlns:p14="http://schemas.microsoft.com/office/powerpoint/2010/main" val="1686335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6" name="Google Shape;406;p34"/>
          <p:cNvSpPr/>
          <p:nvPr/>
        </p:nvSpPr>
        <p:spPr>
          <a:xfrm>
            <a:off x="7576351" y="3807649"/>
            <a:ext cx="1042049" cy="965951"/>
          </a:xfrm>
          <a:custGeom>
            <a:avLst/>
            <a:gdLst/>
            <a:ahLst/>
            <a:cxnLst/>
            <a:rect l="l" t="t" r="r" b="b"/>
            <a:pathLst>
              <a:path w="1619" h="1618" extrusionOk="0">
                <a:moveTo>
                  <a:pt x="1020" y="883"/>
                </a:moveTo>
                <a:lnTo>
                  <a:pt x="1201" y="747"/>
                </a:lnTo>
                <a:lnTo>
                  <a:pt x="1020" y="611"/>
                </a:lnTo>
                <a:cubicBezTo>
                  <a:pt x="992" y="590"/>
                  <a:pt x="987" y="551"/>
                  <a:pt x="1008" y="523"/>
                </a:cubicBezTo>
                <a:cubicBezTo>
                  <a:pt x="1028" y="495"/>
                  <a:pt x="1068" y="489"/>
                  <a:pt x="1096" y="510"/>
                </a:cubicBezTo>
                <a:lnTo>
                  <a:pt x="1345" y="697"/>
                </a:lnTo>
                <a:cubicBezTo>
                  <a:pt x="1378" y="722"/>
                  <a:pt x="1378" y="772"/>
                  <a:pt x="1345" y="798"/>
                </a:cubicBezTo>
                <a:lnTo>
                  <a:pt x="1096" y="984"/>
                </a:lnTo>
                <a:cubicBezTo>
                  <a:pt x="1068" y="1005"/>
                  <a:pt x="1028" y="999"/>
                  <a:pt x="1008" y="972"/>
                </a:cubicBezTo>
                <a:cubicBezTo>
                  <a:pt x="987" y="944"/>
                  <a:pt x="992" y="904"/>
                  <a:pt x="1020" y="883"/>
                </a:cubicBezTo>
                <a:moveTo>
                  <a:pt x="523" y="697"/>
                </a:moveTo>
                <a:lnTo>
                  <a:pt x="772" y="510"/>
                </a:lnTo>
                <a:cubicBezTo>
                  <a:pt x="799" y="489"/>
                  <a:pt x="839" y="495"/>
                  <a:pt x="860" y="523"/>
                </a:cubicBezTo>
                <a:cubicBezTo>
                  <a:pt x="881" y="551"/>
                  <a:pt x="875" y="590"/>
                  <a:pt x="847" y="611"/>
                </a:cubicBezTo>
                <a:lnTo>
                  <a:pt x="666" y="747"/>
                </a:lnTo>
                <a:lnTo>
                  <a:pt x="847" y="883"/>
                </a:lnTo>
                <a:cubicBezTo>
                  <a:pt x="875" y="904"/>
                  <a:pt x="881" y="944"/>
                  <a:pt x="860" y="972"/>
                </a:cubicBezTo>
                <a:cubicBezTo>
                  <a:pt x="839" y="1000"/>
                  <a:pt x="799" y="1005"/>
                  <a:pt x="772" y="984"/>
                </a:cubicBezTo>
                <a:lnTo>
                  <a:pt x="523" y="798"/>
                </a:lnTo>
                <a:cubicBezTo>
                  <a:pt x="489" y="772"/>
                  <a:pt x="489" y="722"/>
                  <a:pt x="523" y="697"/>
                </a:cubicBezTo>
                <a:moveTo>
                  <a:pt x="1492" y="1307"/>
                </a:moveTo>
                <a:cubicBezTo>
                  <a:pt x="1492" y="1409"/>
                  <a:pt x="1409" y="1492"/>
                  <a:pt x="1307" y="1492"/>
                </a:cubicBezTo>
                <a:cubicBezTo>
                  <a:pt x="1205" y="1492"/>
                  <a:pt x="1121" y="1409"/>
                  <a:pt x="1121" y="1307"/>
                </a:cubicBezTo>
                <a:cubicBezTo>
                  <a:pt x="1121" y="1272"/>
                  <a:pt x="1093" y="1243"/>
                  <a:pt x="1058" y="1243"/>
                </a:cubicBezTo>
                <a:lnTo>
                  <a:pt x="375" y="1243"/>
                </a:lnTo>
                <a:lnTo>
                  <a:pt x="375" y="127"/>
                </a:lnTo>
                <a:lnTo>
                  <a:pt x="1492" y="127"/>
                </a:lnTo>
                <a:lnTo>
                  <a:pt x="1492" y="1307"/>
                </a:lnTo>
                <a:moveTo>
                  <a:pt x="312" y="1492"/>
                </a:moveTo>
                <a:cubicBezTo>
                  <a:pt x="232" y="1492"/>
                  <a:pt x="164" y="1441"/>
                  <a:pt x="138" y="1370"/>
                </a:cubicBezTo>
                <a:lnTo>
                  <a:pt x="1001" y="1370"/>
                </a:lnTo>
                <a:cubicBezTo>
                  <a:pt x="1011" y="1415"/>
                  <a:pt x="1030" y="1456"/>
                  <a:pt x="1056" y="1492"/>
                </a:cubicBezTo>
                <a:lnTo>
                  <a:pt x="312" y="1492"/>
                </a:lnTo>
                <a:moveTo>
                  <a:pt x="1555" y="0"/>
                </a:moveTo>
                <a:lnTo>
                  <a:pt x="312" y="0"/>
                </a:lnTo>
                <a:cubicBezTo>
                  <a:pt x="277" y="0"/>
                  <a:pt x="249" y="28"/>
                  <a:pt x="249" y="63"/>
                </a:cubicBezTo>
                <a:lnTo>
                  <a:pt x="249" y="1243"/>
                </a:lnTo>
                <a:lnTo>
                  <a:pt x="64" y="1243"/>
                </a:lnTo>
                <a:cubicBezTo>
                  <a:pt x="29" y="1243"/>
                  <a:pt x="0" y="1272"/>
                  <a:pt x="0" y="1307"/>
                </a:cubicBezTo>
                <a:cubicBezTo>
                  <a:pt x="0" y="1478"/>
                  <a:pt x="140" y="1618"/>
                  <a:pt x="312" y="1618"/>
                </a:cubicBezTo>
                <a:lnTo>
                  <a:pt x="1307" y="1618"/>
                </a:lnTo>
                <a:cubicBezTo>
                  <a:pt x="1479" y="1618"/>
                  <a:pt x="1619" y="1478"/>
                  <a:pt x="1619" y="1307"/>
                </a:cubicBezTo>
                <a:lnTo>
                  <a:pt x="1619" y="63"/>
                </a:lnTo>
                <a:cubicBezTo>
                  <a:pt x="1619" y="28"/>
                  <a:pt x="1590" y="0"/>
                  <a:pt x="155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7" name="Google Shape;407;p34"/>
          <p:cNvSpPr txBox="1">
            <a:spLocks noGrp="1"/>
          </p:cNvSpPr>
          <p:nvPr>
            <p:ph type="title"/>
          </p:nvPr>
        </p:nvSpPr>
        <p:spPr>
          <a:xfrm>
            <a:off x="2754053" y="2150850"/>
            <a:ext cx="3263506"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PHP Arrays </a:t>
            </a:r>
            <a:endParaRPr lang="en-PH" dirty="0"/>
          </a:p>
        </p:txBody>
      </p:sp>
    </p:spTree>
    <p:extLst>
      <p:ext uri="{BB962C8B-B14F-4D97-AF65-F5344CB8AC3E}">
        <p14:creationId xmlns:p14="http://schemas.microsoft.com/office/powerpoint/2010/main" val="645256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b="1" dirty="0"/>
              <a:t>PHP Arrays</a:t>
            </a:r>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18AAD3D2-4054-A0C7-3961-E63921516548}"/>
              </a:ext>
            </a:extLst>
          </p:cNvPr>
          <p:cNvSpPr txBox="1"/>
          <p:nvPr/>
        </p:nvSpPr>
        <p:spPr>
          <a:xfrm>
            <a:off x="558053" y="1417588"/>
            <a:ext cx="8232093" cy="2308324"/>
          </a:xfrm>
          <a:prstGeom prst="rect">
            <a:avLst/>
          </a:prstGeom>
          <a:noFill/>
        </p:spPr>
        <p:txBody>
          <a:bodyPr wrap="square" rtlCol="0">
            <a:spAutoFit/>
          </a:bodyPr>
          <a:lstStyle/>
          <a:p>
            <a:r>
              <a:rPr lang="en-US" sz="2400" dirty="0">
                <a:latin typeface="Poppins" panose="00000500000000000000" pitchFamily="2" charset="0"/>
                <a:cs typeface="Poppins" panose="00000500000000000000" pitchFamily="2" charset="0"/>
              </a:rPr>
              <a:t>• An array variable is a storage area holding a number or text. The problem is, a variable will hold only one value. </a:t>
            </a:r>
          </a:p>
          <a:p>
            <a:endParaRPr lang="en-US" sz="2400" dirty="0">
              <a:latin typeface="Poppins" panose="00000500000000000000" pitchFamily="2" charset="0"/>
              <a:cs typeface="Poppins" panose="00000500000000000000" pitchFamily="2" charset="0"/>
            </a:endParaRPr>
          </a:p>
          <a:p>
            <a:r>
              <a:rPr lang="en-US" sz="2400" dirty="0">
                <a:latin typeface="Poppins" panose="00000500000000000000" pitchFamily="2" charset="0"/>
                <a:cs typeface="Poppins" panose="00000500000000000000" pitchFamily="2" charset="0"/>
              </a:rPr>
              <a:t>• An array is a special variable, which can store multiple values in one single variable.</a:t>
            </a:r>
          </a:p>
        </p:txBody>
      </p:sp>
    </p:spTree>
    <p:extLst>
      <p:ext uri="{BB962C8B-B14F-4D97-AF65-F5344CB8AC3E}">
        <p14:creationId xmlns:p14="http://schemas.microsoft.com/office/powerpoint/2010/main" val="1933236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dirty="0"/>
              <a:t>In PHP, there are three kinds of arrays:</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E82A7E17-93A2-09EE-CE57-77FC036BAAB1}"/>
              </a:ext>
            </a:extLst>
          </p:cNvPr>
          <p:cNvSpPr txBox="1"/>
          <p:nvPr/>
        </p:nvSpPr>
        <p:spPr>
          <a:xfrm>
            <a:off x="662927" y="1742215"/>
            <a:ext cx="7840800" cy="2269083"/>
          </a:xfrm>
          <a:prstGeom prst="rect">
            <a:avLst/>
          </a:prstGeom>
          <a:noFill/>
        </p:spPr>
        <p:txBody>
          <a:bodyPr wrap="square" rtlCol="0">
            <a:spAutoFit/>
          </a:bodyPr>
          <a:lstStyle/>
          <a:p>
            <a:pPr marL="342900" indent="-342900">
              <a:lnSpc>
                <a:spcPct val="150000"/>
              </a:lnSpc>
              <a:buFont typeface="+mj-lt"/>
              <a:buAutoNum type="arabicPeriod"/>
            </a:pPr>
            <a:r>
              <a:rPr lang="en-US" sz="2000" b="1" dirty="0">
                <a:latin typeface="Poppins" panose="00000500000000000000" pitchFamily="2" charset="0"/>
                <a:cs typeface="Poppins" panose="00000500000000000000" pitchFamily="2" charset="0"/>
              </a:rPr>
              <a:t>Numeric array</a:t>
            </a:r>
            <a:r>
              <a:rPr lang="en-US" sz="1800" b="1" dirty="0">
                <a:latin typeface="Poppins" panose="00000500000000000000" pitchFamily="2" charset="0"/>
                <a:cs typeface="Poppins" panose="00000500000000000000" pitchFamily="2" charset="0"/>
              </a:rPr>
              <a:t> </a:t>
            </a:r>
            <a:r>
              <a:rPr lang="en-US" sz="1800" dirty="0">
                <a:latin typeface="Poppins" panose="00000500000000000000" pitchFamily="2" charset="0"/>
                <a:cs typeface="Poppins" panose="00000500000000000000" pitchFamily="2" charset="0"/>
              </a:rPr>
              <a:t>- An array with a numeric index .</a:t>
            </a:r>
          </a:p>
          <a:p>
            <a:pPr marL="342900" indent="-342900">
              <a:lnSpc>
                <a:spcPct val="150000"/>
              </a:lnSpc>
              <a:buFont typeface="+mj-lt"/>
              <a:buAutoNum type="arabicPeriod"/>
            </a:pPr>
            <a:r>
              <a:rPr lang="en-US" sz="2000" b="1" dirty="0">
                <a:latin typeface="Poppins" panose="00000500000000000000" pitchFamily="2" charset="0"/>
                <a:cs typeface="Poppins" panose="00000500000000000000" pitchFamily="2" charset="0"/>
              </a:rPr>
              <a:t>Associative array</a:t>
            </a:r>
            <a:r>
              <a:rPr lang="en-US" sz="1800" b="1" dirty="0">
                <a:latin typeface="Poppins" panose="00000500000000000000" pitchFamily="2" charset="0"/>
                <a:cs typeface="Poppins" panose="00000500000000000000" pitchFamily="2" charset="0"/>
              </a:rPr>
              <a:t> </a:t>
            </a:r>
            <a:r>
              <a:rPr lang="en-US" sz="1800" dirty="0">
                <a:latin typeface="Poppins" panose="00000500000000000000" pitchFamily="2" charset="0"/>
                <a:cs typeface="Poppins" panose="00000500000000000000" pitchFamily="2" charset="0"/>
              </a:rPr>
              <a:t>- An array where each ID key is associated with a value. </a:t>
            </a:r>
          </a:p>
          <a:p>
            <a:pPr marL="342900" indent="-342900">
              <a:lnSpc>
                <a:spcPct val="150000"/>
              </a:lnSpc>
              <a:buFont typeface="+mj-lt"/>
              <a:buAutoNum type="arabicPeriod"/>
            </a:pPr>
            <a:r>
              <a:rPr lang="en-US" sz="2000" b="1" dirty="0">
                <a:latin typeface="Poppins" panose="00000500000000000000" pitchFamily="2" charset="0"/>
                <a:cs typeface="Poppins" panose="00000500000000000000" pitchFamily="2" charset="0"/>
              </a:rPr>
              <a:t>Multidimensional array </a:t>
            </a:r>
            <a:r>
              <a:rPr lang="en-US" sz="1800" dirty="0">
                <a:latin typeface="Poppins" panose="00000500000000000000" pitchFamily="2" charset="0"/>
                <a:cs typeface="Poppins" panose="00000500000000000000" pitchFamily="2" charset="0"/>
              </a:rPr>
              <a:t>- An array containing one or more arrays.</a:t>
            </a:r>
          </a:p>
        </p:txBody>
      </p:sp>
    </p:spTree>
    <p:extLst>
      <p:ext uri="{BB962C8B-B14F-4D97-AF65-F5344CB8AC3E}">
        <p14:creationId xmlns:p14="http://schemas.microsoft.com/office/powerpoint/2010/main" val="34231068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6">
          <a:extLst>
            <a:ext uri="{FF2B5EF4-FFF2-40B4-BE49-F238E27FC236}">
              <a16:creationId xmlns:a16="http://schemas.microsoft.com/office/drawing/2014/main" id="{52DA2E15-F8EB-E2EE-AD19-E8D034998065}"/>
            </a:ext>
          </a:extLst>
        </p:cNvPr>
        <p:cNvGrpSpPr/>
        <p:nvPr/>
      </p:nvGrpSpPr>
      <p:grpSpPr>
        <a:xfrm>
          <a:off x="0" y="0"/>
          <a:ext cx="0" cy="0"/>
          <a:chOff x="0" y="0"/>
          <a:chExt cx="0" cy="0"/>
        </a:xfrm>
      </p:grpSpPr>
      <p:sp>
        <p:nvSpPr>
          <p:cNvPr id="387" name="Google Shape;387;p33">
            <a:extLst>
              <a:ext uri="{FF2B5EF4-FFF2-40B4-BE49-F238E27FC236}">
                <a16:creationId xmlns:a16="http://schemas.microsoft.com/office/drawing/2014/main" id="{85388588-C243-3399-25FE-AB921D2C8BF9}"/>
              </a:ext>
            </a:extLst>
          </p:cNvPr>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dirty="0"/>
              <a:t>Create Array</a:t>
            </a:r>
            <a:endParaRPr lang="en-US" b="1" dirty="0"/>
          </a:p>
        </p:txBody>
      </p:sp>
      <p:sp>
        <p:nvSpPr>
          <p:cNvPr id="3" name="TextBox 2">
            <a:extLst>
              <a:ext uri="{FF2B5EF4-FFF2-40B4-BE49-F238E27FC236}">
                <a16:creationId xmlns:a16="http://schemas.microsoft.com/office/drawing/2014/main" id="{9E214147-3FD7-BD59-76BB-3B48592C9FF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F5C5239-FB50-7D80-87E9-924F4F8D66FC}"/>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4A352E1B-CF79-3B52-7D29-7116CBDF4B8E}"/>
              </a:ext>
            </a:extLst>
          </p:cNvPr>
          <p:cNvSpPr txBox="1"/>
          <p:nvPr/>
        </p:nvSpPr>
        <p:spPr>
          <a:xfrm>
            <a:off x="475200" y="914215"/>
            <a:ext cx="7840800" cy="884088"/>
          </a:xfrm>
          <a:prstGeom prst="rect">
            <a:avLst/>
          </a:prstGeom>
          <a:noFill/>
        </p:spPr>
        <p:txBody>
          <a:bodyPr wrap="square" rtlCol="0">
            <a:spAutoFit/>
          </a:bodyPr>
          <a:lstStyle/>
          <a:p>
            <a:pPr>
              <a:lnSpc>
                <a:spcPct val="150000"/>
              </a:lnSpc>
            </a:pPr>
            <a:r>
              <a:rPr lang="en-US" sz="1800" dirty="0">
                <a:latin typeface="Poppins" panose="00000500000000000000" pitchFamily="2" charset="0"/>
                <a:cs typeface="Poppins" panose="00000500000000000000" pitchFamily="2" charset="0"/>
              </a:rPr>
              <a:t>You can create arrays by using the </a:t>
            </a:r>
            <a:r>
              <a:rPr lang="en-US" sz="1800" b="1" dirty="0">
                <a:latin typeface="Poppins" panose="00000500000000000000" pitchFamily="2" charset="0"/>
                <a:cs typeface="Poppins" panose="00000500000000000000" pitchFamily="2" charset="0"/>
              </a:rPr>
              <a:t>array() function</a:t>
            </a:r>
            <a:r>
              <a:rPr lang="en-US" sz="1800" dirty="0">
                <a:latin typeface="Poppins" panose="00000500000000000000" pitchFamily="2" charset="0"/>
                <a:cs typeface="Poppins" panose="00000500000000000000" pitchFamily="2" charset="0"/>
              </a:rPr>
              <a:t>:</a:t>
            </a:r>
          </a:p>
          <a:p>
            <a:pPr>
              <a:lnSpc>
                <a:spcPct val="150000"/>
              </a:lnSpc>
            </a:pPr>
            <a:r>
              <a:rPr lang="en-US" sz="1800" dirty="0">
                <a:latin typeface="Poppins" panose="00000500000000000000" pitchFamily="2" charset="0"/>
                <a:cs typeface="Poppins" panose="00000500000000000000" pitchFamily="2" charset="0"/>
              </a:rPr>
              <a:t>You can also use a shorter syntax by </a:t>
            </a:r>
            <a:r>
              <a:rPr lang="en-US" sz="1800" b="1" dirty="0">
                <a:latin typeface="Poppins" panose="00000500000000000000" pitchFamily="2" charset="0"/>
                <a:cs typeface="Poppins" panose="00000500000000000000" pitchFamily="2" charset="0"/>
              </a:rPr>
              <a:t>using the [] brackets</a:t>
            </a:r>
            <a:r>
              <a:rPr lang="en-US" sz="1800" dirty="0">
                <a:latin typeface="Poppins" panose="00000500000000000000" pitchFamily="2" charset="0"/>
                <a:cs typeface="Poppins" panose="00000500000000000000" pitchFamily="2" charset="0"/>
              </a:rPr>
              <a:t>:</a:t>
            </a:r>
          </a:p>
        </p:txBody>
      </p:sp>
      <p:sp>
        <p:nvSpPr>
          <p:cNvPr id="6" name="TextBox 5">
            <a:extLst>
              <a:ext uri="{FF2B5EF4-FFF2-40B4-BE49-F238E27FC236}">
                <a16:creationId xmlns:a16="http://schemas.microsoft.com/office/drawing/2014/main" id="{2AC94332-1089-8334-5036-CDA06CCC2C09}"/>
              </a:ext>
            </a:extLst>
          </p:cNvPr>
          <p:cNvSpPr txBox="1"/>
          <p:nvPr/>
        </p:nvSpPr>
        <p:spPr>
          <a:xfrm>
            <a:off x="698400" y="2786400"/>
            <a:ext cx="7747200" cy="830997"/>
          </a:xfrm>
          <a:prstGeom prst="rect">
            <a:avLst/>
          </a:prstGeom>
          <a:solidFill>
            <a:schemeClr val="bg1"/>
          </a:solidFill>
        </p:spPr>
        <p:txBody>
          <a:bodyPr wrap="square" rtlCol="0">
            <a:spAutoFit/>
          </a:bodyPr>
          <a:lstStyle/>
          <a:p>
            <a:r>
              <a:rPr lang="en-PH" sz="2400" b="0" dirty="0">
                <a:solidFill>
                  <a:srgbClr val="9CDCFE"/>
                </a:solidFill>
                <a:effectLst/>
                <a:latin typeface="Consolas" panose="020B0609020204030204" pitchFamily="49" charset="0"/>
              </a:rPr>
              <a:t>$cars</a:t>
            </a:r>
            <a:r>
              <a:rPr lang="en-PH" sz="2400" b="0" dirty="0">
                <a:solidFill>
                  <a:srgbClr val="D4D4D4"/>
                </a:solidFill>
                <a:effectLst/>
                <a:latin typeface="Consolas" panose="020B0609020204030204" pitchFamily="49" charset="0"/>
              </a:rPr>
              <a:t> = </a:t>
            </a:r>
            <a:r>
              <a:rPr lang="en-PH" sz="2400" b="0" dirty="0">
                <a:solidFill>
                  <a:srgbClr val="DCDCAA"/>
                </a:solidFill>
                <a:effectLst/>
                <a:latin typeface="Consolas" panose="020B0609020204030204" pitchFamily="49" charset="0"/>
              </a:rPr>
              <a:t>array</a:t>
            </a:r>
            <a:r>
              <a:rPr lang="en-PH" sz="2400" b="0" dirty="0">
                <a:solidFill>
                  <a:srgbClr val="D4D4D4"/>
                </a:solidFill>
                <a:effectLst/>
                <a:latin typeface="Consolas" panose="020B0609020204030204" pitchFamily="49" charset="0"/>
              </a:rPr>
              <a:t>(</a:t>
            </a:r>
            <a:r>
              <a:rPr lang="en-PH" sz="2400" b="0" dirty="0">
                <a:solidFill>
                  <a:srgbClr val="CE9178"/>
                </a:solidFill>
                <a:effectLst/>
                <a:latin typeface="Consolas" panose="020B0609020204030204" pitchFamily="49" charset="0"/>
              </a:rPr>
              <a:t>"Volvo"</a:t>
            </a:r>
            <a:r>
              <a:rPr lang="en-PH" sz="2400" b="0" dirty="0">
                <a:solidFill>
                  <a:srgbClr val="D4D4D4"/>
                </a:solidFill>
                <a:effectLst/>
                <a:latin typeface="Consolas" panose="020B0609020204030204" pitchFamily="49" charset="0"/>
              </a:rPr>
              <a:t>, </a:t>
            </a:r>
            <a:r>
              <a:rPr lang="en-PH" sz="2400" b="0" dirty="0">
                <a:solidFill>
                  <a:srgbClr val="CE9178"/>
                </a:solidFill>
                <a:effectLst/>
                <a:latin typeface="Consolas" panose="020B0609020204030204" pitchFamily="49" charset="0"/>
              </a:rPr>
              <a:t>"BMW"</a:t>
            </a:r>
            <a:r>
              <a:rPr lang="en-PH" sz="2400" b="0" dirty="0">
                <a:solidFill>
                  <a:srgbClr val="D4D4D4"/>
                </a:solidFill>
                <a:effectLst/>
                <a:latin typeface="Consolas" panose="020B0609020204030204" pitchFamily="49" charset="0"/>
              </a:rPr>
              <a:t>, </a:t>
            </a:r>
            <a:r>
              <a:rPr lang="en-PH" sz="2400" b="0" dirty="0">
                <a:solidFill>
                  <a:srgbClr val="CE9178"/>
                </a:solidFill>
                <a:effectLst/>
                <a:latin typeface="Consolas" panose="020B0609020204030204" pitchFamily="49" charset="0"/>
              </a:rPr>
              <a:t>"Toyota"</a:t>
            </a:r>
            <a:r>
              <a:rPr lang="en-PH" sz="2400" b="0" dirty="0">
                <a:solidFill>
                  <a:srgbClr val="D4D4D4"/>
                </a:solidFill>
                <a:effectLst/>
                <a:latin typeface="Consolas" panose="020B0609020204030204" pitchFamily="49" charset="0"/>
              </a:rPr>
              <a:t>);</a:t>
            </a:r>
          </a:p>
          <a:p>
            <a:r>
              <a:rPr lang="en-PH" sz="2400" b="0" dirty="0">
                <a:solidFill>
                  <a:srgbClr val="9CDCFE"/>
                </a:solidFill>
                <a:effectLst/>
                <a:latin typeface="Consolas" panose="020B0609020204030204" pitchFamily="49" charset="0"/>
              </a:rPr>
              <a:t>$cars</a:t>
            </a:r>
            <a:r>
              <a:rPr lang="en-PH" sz="2400" b="0" dirty="0">
                <a:solidFill>
                  <a:srgbClr val="D4D4D4"/>
                </a:solidFill>
                <a:effectLst/>
                <a:latin typeface="Consolas" panose="020B0609020204030204" pitchFamily="49" charset="0"/>
              </a:rPr>
              <a:t> = [</a:t>
            </a:r>
            <a:r>
              <a:rPr lang="en-PH" sz="2400" b="0" dirty="0">
                <a:solidFill>
                  <a:srgbClr val="CE9178"/>
                </a:solidFill>
                <a:effectLst/>
                <a:latin typeface="Consolas" panose="020B0609020204030204" pitchFamily="49" charset="0"/>
              </a:rPr>
              <a:t>"Volvo"</a:t>
            </a:r>
            <a:r>
              <a:rPr lang="en-PH" sz="2400" b="0" dirty="0">
                <a:solidFill>
                  <a:srgbClr val="D4D4D4"/>
                </a:solidFill>
                <a:effectLst/>
                <a:latin typeface="Consolas" panose="020B0609020204030204" pitchFamily="49" charset="0"/>
              </a:rPr>
              <a:t>, </a:t>
            </a:r>
            <a:r>
              <a:rPr lang="en-PH" sz="2400" b="0" dirty="0">
                <a:solidFill>
                  <a:srgbClr val="CE9178"/>
                </a:solidFill>
                <a:effectLst/>
                <a:latin typeface="Consolas" panose="020B0609020204030204" pitchFamily="49" charset="0"/>
              </a:rPr>
              <a:t>"BMW"</a:t>
            </a:r>
            <a:r>
              <a:rPr lang="en-PH" sz="2400" b="0" dirty="0">
                <a:solidFill>
                  <a:srgbClr val="D4D4D4"/>
                </a:solidFill>
                <a:effectLst/>
                <a:latin typeface="Consolas" panose="020B0609020204030204" pitchFamily="49" charset="0"/>
              </a:rPr>
              <a:t>, </a:t>
            </a:r>
            <a:r>
              <a:rPr lang="en-PH" sz="2400" b="0" dirty="0">
                <a:solidFill>
                  <a:srgbClr val="CE9178"/>
                </a:solidFill>
                <a:effectLst/>
                <a:latin typeface="Consolas" panose="020B0609020204030204" pitchFamily="49" charset="0"/>
              </a:rPr>
              <a:t>"Toyota"</a:t>
            </a:r>
            <a:r>
              <a:rPr lang="en-PH"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49209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
          <a:extLst>
            <a:ext uri="{FF2B5EF4-FFF2-40B4-BE49-F238E27FC236}">
              <a16:creationId xmlns:a16="http://schemas.microsoft.com/office/drawing/2014/main" id="{40136964-0A60-6769-CF7F-2AA2DAE631CD}"/>
            </a:ext>
          </a:extLst>
        </p:cNvPr>
        <p:cNvGrpSpPr/>
        <p:nvPr/>
      </p:nvGrpSpPr>
      <p:grpSpPr>
        <a:xfrm>
          <a:off x="0" y="0"/>
          <a:ext cx="0" cy="0"/>
          <a:chOff x="0" y="0"/>
          <a:chExt cx="0" cy="0"/>
        </a:xfrm>
      </p:grpSpPr>
      <p:sp>
        <p:nvSpPr>
          <p:cNvPr id="387" name="Google Shape;387;p33">
            <a:extLst>
              <a:ext uri="{FF2B5EF4-FFF2-40B4-BE49-F238E27FC236}">
                <a16:creationId xmlns:a16="http://schemas.microsoft.com/office/drawing/2014/main" id="{BEB2C924-3C7B-942E-7F73-9A94F26D826A}"/>
              </a:ext>
            </a:extLst>
          </p:cNvPr>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PH" b="1" dirty="0"/>
              <a:t>WHAT IS PHP</a:t>
            </a:r>
          </a:p>
        </p:txBody>
      </p:sp>
      <p:sp>
        <p:nvSpPr>
          <p:cNvPr id="3" name="TextBox 2">
            <a:extLst>
              <a:ext uri="{FF2B5EF4-FFF2-40B4-BE49-F238E27FC236}">
                <a16:creationId xmlns:a16="http://schemas.microsoft.com/office/drawing/2014/main" id="{22319822-4FD8-165C-3788-392E03268D17}"/>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69D5BEB4-629F-B16B-EB51-4E4B40EEDC9E}"/>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6" name="TextBox 5">
            <a:extLst>
              <a:ext uri="{FF2B5EF4-FFF2-40B4-BE49-F238E27FC236}">
                <a16:creationId xmlns:a16="http://schemas.microsoft.com/office/drawing/2014/main" id="{6271570D-3E0E-C287-73A9-1697DC513928}"/>
              </a:ext>
            </a:extLst>
          </p:cNvPr>
          <p:cNvSpPr txBox="1"/>
          <p:nvPr/>
        </p:nvSpPr>
        <p:spPr>
          <a:xfrm>
            <a:off x="544127" y="981625"/>
            <a:ext cx="8055746" cy="3477875"/>
          </a:xfrm>
          <a:prstGeom prst="rect">
            <a:avLst/>
          </a:prstGeom>
          <a:noFill/>
        </p:spPr>
        <p:txBody>
          <a:bodyPr wrap="square">
            <a:spAutoFit/>
          </a:bodyPr>
          <a:lstStyle/>
          <a:p>
            <a:pPr marL="0" lvl="0" indent="0" algn="l" rtl="0">
              <a:spcBef>
                <a:spcPts val="0"/>
              </a:spcBef>
              <a:spcAft>
                <a:spcPts val="0"/>
              </a:spcAft>
              <a:buNone/>
            </a:pPr>
            <a:endParaRPr lang="en-US" sz="2000" dirty="0">
              <a:solidFill>
                <a:schemeClr val="bg1">
                  <a:lumMod val="90000"/>
                  <a:lumOff val="10000"/>
                </a:schemeClr>
              </a:solidFill>
              <a:latin typeface="Poppins" panose="00000500000000000000" pitchFamily="2" charset="0"/>
              <a:cs typeface="Poppins" panose="00000500000000000000" pitchFamily="2" charset="0"/>
            </a:endParaRPr>
          </a:p>
          <a:p>
            <a:pPr marL="0" lvl="0" indent="0" algn="l" rtl="0">
              <a:spcBef>
                <a:spcPts val="0"/>
              </a:spcBef>
              <a:spcAft>
                <a:spcPts val="0"/>
              </a:spcAft>
              <a:buNone/>
            </a:pPr>
            <a:r>
              <a:rPr lang="en-US" sz="2000" dirty="0">
                <a:solidFill>
                  <a:schemeClr val="bg1">
                    <a:lumMod val="90000"/>
                    <a:lumOff val="10000"/>
                  </a:schemeClr>
                </a:solidFill>
                <a:latin typeface="Poppins" panose="00000500000000000000" pitchFamily="2" charset="0"/>
                <a:cs typeface="Poppins" panose="00000500000000000000" pitchFamily="2" charset="0"/>
              </a:rPr>
              <a:t>• PHP stands for </a:t>
            </a:r>
            <a:r>
              <a:rPr lang="en-US" sz="2000" b="1" dirty="0">
                <a:solidFill>
                  <a:schemeClr val="bg1">
                    <a:lumMod val="90000"/>
                    <a:lumOff val="10000"/>
                  </a:schemeClr>
                </a:solidFill>
                <a:latin typeface="Poppins" panose="00000500000000000000" pitchFamily="2" charset="0"/>
                <a:cs typeface="Poppins" panose="00000500000000000000" pitchFamily="2" charset="0"/>
              </a:rPr>
              <a:t>Hypertext Preprocessor</a:t>
            </a:r>
            <a:r>
              <a:rPr lang="en-US" sz="2000" dirty="0">
                <a:solidFill>
                  <a:schemeClr val="bg1">
                    <a:lumMod val="90000"/>
                    <a:lumOff val="10000"/>
                  </a:schemeClr>
                </a:solidFill>
                <a:latin typeface="Poppins" panose="00000500000000000000" pitchFamily="2" charset="0"/>
                <a:cs typeface="Poppins" panose="00000500000000000000" pitchFamily="2" charset="0"/>
              </a:rPr>
              <a:t>. PHP is a very popular and widely-used open-source </a:t>
            </a:r>
            <a:r>
              <a:rPr lang="en-US" sz="2000" b="1" dirty="0">
                <a:solidFill>
                  <a:schemeClr val="bg1">
                    <a:lumMod val="90000"/>
                    <a:lumOff val="10000"/>
                  </a:schemeClr>
                </a:solidFill>
                <a:latin typeface="Poppins" panose="00000500000000000000" pitchFamily="2" charset="0"/>
                <a:cs typeface="Poppins" panose="00000500000000000000" pitchFamily="2" charset="0"/>
              </a:rPr>
              <a:t>server-side scripting language</a:t>
            </a:r>
            <a:r>
              <a:rPr lang="en-US" sz="2000" dirty="0">
                <a:solidFill>
                  <a:schemeClr val="bg1">
                    <a:lumMod val="90000"/>
                    <a:lumOff val="10000"/>
                  </a:schemeClr>
                </a:solidFill>
                <a:latin typeface="Poppins" panose="00000500000000000000" pitchFamily="2" charset="0"/>
                <a:cs typeface="Poppins" panose="00000500000000000000" pitchFamily="2" charset="0"/>
              </a:rPr>
              <a:t> to write dynamically generated web pages. PHP was originally created by </a:t>
            </a:r>
            <a:r>
              <a:rPr lang="en-US" sz="2000" b="1" dirty="0">
                <a:solidFill>
                  <a:schemeClr val="bg1">
                    <a:lumMod val="90000"/>
                    <a:lumOff val="10000"/>
                  </a:schemeClr>
                </a:solidFill>
                <a:latin typeface="Poppins" panose="00000500000000000000" pitchFamily="2" charset="0"/>
                <a:cs typeface="Poppins" panose="00000500000000000000" pitchFamily="2" charset="0"/>
              </a:rPr>
              <a:t>Rasmus Lerdorf in 1994</a:t>
            </a:r>
            <a:r>
              <a:rPr lang="en-US" sz="2000" dirty="0">
                <a:solidFill>
                  <a:schemeClr val="bg1">
                    <a:lumMod val="90000"/>
                    <a:lumOff val="10000"/>
                  </a:schemeClr>
                </a:solidFill>
                <a:latin typeface="Poppins" panose="00000500000000000000" pitchFamily="2" charset="0"/>
                <a:cs typeface="Poppins" panose="00000500000000000000" pitchFamily="2" charset="0"/>
              </a:rPr>
              <a:t>. It was initially known as </a:t>
            </a:r>
            <a:r>
              <a:rPr lang="en-US" sz="2000" b="1" dirty="0">
                <a:solidFill>
                  <a:schemeClr val="bg1">
                    <a:lumMod val="90000"/>
                    <a:lumOff val="10000"/>
                  </a:schemeClr>
                </a:solidFill>
                <a:latin typeface="Poppins" panose="00000500000000000000" pitchFamily="2" charset="0"/>
                <a:cs typeface="Poppins" panose="00000500000000000000" pitchFamily="2" charset="0"/>
              </a:rPr>
              <a:t>Personal Home Page</a:t>
            </a:r>
            <a:r>
              <a:rPr lang="en-US" sz="2000" dirty="0">
                <a:solidFill>
                  <a:schemeClr val="bg1">
                    <a:lumMod val="90000"/>
                    <a:lumOff val="10000"/>
                  </a:schemeClr>
                </a:solidFill>
                <a:latin typeface="Poppins" panose="00000500000000000000" pitchFamily="2" charset="0"/>
                <a:cs typeface="Poppins" panose="00000500000000000000" pitchFamily="2" charset="0"/>
              </a:rPr>
              <a:t>. </a:t>
            </a:r>
          </a:p>
          <a:p>
            <a:pPr marL="0" lvl="0" indent="0" algn="l" rtl="0">
              <a:spcBef>
                <a:spcPts val="0"/>
              </a:spcBef>
              <a:spcAft>
                <a:spcPts val="0"/>
              </a:spcAft>
              <a:buNone/>
            </a:pPr>
            <a:endParaRPr lang="en-US" sz="2000" dirty="0">
              <a:solidFill>
                <a:schemeClr val="bg1">
                  <a:lumMod val="90000"/>
                  <a:lumOff val="10000"/>
                </a:schemeClr>
              </a:solidFill>
              <a:latin typeface="Poppins" panose="00000500000000000000" pitchFamily="2" charset="0"/>
              <a:cs typeface="Poppins" panose="00000500000000000000" pitchFamily="2" charset="0"/>
            </a:endParaRPr>
          </a:p>
          <a:p>
            <a:pPr marL="0" lvl="0" indent="0" algn="l" rtl="0">
              <a:spcBef>
                <a:spcPts val="0"/>
              </a:spcBef>
              <a:spcAft>
                <a:spcPts val="0"/>
              </a:spcAft>
              <a:buNone/>
            </a:pPr>
            <a:r>
              <a:rPr lang="en-US" sz="2000" dirty="0">
                <a:solidFill>
                  <a:schemeClr val="bg1">
                    <a:lumMod val="90000"/>
                    <a:lumOff val="10000"/>
                  </a:schemeClr>
                </a:solidFill>
                <a:latin typeface="Poppins" panose="00000500000000000000" pitchFamily="2" charset="0"/>
                <a:cs typeface="Poppins" panose="00000500000000000000" pitchFamily="2" charset="0"/>
              </a:rPr>
              <a:t>• PHP scripts are </a:t>
            </a:r>
            <a:r>
              <a:rPr lang="en-US" sz="2000" b="1" dirty="0">
                <a:solidFill>
                  <a:schemeClr val="bg1">
                    <a:lumMod val="90000"/>
                    <a:lumOff val="10000"/>
                  </a:schemeClr>
                </a:solidFill>
                <a:latin typeface="Poppins" panose="00000500000000000000" pitchFamily="2" charset="0"/>
                <a:cs typeface="Poppins" panose="00000500000000000000" pitchFamily="2" charset="0"/>
              </a:rPr>
              <a:t>executed on the server </a:t>
            </a:r>
            <a:r>
              <a:rPr lang="en-US" sz="2000" dirty="0">
                <a:solidFill>
                  <a:schemeClr val="bg1">
                    <a:lumMod val="90000"/>
                    <a:lumOff val="10000"/>
                  </a:schemeClr>
                </a:solidFill>
                <a:latin typeface="Poppins" panose="00000500000000000000" pitchFamily="2" charset="0"/>
                <a:cs typeface="Poppins" panose="00000500000000000000" pitchFamily="2" charset="0"/>
              </a:rPr>
              <a:t>and </a:t>
            </a:r>
            <a:r>
              <a:rPr lang="en-US" sz="2000" b="1" dirty="0">
                <a:solidFill>
                  <a:schemeClr val="bg1">
                    <a:lumMod val="90000"/>
                    <a:lumOff val="10000"/>
                  </a:schemeClr>
                </a:solidFill>
                <a:latin typeface="Poppins" panose="00000500000000000000" pitchFamily="2" charset="0"/>
                <a:cs typeface="Poppins" panose="00000500000000000000" pitchFamily="2" charset="0"/>
              </a:rPr>
              <a:t>the result is sent to the web browser as plain HTML.</a:t>
            </a:r>
            <a:r>
              <a:rPr lang="en-US" sz="2000" dirty="0">
                <a:solidFill>
                  <a:schemeClr val="bg1">
                    <a:lumMod val="90000"/>
                    <a:lumOff val="10000"/>
                  </a:schemeClr>
                </a:solidFill>
                <a:latin typeface="Poppins" panose="00000500000000000000" pitchFamily="2" charset="0"/>
                <a:cs typeface="Poppins" panose="00000500000000000000" pitchFamily="2" charset="0"/>
              </a:rPr>
              <a:t> PHP can be integrated with the number of popular databases, including MySQL, PostgreSQL, Oracle, Microsoft SQL Server, Sybase, and so on. </a:t>
            </a:r>
          </a:p>
        </p:txBody>
      </p:sp>
    </p:spTree>
    <p:extLst>
      <p:ext uri="{BB962C8B-B14F-4D97-AF65-F5344CB8AC3E}">
        <p14:creationId xmlns:p14="http://schemas.microsoft.com/office/powerpoint/2010/main" val="35416424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6">
          <a:extLst>
            <a:ext uri="{FF2B5EF4-FFF2-40B4-BE49-F238E27FC236}">
              <a16:creationId xmlns:a16="http://schemas.microsoft.com/office/drawing/2014/main" id="{C3C83EB4-5696-355D-02DB-C3B00C7E5227}"/>
            </a:ext>
          </a:extLst>
        </p:cNvPr>
        <p:cNvGrpSpPr/>
        <p:nvPr/>
      </p:nvGrpSpPr>
      <p:grpSpPr>
        <a:xfrm>
          <a:off x="0" y="0"/>
          <a:ext cx="0" cy="0"/>
          <a:chOff x="0" y="0"/>
          <a:chExt cx="0" cy="0"/>
        </a:xfrm>
      </p:grpSpPr>
      <p:sp>
        <p:nvSpPr>
          <p:cNvPr id="387" name="Google Shape;387;p33">
            <a:extLst>
              <a:ext uri="{FF2B5EF4-FFF2-40B4-BE49-F238E27FC236}">
                <a16:creationId xmlns:a16="http://schemas.microsoft.com/office/drawing/2014/main" id="{74576DAF-4A69-A3AB-C973-987D95F0719A}"/>
              </a:ext>
            </a:extLst>
          </p:cNvPr>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dirty="0"/>
              <a:t>Multiple Lines</a:t>
            </a:r>
          </a:p>
        </p:txBody>
      </p:sp>
      <p:sp>
        <p:nvSpPr>
          <p:cNvPr id="3" name="TextBox 2">
            <a:extLst>
              <a:ext uri="{FF2B5EF4-FFF2-40B4-BE49-F238E27FC236}">
                <a16:creationId xmlns:a16="http://schemas.microsoft.com/office/drawing/2014/main" id="{E8B77CF1-FCD8-9537-BAB8-E5C4AE83F7AD}"/>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9BE3ECEB-2997-68F3-AA88-7258249546A2}"/>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ABAF8803-97A4-6504-8624-7A68D45A4D48}"/>
              </a:ext>
            </a:extLst>
          </p:cNvPr>
          <p:cNvSpPr txBox="1"/>
          <p:nvPr/>
        </p:nvSpPr>
        <p:spPr>
          <a:xfrm>
            <a:off x="475200" y="914215"/>
            <a:ext cx="7603200" cy="884088"/>
          </a:xfrm>
          <a:prstGeom prst="rect">
            <a:avLst/>
          </a:prstGeom>
          <a:noFill/>
        </p:spPr>
        <p:txBody>
          <a:bodyPr wrap="square" rtlCol="0">
            <a:spAutoFit/>
          </a:bodyPr>
          <a:lstStyle/>
          <a:p>
            <a:pPr>
              <a:lnSpc>
                <a:spcPct val="150000"/>
              </a:lnSpc>
            </a:pPr>
            <a:r>
              <a:rPr lang="en-US" sz="1800" dirty="0">
                <a:latin typeface="Poppins" panose="00000500000000000000" pitchFamily="2" charset="0"/>
                <a:cs typeface="Poppins" panose="00000500000000000000" pitchFamily="2" charset="0"/>
              </a:rPr>
              <a:t>Line breaks are not important, so an array declaration can span multiple lines:</a:t>
            </a:r>
          </a:p>
        </p:txBody>
      </p:sp>
      <p:sp>
        <p:nvSpPr>
          <p:cNvPr id="6" name="TextBox 5">
            <a:extLst>
              <a:ext uri="{FF2B5EF4-FFF2-40B4-BE49-F238E27FC236}">
                <a16:creationId xmlns:a16="http://schemas.microsoft.com/office/drawing/2014/main" id="{51457B83-4002-B0D9-0212-F8E93A0B9043}"/>
              </a:ext>
            </a:extLst>
          </p:cNvPr>
          <p:cNvSpPr txBox="1"/>
          <p:nvPr/>
        </p:nvSpPr>
        <p:spPr>
          <a:xfrm>
            <a:off x="579600" y="2570955"/>
            <a:ext cx="3873600" cy="1169551"/>
          </a:xfrm>
          <a:prstGeom prst="rect">
            <a:avLst/>
          </a:prstGeom>
          <a:solidFill>
            <a:schemeClr val="bg1"/>
          </a:solidFill>
        </p:spPr>
        <p:txBody>
          <a:bodyPr wrap="square" rtlCol="0">
            <a:spAutoFit/>
          </a:bodyPr>
          <a:lstStyle/>
          <a:p>
            <a:r>
              <a:rPr lang="en-PH" b="0" dirty="0">
                <a:solidFill>
                  <a:srgbClr val="9CDCFE"/>
                </a:solidFill>
                <a:effectLst/>
                <a:latin typeface="Consolas" panose="020B0609020204030204" pitchFamily="49" charset="0"/>
              </a:rPr>
              <a:t>$cars</a:t>
            </a:r>
            <a:r>
              <a:rPr lang="en-PH" b="0" dirty="0">
                <a:solidFill>
                  <a:srgbClr val="D4D4D4"/>
                </a:solidFill>
                <a:effectLst/>
                <a:latin typeface="Consolas" panose="020B0609020204030204" pitchFamily="49" charset="0"/>
              </a:rPr>
              <a:t> = </a:t>
            </a:r>
            <a:r>
              <a:rPr lang="en-PH" b="0" dirty="0">
                <a:solidFill>
                  <a:srgbClr val="DCDCAA"/>
                </a:solidFill>
                <a:effectLst/>
                <a:latin typeface="Consolas" panose="020B0609020204030204" pitchFamily="49" charset="0"/>
              </a:rPr>
              <a:t>array</a:t>
            </a:r>
            <a:r>
              <a:rPr lang="en-PH" b="0" dirty="0">
                <a:solidFill>
                  <a:srgbClr val="D4D4D4"/>
                </a:solidFill>
                <a:effectLst/>
                <a:latin typeface="Consolas" panose="020B0609020204030204" pitchFamily="49" charset="0"/>
              </a:rPr>
              <a:t>(</a:t>
            </a:r>
          </a:p>
          <a:p>
            <a:pPr lvl="3"/>
            <a:r>
              <a:rPr lang="en-PH" b="0" dirty="0">
                <a:solidFill>
                  <a:srgbClr val="CE9178"/>
                </a:solidFill>
                <a:effectLst/>
                <a:latin typeface="Consolas" panose="020B0609020204030204" pitchFamily="49" charset="0"/>
              </a:rPr>
              <a:t>  "Volvo"</a:t>
            </a:r>
            <a:r>
              <a:rPr lang="en-PH" b="0" dirty="0">
                <a:solidFill>
                  <a:srgbClr val="D4D4D4"/>
                </a:solidFill>
                <a:effectLst/>
                <a:latin typeface="Consolas" panose="020B0609020204030204" pitchFamily="49" charset="0"/>
              </a:rPr>
              <a:t>, </a:t>
            </a:r>
          </a:p>
          <a:p>
            <a:pPr lvl="3"/>
            <a:r>
              <a:rPr lang="en-PH" b="0" dirty="0">
                <a:solidFill>
                  <a:srgbClr val="CE9178"/>
                </a:solidFill>
                <a:effectLst/>
                <a:latin typeface="Consolas" panose="020B0609020204030204" pitchFamily="49" charset="0"/>
              </a:rPr>
              <a:t>  "BMW"</a:t>
            </a:r>
            <a:r>
              <a:rPr lang="en-PH" b="0" dirty="0">
                <a:solidFill>
                  <a:srgbClr val="D4D4D4"/>
                </a:solidFill>
                <a:effectLst/>
                <a:latin typeface="Consolas" panose="020B0609020204030204" pitchFamily="49" charset="0"/>
              </a:rPr>
              <a:t>, </a:t>
            </a:r>
          </a:p>
          <a:p>
            <a:pPr lvl="3"/>
            <a:r>
              <a:rPr lang="en-PH" b="0" dirty="0">
                <a:solidFill>
                  <a:srgbClr val="CE9178"/>
                </a:solidFill>
                <a:effectLst/>
                <a:latin typeface="Consolas" panose="020B0609020204030204" pitchFamily="49" charset="0"/>
              </a:rPr>
              <a:t>  "Toyota“</a:t>
            </a:r>
          </a:p>
          <a:p>
            <a:r>
              <a:rPr lang="en-PH" b="0"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D8CD6C88-3926-9B6D-A577-C55EDCBF1B3B}"/>
              </a:ext>
            </a:extLst>
          </p:cNvPr>
          <p:cNvSpPr txBox="1"/>
          <p:nvPr/>
        </p:nvSpPr>
        <p:spPr>
          <a:xfrm>
            <a:off x="4583327" y="2570955"/>
            <a:ext cx="3873600" cy="1169551"/>
          </a:xfrm>
          <a:prstGeom prst="rect">
            <a:avLst/>
          </a:prstGeom>
          <a:solidFill>
            <a:schemeClr val="bg1"/>
          </a:solidFill>
        </p:spPr>
        <p:txBody>
          <a:bodyPr wrap="square" rtlCol="0">
            <a:spAutoFit/>
          </a:bodyPr>
          <a:lstStyle/>
          <a:p>
            <a:r>
              <a:rPr lang="en-PH" b="0" dirty="0">
                <a:solidFill>
                  <a:srgbClr val="9CDCFE"/>
                </a:solidFill>
                <a:effectLst/>
                <a:latin typeface="Consolas" panose="020B0609020204030204" pitchFamily="49" charset="0"/>
              </a:rPr>
              <a:t>$cars</a:t>
            </a:r>
            <a:r>
              <a:rPr lang="en-PH" b="0" dirty="0">
                <a:solidFill>
                  <a:srgbClr val="D4D4D4"/>
                </a:solidFill>
                <a:effectLst/>
                <a:latin typeface="Consolas" panose="020B0609020204030204" pitchFamily="49" charset="0"/>
              </a:rPr>
              <a:t> = [</a:t>
            </a:r>
          </a:p>
          <a:p>
            <a:r>
              <a:rPr lang="en-PH" b="0" dirty="0">
                <a:solidFill>
                  <a:srgbClr val="CE9178"/>
                </a:solidFill>
                <a:effectLst/>
                <a:latin typeface="Consolas" panose="020B0609020204030204" pitchFamily="49" charset="0"/>
              </a:rPr>
              <a:t>  "Volvo"</a:t>
            </a:r>
            <a:r>
              <a:rPr lang="en-PH" b="0" dirty="0">
                <a:solidFill>
                  <a:srgbClr val="D4D4D4"/>
                </a:solidFill>
                <a:effectLst/>
                <a:latin typeface="Consolas" panose="020B0609020204030204" pitchFamily="49" charset="0"/>
              </a:rPr>
              <a:t>,</a:t>
            </a:r>
          </a:p>
          <a:p>
            <a:r>
              <a:rPr lang="en-PH" b="0" dirty="0">
                <a:solidFill>
                  <a:srgbClr val="CE9178"/>
                </a:solidFill>
                <a:effectLst/>
                <a:latin typeface="Consolas" panose="020B0609020204030204" pitchFamily="49" charset="0"/>
              </a:rPr>
              <a:t>  "BMW"</a:t>
            </a:r>
            <a:r>
              <a:rPr lang="en-PH" b="0" dirty="0">
                <a:solidFill>
                  <a:srgbClr val="D4D4D4"/>
                </a:solidFill>
                <a:effectLst/>
                <a:latin typeface="Consolas" panose="020B0609020204030204" pitchFamily="49" charset="0"/>
              </a:rPr>
              <a:t>, </a:t>
            </a:r>
          </a:p>
          <a:p>
            <a:r>
              <a:rPr lang="en-PH" b="0" dirty="0">
                <a:solidFill>
                  <a:srgbClr val="CE9178"/>
                </a:solidFill>
                <a:effectLst/>
                <a:latin typeface="Consolas" panose="020B0609020204030204" pitchFamily="49" charset="0"/>
              </a:rPr>
              <a:t>  "Toyota“</a:t>
            </a:r>
          </a:p>
          <a:p>
            <a:r>
              <a:rPr lang="en-PH"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8573690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dirty="0"/>
              <a:t>PHP Numeric Arrays</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9E58FB72-5E6C-1675-47E3-680E0047BB01}"/>
              </a:ext>
            </a:extLst>
          </p:cNvPr>
          <p:cNvSpPr txBox="1"/>
          <p:nvPr/>
        </p:nvSpPr>
        <p:spPr>
          <a:xfrm>
            <a:off x="531159" y="867335"/>
            <a:ext cx="8169088" cy="523220"/>
          </a:xfrm>
          <a:prstGeom prst="rect">
            <a:avLst/>
          </a:prstGeom>
          <a:noFill/>
          <a:ln>
            <a:solidFill>
              <a:schemeClr val="bg2">
                <a:lumMod val="60000"/>
                <a:lumOff val="40000"/>
              </a:schemeClr>
            </a:solidFill>
          </a:ln>
        </p:spPr>
        <p:txBody>
          <a:bodyPr wrap="square" rtlCol="0">
            <a:spAutoFit/>
          </a:bodyPr>
          <a:lstStyle/>
          <a:p>
            <a:r>
              <a:rPr lang="en-US" dirty="0"/>
              <a:t>• A numeric array stores each array element with a numeric index. </a:t>
            </a:r>
          </a:p>
          <a:p>
            <a:r>
              <a:rPr lang="en-US" dirty="0"/>
              <a:t>• There are two methods to create a numeric array.</a:t>
            </a:r>
          </a:p>
        </p:txBody>
      </p:sp>
      <p:sp>
        <p:nvSpPr>
          <p:cNvPr id="4" name="TextBox 3">
            <a:extLst>
              <a:ext uri="{FF2B5EF4-FFF2-40B4-BE49-F238E27FC236}">
                <a16:creationId xmlns:a16="http://schemas.microsoft.com/office/drawing/2014/main" id="{8FC39D2D-7FB0-F5E6-DA0C-D831C2CCCA70}"/>
              </a:ext>
            </a:extLst>
          </p:cNvPr>
          <p:cNvSpPr txBox="1"/>
          <p:nvPr/>
        </p:nvSpPr>
        <p:spPr>
          <a:xfrm>
            <a:off x="995082" y="1531677"/>
            <a:ext cx="3812241" cy="2893100"/>
          </a:xfrm>
          <a:prstGeom prst="rect">
            <a:avLst/>
          </a:prstGeom>
          <a:solidFill>
            <a:schemeClr val="bg1"/>
          </a:solidFill>
        </p:spPr>
        <p:txBody>
          <a:bodyPr wrap="square" rtlCol="0">
            <a:spAutoFit/>
          </a:bodyPr>
          <a:lstStyle/>
          <a:p>
            <a:r>
              <a:rPr lang="en-US" sz="1200" b="0" dirty="0">
                <a:solidFill>
                  <a:srgbClr val="569CD6"/>
                </a:solidFill>
                <a:effectLst/>
                <a:latin typeface="Consolas" panose="020B0609020204030204" pitchFamily="49" charset="0"/>
              </a:rPr>
              <a:t>&lt;?php</a:t>
            </a:r>
            <a:r>
              <a:rPr lang="en-US" sz="1200" b="0" dirty="0">
                <a:solidFill>
                  <a:srgbClr val="D4D4D4"/>
                </a:solidFill>
                <a:effectLst/>
                <a:latin typeface="Consolas" panose="020B0609020204030204" pitchFamily="49" charset="0"/>
              </a:rPr>
              <a:t> </a:t>
            </a:r>
            <a:endParaRPr lang="en-US" sz="1200" b="0" dirty="0">
              <a:solidFill>
                <a:srgbClr val="CCCCCC"/>
              </a:solidFill>
              <a:effectLst/>
              <a:latin typeface="Consolas" panose="020B0609020204030204" pitchFamily="49" charset="0"/>
            </a:endParaRPr>
          </a:p>
          <a:p>
            <a:r>
              <a:rPr lang="en-US" sz="1200" b="0" dirty="0">
                <a:solidFill>
                  <a:srgbClr val="6A9955"/>
                </a:solidFill>
                <a:effectLst/>
                <a:latin typeface="Consolas" panose="020B0609020204030204" pitchFamily="49" charset="0"/>
              </a:rPr>
              <a:t>//using Foreach </a:t>
            </a:r>
            <a:endParaRPr lang="en-US" sz="1200" b="0" dirty="0">
              <a:solidFill>
                <a:srgbClr val="CCCCCC"/>
              </a:solidFill>
              <a:effectLst/>
              <a:latin typeface="Consolas" panose="020B0609020204030204" pitchFamily="49" charset="0"/>
            </a:endParaRPr>
          </a:p>
          <a:p>
            <a:r>
              <a:rPr lang="en-US" sz="1200" b="0" dirty="0">
                <a:solidFill>
                  <a:srgbClr val="9CDCFE"/>
                </a:solidFill>
                <a:effectLst/>
                <a:latin typeface="Consolas" panose="020B0609020204030204" pitchFamily="49" charset="0"/>
              </a:rPr>
              <a:t>$cars</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array</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"Juan"</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"Pedro"</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"Fernando"</a:t>
            </a:r>
            <a:r>
              <a:rPr lang="en-US" sz="1200" b="0" dirty="0">
                <a:solidFill>
                  <a:srgbClr val="D4D4D4"/>
                </a:solidFill>
                <a:effectLst/>
                <a:latin typeface="Consolas" panose="020B0609020204030204" pitchFamily="49" charset="0"/>
              </a:rPr>
              <a:t>); </a:t>
            </a:r>
            <a:endParaRPr lang="en-US" sz="1200" b="0" dirty="0">
              <a:solidFill>
                <a:srgbClr val="CCCCCC"/>
              </a:solidFill>
              <a:effectLst/>
              <a:latin typeface="Consolas" panose="020B0609020204030204" pitchFamily="49" charset="0"/>
            </a:endParaRPr>
          </a:p>
          <a:p>
            <a:br>
              <a:rPr lang="en-US" sz="1200" b="0" dirty="0">
                <a:solidFill>
                  <a:srgbClr val="CCCCCC"/>
                </a:solidFill>
                <a:effectLst/>
                <a:latin typeface="Consolas" panose="020B0609020204030204" pitchFamily="49" charset="0"/>
              </a:rPr>
            </a:br>
            <a:r>
              <a:rPr lang="en-US" sz="1200" b="0" dirty="0">
                <a:solidFill>
                  <a:srgbClr val="DCDCAA"/>
                </a:solidFill>
                <a:effectLst/>
                <a:latin typeface="Consolas" panose="020B0609020204030204" pitchFamily="49" charset="0"/>
              </a:rPr>
              <a:t>echo</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"Using for each&lt;br&gt;"</a:t>
            </a:r>
            <a:r>
              <a:rPr lang="en-US" sz="1200" b="0" dirty="0">
                <a:solidFill>
                  <a:srgbClr val="D4D4D4"/>
                </a:solidFill>
                <a:effectLst/>
                <a:latin typeface="Consolas" panose="020B0609020204030204" pitchFamily="49" charset="0"/>
              </a:rPr>
              <a:t>; </a:t>
            </a:r>
            <a:endParaRPr lang="en-US" sz="1200" b="0" dirty="0">
              <a:solidFill>
                <a:srgbClr val="CCCCCC"/>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foreach</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$cars</a:t>
            </a:r>
            <a:r>
              <a:rPr lang="en-US" sz="1200" b="0" dirty="0">
                <a:solidFill>
                  <a:srgbClr val="D4D4D4"/>
                </a:solidFill>
                <a:effectLst/>
                <a:latin typeface="Consolas" panose="020B0609020204030204" pitchFamily="49" charset="0"/>
              </a:rPr>
              <a:t> as </a:t>
            </a:r>
            <a:r>
              <a:rPr lang="en-US" sz="1200" b="0" dirty="0">
                <a:solidFill>
                  <a:srgbClr val="9CDCFE"/>
                </a:solidFill>
                <a:effectLst/>
                <a:latin typeface="Consolas" panose="020B0609020204030204" pitchFamily="49" charset="0"/>
              </a:rPr>
              <a:t>$value</a:t>
            </a:r>
            <a:r>
              <a:rPr lang="en-US" sz="1200" b="0" dirty="0">
                <a:solidFill>
                  <a:srgbClr val="D4D4D4"/>
                </a:solidFill>
                <a:effectLst/>
                <a:latin typeface="Consolas" panose="020B0609020204030204" pitchFamily="49" charset="0"/>
              </a:rPr>
              <a:t>){</a:t>
            </a:r>
            <a:endParaRPr lang="en-US" sz="1200" b="0" dirty="0">
              <a:solidFill>
                <a:srgbClr val="CCCCCC"/>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echo</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"Value: "</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$value</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"&lt;br /&gt;"</a:t>
            </a:r>
            <a:r>
              <a:rPr lang="en-US" sz="1200" b="0" dirty="0">
                <a:solidFill>
                  <a:srgbClr val="D4D4D4"/>
                </a:solidFill>
                <a:effectLst/>
                <a:latin typeface="Consolas" panose="020B0609020204030204" pitchFamily="49" charset="0"/>
              </a:rPr>
              <a:t>;    </a:t>
            </a:r>
            <a:endParaRPr lang="en-US" sz="1200" b="0" dirty="0">
              <a:solidFill>
                <a:srgbClr val="CCCCCC"/>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endParaRPr lang="en-US" sz="1200" b="0" dirty="0">
              <a:solidFill>
                <a:srgbClr val="CCCCCC"/>
              </a:solidFill>
              <a:effectLst/>
              <a:latin typeface="Consolas" panose="020B0609020204030204" pitchFamily="49" charset="0"/>
            </a:endParaRPr>
          </a:p>
          <a:p>
            <a:br>
              <a:rPr lang="en-US" sz="1200" b="0" dirty="0">
                <a:solidFill>
                  <a:srgbClr val="CCCCCC"/>
                </a:solidFill>
                <a:effectLst/>
                <a:latin typeface="Consolas" panose="020B0609020204030204" pitchFamily="49" charset="0"/>
              </a:rPr>
            </a:br>
            <a:r>
              <a:rPr lang="en-US" sz="1200" b="0" dirty="0">
                <a:solidFill>
                  <a:srgbClr val="6A9955"/>
                </a:solidFill>
                <a:effectLst/>
                <a:latin typeface="Consolas" panose="020B0609020204030204" pitchFamily="49" charset="0"/>
              </a:rPr>
              <a:t>//using loop </a:t>
            </a:r>
            <a:endParaRPr lang="en-US" sz="1200" b="0" dirty="0">
              <a:solidFill>
                <a:srgbClr val="CCCCCC"/>
              </a:solidFill>
              <a:effectLst/>
              <a:latin typeface="Consolas" panose="020B0609020204030204" pitchFamily="49" charset="0"/>
            </a:endParaRPr>
          </a:p>
          <a:p>
            <a:r>
              <a:rPr lang="en-US" sz="1200" b="0" dirty="0">
                <a:solidFill>
                  <a:srgbClr val="DCDCAA"/>
                </a:solidFill>
                <a:effectLst/>
                <a:latin typeface="Consolas" panose="020B0609020204030204" pitchFamily="49" charset="0"/>
              </a:rPr>
              <a:t>echo</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"&lt;hr&gt;Using Loop&lt;br&gt;"</a:t>
            </a:r>
            <a:r>
              <a:rPr lang="en-US" sz="1200" b="0" dirty="0">
                <a:solidFill>
                  <a:srgbClr val="D4D4D4"/>
                </a:solidFill>
                <a:effectLst/>
                <a:latin typeface="Consolas" panose="020B0609020204030204" pitchFamily="49" charset="0"/>
              </a:rPr>
              <a:t>; </a:t>
            </a:r>
            <a:endParaRPr lang="en-US" sz="1200" b="0" dirty="0">
              <a:solidFill>
                <a:srgbClr val="CCCCCC"/>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$x</a:t>
            </a:r>
            <a:r>
              <a:rPr lang="en-US" sz="1200" b="0" dirty="0">
                <a:solidFill>
                  <a:srgbClr val="D4D4D4"/>
                </a:solidFill>
                <a:effectLst/>
                <a:latin typeface="Consolas" panose="020B0609020204030204" pitchFamily="49" charset="0"/>
              </a:rPr>
              <a:t> =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$x</a:t>
            </a:r>
            <a:r>
              <a:rPr lang="en-US" sz="1200" b="0" dirty="0">
                <a:solidFill>
                  <a:srgbClr val="D4D4D4"/>
                </a:solidFill>
                <a:effectLst/>
                <a:latin typeface="Consolas" panose="020B0609020204030204" pitchFamily="49" charset="0"/>
              </a:rPr>
              <a:t>&lt;=</a:t>
            </a:r>
            <a:r>
              <a:rPr lang="en-US" sz="1200" b="0" dirty="0">
                <a:solidFill>
                  <a:srgbClr val="B5CEA8"/>
                </a:solidFill>
                <a:effectLst/>
                <a:latin typeface="Consolas" panose="020B0609020204030204" pitchFamily="49" charset="0"/>
              </a:rPr>
              <a:t>2</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$x</a:t>
            </a:r>
            <a:r>
              <a:rPr lang="en-US" sz="1200" b="0" dirty="0">
                <a:solidFill>
                  <a:srgbClr val="D4D4D4"/>
                </a:solidFill>
                <a:effectLst/>
                <a:latin typeface="Consolas" panose="020B0609020204030204" pitchFamily="49" charset="0"/>
              </a:rPr>
              <a:t>++){ </a:t>
            </a:r>
            <a:endParaRPr lang="en-US" sz="1200" b="0" dirty="0">
              <a:solidFill>
                <a:srgbClr val="CCCCCC"/>
              </a:solidFill>
              <a:effectLst/>
              <a:latin typeface="Consolas" panose="020B0609020204030204" pitchFamily="49" charset="0"/>
            </a:endParaRPr>
          </a:p>
          <a:p>
            <a:r>
              <a:rPr lang="en-US" sz="1200" b="0" dirty="0">
                <a:solidFill>
                  <a:srgbClr val="DCDCAA"/>
                </a:solidFill>
                <a:effectLst/>
                <a:latin typeface="Consolas" panose="020B0609020204030204" pitchFamily="49" charset="0"/>
              </a:rPr>
              <a:t>echo</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"Car:[</a:t>
            </a:r>
            <a:r>
              <a:rPr lang="en-US" sz="1200" b="0" dirty="0">
                <a:solidFill>
                  <a:srgbClr val="9CDCFE"/>
                </a:solidFill>
                <a:effectLst/>
                <a:latin typeface="Consolas" panose="020B0609020204030204" pitchFamily="49" charset="0"/>
              </a:rPr>
              <a:t>$x</a:t>
            </a:r>
            <a:r>
              <a:rPr lang="en-US" sz="1200" b="0" dirty="0">
                <a:solidFill>
                  <a:srgbClr val="CE9178"/>
                </a:solidFill>
                <a:effectLst/>
                <a:latin typeface="Consolas" panose="020B0609020204030204" pitchFamily="49" charset="0"/>
              </a:rPr>
              <a:t>] "</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$cars</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$x</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"&lt;br /&gt;"</a:t>
            </a:r>
            <a:r>
              <a:rPr lang="en-US" sz="1200" b="0" dirty="0">
                <a:solidFill>
                  <a:srgbClr val="D4D4D4"/>
                </a:solidFill>
                <a:effectLst/>
                <a:latin typeface="Consolas" panose="020B0609020204030204" pitchFamily="49" charset="0"/>
              </a:rPr>
              <a:t>;  </a:t>
            </a:r>
            <a:endParaRPr lang="en-US" sz="1200" b="0" dirty="0">
              <a:solidFill>
                <a:srgbClr val="CCCCCC"/>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endParaRPr lang="en-US" sz="1200" b="0" dirty="0">
              <a:solidFill>
                <a:srgbClr val="CCCCCC"/>
              </a:solidFill>
              <a:effectLst/>
              <a:latin typeface="Consolas" panose="020B0609020204030204" pitchFamily="49" charset="0"/>
            </a:endParaRPr>
          </a:p>
          <a:p>
            <a:r>
              <a:rPr lang="en-US" sz="1200" b="0" dirty="0">
                <a:solidFill>
                  <a:srgbClr val="569CD6"/>
                </a:solidFill>
                <a:effectLst/>
                <a:latin typeface="Consolas" panose="020B0609020204030204" pitchFamily="49" charset="0"/>
              </a:rPr>
              <a:t>?&gt;</a:t>
            </a:r>
            <a:endParaRPr lang="en-US" sz="1200" b="0" dirty="0">
              <a:solidFill>
                <a:srgbClr val="CCCCCC"/>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5CF79A2A-488C-7DAA-4470-CC47E7EE8DC0}"/>
              </a:ext>
            </a:extLst>
          </p:cNvPr>
          <p:cNvPicPr>
            <a:picLocks noChangeAspect="1"/>
          </p:cNvPicPr>
          <p:nvPr/>
        </p:nvPicPr>
        <p:blipFill>
          <a:blip r:embed="rId3"/>
          <a:stretch>
            <a:fillRect/>
          </a:stretch>
        </p:blipFill>
        <p:spPr>
          <a:xfrm>
            <a:off x="5649988" y="2200059"/>
            <a:ext cx="1524000" cy="1743075"/>
          </a:xfrm>
          <a:prstGeom prst="rect">
            <a:avLst/>
          </a:prstGeom>
        </p:spPr>
      </p:pic>
    </p:spTree>
    <p:extLst>
      <p:ext uri="{BB962C8B-B14F-4D97-AF65-F5344CB8AC3E}">
        <p14:creationId xmlns:p14="http://schemas.microsoft.com/office/powerpoint/2010/main" val="9856064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dirty="0"/>
              <a:t>PHP Associative Arrays </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B1F49657-3599-F4B9-C3EC-625883DC4520}"/>
              </a:ext>
            </a:extLst>
          </p:cNvPr>
          <p:cNvSpPr txBox="1"/>
          <p:nvPr/>
        </p:nvSpPr>
        <p:spPr>
          <a:xfrm>
            <a:off x="457200" y="813547"/>
            <a:ext cx="8458946" cy="897169"/>
          </a:xfrm>
          <a:prstGeom prst="rect">
            <a:avLst/>
          </a:prstGeom>
          <a:noFill/>
        </p:spPr>
        <p:txBody>
          <a:bodyPr wrap="square" rtlCol="0">
            <a:spAutoFit/>
          </a:bodyPr>
          <a:lstStyle/>
          <a:p>
            <a:pPr>
              <a:lnSpc>
                <a:spcPct val="150000"/>
              </a:lnSpc>
            </a:pPr>
            <a:r>
              <a:rPr lang="en-US" sz="1200" dirty="0">
                <a:latin typeface="Poppins" panose="00000500000000000000" pitchFamily="2" charset="0"/>
                <a:cs typeface="Poppins" panose="00000500000000000000" pitchFamily="2" charset="0"/>
              </a:rPr>
              <a:t>• With an associative array, each ID key is associated with a value. </a:t>
            </a:r>
          </a:p>
          <a:p>
            <a:pPr>
              <a:lnSpc>
                <a:spcPct val="150000"/>
              </a:lnSpc>
            </a:pPr>
            <a:r>
              <a:rPr lang="en-US" sz="1200" dirty="0">
                <a:latin typeface="Poppins" panose="00000500000000000000" pitchFamily="2" charset="0"/>
                <a:cs typeface="Poppins" panose="00000500000000000000" pitchFamily="2" charset="0"/>
              </a:rPr>
              <a:t>• When storing data about specific named values, a numerical array is not always the best way to do it. </a:t>
            </a:r>
          </a:p>
          <a:p>
            <a:pPr>
              <a:lnSpc>
                <a:spcPct val="150000"/>
              </a:lnSpc>
            </a:pPr>
            <a:r>
              <a:rPr lang="en-US" sz="1200" dirty="0">
                <a:latin typeface="Poppins" panose="00000500000000000000" pitchFamily="2" charset="0"/>
                <a:cs typeface="Poppins" panose="00000500000000000000" pitchFamily="2" charset="0"/>
              </a:rPr>
              <a:t>• With associative arrays we can use the values as keys and assign values to them.</a:t>
            </a:r>
          </a:p>
        </p:txBody>
      </p:sp>
      <p:sp>
        <p:nvSpPr>
          <p:cNvPr id="4" name="TextBox 3">
            <a:extLst>
              <a:ext uri="{FF2B5EF4-FFF2-40B4-BE49-F238E27FC236}">
                <a16:creationId xmlns:a16="http://schemas.microsoft.com/office/drawing/2014/main" id="{FD282877-F27E-51C1-BCB3-51416AF5724B}"/>
              </a:ext>
            </a:extLst>
          </p:cNvPr>
          <p:cNvSpPr txBox="1"/>
          <p:nvPr/>
        </p:nvSpPr>
        <p:spPr>
          <a:xfrm>
            <a:off x="331200" y="1801518"/>
            <a:ext cx="7853083" cy="307777"/>
          </a:xfrm>
          <a:prstGeom prst="rect">
            <a:avLst/>
          </a:prstGeom>
          <a:noFill/>
        </p:spPr>
        <p:txBody>
          <a:bodyPr wrap="square" rtlCol="0">
            <a:spAutoFit/>
          </a:bodyPr>
          <a:lstStyle/>
          <a:p>
            <a:r>
              <a:rPr lang="en-US" dirty="0"/>
              <a:t>In this example we use an array to assign ages to the different persons:</a:t>
            </a:r>
          </a:p>
        </p:txBody>
      </p:sp>
      <p:sp>
        <p:nvSpPr>
          <p:cNvPr id="5" name="TextBox 4">
            <a:extLst>
              <a:ext uri="{FF2B5EF4-FFF2-40B4-BE49-F238E27FC236}">
                <a16:creationId xmlns:a16="http://schemas.microsoft.com/office/drawing/2014/main" id="{EB6D59A8-B21F-B157-5679-73C2850E33AD}"/>
              </a:ext>
            </a:extLst>
          </p:cNvPr>
          <p:cNvSpPr txBox="1"/>
          <p:nvPr/>
        </p:nvSpPr>
        <p:spPr>
          <a:xfrm>
            <a:off x="638735" y="2146818"/>
            <a:ext cx="7866530" cy="523220"/>
          </a:xfrm>
          <a:prstGeom prst="rect">
            <a:avLst/>
          </a:prstGeom>
          <a:solidFill>
            <a:schemeClr val="bg1"/>
          </a:solidFill>
        </p:spPr>
        <p:txBody>
          <a:bodyPr wrap="square" rtlCol="0">
            <a:spAutoFit/>
          </a:bodyPr>
          <a:lstStyle/>
          <a:p>
            <a:r>
              <a:rPr lang="pt-BR" b="0" dirty="0">
                <a:solidFill>
                  <a:srgbClr val="9CDCFE"/>
                </a:solidFill>
                <a:effectLst/>
                <a:latin typeface="Consolas" panose="020B0609020204030204" pitchFamily="49" charset="0"/>
              </a:rPr>
              <a:t>$ages</a:t>
            </a:r>
            <a:r>
              <a:rPr lang="pt-BR" b="0" dirty="0">
                <a:solidFill>
                  <a:srgbClr val="D4D4D4"/>
                </a:solidFill>
                <a:effectLst/>
                <a:latin typeface="Consolas" panose="020B0609020204030204" pitchFamily="49" charset="0"/>
              </a:rPr>
              <a:t>=</a:t>
            </a:r>
            <a:r>
              <a:rPr lang="pt-BR" b="0" dirty="0">
                <a:solidFill>
                  <a:srgbClr val="DCDCAA"/>
                </a:solidFill>
                <a:effectLst/>
                <a:latin typeface="Consolas" panose="020B0609020204030204" pitchFamily="49" charset="0"/>
              </a:rPr>
              <a:t>array</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"Pedro"</a:t>
            </a:r>
            <a:r>
              <a:rPr lang="pt-BR" b="0" dirty="0">
                <a:solidFill>
                  <a:srgbClr val="D4D4D4"/>
                </a:solidFill>
                <a:effectLst/>
                <a:latin typeface="Consolas" panose="020B0609020204030204" pitchFamily="49" charset="0"/>
              </a:rPr>
              <a:t>=&gt;</a:t>
            </a:r>
            <a:r>
              <a:rPr lang="pt-BR" b="0" dirty="0">
                <a:solidFill>
                  <a:srgbClr val="B5CEA8"/>
                </a:solidFill>
                <a:effectLst/>
                <a:latin typeface="Consolas" panose="020B0609020204030204" pitchFamily="49" charset="0"/>
              </a:rPr>
              <a:t>20</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"Juan"</a:t>
            </a:r>
            <a:r>
              <a:rPr lang="pt-BR" b="0" dirty="0">
                <a:solidFill>
                  <a:srgbClr val="D4D4D4"/>
                </a:solidFill>
                <a:effectLst/>
                <a:latin typeface="Consolas" panose="020B0609020204030204" pitchFamily="49" charset="0"/>
              </a:rPr>
              <a:t>=&gt;</a:t>
            </a:r>
            <a:r>
              <a:rPr lang="pt-BR" b="0" dirty="0">
                <a:solidFill>
                  <a:srgbClr val="B5CEA8"/>
                </a:solidFill>
                <a:effectLst/>
                <a:latin typeface="Consolas" panose="020B0609020204030204" pitchFamily="49" charset="0"/>
              </a:rPr>
              <a:t>22</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"Fernando"</a:t>
            </a:r>
            <a:r>
              <a:rPr lang="pt-BR" b="0" dirty="0">
                <a:solidFill>
                  <a:srgbClr val="D4D4D4"/>
                </a:solidFill>
                <a:effectLst/>
                <a:latin typeface="Consolas" panose="020B0609020204030204" pitchFamily="49" charset="0"/>
              </a:rPr>
              <a:t>=&gt;</a:t>
            </a:r>
            <a:r>
              <a:rPr lang="pt-BR" b="0" dirty="0">
                <a:solidFill>
                  <a:srgbClr val="B5CEA8"/>
                </a:solidFill>
                <a:effectLst/>
                <a:latin typeface="Consolas" panose="020B0609020204030204" pitchFamily="49" charset="0"/>
              </a:rPr>
              <a:t>32</a:t>
            </a:r>
            <a:r>
              <a:rPr lang="pt-BR" b="0" dirty="0">
                <a:solidFill>
                  <a:srgbClr val="D4D4D4"/>
                </a:solidFill>
                <a:effectLst/>
                <a:latin typeface="Consolas" panose="020B0609020204030204" pitchFamily="49" charset="0"/>
              </a:rPr>
              <a:t>); </a:t>
            </a:r>
            <a:endParaRPr lang="pt-BR" b="0" dirty="0">
              <a:solidFill>
                <a:srgbClr val="CCCCCC"/>
              </a:solidFill>
              <a:effectLst/>
              <a:latin typeface="Consolas" panose="020B0609020204030204" pitchFamily="49" charset="0"/>
            </a:endParaRPr>
          </a:p>
          <a:p>
            <a:r>
              <a:rPr lang="en-US" b="0" dirty="0" err="1">
                <a:solidFill>
                  <a:srgbClr val="DCDCAA"/>
                </a:solidFill>
                <a:effectLst/>
                <a:latin typeface="Consolas" panose="020B0609020204030204" pitchFamily="49" charset="0"/>
              </a:rPr>
              <a:t>var_dump</a:t>
            </a:r>
            <a:r>
              <a:rPr lang="en-US"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$ages</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p:txBody>
      </p:sp>
      <p:sp>
        <p:nvSpPr>
          <p:cNvPr id="6" name="TextBox 5">
            <a:extLst>
              <a:ext uri="{FF2B5EF4-FFF2-40B4-BE49-F238E27FC236}">
                <a16:creationId xmlns:a16="http://schemas.microsoft.com/office/drawing/2014/main" id="{EE1C1F63-A650-1D11-D036-7D2E71C5A611}"/>
              </a:ext>
            </a:extLst>
          </p:cNvPr>
          <p:cNvSpPr txBox="1"/>
          <p:nvPr/>
        </p:nvSpPr>
        <p:spPr>
          <a:xfrm>
            <a:off x="531159" y="2838858"/>
            <a:ext cx="8175812" cy="1169551"/>
          </a:xfrm>
          <a:prstGeom prst="rect">
            <a:avLst/>
          </a:prstGeom>
          <a:solidFill>
            <a:schemeClr val="bg1"/>
          </a:solidFill>
        </p:spPr>
        <p:txBody>
          <a:bodyPr wrap="square" rtlCol="0">
            <a:spAutoFit/>
          </a:bodyPr>
          <a:lstStyle/>
          <a:p>
            <a:r>
              <a:rPr lang="en-US" dirty="0">
                <a:solidFill>
                  <a:schemeClr val="tx1"/>
                </a:solidFill>
              </a:rPr>
              <a:t>This example is the same as the one above, but shows a different way of creating the array: </a:t>
            </a:r>
          </a:p>
          <a:p>
            <a:endParaRPr lang="en-US" dirty="0">
              <a:solidFill>
                <a:schemeClr val="tx1"/>
              </a:solidFill>
            </a:endParaRPr>
          </a:p>
          <a:p>
            <a:r>
              <a:rPr lang="pt-BR" b="0" dirty="0">
                <a:solidFill>
                  <a:srgbClr val="9CDCFE"/>
                </a:solidFill>
                <a:effectLst/>
                <a:latin typeface="Consolas" panose="020B0609020204030204" pitchFamily="49" charset="0"/>
              </a:rPr>
              <a:t>$ages</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"Pedro"</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"20"</a:t>
            </a:r>
            <a:r>
              <a:rPr lang="pt-BR" b="0" dirty="0">
                <a:solidFill>
                  <a:srgbClr val="D4D4D4"/>
                </a:solidFill>
                <a:effectLst/>
                <a:latin typeface="Consolas" panose="020B0609020204030204" pitchFamily="49" charset="0"/>
              </a:rPr>
              <a:t>; </a:t>
            </a:r>
          </a:p>
          <a:p>
            <a:r>
              <a:rPr lang="pt-BR" b="0" dirty="0">
                <a:solidFill>
                  <a:srgbClr val="9CDCFE"/>
                </a:solidFill>
                <a:effectLst/>
                <a:latin typeface="Consolas" panose="020B0609020204030204" pitchFamily="49" charset="0"/>
              </a:rPr>
              <a:t>$ages</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"Juan"</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"22"</a:t>
            </a:r>
            <a:r>
              <a:rPr lang="pt-BR" b="0" dirty="0">
                <a:solidFill>
                  <a:srgbClr val="D4D4D4"/>
                </a:solidFill>
                <a:effectLst/>
                <a:latin typeface="Consolas" panose="020B0609020204030204" pitchFamily="49" charset="0"/>
              </a:rPr>
              <a:t>; </a:t>
            </a:r>
          </a:p>
          <a:p>
            <a:r>
              <a:rPr lang="pt-BR" b="0" dirty="0">
                <a:solidFill>
                  <a:srgbClr val="9CDCFE"/>
                </a:solidFill>
                <a:effectLst/>
                <a:latin typeface="Consolas" panose="020B0609020204030204" pitchFamily="49" charset="0"/>
              </a:rPr>
              <a:t>$ages</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"Fernando"</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"32"</a:t>
            </a:r>
            <a:r>
              <a:rPr lang="pt-BR" b="0" dirty="0">
                <a:solidFill>
                  <a:srgbClr val="D4D4D4"/>
                </a:solidFill>
                <a:effectLst/>
                <a:latin typeface="Consolas" panose="020B0609020204030204" pitchFamily="49" charset="0"/>
              </a:rPr>
              <a:t>; </a:t>
            </a:r>
          </a:p>
        </p:txBody>
      </p:sp>
      <p:sp>
        <p:nvSpPr>
          <p:cNvPr id="7" name="TextBox 6">
            <a:extLst>
              <a:ext uri="{FF2B5EF4-FFF2-40B4-BE49-F238E27FC236}">
                <a16:creationId xmlns:a16="http://schemas.microsoft.com/office/drawing/2014/main" id="{7731D7D6-C9F1-A655-6C0D-B67F92427379}"/>
              </a:ext>
            </a:extLst>
          </p:cNvPr>
          <p:cNvSpPr txBox="1"/>
          <p:nvPr/>
        </p:nvSpPr>
        <p:spPr>
          <a:xfrm>
            <a:off x="457200" y="4125676"/>
            <a:ext cx="6434417" cy="307777"/>
          </a:xfrm>
          <a:prstGeom prst="rect">
            <a:avLst/>
          </a:prstGeom>
          <a:noFill/>
        </p:spPr>
        <p:txBody>
          <a:bodyPr wrap="square" rtlCol="0">
            <a:spAutoFit/>
          </a:bodyPr>
          <a:lstStyle/>
          <a:p>
            <a:r>
              <a:rPr lang="en-US" b="1" dirty="0"/>
              <a:t>Then the ID keys can be used in a script to display the data</a:t>
            </a:r>
          </a:p>
        </p:txBody>
      </p:sp>
      <p:sp>
        <p:nvSpPr>
          <p:cNvPr id="8" name="TextBox 7">
            <a:extLst>
              <a:ext uri="{FF2B5EF4-FFF2-40B4-BE49-F238E27FC236}">
                <a16:creationId xmlns:a16="http://schemas.microsoft.com/office/drawing/2014/main" id="{BC102EA4-6444-8CE8-2285-BE84FFBE6E63}"/>
              </a:ext>
            </a:extLst>
          </p:cNvPr>
          <p:cNvSpPr txBox="1"/>
          <p:nvPr/>
        </p:nvSpPr>
        <p:spPr>
          <a:xfrm>
            <a:off x="531159" y="4433453"/>
            <a:ext cx="5069541" cy="307777"/>
          </a:xfrm>
          <a:prstGeom prst="rect">
            <a:avLst/>
          </a:prstGeom>
          <a:noFill/>
        </p:spPr>
        <p:txBody>
          <a:bodyPr wrap="square" rtlCol="0">
            <a:spAutoFit/>
          </a:bodyPr>
          <a:lstStyle/>
          <a:p>
            <a:r>
              <a:rPr lang="en-US" dirty="0"/>
              <a:t>• $ages["Pedro"];</a:t>
            </a:r>
          </a:p>
        </p:txBody>
      </p:sp>
    </p:spTree>
    <p:extLst>
      <p:ext uri="{BB962C8B-B14F-4D97-AF65-F5344CB8AC3E}">
        <p14:creationId xmlns:p14="http://schemas.microsoft.com/office/powerpoint/2010/main" val="150125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dirty="0"/>
              <a:t>PHP Associative Arrays </a:t>
            </a:r>
            <a:endParaRPr lang="en-PH"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4" name="TextBox 3">
            <a:extLst>
              <a:ext uri="{FF2B5EF4-FFF2-40B4-BE49-F238E27FC236}">
                <a16:creationId xmlns:a16="http://schemas.microsoft.com/office/drawing/2014/main" id="{5E294967-4795-1BC8-2716-B561614DC591}"/>
              </a:ext>
            </a:extLst>
          </p:cNvPr>
          <p:cNvSpPr txBox="1"/>
          <p:nvPr/>
        </p:nvSpPr>
        <p:spPr>
          <a:xfrm>
            <a:off x="467355" y="801241"/>
            <a:ext cx="6588111" cy="3970318"/>
          </a:xfrm>
          <a:prstGeom prst="rect">
            <a:avLst/>
          </a:prstGeom>
          <a:solidFill>
            <a:schemeClr val="bg1"/>
          </a:solidFill>
        </p:spPr>
        <p:txBody>
          <a:bodyPr wrap="square" rtlCol="0">
            <a:spAutoFit/>
          </a:bodyPr>
          <a:lstStyle/>
          <a:p>
            <a:br>
              <a:rPr lang="en-US" sz="1200" b="0" dirty="0">
                <a:solidFill>
                  <a:srgbClr val="CCCCCC"/>
                </a:solidFill>
                <a:effectLst/>
                <a:latin typeface="Consolas" panose="020B0609020204030204" pitchFamily="49" charset="0"/>
              </a:rPr>
            </a:br>
            <a:r>
              <a:rPr lang="en-US" sz="1200" b="0" dirty="0">
                <a:solidFill>
                  <a:srgbClr val="9CDCFE"/>
                </a:solidFill>
                <a:effectLst/>
                <a:latin typeface="Consolas" panose="020B0609020204030204" pitchFamily="49" charset="0"/>
              </a:rPr>
              <a:t>$ages</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array</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"Pedro"</a:t>
            </a:r>
            <a:r>
              <a:rPr lang="en-US" sz="1200" b="0" dirty="0">
                <a:solidFill>
                  <a:srgbClr val="D4D4D4"/>
                </a:solidFill>
                <a:effectLst/>
                <a:latin typeface="Consolas" panose="020B0609020204030204" pitchFamily="49" charset="0"/>
              </a:rPr>
              <a:t>=&gt;</a:t>
            </a:r>
            <a:r>
              <a:rPr lang="en-US" sz="1200" b="0" dirty="0">
                <a:solidFill>
                  <a:srgbClr val="B5CEA8"/>
                </a:solidFill>
                <a:effectLst/>
                <a:latin typeface="Consolas" panose="020B0609020204030204" pitchFamily="49" charset="0"/>
              </a:rPr>
              <a:t>20</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"Juan"</a:t>
            </a:r>
            <a:r>
              <a:rPr lang="en-US" sz="1200" b="0" dirty="0">
                <a:solidFill>
                  <a:srgbClr val="D4D4D4"/>
                </a:solidFill>
                <a:effectLst/>
                <a:latin typeface="Consolas" panose="020B0609020204030204" pitchFamily="49" charset="0"/>
              </a:rPr>
              <a:t>=&gt;</a:t>
            </a:r>
            <a:r>
              <a:rPr lang="en-US" sz="1200" b="0" dirty="0">
                <a:solidFill>
                  <a:srgbClr val="B5CEA8"/>
                </a:solidFill>
                <a:effectLst/>
                <a:latin typeface="Consolas" panose="020B0609020204030204" pitchFamily="49" charset="0"/>
              </a:rPr>
              <a:t>21</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"Fernando"</a:t>
            </a:r>
            <a:r>
              <a:rPr lang="en-US" sz="1200" b="0" dirty="0">
                <a:solidFill>
                  <a:srgbClr val="D4D4D4"/>
                </a:solidFill>
                <a:effectLst/>
                <a:latin typeface="Consolas" panose="020B0609020204030204" pitchFamily="49" charset="0"/>
              </a:rPr>
              <a:t>=&gt;</a:t>
            </a:r>
            <a:r>
              <a:rPr lang="en-US" sz="1200" b="0" dirty="0">
                <a:solidFill>
                  <a:srgbClr val="B5CEA8"/>
                </a:solidFill>
                <a:effectLst/>
                <a:latin typeface="Consolas" panose="020B0609020204030204" pitchFamily="49" charset="0"/>
              </a:rPr>
              <a:t>32</a:t>
            </a:r>
            <a:r>
              <a:rPr lang="en-US" sz="1200" b="0" dirty="0">
                <a:solidFill>
                  <a:srgbClr val="D4D4D4"/>
                </a:solidFill>
                <a:effectLst/>
                <a:latin typeface="Consolas" panose="020B0609020204030204" pitchFamily="49" charset="0"/>
              </a:rPr>
              <a:t>);</a:t>
            </a:r>
            <a:endParaRPr lang="en-US" sz="1200" b="0" dirty="0">
              <a:solidFill>
                <a:srgbClr val="CCCCCC"/>
              </a:solidFill>
              <a:effectLst/>
              <a:latin typeface="Consolas" panose="020B0609020204030204" pitchFamily="49" charset="0"/>
            </a:endParaRPr>
          </a:p>
          <a:p>
            <a:br>
              <a:rPr lang="en-US" sz="1200" b="0" dirty="0">
                <a:solidFill>
                  <a:srgbClr val="CCCCCC"/>
                </a:solidFill>
                <a:effectLst/>
                <a:latin typeface="Consolas" panose="020B0609020204030204" pitchFamily="49" charset="0"/>
              </a:rPr>
            </a:br>
            <a:br>
              <a:rPr lang="en-US" sz="1200" b="0" dirty="0">
                <a:solidFill>
                  <a:srgbClr val="CCCCCC"/>
                </a:solidFill>
                <a:effectLst/>
                <a:latin typeface="Consolas" panose="020B0609020204030204" pitchFamily="49" charset="0"/>
              </a:rPr>
            </a:br>
            <a:r>
              <a:rPr lang="en-US" sz="1200" b="0" dirty="0">
                <a:solidFill>
                  <a:srgbClr val="DCDCAA"/>
                </a:solidFill>
                <a:effectLst/>
                <a:latin typeface="Consolas" panose="020B0609020204030204" pitchFamily="49" charset="0"/>
              </a:rPr>
              <a:t>echo</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'Pedro age is: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$ages</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"Pedro"</a:t>
            </a: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//display age of </a:t>
            </a:r>
            <a:r>
              <a:rPr lang="en-US" sz="1200" b="0" dirty="0" err="1">
                <a:solidFill>
                  <a:srgbClr val="6A9955"/>
                </a:solidFill>
                <a:effectLst/>
                <a:latin typeface="Consolas" panose="020B0609020204030204" pitchFamily="49" charset="0"/>
              </a:rPr>
              <a:t>pedro</a:t>
            </a:r>
            <a:r>
              <a:rPr lang="en-US" sz="1200" b="0" dirty="0">
                <a:solidFill>
                  <a:srgbClr val="6A9955"/>
                </a:solidFill>
                <a:effectLst/>
                <a:latin typeface="Consolas" panose="020B0609020204030204" pitchFamily="49" charset="0"/>
              </a:rPr>
              <a:t> which is 20 </a:t>
            </a:r>
            <a:endParaRPr lang="en-US" sz="1200" b="0" dirty="0">
              <a:solidFill>
                <a:srgbClr val="CCCCCC"/>
              </a:solidFill>
              <a:effectLst/>
              <a:latin typeface="Consolas" panose="020B0609020204030204" pitchFamily="49" charset="0"/>
            </a:endParaRPr>
          </a:p>
          <a:p>
            <a:r>
              <a:rPr lang="en-US" sz="1200" b="0" dirty="0">
                <a:solidFill>
                  <a:srgbClr val="DCDCAA"/>
                </a:solidFill>
                <a:effectLst/>
                <a:latin typeface="Consolas" panose="020B0609020204030204" pitchFamily="49" charset="0"/>
              </a:rPr>
              <a:t>echo</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'&lt;br&gt;'</a:t>
            </a:r>
            <a:r>
              <a:rPr lang="en-US" sz="1200" b="0" dirty="0">
                <a:solidFill>
                  <a:srgbClr val="D4D4D4"/>
                </a:solidFill>
                <a:effectLst/>
                <a:latin typeface="Consolas" panose="020B0609020204030204" pitchFamily="49" charset="0"/>
              </a:rPr>
              <a:t>; </a:t>
            </a:r>
            <a:endParaRPr lang="en-US" sz="1200" b="0" dirty="0">
              <a:solidFill>
                <a:srgbClr val="CCCCCC"/>
              </a:solidFill>
              <a:effectLst/>
              <a:latin typeface="Consolas" panose="020B0609020204030204" pitchFamily="49" charset="0"/>
            </a:endParaRPr>
          </a:p>
          <a:p>
            <a:r>
              <a:rPr lang="en-US" sz="1200" b="0" dirty="0">
                <a:solidFill>
                  <a:srgbClr val="DCDCAA"/>
                </a:solidFill>
                <a:effectLst/>
                <a:latin typeface="Consolas" panose="020B0609020204030204" pitchFamily="49" charset="0"/>
              </a:rPr>
              <a:t>echo</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'&lt;hr&gt;loop and display the keys only&lt;hr&gt;'</a:t>
            </a:r>
            <a:r>
              <a:rPr lang="en-US" sz="1200" b="0" dirty="0">
                <a:solidFill>
                  <a:srgbClr val="D4D4D4"/>
                </a:solidFill>
                <a:effectLst/>
                <a:latin typeface="Consolas" panose="020B0609020204030204" pitchFamily="49" charset="0"/>
              </a:rPr>
              <a:t>; </a:t>
            </a:r>
            <a:endParaRPr lang="en-US" sz="1200" b="0" dirty="0">
              <a:solidFill>
                <a:srgbClr val="CCCCCC"/>
              </a:solidFill>
              <a:effectLst/>
              <a:latin typeface="Consolas" panose="020B0609020204030204" pitchFamily="49" charset="0"/>
            </a:endParaRPr>
          </a:p>
          <a:p>
            <a:br>
              <a:rPr lang="en-US" sz="1200" b="0" dirty="0">
                <a:solidFill>
                  <a:srgbClr val="CCCCCC"/>
                </a:solidFill>
                <a:effectLst/>
                <a:latin typeface="Consolas" panose="020B0609020204030204" pitchFamily="49" charset="0"/>
              </a:rPr>
            </a:br>
            <a:r>
              <a:rPr lang="en-US" sz="1200" b="0" dirty="0">
                <a:solidFill>
                  <a:srgbClr val="9CDCFE"/>
                </a:solidFill>
                <a:effectLst/>
                <a:latin typeface="Consolas" panose="020B0609020204030204" pitchFamily="49" charset="0"/>
              </a:rPr>
              <a:t>$keys</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array_keys</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$ages</a:t>
            </a:r>
            <a:r>
              <a:rPr lang="en-US" sz="1200" b="0" dirty="0">
                <a:solidFill>
                  <a:srgbClr val="D4D4D4"/>
                </a:solidFill>
                <a:effectLst/>
                <a:latin typeface="Consolas" panose="020B0609020204030204" pitchFamily="49" charset="0"/>
              </a:rPr>
              <a:t>);</a:t>
            </a:r>
            <a:endParaRPr lang="en-US" sz="1200" b="0" dirty="0">
              <a:solidFill>
                <a:srgbClr val="CCCCCC"/>
              </a:solidFill>
              <a:effectLst/>
              <a:latin typeface="Consolas" panose="020B0609020204030204" pitchFamily="49" charset="0"/>
            </a:endParaRPr>
          </a:p>
          <a:p>
            <a:br>
              <a:rPr lang="en-US" sz="1200" b="0" dirty="0">
                <a:solidFill>
                  <a:srgbClr val="CCCCCC"/>
                </a:solidFill>
                <a:effectLst/>
                <a:latin typeface="Consolas" panose="020B0609020204030204" pitchFamily="49" charset="0"/>
              </a:rPr>
            </a:br>
            <a:r>
              <a:rPr lang="en-US" sz="1200" b="0" dirty="0">
                <a:solidFill>
                  <a:srgbClr val="C586C0"/>
                </a:solidFill>
                <a:effectLst/>
                <a:latin typeface="Consolas" panose="020B0609020204030204" pitchFamily="49" charset="0"/>
              </a:rPr>
              <a:t>foreach</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$keys</a:t>
            </a:r>
            <a:r>
              <a:rPr lang="en-US" sz="1200" b="0" dirty="0">
                <a:solidFill>
                  <a:srgbClr val="D4D4D4"/>
                </a:solidFill>
                <a:effectLst/>
                <a:latin typeface="Consolas" panose="020B0609020204030204" pitchFamily="49" charset="0"/>
              </a:rPr>
              <a:t> as </a:t>
            </a:r>
            <a:r>
              <a:rPr lang="en-US" sz="1200" b="0" dirty="0">
                <a:solidFill>
                  <a:srgbClr val="9CDCFE"/>
                </a:solidFill>
                <a:effectLst/>
                <a:latin typeface="Consolas" panose="020B0609020204030204" pitchFamily="49" charset="0"/>
              </a:rPr>
              <a:t>$key</a:t>
            </a:r>
            <a:r>
              <a:rPr lang="en-US" sz="1200" b="0" dirty="0">
                <a:solidFill>
                  <a:srgbClr val="D4D4D4"/>
                </a:solidFill>
                <a:effectLst/>
                <a:latin typeface="Consolas" panose="020B0609020204030204" pitchFamily="49" charset="0"/>
              </a:rPr>
              <a:t>) { </a:t>
            </a:r>
            <a:endParaRPr lang="en-US" sz="1200" b="0" dirty="0">
              <a:solidFill>
                <a:srgbClr val="CCCCCC"/>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echo</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$key</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"&lt;br&gt;"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endParaRPr lang="en-US" sz="1200" dirty="0">
              <a:solidFill>
                <a:srgbClr val="D4D4D4"/>
              </a:solidFill>
              <a:latin typeface="Consolas" panose="020B0609020204030204" pitchFamily="49" charset="0"/>
            </a:endParaRPr>
          </a:p>
          <a:p>
            <a:br>
              <a:rPr lang="en-US" sz="1200" b="0" dirty="0">
                <a:solidFill>
                  <a:srgbClr val="CCCCCC"/>
                </a:solidFill>
                <a:effectLst/>
                <a:latin typeface="Consolas" panose="020B0609020204030204" pitchFamily="49" charset="0"/>
              </a:rPr>
            </a:br>
            <a:r>
              <a:rPr lang="en-US" sz="1200" b="0" dirty="0">
                <a:solidFill>
                  <a:srgbClr val="DCDCAA"/>
                </a:solidFill>
                <a:effectLst/>
                <a:latin typeface="Consolas" panose="020B0609020204030204" pitchFamily="49" charset="0"/>
              </a:rPr>
              <a:t>echo</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'&lt;hr&gt;loop with it and display the value&lt;hr&gt;’</a:t>
            </a:r>
            <a:r>
              <a:rPr lang="en-US" sz="1200" b="0" dirty="0">
                <a:solidFill>
                  <a:srgbClr val="D4D4D4"/>
                </a:solidFill>
                <a:effectLst/>
                <a:latin typeface="Consolas" panose="020B0609020204030204" pitchFamily="49" charset="0"/>
              </a:rPr>
              <a:t>; </a:t>
            </a:r>
            <a:endParaRPr lang="en-US" sz="1200" b="0" dirty="0">
              <a:solidFill>
                <a:srgbClr val="CCCCCC"/>
              </a:solidFill>
              <a:effectLst/>
              <a:latin typeface="Consolas" panose="020B0609020204030204" pitchFamily="49" charset="0"/>
            </a:endParaRPr>
          </a:p>
          <a:p>
            <a:endParaRPr lang="en-US" sz="1200" b="0" dirty="0">
              <a:solidFill>
                <a:srgbClr val="CCCCCC"/>
              </a:solidFill>
              <a:effectLst/>
              <a:latin typeface="Consolas" panose="020B0609020204030204" pitchFamily="49" charset="0"/>
            </a:endParaRPr>
          </a:p>
          <a:p>
            <a:br>
              <a:rPr lang="en-US" sz="1200" b="0" dirty="0">
                <a:solidFill>
                  <a:srgbClr val="CCCCCC"/>
                </a:solidFill>
                <a:effectLst/>
                <a:latin typeface="Consolas" panose="020B0609020204030204" pitchFamily="49" charset="0"/>
              </a:rPr>
            </a:br>
            <a:r>
              <a:rPr lang="en-US" sz="1200" b="0" dirty="0">
                <a:solidFill>
                  <a:srgbClr val="C586C0"/>
                </a:solidFill>
                <a:effectLst/>
                <a:latin typeface="Consolas" panose="020B0609020204030204" pitchFamily="49" charset="0"/>
              </a:rPr>
              <a:t>foreach</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$ages</a:t>
            </a:r>
            <a:r>
              <a:rPr lang="en-US" sz="1200" b="0" dirty="0">
                <a:solidFill>
                  <a:srgbClr val="D4D4D4"/>
                </a:solidFill>
                <a:effectLst/>
                <a:latin typeface="Consolas" panose="020B0609020204030204" pitchFamily="49" charset="0"/>
              </a:rPr>
              <a:t> as </a:t>
            </a:r>
            <a:r>
              <a:rPr lang="en-US" sz="1200" b="0" dirty="0">
                <a:solidFill>
                  <a:srgbClr val="9CDCFE"/>
                </a:solidFill>
                <a:effectLst/>
                <a:latin typeface="Consolas" panose="020B0609020204030204" pitchFamily="49" charset="0"/>
              </a:rPr>
              <a:t>$key</a:t>
            </a:r>
            <a:r>
              <a:rPr lang="en-US" sz="1200" b="0" dirty="0">
                <a:solidFill>
                  <a:srgbClr val="D4D4D4"/>
                </a:solidFill>
                <a:effectLst/>
                <a:latin typeface="Consolas" panose="020B0609020204030204" pitchFamily="49" charset="0"/>
              </a:rPr>
              <a:t> =&gt; </a:t>
            </a:r>
            <a:r>
              <a:rPr lang="en-US" sz="1200" b="0" dirty="0">
                <a:solidFill>
                  <a:srgbClr val="9CDCFE"/>
                </a:solidFill>
                <a:effectLst/>
                <a:latin typeface="Consolas" panose="020B0609020204030204" pitchFamily="49" charset="0"/>
              </a:rPr>
              <a:t>$value</a:t>
            </a:r>
            <a:r>
              <a:rPr lang="en-US" sz="1200" b="0" dirty="0">
                <a:solidFill>
                  <a:srgbClr val="D4D4D4"/>
                </a:solidFill>
                <a:effectLst/>
                <a:latin typeface="Consolas" panose="020B0609020204030204" pitchFamily="49" charset="0"/>
              </a:rPr>
              <a:t>)  { </a:t>
            </a:r>
            <a:endParaRPr lang="en-US" sz="1200" b="0" dirty="0">
              <a:solidFill>
                <a:srgbClr val="CCCCCC"/>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echo</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$key</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 "</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$value</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"&lt;br&gt;"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BDA1BA88-07A3-FCAC-6878-5457B13D9957}"/>
              </a:ext>
            </a:extLst>
          </p:cNvPr>
          <p:cNvPicPr>
            <a:picLocks noChangeAspect="1"/>
          </p:cNvPicPr>
          <p:nvPr/>
        </p:nvPicPr>
        <p:blipFill>
          <a:blip r:embed="rId3"/>
          <a:stretch>
            <a:fillRect/>
          </a:stretch>
        </p:blipFill>
        <p:spPr>
          <a:xfrm>
            <a:off x="5890765" y="2628760"/>
            <a:ext cx="2465788" cy="2117176"/>
          </a:xfrm>
          <a:prstGeom prst="rect">
            <a:avLst/>
          </a:prstGeom>
        </p:spPr>
      </p:pic>
    </p:spTree>
    <p:extLst>
      <p:ext uri="{BB962C8B-B14F-4D97-AF65-F5344CB8AC3E}">
        <p14:creationId xmlns:p14="http://schemas.microsoft.com/office/powerpoint/2010/main" val="2691954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dirty="0"/>
              <a:t>PHP Multidimensional Arrays </a:t>
            </a:r>
            <a:endParaRPr lang="en-PH"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F974D721-D7BA-35F7-C5D3-E05278A6AB61}"/>
              </a:ext>
            </a:extLst>
          </p:cNvPr>
          <p:cNvSpPr txBox="1"/>
          <p:nvPr/>
        </p:nvSpPr>
        <p:spPr>
          <a:xfrm>
            <a:off x="652182" y="927847"/>
            <a:ext cx="7927042" cy="1754326"/>
          </a:xfrm>
          <a:prstGeom prst="rect">
            <a:avLst/>
          </a:prstGeom>
          <a:noFill/>
        </p:spPr>
        <p:txBody>
          <a:bodyPr wrap="square" rtlCol="0">
            <a:spAutoFit/>
          </a:bodyPr>
          <a:lstStyle/>
          <a:p>
            <a:pPr marL="285750" indent="-285750" algn="l">
              <a:buFont typeface="Arial" panose="020B0604020202020204" pitchFamily="34" charset="0"/>
              <a:buChar char="•"/>
            </a:pPr>
            <a:r>
              <a:rPr lang="en-US" sz="1800" b="0" i="0" dirty="0">
                <a:solidFill>
                  <a:srgbClr val="000000"/>
                </a:solidFill>
                <a:effectLst/>
                <a:latin typeface="Poppins" panose="00000500000000000000" pitchFamily="2" charset="0"/>
                <a:cs typeface="Poppins" panose="00000500000000000000" pitchFamily="2" charset="0"/>
              </a:rPr>
              <a:t>A multidimensional array is an array containing one or more arrays.</a:t>
            </a:r>
          </a:p>
          <a:p>
            <a:pPr marL="285750" indent="-285750" algn="l">
              <a:buFont typeface="Arial" panose="020B0604020202020204" pitchFamily="34" charset="0"/>
              <a:buChar char="•"/>
            </a:pPr>
            <a:endParaRPr lang="en-US" sz="1800" b="0" i="0" dirty="0">
              <a:solidFill>
                <a:srgbClr val="000000"/>
              </a:solidFill>
              <a:effectLst/>
              <a:latin typeface="Poppins" panose="00000500000000000000" pitchFamily="2" charset="0"/>
              <a:cs typeface="Poppins" panose="00000500000000000000" pitchFamily="2" charset="0"/>
            </a:endParaRPr>
          </a:p>
          <a:p>
            <a:pPr marL="285750" indent="-285750" algn="l">
              <a:buFont typeface="Arial" panose="020B0604020202020204" pitchFamily="34" charset="0"/>
              <a:buChar char="•"/>
            </a:pPr>
            <a:r>
              <a:rPr lang="en-US" sz="1800" b="0" i="0" dirty="0">
                <a:solidFill>
                  <a:srgbClr val="000000"/>
                </a:solidFill>
                <a:effectLst/>
                <a:latin typeface="Poppins" panose="00000500000000000000" pitchFamily="2" charset="0"/>
                <a:cs typeface="Poppins" panose="00000500000000000000" pitchFamily="2" charset="0"/>
              </a:rPr>
              <a:t>PHP supports multidimensional arrays that are two, three, four, five, or more levels deep. However, arrays more than three levels deep are hard to manage for most people.</a:t>
            </a:r>
          </a:p>
        </p:txBody>
      </p:sp>
      <p:sp>
        <p:nvSpPr>
          <p:cNvPr id="4" name="TextBox 3">
            <a:extLst>
              <a:ext uri="{FF2B5EF4-FFF2-40B4-BE49-F238E27FC236}">
                <a16:creationId xmlns:a16="http://schemas.microsoft.com/office/drawing/2014/main" id="{F6232416-D647-09C5-8D79-A53D96AE9E67}"/>
              </a:ext>
            </a:extLst>
          </p:cNvPr>
          <p:cNvSpPr txBox="1"/>
          <p:nvPr/>
        </p:nvSpPr>
        <p:spPr>
          <a:xfrm>
            <a:off x="608479" y="2926020"/>
            <a:ext cx="7927042" cy="1815882"/>
          </a:xfrm>
          <a:prstGeom prst="rect">
            <a:avLst/>
          </a:prstGeom>
          <a:noFill/>
          <a:ln>
            <a:solidFill>
              <a:schemeClr val="bg2">
                <a:lumMod val="60000"/>
                <a:lumOff val="40000"/>
              </a:schemeClr>
            </a:solidFill>
          </a:ln>
        </p:spPr>
        <p:txBody>
          <a:bodyPr wrap="square" rtlCol="0">
            <a:spAutoFit/>
          </a:bodyPr>
          <a:lstStyle/>
          <a:p>
            <a:pPr algn="l"/>
            <a:r>
              <a:rPr lang="en-US" sz="1600" b="1" i="0" dirty="0">
                <a:solidFill>
                  <a:srgbClr val="000000"/>
                </a:solidFill>
                <a:effectLst/>
                <a:latin typeface="Verdana" panose="020B0604030504040204" pitchFamily="34" charset="0"/>
              </a:rPr>
              <a:t>The dimension of an array indicates the number of indices you need to select an element.</a:t>
            </a:r>
          </a:p>
          <a:p>
            <a:pPr algn="l"/>
            <a:endParaRPr lang="en-US" sz="1600" b="0" i="0" dirty="0">
              <a:solidFill>
                <a:srgbClr val="000000"/>
              </a:solidFill>
              <a:effectLst/>
              <a:latin typeface="Verdana" panose="020B0604030504040204" pitchFamily="34" charset="0"/>
            </a:endParaRPr>
          </a:p>
          <a:p>
            <a:pPr marL="285750" indent="-285750" algn="l">
              <a:buFont typeface="Arial" panose="020B0604020202020204" pitchFamily="34" charset="0"/>
              <a:buChar char="•"/>
            </a:pPr>
            <a:r>
              <a:rPr lang="en-US" sz="1600" b="0" i="0" dirty="0">
                <a:solidFill>
                  <a:srgbClr val="000000"/>
                </a:solidFill>
                <a:effectLst/>
                <a:latin typeface="Verdana" panose="020B0604030504040204" pitchFamily="34" charset="0"/>
              </a:rPr>
              <a:t>For a two-dimensional array you need two indices to select an element</a:t>
            </a:r>
          </a:p>
          <a:p>
            <a:pPr marL="285750" indent="-285750" algn="l">
              <a:buFont typeface="Arial" panose="020B0604020202020204" pitchFamily="34" charset="0"/>
              <a:buChar char="•"/>
            </a:pPr>
            <a:r>
              <a:rPr lang="en-US" sz="1600" b="0" i="0" dirty="0">
                <a:solidFill>
                  <a:srgbClr val="000000"/>
                </a:solidFill>
                <a:effectLst/>
                <a:latin typeface="Verdana" panose="020B0604030504040204" pitchFamily="34" charset="0"/>
              </a:rPr>
              <a:t>For a three-dimensional array you need three indices to select an element</a:t>
            </a:r>
          </a:p>
          <a:p>
            <a:endParaRPr lang="en-US" sz="1600" dirty="0"/>
          </a:p>
        </p:txBody>
      </p:sp>
    </p:spTree>
    <p:extLst>
      <p:ext uri="{BB962C8B-B14F-4D97-AF65-F5344CB8AC3E}">
        <p14:creationId xmlns:p14="http://schemas.microsoft.com/office/powerpoint/2010/main" val="29565494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i="0" dirty="0">
                <a:solidFill>
                  <a:schemeClr val="tx1"/>
                </a:solidFill>
                <a:effectLst/>
                <a:cs typeface="Poppins" panose="00000500000000000000" pitchFamily="2" charset="0"/>
              </a:rPr>
              <a:t>PHP - Two-dimensional Arrays</a:t>
            </a:r>
            <a:br>
              <a:rPr lang="en-US" i="0" dirty="0">
                <a:solidFill>
                  <a:schemeClr val="tx1"/>
                </a:solidFill>
                <a:effectLst/>
                <a:cs typeface="Poppins" panose="00000500000000000000" pitchFamily="2" charset="0"/>
              </a:rPr>
            </a:br>
            <a:br>
              <a:rPr lang="en-US" dirty="0">
                <a:solidFill>
                  <a:schemeClr val="tx1"/>
                </a:solidFill>
                <a:cs typeface="Poppins" panose="00000500000000000000" pitchFamily="2" charset="0"/>
              </a:rPr>
            </a:br>
            <a:endParaRPr lang="en-PH" dirty="0">
              <a:solidFill>
                <a:schemeClr val="tx1"/>
              </a:solidFill>
              <a:cs typeface="Poppins" panose="00000500000000000000" pitchFamily="2" charset="0"/>
            </a:endParaRPr>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pic>
        <p:nvPicPr>
          <p:cNvPr id="4" name="Picture 3">
            <a:extLst>
              <a:ext uri="{FF2B5EF4-FFF2-40B4-BE49-F238E27FC236}">
                <a16:creationId xmlns:a16="http://schemas.microsoft.com/office/drawing/2014/main" id="{3A2BD65B-A105-6DC0-8EA6-164D0E35C19D}"/>
              </a:ext>
            </a:extLst>
          </p:cNvPr>
          <p:cNvPicPr>
            <a:picLocks noChangeAspect="1"/>
          </p:cNvPicPr>
          <p:nvPr/>
        </p:nvPicPr>
        <p:blipFill>
          <a:blip r:embed="rId3"/>
          <a:stretch>
            <a:fillRect/>
          </a:stretch>
        </p:blipFill>
        <p:spPr>
          <a:xfrm>
            <a:off x="752029" y="1505503"/>
            <a:ext cx="7563971" cy="1280897"/>
          </a:xfrm>
          <a:prstGeom prst="rect">
            <a:avLst/>
          </a:prstGeom>
        </p:spPr>
      </p:pic>
      <p:sp>
        <p:nvSpPr>
          <p:cNvPr id="6" name="TextBox 5">
            <a:extLst>
              <a:ext uri="{FF2B5EF4-FFF2-40B4-BE49-F238E27FC236}">
                <a16:creationId xmlns:a16="http://schemas.microsoft.com/office/drawing/2014/main" id="{753B3F97-B9CD-33B6-9278-3B8B1C34CE34}"/>
              </a:ext>
            </a:extLst>
          </p:cNvPr>
          <p:cNvSpPr txBox="1"/>
          <p:nvPr/>
        </p:nvSpPr>
        <p:spPr>
          <a:xfrm>
            <a:off x="533381" y="3281032"/>
            <a:ext cx="3693019" cy="1384995"/>
          </a:xfrm>
          <a:prstGeom prst="rect">
            <a:avLst/>
          </a:prstGeom>
          <a:solidFill>
            <a:schemeClr val="bg1"/>
          </a:solidFill>
        </p:spPr>
        <p:txBody>
          <a:bodyPr wrap="square" rtlCol="0">
            <a:spAutoFit/>
          </a:bodyPr>
          <a:lstStyle/>
          <a:p>
            <a:r>
              <a:rPr lang="en-US" b="0" dirty="0">
                <a:solidFill>
                  <a:srgbClr val="9CDCFE"/>
                </a:solidFill>
                <a:effectLst/>
                <a:latin typeface="Consolas" panose="020B0609020204030204" pitchFamily="49" charset="0"/>
              </a:rPr>
              <a:t>$cars</a:t>
            </a:r>
            <a:r>
              <a:rPr lang="en-US" b="0" dirty="0">
                <a:solidFill>
                  <a:srgbClr val="D4D4D4"/>
                </a:solidFill>
                <a:effectLst/>
                <a:latin typeface="Consolas" panose="020B0609020204030204" pitchFamily="49" charset="0"/>
              </a:rPr>
              <a:t> = </a:t>
            </a:r>
            <a:r>
              <a:rPr lang="en-US" b="0" dirty="0">
                <a:solidFill>
                  <a:srgbClr val="DCDCAA"/>
                </a:solidFill>
                <a:effectLst/>
                <a:latin typeface="Consolas" panose="020B0609020204030204" pitchFamily="49" charset="0"/>
              </a:rPr>
              <a:t>array</a:t>
            </a:r>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"Volvo"</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22</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18</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"BMW"</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15</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13</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"Saab"</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"Land Rover"</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17</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15</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p:txBody>
      </p:sp>
      <p:sp>
        <p:nvSpPr>
          <p:cNvPr id="7" name="TextBox 6">
            <a:extLst>
              <a:ext uri="{FF2B5EF4-FFF2-40B4-BE49-F238E27FC236}">
                <a16:creationId xmlns:a16="http://schemas.microsoft.com/office/drawing/2014/main" id="{48248D3F-F27E-40A0-04F6-F75A1BCCBEA3}"/>
              </a:ext>
            </a:extLst>
          </p:cNvPr>
          <p:cNvSpPr txBox="1"/>
          <p:nvPr/>
        </p:nvSpPr>
        <p:spPr>
          <a:xfrm>
            <a:off x="533382" y="714028"/>
            <a:ext cx="7803794" cy="954107"/>
          </a:xfrm>
          <a:prstGeom prst="rect">
            <a:avLst/>
          </a:prstGeom>
          <a:noFill/>
        </p:spPr>
        <p:txBody>
          <a:bodyPr wrap="square" rtlCol="0">
            <a:spAutoFit/>
          </a:bodyPr>
          <a:lstStyle/>
          <a:p>
            <a:pPr algn="l"/>
            <a:r>
              <a:rPr lang="en-US" b="0" i="0" dirty="0">
                <a:solidFill>
                  <a:srgbClr val="000000"/>
                </a:solidFill>
                <a:effectLst/>
                <a:latin typeface="Verdana" panose="020B0604030504040204" pitchFamily="34" charset="0"/>
              </a:rPr>
              <a:t>A two-dimensional array is an array of arrays (a three-dimensional array is an array of arrays of arrays).</a:t>
            </a:r>
          </a:p>
          <a:p>
            <a:pPr algn="l"/>
            <a:r>
              <a:rPr lang="en-US" b="0" i="0" dirty="0">
                <a:solidFill>
                  <a:srgbClr val="000000"/>
                </a:solidFill>
                <a:effectLst/>
                <a:latin typeface="Verdana" panose="020B0604030504040204" pitchFamily="34" charset="0"/>
              </a:rPr>
              <a:t>First, take a look at the following table:</a:t>
            </a:r>
          </a:p>
          <a:p>
            <a:endParaRPr lang="en-US" dirty="0"/>
          </a:p>
        </p:txBody>
      </p:sp>
      <p:sp>
        <p:nvSpPr>
          <p:cNvPr id="8" name="TextBox 7">
            <a:extLst>
              <a:ext uri="{FF2B5EF4-FFF2-40B4-BE49-F238E27FC236}">
                <a16:creationId xmlns:a16="http://schemas.microsoft.com/office/drawing/2014/main" id="{A058D5F7-E5A2-5CC5-CBCA-844E84254C2D}"/>
              </a:ext>
            </a:extLst>
          </p:cNvPr>
          <p:cNvSpPr txBox="1"/>
          <p:nvPr/>
        </p:nvSpPr>
        <p:spPr>
          <a:xfrm>
            <a:off x="653293" y="2909135"/>
            <a:ext cx="7998777" cy="738664"/>
          </a:xfrm>
          <a:prstGeom prst="rect">
            <a:avLst/>
          </a:prstGeom>
          <a:noFill/>
        </p:spPr>
        <p:txBody>
          <a:bodyPr wrap="square" rtlCol="0">
            <a:spAutoFit/>
          </a:bodyPr>
          <a:lstStyle/>
          <a:p>
            <a:pPr algn="l"/>
            <a:r>
              <a:rPr lang="en-US" b="0" i="0" dirty="0">
                <a:solidFill>
                  <a:srgbClr val="000000"/>
                </a:solidFill>
                <a:effectLst/>
                <a:latin typeface="Verdana" panose="020B0604030504040204" pitchFamily="34" charset="0"/>
              </a:rPr>
              <a:t>We can store the data from the table above in a two-dimensional array, like this:</a:t>
            </a:r>
          </a:p>
          <a:p>
            <a:br>
              <a:rPr lang="en-US" dirty="0"/>
            </a:br>
            <a:endParaRPr lang="en-US" dirty="0"/>
          </a:p>
        </p:txBody>
      </p:sp>
    </p:spTree>
    <p:extLst>
      <p:ext uri="{BB962C8B-B14F-4D97-AF65-F5344CB8AC3E}">
        <p14:creationId xmlns:p14="http://schemas.microsoft.com/office/powerpoint/2010/main" val="106770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i="0" dirty="0">
                <a:solidFill>
                  <a:schemeClr val="tx1"/>
                </a:solidFill>
                <a:effectLst/>
                <a:cs typeface="Poppins" panose="00000500000000000000" pitchFamily="2" charset="0"/>
              </a:rPr>
              <a:t>PHP - Two-dimensional Arrays</a:t>
            </a:r>
            <a:br>
              <a:rPr lang="en-US" i="0" dirty="0">
                <a:solidFill>
                  <a:schemeClr val="tx1"/>
                </a:solidFill>
                <a:effectLst/>
                <a:cs typeface="Poppins" panose="00000500000000000000" pitchFamily="2" charset="0"/>
              </a:rPr>
            </a:br>
            <a:br>
              <a:rPr lang="en-US" dirty="0">
                <a:solidFill>
                  <a:schemeClr val="tx1"/>
                </a:solidFill>
                <a:cs typeface="Poppins" panose="00000500000000000000" pitchFamily="2" charset="0"/>
              </a:rPr>
            </a:br>
            <a:endParaRPr lang="en-PH" dirty="0">
              <a:solidFill>
                <a:schemeClr val="tx1"/>
              </a:solidFill>
              <a:cs typeface="Poppins" panose="00000500000000000000" pitchFamily="2" charset="0"/>
            </a:endParaRPr>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6" name="TextBox 5">
            <a:extLst>
              <a:ext uri="{FF2B5EF4-FFF2-40B4-BE49-F238E27FC236}">
                <a16:creationId xmlns:a16="http://schemas.microsoft.com/office/drawing/2014/main" id="{753B3F97-B9CD-33B6-9278-3B8B1C34CE34}"/>
              </a:ext>
            </a:extLst>
          </p:cNvPr>
          <p:cNvSpPr txBox="1"/>
          <p:nvPr/>
        </p:nvSpPr>
        <p:spPr>
          <a:xfrm>
            <a:off x="432290" y="2027248"/>
            <a:ext cx="8302073" cy="954107"/>
          </a:xfrm>
          <a:prstGeom prst="rect">
            <a:avLst/>
          </a:prstGeom>
          <a:solidFill>
            <a:schemeClr val="bg1"/>
          </a:solidFill>
        </p:spPr>
        <p:txBody>
          <a:bodyPr wrap="square" rtlCol="0">
            <a:spAutoFit/>
          </a:bodyPr>
          <a:lstStyle/>
          <a:p>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$cars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In stock: "</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$cars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sold: "</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$cars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".&lt;br&gt;"</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$cars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In stock: "</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$cars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sold: "</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$cars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".&lt;br&gt;"</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$cars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In stock: "</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$cars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sold: "</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$cars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".&lt;br&gt;"</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$cars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In stock: "</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$cars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sold: "</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$cars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".&lt;br&gt;"</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p:txBody>
      </p:sp>
      <p:sp>
        <p:nvSpPr>
          <p:cNvPr id="7" name="TextBox 6">
            <a:extLst>
              <a:ext uri="{FF2B5EF4-FFF2-40B4-BE49-F238E27FC236}">
                <a16:creationId xmlns:a16="http://schemas.microsoft.com/office/drawing/2014/main" id="{48248D3F-F27E-40A0-04F6-F75A1BCCBEA3}"/>
              </a:ext>
            </a:extLst>
          </p:cNvPr>
          <p:cNvSpPr txBox="1"/>
          <p:nvPr/>
        </p:nvSpPr>
        <p:spPr>
          <a:xfrm>
            <a:off x="533382" y="714028"/>
            <a:ext cx="7803794" cy="954107"/>
          </a:xfrm>
          <a:prstGeom prst="rect">
            <a:avLst/>
          </a:prstGeom>
          <a:noFill/>
        </p:spPr>
        <p:txBody>
          <a:bodyPr wrap="square" rtlCol="0">
            <a:spAutoFit/>
          </a:bodyPr>
          <a:lstStyle/>
          <a:p>
            <a:pPr algn="l"/>
            <a:r>
              <a:rPr lang="en-US" b="0" i="0" dirty="0">
                <a:solidFill>
                  <a:srgbClr val="000000"/>
                </a:solidFill>
                <a:effectLst/>
                <a:latin typeface="Verdana" panose="020B0604030504040204" pitchFamily="34" charset="0"/>
              </a:rPr>
              <a:t>Now the two-dimensional $cars array contains four arrays, and it has two indices: row and column.</a:t>
            </a:r>
          </a:p>
          <a:p>
            <a:pPr algn="l"/>
            <a:r>
              <a:rPr lang="en-US" b="0" i="0" dirty="0">
                <a:solidFill>
                  <a:srgbClr val="000000"/>
                </a:solidFill>
                <a:effectLst/>
                <a:latin typeface="Verdana" panose="020B0604030504040204" pitchFamily="34" charset="0"/>
              </a:rPr>
              <a:t>To get access to the elements of the $cars array we must point to the two indices (row and column):</a:t>
            </a:r>
          </a:p>
        </p:txBody>
      </p:sp>
      <p:pic>
        <p:nvPicPr>
          <p:cNvPr id="9" name="Picture 8">
            <a:extLst>
              <a:ext uri="{FF2B5EF4-FFF2-40B4-BE49-F238E27FC236}">
                <a16:creationId xmlns:a16="http://schemas.microsoft.com/office/drawing/2014/main" id="{9E781A78-EA1B-C085-B972-72A842BA66A8}"/>
              </a:ext>
            </a:extLst>
          </p:cNvPr>
          <p:cNvPicPr>
            <a:picLocks noChangeAspect="1"/>
          </p:cNvPicPr>
          <p:nvPr/>
        </p:nvPicPr>
        <p:blipFill>
          <a:blip r:embed="rId3"/>
          <a:stretch>
            <a:fillRect/>
          </a:stretch>
        </p:blipFill>
        <p:spPr>
          <a:xfrm>
            <a:off x="420963" y="3371599"/>
            <a:ext cx="3572813" cy="1056196"/>
          </a:xfrm>
          <a:prstGeom prst="rect">
            <a:avLst/>
          </a:prstGeom>
        </p:spPr>
      </p:pic>
    </p:spTree>
    <p:extLst>
      <p:ext uri="{BB962C8B-B14F-4D97-AF65-F5344CB8AC3E}">
        <p14:creationId xmlns:p14="http://schemas.microsoft.com/office/powerpoint/2010/main" val="3541244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i="0" dirty="0">
                <a:solidFill>
                  <a:schemeClr val="tx1"/>
                </a:solidFill>
                <a:effectLst/>
                <a:cs typeface="Poppins" panose="00000500000000000000" pitchFamily="2" charset="0"/>
              </a:rPr>
              <a:t>PHP - Two-dimensional Arrays</a:t>
            </a:r>
            <a:br>
              <a:rPr lang="en-US" i="0" dirty="0">
                <a:solidFill>
                  <a:schemeClr val="tx1"/>
                </a:solidFill>
                <a:effectLst/>
                <a:cs typeface="Poppins" panose="00000500000000000000" pitchFamily="2" charset="0"/>
              </a:rPr>
            </a:br>
            <a:br>
              <a:rPr lang="en-US" dirty="0">
                <a:solidFill>
                  <a:schemeClr val="tx1"/>
                </a:solidFill>
                <a:cs typeface="Poppins" panose="00000500000000000000" pitchFamily="2" charset="0"/>
              </a:rPr>
            </a:br>
            <a:endParaRPr lang="en-PH"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D2EFFF37-A2E3-D50A-0753-61842AF42701}"/>
              </a:ext>
            </a:extLst>
          </p:cNvPr>
          <p:cNvSpPr txBox="1"/>
          <p:nvPr/>
        </p:nvSpPr>
        <p:spPr>
          <a:xfrm>
            <a:off x="3901010" y="1735290"/>
            <a:ext cx="3112994" cy="3023905"/>
          </a:xfrm>
          <a:prstGeom prst="rect">
            <a:avLst/>
          </a:prstGeom>
          <a:solidFill>
            <a:schemeClr val="bg1"/>
          </a:solidFill>
        </p:spPr>
        <p:txBody>
          <a:bodyPr wrap="square" rtlCol="0">
            <a:spAutoFit/>
          </a:bodyPr>
          <a:lstStyle/>
          <a:p>
            <a:r>
              <a:rPr lang="en-US" sz="1200" b="0" dirty="0">
                <a:solidFill>
                  <a:srgbClr val="569CD6"/>
                </a:solidFill>
                <a:effectLst/>
                <a:latin typeface="Consolas" panose="020B0609020204030204" pitchFamily="49" charset="0"/>
              </a:rPr>
              <a:t>&lt;?php</a:t>
            </a:r>
            <a:r>
              <a:rPr lang="en-US" sz="1200" b="0" dirty="0">
                <a:solidFill>
                  <a:srgbClr val="D4D4D4"/>
                </a:solidFill>
                <a:effectLst/>
                <a:latin typeface="Consolas" panose="020B0609020204030204" pitchFamily="49" charset="0"/>
              </a:rPr>
              <a:t> </a:t>
            </a:r>
            <a:endParaRPr lang="en-US" sz="1200" b="0" dirty="0">
              <a:solidFill>
                <a:srgbClr val="CCCCCC"/>
              </a:solidFill>
              <a:effectLst/>
              <a:latin typeface="Consolas" panose="020B0609020204030204" pitchFamily="49" charset="0"/>
            </a:endParaRPr>
          </a:p>
          <a:p>
            <a:br>
              <a:rPr lang="en-US" sz="1050" b="0" dirty="0">
                <a:solidFill>
                  <a:srgbClr val="CCCCCC"/>
                </a:solidFill>
                <a:effectLst/>
                <a:latin typeface="Consolas" panose="020B0609020204030204" pitchFamily="49" charset="0"/>
              </a:rPr>
            </a:br>
            <a:r>
              <a:rPr lang="en-US" sz="1050" b="0" dirty="0">
                <a:solidFill>
                  <a:srgbClr val="9CDCFE"/>
                </a:solidFill>
                <a:effectLst/>
                <a:latin typeface="Consolas" panose="020B0609020204030204" pitchFamily="49" charset="0"/>
              </a:rPr>
              <a:t>$cars</a:t>
            </a:r>
            <a:r>
              <a:rPr lang="en-US" sz="1050" b="0" dirty="0">
                <a:solidFill>
                  <a:srgbClr val="D4D4D4"/>
                </a:solidFill>
                <a:effectLst/>
                <a:latin typeface="Consolas" panose="020B0609020204030204" pitchFamily="49" charset="0"/>
              </a:rPr>
              <a:t> = </a:t>
            </a:r>
            <a:r>
              <a:rPr lang="en-US" sz="1050" b="0" dirty="0">
                <a:solidFill>
                  <a:srgbClr val="DCDCAA"/>
                </a:solidFill>
                <a:effectLst/>
                <a:latin typeface="Consolas" panose="020B0609020204030204" pitchFamily="49" charset="0"/>
              </a:rPr>
              <a:t>array</a:t>
            </a:r>
            <a:r>
              <a:rPr lang="en-US" sz="1050" b="0" dirty="0">
                <a:solidFill>
                  <a:srgbClr val="D4D4D4"/>
                </a:solidFill>
                <a:effectLst/>
                <a:latin typeface="Consolas" panose="020B0609020204030204" pitchFamily="49" charset="0"/>
              </a:rPr>
              <a:t> (</a:t>
            </a:r>
            <a:endParaRPr lang="en-US" sz="1050" b="0" dirty="0">
              <a:solidFill>
                <a:srgbClr val="CCCCCC"/>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r>
              <a:rPr lang="en-US" sz="1050" b="0" dirty="0">
                <a:solidFill>
                  <a:srgbClr val="DCDCAA"/>
                </a:solidFill>
                <a:effectLst/>
                <a:latin typeface="Consolas" panose="020B0609020204030204" pitchFamily="49" charset="0"/>
              </a:rPr>
              <a:t>array</a:t>
            </a:r>
            <a:r>
              <a:rPr lang="en-US" sz="1050" b="0" dirty="0">
                <a:solidFill>
                  <a:srgbClr val="D4D4D4"/>
                </a:solidFill>
                <a:effectLst/>
                <a:latin typeface="Consolas" panose="020B0609020204030204" pitchFamily="49" charset="0"/>
              </a:rPr>
              <a:t>(</a:t>
            </a:r>
            <a:r>
              <a:rPr lang="en-US" sz="1050" b="0" dirty="0">
                <a:solidFill>
                  <a:srgbClr val="CE9178"/>
                </a:solidFill>
                <a:effectLst/>
                <a:latin typeface="Consolas" panose="020B0609020204030204" pitchFamily="49" charset="0"/>
              </a:rPr>
              <a:t>"Volvo"</a:t>
            </a:r>
            <a:r>
              <a:rPr lang="en-US" sz="1050" b="0" dirty="0">
                <a:solidFill>
                  <a:srgbClr val="D4D4D4"/>
                </a:solidFill>
                <a:effectLst/>
                <a:latin typeface="Consolas" panose="020B0609020204030204" pitchFamily="49" charset="0"/>
              </a:rPr>
              <a:t>,</a:t>
            </a:r>
            <a:r>
              <a:rPr lang="en-US" sz="1050" b="0" dirty="0">
                <a:solidFill>
                  <a:srgbClr val="B5CEA8"/>
                </a:solidFill>
                <a:effectLst/>
                <a:latin typeface="Consolas" panose="020B0609020204030204" pitchFamily="49" charset="0"/>
              </a:rPr>
              <a:t>22</a:t>
            </a:r>
            <a:r>
              <a:rPr lang="en-US" sz="1050" b="0" dirty="0">
                <a:solidFill>
                  <a:srgbClr val="D4D4D4"/>
                </a:solidFill>
                <a:effectLst/>
                <a:latin typeface="Consolas" panose="020B0609020204030204" pitchFamily="49" charset="0"/>
              </a:rPr>
              <a:t>,</a:t>
            </a:r>
            <a:r>
              <a:rPr lang="en-US" sz="1050" b="0" dirty="0">
                <a:solidFill>
                  <a:srgbClr val="B5CEA8"/>
                </a:solidFill>
                <a:effectLst/>
                <a:latin typeface="Consolas" panose="020B0609020204030204" pitchFamily="49" charset="0"/>
              </a:rPr>
              <a:t>18</a:t>
            </a:r>
            <a:r>
              <a:rPr lang="en-US" sz="1050" b="0" dirty="0">
                <a:solidFill>
                  <a:srgbClr val="D4D4D4"/>
                </a:solidFill>
                <a:effectLst/>
                <a:latin typeface="Consolas" panose="020B0609020204030204" pitchFamily="49" charset="0"/>
              </a:rPr>
              <a:t>),</a:t>
            </a:r>
            <a:endParaRPr lang="en-US" sz="1050" b="0" dirty="0">
              <a:solidFill>
                <a:srgbClr val="CCCCCC"/>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r>
              <a:rPr lang="en-US" sz="1050" b="0" dirty="0">
                <a:solidFill>
                  <a:srgbClr val="DCDCAA"/>
                </a:solidFill>
                <a:effectLst/>
                <a:latin typeface="Consolas" panose="020B0609020204030204" pitchFamily="49" charset="0"/>
              </a:rPr>
              <a:t>array</a:t>
            </a:r>
            <a:r>
              <a:rPr lang="en-US" sz="1050" b="0" dirty="0">
                <a:solidFill>
                  <a:srgbClr val="D4D4D4"/>
                </a:solidFill>
                <a:effectLst/>
                <a:latin typeface="Consolas" panose="020B0609020204030204" pitchFamily="49" charset="0"/>
              </a:rPr>
              <a:t>(</a:t>
            </a:r>
            <a:r>
              <a:rPr lang="en-US" sz="1050" b="0" dirty="0">
                <a:solidFill>
                  <a:srgbClr val="CE9178"/>
                </a:solidFill>
                <a:effectLst/>
                <a:latin typeface="Consolas" panose="020B0609020204030204" pitchFamily="49" charset="0"/>
              </a:rPr>
              <a:t>"BMW"</a:t>
            </a:r>
            <a:r>
              <a:rPr lang="en-US" sz="1050" b="0" dirty="0">
                <a:solidFill>
                  <a:srgbClr val="D4D4D4"/>
                </a:solidFill>
                <a:effectLst/>
                <a:latin typeface="Consolas" panose="020B0609020204030204" pitchFamily="49" charset="0"/>
              </a:rPr>
              <a:t>,</a:t>
            </a:r>
            <a:r>
              <a:rPr lang="en-US" sz="1050" b="0" dirty="0">
                <a:solidFill>
                  <a:srgbClr val="B5CEA8"/>
                </a:solidFill>
                <a:effectLst/>
                <a:latin typeface="Consolas" panose="020B0609020204030204" pitchFamily="49" charset="0"/>
              </a:rPr>
              <a:t>15</a:t>
            </a:r>
            <a:r>
              <a:rPr lang="en-US" sz="1050" b="0" dirty="0">
                <a:solidFill>
                  <a:srgbClr val="D4D4D4"/>
                </a:solidFill>
                <a:effectLst/>
                <a:latin typeface="Consolas" panose="020B0609020204030204" pitchFamily="49" charset="0"/>
              </a:rPr>
              <a:t>,</a:t>
            </a:r>
            <a:r>
              <a:rPr lang="en-US" sz="1050" b="0" dirty="0">
                <a:solidFill>
                  <a:srgbClr val="B5CEA8"/>
                </a:solidFill>
                <a:effectLst/>
                <a:latin typeface="Consolas" panose="020B0609020204030204" pitchFamily="49" charset="0"/>
              </a:rPr>
              <a:t>13</a:t>
            </a:r>
            <a:r>
              <a:rPr lang="en-US" sz="1050" b="0" dirty="0">
                <a:solidFill>
                  <a:srgbClr val="D4D4D4"/>
                </a:solidFill>
                <a:effectLst/>
                <a:latin typeface="Consolas" panose="020B0609020204030204" pitchFamily="49" charset="0"/>
              </a:rPr>
              <a:t>),</a:t>
            </a:r>
            <a:endParaRPr lang="en-US" sz="1050" b="0" dirty="0">
              <a:solidFill>
                <a:srgbClr val="CCCCCC"/>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r>
              <a:rPr lang="en-US" sz="1050" b="0" dirty="0">
                <a:solidFill>
                  <a:srgbClr val="DCDCAA"/>
                </a:solidFill>
                <a:effectLst/>
                <a:latin typeface="Consolas" panose="020B0609020204030204" pitchFamily="49" charset="0"/>
              </a:rPr>
              <a:t>array</a:t>
            </a:r>
            <a:r>
              <a:rPr lang="en-US" sz="1050" b="0" dirty="0">
                <a:solidFill>
                  <a:srgbClr val="D4D4D4"/>
                </a:solidFill>
                <a:effectLst/>
                <a:latin typeface="Consolas" panose="020B0609020204030204" pitchFamily="49" charset="0"/>
              </a:rPr>
              <a:t>(</a:t>
            </a:r>
            <a:r>
              <a:rPr lang="en-US" sz="1050" b="0" dirty="0">
                <a:solidFill>
                  <a:srgbClr val="CE9178"/>
                </a:solidFill>
                <a:effectLst/>
                <a:latin typeface="Consolas" panose="020B0609020204030204" pitchFamily="49" charset="0"/>
              </a:rPr>
              <a:t>"Saab"</a:t>
            </a:r>
            <a:r>
              <a:rPr lang="en-US" sz="1050" b="0" dirty="0">
                <a:solidFill>
                  <a:srgbClr val="D4D4D4"/>
                </a:solidFill>
                <a:effectLst/>
                <a:latin typeface="Consolas" panose="020B0609020204030204" pitchFamily="49" charset="0"/>
              </a:rPr>
              <a:t>,</a:t>
            </a:r>
            <a:r>
              <a:rPr lang="en-US" sz="1050" b="0" dirty="0">
                <a:solidFill>
                  <a:srgbClr val="B5CEA8"/>
                </a:solidFill>
                <a:effectLst/>
                <a:latin typeface="Consolas" panose="020B0609020204030204" pitchFamily="49" charset="0"/>
              </a:rPr>
              <a:t>5</a:t>
            </a:r>
            <a:r>
              <a:rPr lang="en-US" sz="1050" b="0" dirty="0">
                <a:solidFill>
                  <a:srgbClr val="D4D4D4"/>
                </a:solidFill>
                <a:effectLst/>
                <a:latin typeface="Consolas" panose="020B0609020204030204" pitchFamily="49" charset="0"/>
              </a:rPr>
              <a:t>,</a:t>
            </a:r>
            <a:r>
              <a:rPr lang="en-US" sz="1050" b="0" dirty="0">
                <a:solidFill>
                  <a:srgbClr val="B5CEA8"/>
                </a:solidFill>
                <a:effectLst/>
                <a:latin typeface="Consolas" panose="020B0609020204030204" pitchFamily="49" charset="0"/>
              </a:rPr>
              <a:t>2</a:t>
            </a:r>
            <a:r>
              <a:rPr lang="en-US" sz="1050" b="0" dirty="0">
                <a:solidFill>
                  <a:srgbClr val="D4D4D4"/>
                </a:solidFill>
                <a:effectLst/>
                <a:latin typeface="Consolas" panose="020B0609020204030204" pitchFamily="49" charset="0"/>
              </a:rPr>
              <a:t>),</a:t>
            </a:r>
            <a:endParaRPr lang="en-US" sz="1050" b="0" dirty="0">
              <a:solidFill>
                <a:srgbClr val="CCCCCC"/>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r>
              <a:rPr lang="en-US" sz="1050" b="0" dirty="0">
                <a:solidFill>
                  <a:srgbClr val="DCDCAA"/>
                </a:solidFill>
                <a:effectLst/>
                <a:latin typeface="Consolas" panose="020B0609020204030204" pitchFamily="49" charset="0"/>
              </a:rPr>
              <a:t>array</a:t>
            </a:r>
            <a:r>
              <a:rPr lang="en-US" sz="1050" b="0" dirty="0">
                <a:solidFill>
                  <a:srgbClr val="D4D4D4"/>
                </a:solidFill>
                <a:effectLst/>
                <a:latin typeface="Consolas" panose="020B0609020204030204" pitchFamily="49" charset="0"/>
              </a:rPr>
              <a:t>(</a:t>
            </a:r>
            <a:r>
              <a:rPr lang="en-US" sz="1050" b="0" dirty="0">
                <a:solidFill>
                  <a:srgbClr val="CE9178"/>
                </a:solidFill>
                <a:effectLst/>
                <a:latin typeface="Consolas" panose="020B0609020204030204" pitchFamily="49" charset="0"/>
              </a:rPr>
              <a:t>"Land Rover"</a:t>
            </a:r>
            <a:r>
              <a:rPr lang="en-US" sz="1050" b="0" dirty="0">
                <a:solidFill>
                  <a:srgbClr val="D4D4D4"/>
                </a:solidFill>
                <a:effectLst/>
                <a:latin typeface="Consolas" panose="020B0609020204030204" pitchFamily="49" charset="0"/>
              </a:rPr>
              <a:t>,</a:t>
            </a:r>
            <a:r>
              <a:rPr lang="en-US" sz="1050" b="0" dirty="0">
                <a:solidFill>
                  <a:srgbClr val="B5CEA8"/>
                </a:solidFill>
                <a:effectLst/>
                <a:latin typeface="Consolas" panose="020B0609020204030204" pitchFamily="49" charset="0"/>
              </a:rPr>
              <a:t>17</a:t>
            </a:r>
            <a:r>
              <a:rPr lang="en-US" sz="1050" b="0" dirty="0">
                <a:solidFill>
                  <a:srgbClr val="D4D4D4"/>
                </a:solidFill>
                <a:effectLst/>
                <a:latin typeface="Consolas" panose="020B0609020204030204" pitchFamily="49" charset="0"/>
              </a:rPr>
              <a:t>,</a:t>
            </a:r>
            <a:r>
              <a:rPr lang="en-US" sz="1050" b="0" dirty="0">
                <a:solidFill>
                  <a:srgbClr val="B5CEA8"/>
                </a:solidFill>
                <a:effectLst/>
                <a:latin typeface="Consolas" panose="020B0609020204030204" pitchFamily="49" charset="0"/>
              </a:rPr>
              <a:t>15</a:t>
            </a:r>
            <a:r>
              <a:rPr lang="en-US" sz="1050" b="0" dirty="0">
                <a:solidFill>
                  <a:srgbClr val="D4D4D4"/>
                </a:solidFill>
                <a:effectLst/>
                <a:latin typeface="Consolas" panose="020B0609020204030204" pitchFamily="49" charset="0"/>
              </a:rPr>
              <a:t>)</a:t>
            </a:r>
            <a:endParaRPr lang="en-US" sz="1050" b="0" dirty="0">
              <a:solidFill>
                <a:srgbClr val="CCCCCC"/>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endParaRPr lang="en-US" sz="1050" b="0" dirty="0">
              <a:solidFill>
                <a:srgbClr val="CCCCCC"/>
              </a:solidFill>
              <a:effectLst/>
              <a:latin typeface="Consolas" panose="020B0609020204030204" pitchFamily="49" charset="0"/>
            </a:endParaRPr>
          </a:p>
          <a:p>
            <a:br>
              <a:rPr lang="en-US" sz="1050" b="0" dirty="0">
                <a:solidFill>
                  <a:srgbClr val="CCCCCC"/>
                </a:solidFill>
                <a:effectLst/>
                <a:latin typeface="Consolas" panose="020B0609020204030204" pitchFamily="49" charset="0"/>
              </a:rPr>
            </a:br>
            <a:r>
              <a:rPr lang="en-US" sz="1050" b="0" dirty="0">
                <a:solidFill>
                  <a:srgbClr val="C586C0"/>
                </a:solidFill>
                <a:effectLst/>
                <a:latin typeface="Consolas" panose="020B0609020204030204" pitchFamily="49" charset="0"/>
              </a:rPr>
              <a:t>for</a:t>
            </a:r>
            <a:r>
              <a:rPr lang="en-US" sz="1050" b="0" dirty="0">
                <a:solidFill>
                  <a:srgbClr val="D4D4D4"/>
                </a:solidFill>
                <a:effectLst/>
                <a:latin typeface="Consolas" panose="020B0609020204030204" pitchFamily="49" charset="0"/>
              </a:rPr>
              <a:t> (</a:t>
            </a:r>
            <a:r>
              <a:rPr lang="en-US" sz="1050" b="0" dirty="0">
                <a:solidFill>
                  <a:srgbClr val="9CDCFE"/>
                </a:solidFill>
                <a:effectLst/>
                <a:latin typeface="Consolas" panose="020B0609020204030204" pitchFamily="49" charset="0"/>
              </a:rPr>
              <a:t>$row</a:t>
            </a:r>
            <a:r>
              <a:rPr lang="en-US" sz="1050" b="0" dirty="0">
                <a:solidFill>
                  <a:srgbClr val="D4D4D4"/>
                </a:solidFill>
                <a:effectLst/>
                <a:latin typeface="Consolas" panose="020B0609020204030204" pitchFamily="49" charset="0"/>
              </a:rPr>
              <a:t> = </a:t>
            </a:r>
            <a:r>
              <a:rPr lang="en-US" sz="1050" b="0" dirty="0">
                <a:solidFill>
                  <a:srgbClr val="B5CEA8"/>
                </a:solidFill>
                <a:effectLst/>
                <a:latin typeface="Consolas" panose="020B0609020204030204" pitchFamily="49" charset="0"/>
              </a:rPr>
              <a:t>0</a:t>
            </a:r>
            <a:r>
              <a:rPr lang="en-US" sz="1050" b="0" dirty="0">
                <a:solidFill>
                  <a:srgbClr val="D4D4D4"/>
                </a:solidFill>
                <a:effectLst/>
                <a:latin typeface="Consolas" panose="020B0609020204030204" pitchFamily="49" charset="0"/>
              </a:rPr>
              <a:t>; </a:t>
            </a:r>
            <a:r>
              <a:rPr lang="en-US" sz="1050" b="0" dirty="0">
                <a:solidFill>
                  <a:srgbClr val="9CDCFE"/>
                </a:solidFill>
                <a:effectLst/>
                <a:latin typeface="Consolas" panose="020B0609020204030204" pitchFamily="49" charset="0"/>
              </a:rPr>
              <a:t>$row</a:t>
            </a:r>
            <a:r>
              <a:rPr lang="en-US" sz="1050" b="0" dirty="0">
                <a:solidFill>
                  <a:srgbClr val="D4D4D4"/>
                </a:solidFill>
                <a:effectLst/>
                <a:latin typeface="Consolas" panose="020B0609020204030204" pitchFamily="49" charset="0"/>
              </a:rPr>
              <a:t> &lt; </a:t>
            </a:r>
            <a:r>
              <a:rPr lang="en-US" sz="1050" b="0" dirty="0">
                <a:solidFill>
                  <a:srgbClr val="B5CEA8"/>
                </a:solidFill>
                <a:effectLst/>
                <a:latin typeface="Consolas" panose="020B0609020204030204" pitchFamily="49" charset="0"/>
              </a:rPr>
              <a:t>4</a:t>
            </a:r>
            <a:r>
              <a:rPr lang="en-US" sz="1050" b="0" dirty="0">
                <a:solidFill>
                  <a:srgbClr val="D4D4D4"/>
                </a:solidFill>
                <a:effectLst/>
                <a:latin typeface="Consolas" panose="020B0609020204030204" pitchFamily="49" charset="0"/>
              </a:rPr>
              <a:t>; </a:t>
            </a:r>
            <a:r>
              <a:rPr lang="en-US" sz="1050" b="0" dirty="0">
                <a:solidFill>
                  <a:srgbClr val="9CDCFE"/>
                </a:solidFill>
                <a:effectLst/>
                <a:latin typeface="Consolas" panose="020B0609020204030204" pitchFamily="49" charset="0"/>
              </a:rPr>
              <a:t>$row</a:t>
            </a:r>
            <a:r>
              <a:rPr lang="en-US" sz="1050" b="0" dirty="0">
                <a:solidFill>
                  <a:srgbClr val="D4D4D4"/>
                </a:solidFill>
                <a:effectLst/>
                <a:latin typeface="Consolas" panose="020B0609020204030204" pitchFamily="49" charset="0"/>
              </a:rPr>
              <a:t>++) {</a:t>
            </a:r>
            <a:endParaRPr lang="en-US" sz="1050" b="0" dirty="0">
              <a:solidFill>
                <a:srgbClr val="CCCCCC"/>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r>
              <a:rPr lang="en-US" sz="1050" b="0" dirty="0">
                <a:solidFill>
                  <a:srgbClr val="DCDCAA"/>
                </a:solidFill>
                <a:effectLst/>
                <a:latin typeface="Consolas" panose="020B0609020204030204" pitchFamily="49" charset="0"/>
              </a:rPr>
              <a:t>echo</a:t>
            </a:r>
            <a:r>
              <a:rPr lang="en-US" sz="1050" b="0" dirty="0">
                <a:solidFill>
                  <a:srgbClr val="D4D4D4"/>
                </a:solidFill>
                <a:effectLst/>
                <a:latin typeface="Consolas" panose="020B0609020204030204" pitchFamily="49" charset="0"/>
              </a:rPr>
              <a:t> </a:t>
            </a:r>
            <a:r>
              <a:rPr lang="en-US" sz="1050" b="0" dirty="0">
                <a:solidFill>
                  <a:srgbClr val="CE9178"/>
                </a:solidFill>
                <a:effectLst/>
                <a:latin typeface="Consolas" panose="020B0609020204030204" pitchFamily="49" charset="0"/>
              </a:rPr>
              <a:t>"&lt;p&gt;&lt;b&gt;Row number </a:t>
            </a:r>
            <a:r>
              <a:rPr lang="en-US" sz="1050" b="0" dirty="0">
                <a:solidFill>
                  <a:srgbClr val="9CDCFE"/>
                </a:solidFill>
                <a:effectLst/>
                <a:latin typeface="Consolas" panose="020B0609020204030204" pitchFamily="49" charset="0"/>
              </a:rPr>
              <a:t>$row</a:t>
            </a:r>
            <a:r>
              <a:rPr lang="en-US" sz="1050" b="0" dirty="0">
                <a:solidFill>
                  <a:srgbClr val="CE9178"/>
                </a:solidFill>
                <a:effectLst/>
                <a:latin typeface="Consolas" panose="020B0609020204030204" pitchFamily="49" charset="0"/>
              </a:rPr>
              <a:t>&lt;/b&gt;&lt;/p&gt;"</a:t>
            </a:r>
            <a:r>
              <a:rPr lang="en-US" sz="1050" b="0" dirty="0">
                <a:solidFill>
                  <a:srgbClr val="D4D4D4"/>
                </a:solidFill>
                <a:effectLst/>
                <a:latin typeface="Consolas" panose="020B0609020204030204" pitchFamily="49" charset="0"/>
              </a:rPr>
              <a:t>;</a:t>
            </a:r>
            <a:endParaRPr lang="en-US" sz="1050" b="0" dirty="0">
              <a:solidFill>
                <a:srgbClr val="CCCCCC"/>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endParaRPr lang="en-US" sz="1050" b="0" dirty="0">
              <a:solidFill>
                <a:srgbClr val="CCCCCC"/>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r>
              <a:rPr lang="en-US" sz="1050" b="0" dirty="0">
                <a:solidFill>
                  <a:srgbClr val="C586C0"/>
                </a:solidFill>
                <a:effectLst/>
                <a:latin typeface="Consolas" panose="020B0609020204030204" pitchFamily="49" charset="0"/>
              </a:rPr>
              <a:t>for</a:t>
            </a:r>
            <a:r>
              <a:rPr lang="en-US" sz="1050" b="0" dirty="0">
                <a:solidFill>
                  <a:srgbClr val="D4D4D4"/>
                </a:solidFill>
                <a:effectLst/>
                <a:latin typeface="Consolas" panose="020B0609020204030204" pitchFamily="49" charset="0"/>
              </a:rPr>
              <a:t> (</a:t>
            </a:r>
            <a:r>
              <a:rPr lang="en-US" sz="1050" b="0" dirty="0">
                <a:solidFill>
                  <a:srgbClr val="9CDCFE"/>
                </a:solidFill>
                <a:effectLst/>
                <a:latin typeface="Consolas" panose="020B0609020204030204" pitchFamily="49" charset="0"/>
              </a:rPr>
              <a:t>$col</a:t>
            </a:r>
            <a:r>
              <a:rPr lang="en-US" sz="1050" b="0" dirty="0">
                <a:solidFill>
                  <a:srgbClr val="D4D4D4"/>
                </a:solidFill>
                <a:effectLst/>
                <a:latin typeface="Consolas" panose="020B0609020204030204" pitchFamily="49" charset="0"/>
              </a:rPr>
              <a:t> = </a:t>
            </a:r>
            <a:r>
              <a:rPr lang="en-US" sz="1050" b="0" dirty="0">
                <a:solidFill>
                  <a:srgbClr val="B5CEA8"/>
                </a:solidFill>
                <a:effectLst/>
                <a:latin typeface="Consolas" panose="020B0609020204030204" pitchFamily="49" charset="0"/>
              </a:rPr>
              <a:t>0</a:t>
            </a:r>
            <a:r>
              <a:rPr lang="en-US" sz="1050" b="0" dirty="0">
                <a:solidFill>
                  <a:srgbClr val="D4D4D4"/>
                </a:solidFill>
                <a:effectLst/>
                <a:latin typeface="Consolas" panose="020B0609020204030204" pitchFamily="49" charset="0"/>
              </a:rPr>
              <a:t>; </a:t>
            </a:r>
            <a:r>
              <a:rPr lang="en-US" sz="1050" b="0" dirty="0">
                <a:solidFill>
                  <a:srgbClr val="9CDCFE"/>
                </a:solidFill>
                <a:effectLst/>
                <a:latin typeface="Consolas" panose="020B0609020204030204" pitchFamily="49" charset="0"/>
              </a:rPr>
              <a:t>$col</a:t>
            </a:r>
            <a:r>
              <a:rPr lang="en-US" sz="1050" b="0" dirty="0">
                <a:solidFill>
                  <a:srgbClr val="D4D4D4"/>
                </a:solidFill>
                <a:effectLst/>
                <a:latin typeface="Consolas" panose="020B0609020204030204" pitchFamily="49" charset="0"/>
              </a:rPr>
              <a:t> &lt; </a:t>
            </a:r>
            <a:r>
              <a:rPr lang="en-US" sz="1050" b="0" dirty="0">
                <a:solidFill>
                  <a:srgbClr val="B5CEA8"/>
                </a:solidFill>
                <a:effectLst/>
                <a:latin typeface="Consolas" panose="020B0609020204030204" pitchFamily="49" charset="0"/>
              </a:rPr>
              <a:t>3</a:t>
            </a:r>
            <a:r>
              <a:rPr lang="en-US" sz="1050" b="0" dirty="0">
                <a:solidFill>
                  <a:srgbClr val="D4D4D4"/>
                </a:solidFill>
                <a:effectLst/>
                <a:latin typeface="Consolas" panose="020B0609020204030204" pitchFamily="49" charset="0"/>
              </a:rPr>
              <a:t>; </a:t>
            </a:r>
            <a:r>
              <a:rPr lang="en-US" sz="1050" b="0" dirty="0">
                <a:solidFill>
                  <a:srgbClr val="9CDCFE"/>
                </a:solidFill>
                <a:effectLst/>
                <a:latin typeface="Consolas" panose="020B0609020204030204" pitchFamily="49" charset="0"/>
              </a:rPr>
              <a:t>$col</a:t>
            </a:r>
            <a:r>
              <a:rPr lang="en-US" sz="1050" b="0" dirty="0">
                <a:solidFill>
                  <a:srgbClr val="D4D4D4"/>
                </a:solidFill>
                <a:effectLst/>
                <a:latin typeface="Consolas" panose="020B0609020204030204" pitchFamily="49" charset="0"/>
              </a:rPr>
              <a:t>++) {</a:t>
            </a:r>
            <a:endParaRPr lang="en-US" sz="1050" b="0" dirty="0">
              <a:solidFill>
                <a:srgbClr val="CCCCCC"/>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r>
              <a:rPr lang="en-US" sz="1050" b="0" dirty="0">
                <a:solidFill>
                  <a:srgbClr val="DCDCAA"/>
                </a:solidFill>
                <a:effectLst/>
                <a:latin typeface="Consolas" panose="020B0609020204030204" pitchFamily="49" charset="0"/>
              </a:rPr>
              <a:t>echo</a:t>
            </a:r>
            <a:r>
              <a:rPr lang="en-US" sz="1050" b="0" dirty="0">
                <a:solidFill>
                  <a:srgbClr val="D4D4D4"/>
                </a:solidFill>
                <a:effectLst/>
                <a:latin typeface="Consolas" panose="020B0609020204030204" pitchFamily="49" charset="0"/>
              </a:rPr>
              <a:t> </a:t>
            </a:r>
            <a:r>
              <a:rPr lang="en-US" sz="1050" b="0" dirty="0">
                <a:solidFill>
                  <a:srgbClr val="9CDCFE"/>
                </a:solidFill>
                <a:effectLst/>
                <a:latin typeface="Consolas" panose="020B0609020204030204" pitchFamily="49" charset="0"/>
              </a:rPr>
              <a:t>$cars</a:t>
            </a:r>
            <a:r>
              <a:rPr lang="en-US" sz="1050" b="0" dirty="0">
                <a:solidFill>
                  <a:srgbClr val="D4D4D4"/>
                </a:solidFill>
                <a:effectLst/>
                <a:latin typeface="Consolas" panose="020B0609020204030204" pitchFamily="49" charset="0"/>
              </a:rPr>
              <a:t>[</a:t>
            </a:r>
            <a:r>
              <a:rPr lang="en-US" sz="1050" b="0" dirty="0">
                <a:solidFill>
                  <a:srgbClr val="9CDCFE"/>
                </a:solidFill>
                <a:effectLst/>
                <a:latin typeface="Consolas" panose="020B0609020204030204" pitchFamily="49" charset="0"/>
              </a:rPr>
              <a:t>$row</a:t>
            </a:r>
            <a:r>
              <a:rPr lang="en-US" sz="1050" b="0" dirty="0">
                <a:solidFill>
                  <a:srgbClr val="D4D4D4"/>
                </a:solidFill>
                <a:effectLst/>
                <a:latin typeface="Consolas" panose="020B0609020204030204" pitchFamily="49" charset="0"/>
              </a:rPr>
              <a:t>][</a:t>
            </a:r>
            <a:r>
              <a:rPr lang="en-US" sz="1050" b="0" dirty="0">
                <a:solidFill>
                  <a:srgbClr val="9CDCFE"/>
                </a:solidFill>
                <a:effectLst/>
                <a:latin typeface="Consolas" panose="020B0609020204030204" pitchFamily="49" charset="0"/>
              </a:rPr>
              <a:t>$col</a:t>
            </a:r>
            <a:r>
              <a:rPr lang="en-US" sz="1050" b="0" dirty="0">
                <a:solidFill>
                  <a:srgbClr val="D4D4D4"/>
                </a:solidFill>
                <a:effectLst/>
                <a:latin typeface="Consolas" panose="020B0609020204030204" pitchFamily="49" charset="0"/>
              </a:rPr>
              <a:t>].</a:t>
            </a:r>
            <a:r>
              <a:rPr lang="en-US" sz="1050" b="0" dirty="0">
                <a:solidFill>
                  <a:srgbClr val="CE9178"/>
                </a:solidFill>
                <a:effectLst/>
                <a:latin typeface="Consolas" panose="020B0609020204030204" pitchFamily="49" charset="0"/>
              </a:rPr>
              <a:t>"&lt;br&gt;"</a:t>
            </a:r>
            <a:r>
              <a:rPr lang="en-US" sz="1050" b="0" dirty="0">
                <a:solidFill>
                  <a:srgbClr val="D4D4D4"/>
                </a:solidFill>
                <a:effectLst/>
                <a:latin typeface="Consolas" panose="020B0609020204030204" pitchFamily="49" charset="0"/>
              </a:rPr>
              <a:t>;</a:t>
            </a:r>
            <a:endParaRPr lang="en-US" sz="1050" b="0" dirty="0">
              <a:solidFill>
                <a:srgbClr val="CCCCCC"/>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endParaRPr lang="en-US" sz="1050" b="0" dirty="0">
              <a:solidFill>
                <a:srgbClr val="CCCCCC"/>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endParaRPr lang="en-US" sz="1050" b="0" dirty="0">
              <a:solidFill>
                <a:srgbClr val="CCCCCC"/>
              </a:solidFill>
              <a:effectLst/>
              <a:latin typeface="Consolas" panose="020B0609020204030204" pitchFamily="49" charset="0"/>
            </a:endParaRPr>
          </a:p>
          <a:p>
            <a:r>
              <a:rPr lang="en-US" sz="1050" b="0" dirty="0">
                <a:solidFill>
                  <a:srgbClr val="D4D4D4"/>
                </a:solidFill>
                <a:effectLst/>
                <a:latin typeface="Consolas" panose="020B0609020204030204" pitchFamily="49" charset="0"/>
              </a:rPr>
              <a:t>  }</a:t>
            </a:r>
            <a:endParaRPr lang="en-US" sz="1050" b="0" dirty="0">
              <a:solidFill>
                <a:srgbClr val="CCCCCC"/>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4529E74F-EAD4-B8F9-5F78-E341433A30B9}"/>
              </a:ext>
            </a:extLst>
          </p:cNvPr>
          <p:cNvPicPr>
            <a:picLocks noChangeAspect="1"/>
          </p:cNvPicPr>
          <p:nvPr/>
        </p:nvPicPr>
        <p:blipFill>
          <a:blip r:embed="rId3"/>
          <a:srcRect r="18976"/>
          <a:stretch/>
        </p:blipFill>
        <p:spPr>
          <a:xfrm>
            <a:off x="7363204" y="790912"/>
            <a:ext cx="1304254" cy="3990975"/>
          </a:xfrm>
          <a:prstGeom prst="rect">
            <a:avLst/>
          </a:prstGeom>
        </p:spPr>
      </p:pic>
      <p:sp>
        <p:nvSpPr>
          <p:cNvPr id="4" name="TextBox 3">
            <a:extLst>
              <a:ext uri="{FF2B5EF4-FFF2-40B4-BE49-F238E27FC236}">
                <a16:creationId xmlns:a16="http://schemas.microsoft.com/office/drawing/2014/main" id="{6198E783-1E40-8591-9842-B2B113F095A1}"/>
              </a:ext>
            </a:extLst>
          </p:cNvPr>
          <p:cNvSpPr txBox="1"/>
          <p:nvPr/>
        </p:nvSpPr>
        <p:spPr>
          <a:xfrm>
            <a:off x="342527" y="739525"/>
            <a:ext cx="7009350" cy="1323439"/>
          </a:xfrm>
          <a:prstGeom prst="rect">
            <a:avLst/>
          </a:prstGeom>
          <a:noFill/>
        </p:spPr>
        <p:txBody>
          <a:bodyPr wrap="square" rtlCol="0">
            <a:spAutoFit/>
          </a:bodyPr>
          <a:lstStyle/>
          <a:p>
            <a:r>
              <a:rPr lang="en-US" sz="2000" b="0" i="0" dirty="0">
                <a:solidFill>
                  <a:srgbClr val="000000"/>
                </a:solidFill>
                <a:effectLst/>
                <a:latin typeface="Verdana" panose="020B0604030504040204" pitchFamily="34" charset="0"/>
              </a:rPr>
              <a:t>We can also put a for loop inside another for loop to get the elements of the $cars array (we still have to point to the two indices):</a:t>
            </a:r>
          </a:p>
          <a:p>
            <a:endParaRPr lang="en-PH" sz="2000" dirty="0"/>
          </a:p>
        </p:txBody>
      </p:sp>
    </p:spTree>
    <p:extLst>
      <p:ext uri="{BB962C8B-B14F-4D97-AF65-F5344CB8AC3E}">
        <p14:creationId xmlns:p14="http://schemas.microsoft.com/office/powerpoint/2010/main" val="10826847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i="0" dirty="0">
                <a:solidFill>
                  <a:schemeClr val="tx1"/>
                </a:solidFill>
                <a:effectLst/>
                <a:cs typeface="Poppins" panose="00000500000000000000" pitchFamily="2" charset="0"/>
              </a:rPr>
              <a:t>PHP - Two-dimensional Arrays</a:t>
            </a:r>
            <a:br>
              <a:rPr lang="en-US" i="0" dirty="0">
                <a:solidFill>
                  <a:schemeClr val="tx1"/>
                </a:solidFill>
                <a:effectLst/>
                <a:cs typeface="Poppins" panose="00000500000000000000" pitchFamily="2" charset="0"/>
              </a:rPr>
            </a:br>
            <a:br>
              <a:rPr lang="en-US" dirty="0">
                <a:solidFill>
                  <a:schemeClr val="tx1"/>
                </a:solidFill>
                <a:cs typeface="Poppins" panose="00000500000000000000" pitchFamily="2" charset="0"/>
              </a:rPr>
            </a:br>
            <a:endParaRPr lang="en-PH"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D2EFFF37-A2E3-D50A-0753-61842AF42701}"/>
              </a:ext>
            </a:extLst>
          </p:cNvPr>
          <p:cNvSpPr txBox="1"/>
          <p:nvPr/>
        </p:nvSpPr>
        <p:spPr>
          <a:xfrm>
            <a:off x="1033156" y="1127240"/>
            <a:ext cx="3911316" cy="3477875"/>
          </a:xfrm>
          <a:prstGeom prst="rect">
            <a:avLst/>
          </a:prstGeom>
          <a:solidFill>
            <a:schemeClr val="bg1"/>
          </a:solidFill>
        </p:spPr>
        <p:txBody>
          <a:bodyPr wrap="square" rtlCol="0">
            <a:spAutoFit/>
          </a:bodyPr>
          <a:lstStyle/>
          <a:p>
            <a:r>
              <a:rPr lang="en-US" sz="1000" b="0" dirty="0">
                <a:solidFill>
                  <a:srgbClr val="9CDCFE"/>
                </a:solidFill>
                <a:effectLst/>
                <a:latin typeface="Consolas" panose="020B0609020204030204" pitchFamily="49" charset="0"/>
              </a:rPr>
              <a:t>$cars</a:t>
            </a:r>
            <a:r>
              <a:rPr lang="en-US" sz="1000" b="0" dirty="0">
                <a:solidFill>
                  <a:srgbClr val="D4D4D4"/>
                </a:solidFill>
                <a:effectLst/>
                <a:latin typeface="Consolas" panose="020B0609020204030204" pitchFamily="49" charset="0"/>
              </a:rPr>
              <a:t> = </a:t>
            </a:r>
            <a:r>
              <a:rPr lang="en-US" sz="1000" b="0" dirty="0">
                <a:solidFill>
                  <a:srgbClr val="DCDCAA"/>
                </a:solidFill>
                <a:effectLst/>
                <a:latin typeface="Consolas" panose="020B0609020204030204" pitchFamily="49" charset="0"/>
              </a:rPr>
              <a:t>array</a:t>
            </a:r>
            <a:r>
              <a:rPr lang="en-US" sz="1000" b="0" dirty="0">
                <a:solidFill>
                  <a:srgbClr val="D4D4D4"/>
                </a:solidFill>
                <a:effectLst/>
                <a:latin typeface="Consolas" panose="020B0609020204030204" pitchFamily="49" charset="0"/>
              </a:rPr>
              <a:t> (</a:t>
            </a:r>
            <a:endParaRPr lang="en-US" sz="1000" b="0" dirty="0">
              <a:solidFill>
                <a:srgbClr val="CCCCCC"/>
              </a:solidFill>
              <a:effectLst/>
              <a:latin typeface="Consolas" panose="020B0609020204030204" pitchFamily="49" charset="0"/>
            </a:endParaRPr>
          </a:p>
          <a:p>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array</a:t>
            </a:r>
            <a:r>
              <a:rPr lang="en-US" sz="1000" b="0" dirty="0">
                <a:solidFill>
                  <a:srgbClr val="D4D4D4"/>
                </a:solidFill>
                <a:effectLst/>
                <a:latin typeface="Consolas" panose="020B0609020204030204" pitchFamily="49" charset="0"/>
              </a:rPr>
              <a:t>(</a:t>
            </a:r>
            <a:r>
              <a:rPr lang="en-US" sz="1000" b="0" dirty="0">
                <a:solidFill>
                  <a:srgbClr val="CE9178"/>
                </a:solidFill>
                <a:effectLst/>
                <a:latin typeface="Consolas" panose="020B0609020204030204" pitchFamily="49" charset="0"/>
              </a:rPr>
              <a:t>"Volvo"</a:t>
            </a:r>
            <a:r>
              <a:rPr lang="en-US" sz="1000" b="0" dirty="0">
                <a:solidFill>
                  <a:srgbClr val="D4D4D4"/>
                </a:solidFill>
                <a:effectLst/>
                <a:latin typeface="Consolas" panose="020B0609020204030204" pitchFamily="49" charset="0"/>
              </a:rPr>
              <a:t>,</a:t>
            </a:r>
            <a:r>
              <a:rPr lang="en-US" sz="1000" b="0" dirty="0">
                <a:solidFill>
                  <a:srgbClr val="B5CEA8"/>
                </a:solidFill>
                <a:effectLst/>
                <a:latin typeface="Consolas" panose="020B0609020204030204" pitchFamily="49" charset="0"/>
              </a:rPr>
              <a:t>22</a:t>
            </a:r>
            <a:r>
              <a:rPr lang="en-US" sz="1000" b="0" dirty="0">
                <a:solidFill>
                  <a:srgbClr val="D4D4D4"/>
                </a:solidFill>
                <a:effectLst/>
                <a:latin typeface="Consolas" panose="020B0609020204030204" pitchFamily="49" charset="0"/>
              </a:rPr>
              <a:t>,</a:t>
            </a:r>
            <a:r>
              <a:rPr lang="en-US" sz="1000" b="0" dirty="0">
                <a:solidFill>
                  <a:srgbClr val="B5CEA8"/>
                </a:solidFill>
                <a:effectLst/>
                <a:latin typeface="Consolas" panose="020B0609020204030204" pitchFamily="49" charset="0"/>
              </a:rPr>
              <a:t>18</a:t>
            </a:r>
            <a:r>
              <a:rPr lang="en-US" sz="1000" b="0" dirty="0">
                <a:solidFill>
                  <a:srgbClr val="D4D4D4"/>
                </a:solidFill>
                <a:effectLst/>
                <a:latin typeface="Consolas" panose="020B0609020204030204" pitchFamily="49" charset="0"/>
              </a:rPr>
              <a:t>),</a:t>
            </a:r>
            <a:endParaRPr lang="en-US" sz="1000" b="0" dirty="0">
              <a:solidFill>
                <a:srgbClr val="CCCCCC"/>
              </a:solidFill>
              <a:effectLst/>
              <a:latin typeface="Consolas" panose="020B0609020204030204" pitchFamily="49" charset="0"/>
            </a:endParaRPr>
          </a:p>
          <a:p>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array</a:t>
            </a:r>
            <a:r>
              <a:rPr lang="en-US" sz="1000" b="0" dirty="0">
                <a:solidFill>
                  <a:srgbClr val="D4D4D4"/>
                </a:solidFill>
                <a:effectLst/>
                <a:latin typeface="Consolas" panose="020B0609020204030204" pitchFamily="49" charset="0"/>
              </a:rPr>
              <a:t>(</a:t>
            </a:r>
            <a:r>
              <a:rPr lang="en-US" sz="1000" b="0" dirty="0">
                <a:solidFill>
                  <a:srgbClr val="CE9178"/>
                </a:solidFill>
                <a:effectLst/>
                <a:latin typeface="Consolas" panose="020B0609020204030204" pitchFamily="49" charset="0"/>
              </a:rPr>
              <a:t>"BMW"</a:t>
            </a:r>
            <a:r>
              <a:rPr lang="en-US" sz="1000" b="0" dirty="0">
                <a:solidFill>
                  <a:srgbClr val="D4D4D4"/>
                </a:solidFill>
                <a:effectLst/>
                <a:latin typeface="Consolas" panose="020B0609020204030204" pitchFamily="49" charset="0"/>
              </a:rPr>
              <a:t>,</a:t>
            </a:r>
            <a:r>
              <a:rPr lang="en-US" sz="1000" b="0" dirty="0">
                <a:solidFill>
                  <a:srgbClr val="B5CEA8"/>
                </a:solidFill>
                <a:effectLst/>
                <a:latin typeface="Consolas" panose="020B0609020204030204" pitchFamily="49" charset="0"/>
              </a:rPr>
              <a:t>15</a:t>
            </a:r>
            <a:r>
              <a:rPr lang="en-US" sz="1000" b="0" dirty="0">
                <a:solidFill>
                  <a:srgbClr val="D4D4D4"/>
                </a:solidFill>
                <a:effectLst/>
                <a:latin typeface="Consolas" panose="020B0609020204030204" pitchFamily="49" charset="0"/>
              </a:rPr>
              <a:t>,</a:t>
            </a:r>
            <a:r>
              <a:rPr lang="en-US" sz="1000" b="0" dirty="0">
                <a:solidFill>
                  <a:srgbClr val="B5CEA8"/>
                </a:solidFill>
                <a:effectLst/>
                <a:latin typeface="Consolas" panose="020B0609020204030204" pitchFamily="49" charset="0"/>
              </a:rPr>
              <a:t>13</a:t>
            </a:r>
            <a:r>
              <a:rPr lang="en-US" sz="1000" b="0" dirty="0">
                <a:solidFill>
                  <a:srgbClr val="D4D4D4"/>
                </a:solidFill>
                <a:effectLst/>
                <a:latin typeface="Consolas" panose="020B0609020204030204" pitchFamily="49" charset="0"/>
              </a:rPr>
              <a:t>),</a:t>
            </a:r>
            <a:endParaRPr lang="en-US" sz="1000" b="0" dirty="0">
              <a:solidFill>
                <a:srgbClr val="CCCCCC"/>
              </a:solidFill>
              <a:effectLst/>
              <a:latin typeface="Consolas" panose="020B0609020204030204" pitchFamily="49" charset="0"/>
            </a:endParaRPr>
          </a:p>
          <a:p>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array</a:t>
            </a:r>
            <a:r>
              <a:rPr lang="en-US" sz="1000" b="0" dirty="0">
                <a:solidFill>
                  <a:srgbClr val="D4D4D4"/>
                </a:solidFill>
                <a:effectLst/>
                <a:latin typeface="Consolas" panose="020B0609020204030204" pitchFamily="49" charset="0"/>
              </a:rPr>
              <a:t>(</a:t>
            </a:r>
            <a:r>
              <a:rPr lang="en-US" sz="1000" b="0" dirty="0">
                <a:solidFill>
                  <a:srgbClr val="CE9178"/>
                </a:solidFill>
                <a:effectLst/>
                <a:latin typeface="Consolas" panose="020B0609020204030204" pitchFamily="49" charset="0"/>
              </a:rPr>
              <a:t>"Saab"</a:t>
            </a:r>
            <a:r>
              <a:rPr lang="en-US" sz="1000" b="0" dirty="0">
                <a:solidFill>
                  <a:srgbClr val="D4D4D4"/>
                </a:solidFill>
                <a:effectLst/>
                <a:latin typeface="Consolas" panose="020B0609020204030204" pitchFamily="49" charset="0"/>
              </a:rPr>
              <a:t>,</a:t>
            </a:r>
            <a:r>
              <a:rPr lang="en-US" sz="1000" b="0" dirty="0">
                <a:solidFill>
                  <a:srgbClr val="B5CEA8"/>
                </a:solidFill>
                <a:effectLst/>
                <a:latin typeface="Consolas" panose="020B0609020204030204" pitchFamily="49" charset="0"/>
              </a:rPr>
              <a:t>5</a:t>
            </a:r>
            <a:r>
              <a:rPr lang="en-US" sz="1000" b="0" dirty="0">
                <a:solidFill>
                  <a:srgbClr val="D4D4D4"/>
                </a:solidFill>
                <a:effectLst/>
                <a:latin typeface="Consolas" panose="020B0609020204030204" pitchFamily="49" charset="0"/>
              </a:rPr>
              <a:t>,</a:t>
            </a:r>
            <a:r>
              <a:rPr lang="en-US" sz="1000" b="0" dirty="0">
                <a:solidFill>
                  <a:srgbClr val="B5CEA8"/>
                </a:solidFill>
                <a:effectLst/>
                <a:latin typeface="Consolas" panose="020B0609020204030204" pitchFamily="49" charset="0"/>
              </a:rPr>
              <a:t>2</a:t>
            </a:r>
            <a:r>
              <a:rPr lang="en-US" sz="1000" b="0" dirty="0">
                <a:solidFill>
                  <a:srgbClr val="D4D4D4"/>
                </a:solidFill>
                <a:effectLst/>
                <a:latin typeface="Consolas" panose="020B0609020204030204" pitchFamily="49" charset="0"/>
              </a:rPr>
              <a:t>),</a:t>
            </a:r>
            <a:endParaRPr lang="en-US" sz="1000" b="0" dirty="0">
              <a:solidFill>
                <a:srgbClr val="CCCCCC"/>
              </a:solidFill>
              <a:effectLst/>
              <a:latin typeface="Consolas" panose="020B0609020204030204" pitchFamily="49" charset="0"/>
            </a:endParaRPr>
          </a:p>
          <a:p>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array</a:t>
            </a:r>
            <a:r>
              <a:rPr lang="en-US" sz="1000" b="0" dirty="0">
                <a:solidFill>
                  <a:srgbClr val="D4D4D4"/>
                </a:solidFill>
                <a:effectLst/>
                <a:latin typeface="Consolas" panose="020B0609020204030204" pitchFamily="49" charset="0"/>
              </a:rPr>
              <a:t>(</a:t>
            </a:r>
            <a:r>
              <a:rPr lang="en-US" sz="1000" b="0" dirty="0">
                <a:solidFill>
                  <a:srgbClr val="CE9178"/>
                </a:solidFill>
                <a:effectLst/>
                <a:latin typeface="Consolas" panose="020B0609020204030204" pitchFamily="49" charset="0"/>
              </a:rPr>
              <a:t>"Land Rover"</a:t>
            </a:r>
            <a:r>
              <a:rPr lang="en-US" sz="1000" b="0" dirty="0">
                <a:solidFill>
                  <a:srgbClr val="D4D4D4"/>
                </a:solidFill>
                <a:effectLst/>
                <a:latin typeface="Consolas" panose="020B0609020204030204" pitchFamily="49" charset="0"/>
              </a:rPr>
              <a:t>,</a:t>
            </a:r>
            <a:r>
              <a:rPr lang="en-US" sz="1000" b="0" dirty="0">
                <a:solidFill>
                  <a:srgbClr val="B5CEA8"/>
                </a:solidFill>
                <a:effectLst/>
                <a:latin typeface="Consolas" panose="020B0609020204030204" pitchFamily="49" charset="0"/>
              </a:rPr>
              <a:t>17</a:t>
            </a:r>
            <a:r>
              <a:rPr lang="en-US" sz="1000" b="0" dirty="0">
                <a:solidFill>
                  <a:srgbClr val="D4D4D4"/>
                </a:solidFill>
                <a:effectLst/>
                <a:latin typeface="Consolas" panose="020B0609020204030204" pitchFamily="49" charset="0"/>
              </a:rPr>
              <a:t>,</a:t>
            </a:r>
            <a:r>
              <a:rPr lang="en-US" sz="1000" b="0" dirty="0">
                <a:solidFill>
                  <a:srgbClr val="B5CEA8"/>
                </a:solidFill>
                <a:effectLst/>
                <a:latin typeface="Consolas" panose="020B0609020204030204" pitchFamily="49" charset="0"/>
              </a:rPr>
              <a:t>15</a:t>
            </a:r>
            <a:r>
              <a:rPr lang="en-US" sz="1000" b="0" dirty="0">
                <a:solidFill>
                  <a:srgbClr val="D4D4D4"/>
                </a:solidFill>
                <a:effectLst/>
                <a:latin typeface="Consolas" panose="020B0609020204030204" pitchFamily="49" charset="0"/>
              </a:rPr>
              <a:t>)</a:t>
            </a:r>
            <a:endParaRPr lang="en-US" sz="1000" b="0" dirty="0">
              <a:solidFill>
                <a:srgbClr val="CCCCCC"/>
              </a:solidFill>
              <a:effectLst/>
              <a:latin typeface="Consolas" panose="020B0609020204030204" pitchFamily="49" charset="0"/>
            </a:endParaRPr>
          </a:p>
          <a:p>
            <a:r>
              <a:rPr lang="en-US" sz="1000" b="0" dirty="0">
                <a:solidFill>
                  <a:srgbClr val="D4D4D4"/>
                </a:solidFill>
                <a:effectLst/>
                <a:latin typeface="Consolas" panose="020B0609020204030204" pitchFamily="49" charset="0"/>
              </a:rPr>
              <a:t>);</a:t>
            </a:r>
            <a:endParaRPr lang="en-US" sz="1000" b="0" dirty="0">
              <a:solidFill>
                <a:srgbClr val="CCCCCC"/>
              </a:solidFill>
              <a:effectLst/>
              <a:latin typeface="Consolas" panose="020B0609020204030204" pitchFamily="49" charset="0"/>
            </a:endParaRPr>
          </a:p>
          <a:p>
            <a:br>
              <a:rPr lang="en-US" sz="1000" b="0" dirty="0">
                <a:solidFill>
                  <a:srgbClr val="CCCCCC"/>
                </a:solidFill>
                <a:effectLst/>
                <a:latin typeface="Consolas" panose="020B0609020204030204" pitchFamily="49" charset="0"/>
              </a:rPr>
            </a:br>
            <a:r>
              <a:rPr lang="en-US" sz="1000" b="0" dirty="0">
                <a:solidFill>
                  <a:srgbClr val="DCDCAA"/>
                </a:solidFill>
                <a:effectLst/>
                <a:latin typeface="Consolas" panose="020B0609020204030204" pitchFamily="49" charset="0"/>
              </a:rPr>
              <a:t>echo</a:t>
            </a:r>
            <a:r>
              <a:rPr lang="en-US" sz="1000" b="0" dirty="0">
                <a:solidFill>
                  <a:srgbClr val="D4D4D4"/>
                </a:solidFill>
                <a:effectLst/>
                <a:latin typeface="Consolas" panose="020B0609020204030204" pitchFamily="49" charset="0"/>
              </a:rPr>
              <a:t> </a:t>
            </a:r>
            <a:r>
              <a:rPr lang="en-US" sz="1000" b="0" dirty="0">
                <a:solidFill>
                  <a:srgbClr val="CE9178"/>
                </a:solidFill>
                <a:effectLst/>
                <a:latin typeface="Consolas" panose="020B0609020204030204" pitchFamily="49" charset="0"/>
              </a:rPr>
              <a:t>"&lt;table border='1' cellpadding='10'&gt;"</a:t>
            </a:r>
            <a:r>
              <a:rPr lang="en-US" sz="1000" b="0" dirty="0">
                <a:solidFill>
                  <a:srgbClr val="D4D4D4"/>
                </a:solidFill>
                <a:effectLst/>
                <a:latin typeface="Consolas" panose="020B0609020204030204" pitchFamily="49" charset="0"/>
              </a:rPr>
              <a:t>;</a:t>
            </a:r>
            <a:endParaRPr lang="en-US" sz="1000" b="0" dirty="0">
              <a:solidFill>
                <a:srgbClr val="CCCCCC"/>
              </a:solidFill>
              <a:effectLst/>
              <a:latin typeface="Consolas" panose="020B0609020204030204" pitchFamily="49" charset="0"/>
            </a:endParaRPr>
          </a:p>
          <a:p>
            <a:r>
              <a:rPr lang="en-US" sz="1000" b="0" dirty="0">
                <a:solidFill>
                  <a:srgbClr val="DCDCAA"/>
                </a:solidFill>
                <a:effectLst/>
                <a:latin typeface="Consolas" panose="020B0609020204030204" pitchFamily="49" charset="0"/>
              </a:rPr>
              <a:t>echo</a:t>
            </a:r>
            <a:r>
              <a:rPr lang="en-US" sz="1000" b="0" dirty="0">
                <a:solidFill>
                  <a:srgbClr val="D4D4D4"/>
                </a:solidFill>
                <a:effectLst/>
                <a:latin typeface="Consolas" panose="020B0609020204030204" pitchFamily="49" charset="0"/>
              </a:rPr>
              <a:t> </a:t>
            </a:r>
            <a:r>
              <a:rPr lang="en-US" sz="1000" b="0" dirty="0">
                <a:solidFill>
                  <a:srgbClr val="CE9178"/>
                </a:solidFill>
                <a:effectLst/>
                <a:latin typeface="Consolas" panose="020B0609020204030204" pitchFamily="49" charset="0"/>
              </a:rPr>
              <a:t>"&lt;tr&gt;&lt;th&gt;Name&lt;/th&gt;&lt;th&gt;Stock&lt;/th&gt;&lt;th&gt;Sold&lt;/th&gt;&lt;/tr&gt;"</a:t>
            </a:r>
            <a:r>
              <a:rPr lang="en-US" sz="1000" b="0" dirty="0">
                <a:solidFill>
                  <a:srgbClr val="D4D4D4"/>
                </a:solidFill>
                <a:effectLst/>
                <a:latin typeface="Consolas" panose="020B0609020204030204" pitchFamily="49" charset="0"/>
              </a:rPr>
              <a:t>;</a:t>
            </a:r>
            <a:endParaRPr lang="en-US" sz="1000" b="0" dirty="0">
              <a:solidFill>
                <a:srgbClr val="CCCCCC"/>
              </a:solidFill>
              <a:effectLst/>
              <a:latin typeface="Consolas" panose="020B0609020204030204" pitchFamily="49" charset="0"/>
            </a:endParaRPr>
          </a:p>
          <a:p>
            <a:br>
              <a:rPr lang="en-US" sz="1000" b="0" dirty="0">
                <a:solidFill>
                  <a:srgbClr val="CCCCCC"/>
                </a:solidFill>
                <a:effectLst/>
                <a:latin typeface="Consolas" panose="020B0609020204030204" pitchFamily="49" charset="0"/>
              </a:rPr>
            </a:br>
            <a:r>
              <a:rPr lang="en-US" sz="1000" b="0" dirty="0">
                <a:solidFill>
                  <a:srgbClr val="C586C0"/>
                </a:solidFill>
                <a:effectLst/>
                <a:latin typeface="Consolas" panose="020B0609020204030204" pitchFamily="49" charset="0"/>
              </a:rPr>
              <a:t>for</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$row</a:t>
            </a:r>
            <a:r>
              <a:rPr lang="en-US" sz="1000" b="0" dirty="0">
                <a:solidFill>
                  <a:srgbClr val="D4D4D4"/>
                </a:solidFill>
                <a:effectLst/>
                <a:latin typeface="Consolas" panose="020B0609020204030204" pitchFamily="49" charset="0"/>
              </a:rPr>
              <a:t> = </a:t>
            </a:r>
            <a:r>
              <a:rPr lang="en-US" sz="1000" b="0" dirty="0">
                <a:solidFill>
                  <a:srgbClr val="B5CEA8"/>
                </a:solidFill>
                <a:effectLst/>
                <a:latin typeface="Consolas" panose="020B0609020204030204" pitchFamily="49" charset="0"/>
              </a:rPr>
              <a:t>0</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$row</a:t>
            </a:r>
            <a:r>
              <a:rPr lang="en-US" sz="1000" b="0" dirty="0">
                <a:solidFill>
                  <a:srgbClr val="D4D4D4"/>
                </a:solidFill>
                <a:effectLst/>
                <a:latin typeface="Consolas" panose="020B0609020204030204" pitchFamily="49" charset="0"/>
              </a:rPr>
              <a:t> &lt; </a:t>
            </a:r>
            <a:r>
              <a:rPr lang="en-US" sz="1000" b="0" dirty="0">
                <a:solidFill>
                  <a:srgbClr val="B5CEA8"/>
                </a:solidFill>
                <a:effectLst/>
                <a:latin typeface="Consolas" panose="020B0609020204030204" pitchFamily="49" charset="0"/>
              </a:rPr>
              <a:t>4</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$row</a:t>
            </a:r>
            <a:r>
              <a:rPr lang="en-US" sz="1000" b="0" dirty="0">
                <a:solidFill>
                  <a:srgbClr val="D4D4D4"/>
                </a:solidFill>
                <a:effectLst/>
                <a:latin typeface="Consolas" panose="020B0609020204030204" pitchFamily="49" charset="0"/>
              </a:rPr>
              <a:t>++) {</a:t>
            </a:r>
            <a:endParaRPr lang="en-US" sz="1000" b="0" dirty="0">
              <a:solidFill>
                <a:srgbClr val="CCCCCC"/>
              </a:solidFill>
              <a:effectLst/>
              <a:latin typeface="Consolas" panose="020B0609020204030204" pitchFamily="49" charset="0"/>
            </a:endParaRPr>
          </a:p>
          <a:p>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echo</a:t>
            </a:r>
            <a:r>
              <a:rPr lang="en-US" sz="1000" b="0" dirty="0">
                <a:solidFill>
                  <a:srgbClr val="D4D4D4"/>
                </a:solidFill>
                <a:effectLst/>
                <a:latin typeface="Consolas" panose="020B0609020204030204" pitchFamily="49" charset="0"/>
              </a:rPr>
              <a:t> </a:t>
            </a:r>
            <a:r>
              <a:rPr lang="en-US" sz="1000" b="0" dirty="0">
                <a:solidFill>
                  <a:srgbClr val="CE9178"/>
                </a:solidFill>
                <a:effectLst/>
                <a:latin typeface="Consolas" panose="020B0609020204030204" pitchFamily="49" charset="0"/>
              </a:rPr>
              <a:t>"&lt;tr&gt;"</a:t>
            </a:r>
            <a:r>
              <a:rPr lang="en-US" sz="1000" b="0" dirty="0">
                <a:solidFill>
                  <a:srgbClr val="D4D4D4"/>
                </a:solidFill>
                <a:effectLst/>
                <a:latin typeface="Consolas" panose="020B0609020204030204" pitchFamily="49" charset="0"/>
              </a:rPr>
              <a:t>;</a:t>
            </a:r>
            <a:endParaRPr lang="en-US" sz="1000" b="0" dirty="0">
              <a:solidFill>
                <a:srgbClr val="CCCCCC"/>
              </a:solidFill>
              <a:effectLst/>
              <a:latin typeface="Consolas" panose="020B0609020204030204" pitchFamily="49" charset="0"/>
            </a:endParaRPr>
          </a:p>
          <a:p>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for</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$col</a:t>
            </a:r>
            <a:r>
              <a:rPr lang="en-US" sz="1000" b="0" dirty="0">
                <a:solidFill>
                  <a:srgbClr val="D4D4D4"/>
                </a:solidFill>
                <a:effectLst/>
                <a:latin typeface="Consolas" panose="020B0609020204030204" pitchFamily="49" charset="0"/>
              </a:rPr>
              <a:t> = </a:t>
            </a:r>
            <a:r>
              <a:rPr lang="en-US" sz="1000" b="0" dirty="0">
                <a:solidFill>
                  <a:srgbClr val="B5CEA8"/>
                </a:solidFill>
                <a:effectLst/>
                <a:latin typeface="Consolas" panose="020B0609020204030204" pitchFamily="49" charset="0"/>
              </a:rPr>
              <a:t>0</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$col</a:t>
            </a:r>
            <a:r>
              <a:rPr lang="en-US" sz="1000" b="0" dirty="0">
                <a:solidFill>
                  <a:srgbClr val="D4D4D4"/>
                </a:solidFill>
                <a:effectLst/>
                <a:latin typeface="Consolas" panose="020B0609020204030204" pitchFamily="49" charset="0"/>
              </a:rPr>
              <a:t> &lt; </a:t>
            </a:r>
            <a:r>
              <a:rPr lang="en-US" sz="1000" b="0" dirty="0">
                <a:solidFill>
                  <a:srgbClr val="B5CEA8"/>
                </a:solidFill>
                <a:effectLst/>
                <a:latin typeface="Consolas" panose="020B0609020204030204" pitchFamily="49" charset="0"/>
              </a:rPr>
              <a:t>3</a:t>
            </a:r>
            <a:r>
              <a:rPr lang="en-US" sz="1000" b="0" dirty="0">
                <a:solidFill>
                  <a:srgbClr val="D4D4D4"/>
                </a:solidFill>
                <a:effectLst/>
                <a:latin typeface="Consolas" panose="020B0609020204030204" pitchFamily="49" charset="0"/>
              </a:rPr>
              <a:t>; </a:t>
            </a:r>
            <a:r>
              <a:rPr lang="en-US" sz="1000" b="0" dirty="0">
                <a:solidFill>
                  <a:srgbClr val="9CDCFE"/>
                </a:solidFill>
                <a:effectLst/>
                <a:latin typeface="Consolas" panose="020B0609020204030204" pitchFamily="49" charset="0"/>
              </a:rPr>
              <a:t>$col</a:t>
            </a:r>
            <a:r>
              <a:rPr lang="en-US" sz="1000" b="0" dirty="0">
                <a:solidFill>
                  <a:srgbClr val="D4D4D4"/>
                </a:solidFill>
                <a:effectLst/>
                <a:latin typeface="Consolas" panose="020B0609020204030204" pitchFamily="49" charset="0"/>
              </a:rPr>
              <a:t>++) {</a:t>
            </a:r>
            <a:endParaRPr lang="en-US" sz="1000" b="0" dirty="0">
              <a:solidFill>
                <a:srgbClr val="CCCCCC"/>
              </a:solidFill>
              <a:effectLst/>
              <a:latin typeface="Consolas" panose="020B0609020204030204" pitchFamily="49" charset="0"/>
            </a:endParaRPr>
          </a:p>
          <a:p>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echo</a:t>
            </a:r>
            <a:r>
              <a:rPr lang="en-US" sz="1000" b="0" dirty="0">
                <a:solidFill>
                  <a:srgbClr val="D4D4D4"/>
                </a:solidFill>
                <a:effectLst/>
                <a:latin typeface="Consolas" panose="020B0609020204030204" pitchFamily="49" charset="0"/>
              </a:rPr>
              <a:t> </a:t>
            </a:r>
            <a:r>
              <a:rPr lang="en-US" sz="1000" b="0" dirty="0">
                <a:solidFill>
                  <a:srgbClr val="CE9178"/>
                </a:solidFill>
                <a:effectLst/>
                <a:latin typeface="Consolas" panose="020B0609020204030204" pitchFamily="49" charset="0"/>
              </a:rPr>
              <a:t>"&lt;td&gt;"</a:t>
            </a:r>
            <a:r>
              <a:rPr lang="en-US" sz="1000" b="0" dirty="0">
                <a:solidFill>
                  <a:srgbClr val="D4D4D4"/>
                </a:solidFill>
                <a:effectLst/>
                <a:latin typeface="Consolas" panose="020B0609020204030204" pitchFamily="49" charset="0"/>
              </a:rPr>
              <a:t>.</a:t>
            </a:r>
            <a:r>
              <a:rPr lang="en-US" sz="1000" b="0" dirty="0">
                <a:solidFill>
                  <a:srgbClr val="9CDCFE"/>
                </a:solidFill>
                <a:effectLst/>
                <a:latin typeface="Consolas" panose="020B0609020204030204" pitchFamily="49" charset="0"/>
              </a:rPr>
              <a:t>$cars</a:t>
            </a:r>
            <a:r>
              <a:rPr lang="en-US" sz="1000" b="0" dirty="0">
                <a:solidFill>
                  <a:srgbClr val="D4D4D4"/>
                </a:solidFill>
                <a:effectLst/>
                <a:latin typeface="Consolas" panose="020B0609020204030204" pitchFamily="49" charset="0"/>
              </a:rPr>
              <a:t>[</a:t>
            </a:r>
            <a:r>
              <a:rPr lang="en-US" sz="1000" b="0" dirty="0">
                <a:solidFill>
                  <a:srgbClr val="9CDCFE"/>
                </a:solidFill>
                <a:effectLst/>
                <a:latin typeface="Consolas" panose="020B0609020204030204" pitchFamily="49" charset="0"/>
              </a:rPr>
              <a:t>$row</a:t>
            </a:r>
            <a:r>
              <a:rPr lang="en-US" sz="1000" b="0" dirty="0">
                <a:solidFill>
                  <a:srgbClr val="D4D4D4"/>
                </a:solidFill>
                <a:effectLst/>
                <a:latin typeface="Consolas" panose="020B0609020204030204" pitchFamily="49" charset="0"/>
              </a:rPr>
              <a:t>][</a:t>
            </a:r>
            <a:r>
              <a:rPr lang="en-US" sz="1000" b="0" dirty="0">
                <a:solidFill>
                  <a:srgbClr val="9CDCFE"/>
                </a:solidFill>
                <a:effectLst/>
                <a:latin typeface="Consolas" panose="020B0609020204030204" pitchFamily="49" charset="0"/>
              </a:rPr>
              <a:t>$col</a:t>
            </a:r>
            <a:r>
              <a:rPr lang="en-US" sz="1000" b="0" dirty="0">
                <a:solidFill>
                  <a:srgbClr val="D4D4D4"/>
                </a:solidFill>
                <a:effectLst/>
                <a:latin typeface="Consolas" panose="020B0609020204030204" pitchFamily="49" charset="0"/>
              </a:rPr>
              <a:t>].</a:t>
            </a:r>
            <a:r>
              <a:rPr lang="en-US" sz="1000" b="0" dirty="0">
                <a:solidFill>
                  <a:srgbClr val="CE9178"/>
                </a:solidFill>
                <a:effectLst/>
                <a:latin typeface="Consolas" panose="020B0609020204030204" pitchFamily="49" charset="0"/>
              </a:rPr>
              <a:t>"&lt;/td&gt;"</a:t>
            </a:r>
            <a:r>
              <a:rPr lang="en-US" sz="1000" b="0" dirty="0">
                <a:solidFill>
                  <a:srgbClr val="D4D4D4"/>
                </a:solidFill>
                <a:effectLst/>
                <a:latin typeface="Consolas" panose="020B0609020204030204" pitchFamily="49" charset="0"/>
              </a:rPr>
              <a:t>;</a:t>
            </a:r>
            <a:endParaRPr lang="en-US" sz="1000" b="0" dirty="0">
              <a:solidFill>
                <a:srgbClr val="CCCCCC"/>
              </a:solidFill>
              <a:effectLst/>
              <a:latin typeface="Consolas" panose="020B0609020204030204" pitchFamily="49" charset="0"/>
            </a:endParaRPr>
          </a:p>
          <a:p>
            <a:r>
              <a:rPr lang="en-US" sz="1000" b="0" dirty="0">
                <a:solidFill>
                  <a:srgbClr val="D4D4D4"/>
                </a:solidFill>
                <a:effectLst/>
                <a:latin typeface="Consolas" panose="020B0609020204030204" pitchFamily="49" charset="0"/>
              </a:rPr>
              <a:t>    }</a:t>
            </a:r>
            <a:endParaRPr lang="en-US" sz="1000" b="0" dirty="0">
              <a:solidFill>
                <a:srgbClr val="CCCCCC"/>
              </a:solidFill>
              <a:effectLst/>
              <a:latin typeface="Consolas" panose="020B0609020204030204" pitchFamily="49" charset="0"/>
            </a:endParaRPr>
          </a:p>
          <a:p>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echo</a:t>
            </a:r>
            <a:r>
              <a:rPr lang="en-US" sz="1000" b="0" dirty="0">
                <a:solidFill>
                  <a:srgbClr val="D4D4D4"/>
                </a:solidFill>
                <a:effectLst/>
                <a:latin typeface="Consolas" panose="020B0609020204030204" pitchFamily="49" charset="0"/>
              </a:rPr>
              <a:t> </a:t>
            </a:r>
            <a:r>
              <a:rPr lang="en-US" sz="1000" b="0" dirty="0">
                <a:solidFill>
                  <a:srgbClr val="CE9178"/>
                </a:solidFill>
                <a:effectLst/>
                <a:latin typeface="Consolas" panose="020B0609020204030204" pitchFamily="49" charset="0"/>
              </a:rPr>
              <a:t>"&lt;/tr&gt;"</a:t>
            </a:r>
            <a:r>
              <a:rPr lang="en-US" sz="1000" b="0" dirty="0">
                <a:solidFill>
                  <a:srgbClr val="D4D4D4"/>
                </a:solidFill>
                <a:effectLst/>
                <a:latin typeface="Consolas" panose="020B0609020204030204" pitchFamily="49" charset="0"/>
              </a:rPr>
              <a:t>;</a:t>
            </a:r>
            <a:endParaRPr lang="en-US" sz="1000" b="0" dirty="0">
              <a:solidFill>
                <a:srgbClr val="CCCCCC"/>
              </a:solidFill>
              <a:effectLst/>
              <a:latin typeface="Consolas" panose="020B0609020204030204" pitchFamily="49" charset="0"/>
            </a:endParaRPr>
          </a:p>
          <a:p>
            <a:r>
              <a:rPr lang="en-US" sz="1000" b="0" dirty="0">
                <a:solidFill>
                  <a:srgbClr val="D4D4D4"/>
                </a:solidFill>
                <a:effectLst/>
                <a:latin typeface="Consolas" panose="020B0609020204030204" pitchFamily="49" charset="0"/>
              </a:rPr>
              <a:t>}</a:t>
            </a:r>
            <a:endParaRPr lang="en-US" sz="1000" b="0" dirty="0">
              <a:solidFill>
                <a:srgbClr val="CCCCCC"/>
              </a:solidFill>
              <a:effectLst/>
              <a:latin typeface="Consolas" panose="020B0609020204030204" pitchFamily="49" charset="0"/>
            </a:endParaRPr>
          </a:p>
          <a:p>
            <a:r>
              <a:rPr lang="en-US" sz="1000" b="0" dirty="0">
                <a:solidFill>
                  <a:srgbClr val="DCDCAA"/>
                </a:solidFill>
                <a:effectLst/>
                <a:latin typeface="Consolas" panose="020B0609020204030204" pitchFamily="49" charset="0"/>
              </a:rPr>
              <a:t>echo</a:t>
            </a:r>
            <a:r>
              <a:rPr lang="en-US" sz="1000" b="0" dirty="0">
                <a:solidFill>
                  <a:srgbClr val="D4D4D4"/>
                </a:solidFill>
                <a:effectLst/>
                <a:latin typeface="Consolas" panose="020B0609020204030204" pitchFamily="49" charset="0"/>
              </a:rPr>
              <a:t> </a:t>
            </a:r>
            <a:r>
              <a:rPr lang="en-US" sz="1000" b="0" dirty="0">
                <a:solidFill>
                  <a:srgbClr val="CE9178"/>
                </a:solidFill>
                <a:effectLst/>
                <a:latin typeface="Consolas" panose="020B0609020204030204" pitchFamily="49" charset="0"/>
              </a:rPr>
              <a:t>"&lt;/table&gt;"</a:t>
            </a:r>
            <a:r>
              <a:rPr lang="en-US" sz="1000" b="0" dirty="0">
                <a:solidFill>
                  <a:srgbClr val="D4D4D4"/>
                </a:solidFill>
                <a:effectLst/>
                <a:latin typeface="Consolas" panose="020B0609020204030204" pitchFamily="49" charset="0"/>
              </a:rPr>
              <a:t>;</a:t>
            </a:r>
            <a:endParaRPr lang="en-US" sz="1000" b="0" dirty="0">
              <a:solidFill>
                <a:srgbClr val="CCCCCC"/>
              </a:solidFill>
              <a:effectLst/>
              <a:latin typeface="Consolas" panose="020B0609020204030204" pitchFamily="49" charset="0"/>
            </a:endParaRPr>
          </a:p>
          <a:p>
            <a:br>
              <a:rPr lang="en-US" sz="1000" b="0" dirty="0">
                <a:solidFill>
                  <a:srgbClr val="CCCCCC"/>
                </a:solidFill>
                <a:effectLst/>
                <a:latin typeface="Consolas" panose="020B0609020204030204" pitchFamily="49" charset="0"/>
              </a:rPr>
            </a:br>
            <a:br>
              <a:rPr lang="en-US" sz="1000" b="0" dirty="0">
                <a:solidFill>
                  <a:srgbClr val="CCCCCC"/>
                </a:solidFill>
                <a:effectLst/>
                <a:latin typeface="Consolas" panose="020B0609020204030204" pitchFamily="49" charset="0"/>
              </a:rPr>
            </a:br>
            <a:r>
              <a:rPr lang="en-US" sz="1000" b="0" dirty="0">
                <a:solidFill>
                  <a:srgbClr val="569CD6"/>
                </a:solidFill>
                <a:effectLst/>
                <a:latin typeface="Consolas" panose="020B0609020204030204" pitchFamily="49" charset="0"/>
              </a:rPr>
              <a:t>?&gt;</a:t>
            </a:r>
            <a:endParaRPr lang="en-US" sz="1000" b="0" dirty="0">
              <a:solidFill>
                <a:srgbClr val="CCCCCC"/>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61A5B905-0BD5-7C17-4B76-6C1B8E9A9981}"/>
              </a:ext>
            </a:extLst>
          </p:cNvPr>
          <p:cNvPicPr>
            <a:picLocks noChangeAspect="1"/>
          </p:cNvPicPr>
          <p:nvPr/>
        </p:nvPicPr>
        <p:blipFill>
          <a:blip r:embed="rId3"/>
          <a:stretch>
            <a:fillRect/>
          </a:stretch>
        </p:blipFill>
        <p:spPr>
          <a:xfrm>
            <a:off x="5784719" y="1656380"/>
            <a:ext cx="2171700" cy="2095500"/>
          </a:xfrm>
          <a:prstGeom prst="rect">
            <a:avLst/>
          </a:prstGeom>
        </p:spPr>
      </p:pic>
    </p:spTree>
    <p:extLst>
      <p:ext uri="{BB962C8B-B14F-4D97-AF65-F5344CB8AC3E}">
        <p14:creationId xmlns:p14="http://schemas.microsoft.com/office/powerpoint/2010/main" val="38041336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00">
          <a:extLst>
            <a:ext uri="{FF2B5EF4-FFF2-40B4-BE49-F238E27FC236}">
              <a16:creationId xmlns:a16="http://schemas.microsoft.com/office/drawing/2014/main" id="{C932B725-C77C-FE5E-C568-16AF3BCAE8D2}"/>
            </a:ext>
          </a:extLst>
        </p:cNvPr>
        <p:cNvGrpSpPr/>
        <p:nvPr/>
      </p:nvGrpSpPr>
      <p:grpSpPr>
        <a:xfrm>
          <a:off x="0" y="0"/>
          <a:ext cx="0" cy="0"/>
          <a:chOff x="0" y="0"/>
          <a:chExt cx="0" cy="0"/>
        </a:xfrm>
      </p:grpSpPr>
      <p:sp>
        <p:nvSpPr>
          <p:cNvPr id="406" name="Google Shape;406;p34">
            <a:extLst>
              <a:ext uri="{FF2B5EF4-FFF2-40B4-BE49-F238E27FC236}">
                <a16:creationId xmlns:a16="http://schemas.microsoft.com/office/drawing/2014/main" id="{C6B24D8E-96ED-9324-374C-5C2055BB6576}"/>
              </a:ext>
            </a:extLst>
          </p:cNvPr>
          <p:cNvSpPr/>
          <p:nvPr/>
        </p:nvSpPr>
        <p:spPr>
          <a:xfrm>
            <a:off x="7576351" y="3807649"/>
            <a:ext cx="1042049" cy="965951"/>
          </a:xfrm>
          <a:custGeom>
            <a:avLst/>
            <a:gdLst/>
            <a:ahLst/>
            <a:cxnLst/>
            <a:rect l="l" t="t" r="r" b="b"/>
            <a:pathLst>
              <a:path w="1619" h="1618" extrusionOk="0">
                <a:moveTo>
                  <a:pt x="1020" y="883"/>
                </a:moveTo>
                <a:lnTo>
                  <a:pt x="1201" y="747"/>
                </a:lnTo>
                <a:lnTo>
                  <a:pt x="1020" y="611"/>
                </a:lnTo>
                <a:cubicBezTo>
                  <a:pt x="992" y="590"/>
                  <a:pt x="987" y="551"/>
                  <a:pt x="1008" y="523"/>
                </a:cubicBezTo>
                <a:cubicBezTo>
                  <a:pt x="1028" y="495"/>
                  <a:pt x="1068" y="489"/>
                  <a:pt x="1096" y="510"/>
                </a:cubicBezTo>
                <a:lnTo>
                  <a:pt x="1345" y="697"/>
                </a:lnTo>
                <a:cubicBezTo>
                  <a:pt x="1378" y="722"/>
                  <a:pt x="1378" y="772"/>
                  <a:pt x="1345" y="798"/>
                </a:cubicBezTo>
                <a:lnTo>
                  <a:pt x="1096" y="984"/>
                </a:lnTo>
                <a:cubicBezTo>
                  <a:pt x="1068" y="1005"/>
                  <a:pt x="1028" y="999"/>
                  <a:pt x="1008" y="972"/>
                </a:cubicBezTo>
                <a:cubicBezTo>
                  <a:pt x="987" y="944"/>
                  <a:pt x="992" y="904"/>
                  <a:pt x="1020" y="883"/>
                </a:cubicBezTo>
                <a:moveTo>
                  <a:pt x="523" y="697"/>
                </a:moveTo>
                <a:lnTo>
                  <a:pt x="772" y="510"/>
                </a:lnTo>
                <a:cubicBezTo>
                  <a:pt x="799" y="489"/>
                  <a:pt x="839" y="495"/>
                  <a:pt x="860" y="523"/>
                </a:cubicBezTo>
                <a:cubicBezTo>
                  <a:pt x="881" y="551"/>
                  <a:pt x="875" y="590"/>
                  <a:pt x="847" y="611"/>
                </a:cubicBezTo>
                <a:lnTo>
                  <a:pt x="666" y="747"/>
                </a:lnTo>
                <a:lnTo>
                  <a:pt x="847" y="883"/>
                </a:lnTo>
                <a:cubicBezTo>
                  <a:pt x="875" y="904"/>
                  <a:pt x="881" y="944"/>
                  <a:pt x="860" y="972"/>
                </a:cubicBezTo>
                <a:cubicBezTo>
                  <a:pt x="839" y="1000"/>
                  <a:pt x="799" y="1005"/>
                  <a:pt x="772" y="984"/>
                </a:cubicBezTo>
                <a:lnTo>
                  <a:pt x="523" y="798"/>
                </a:lnTo>
                <a:cubicBezTo>
                  <a:pt x="489" y="772"/>
                  <a:pt x="489" y="722"/>
                  <a:pt x="523" y="697"/>
                </a:cubicBezTo>
                <a:moveTo>
                  <a:pt x="1492" y="1307"/>
                </a:moveTo>
                <a:cubicBezTo>
                  <a:pt x="1492" y="1409"/>
                  <a:pt x="1409" y="1492"/>
                  <a:pt x="1307" y="1492"/>
                </a:cubicBezTo>
                <a:cubicBezTo>
                  <a:pt x="1205" y="1492"/>
                  <a:pt x="1121" y="1409"/>
                  <a:pt x="1121" y="1307"/>
                </a:cubicBezTo>
                <a:cubicBezTo>
                  <a:pt x="1121" y="1272"/>
                  <a:pt x="1093" y="1243"/>
                  <a:pt x="1058" y="1243"/>
                </a:cubicBezTo>
                <a:lnTo>
                  <a:pt x="375" y="1243"/>
                </a:lnTo>
                <a:lnTo>
                  <a:pt x="375" y="127"/>
                </a:lnTo>
                <a:lnTo>
                  <a:pt x="1492" y="127"/>
                </a:lnTo>
                <a:lnTo>
                  <a:pt x="1492" y="1307"/>
                </a:lnTo>
                <a:moveTo>
                  <a:pt x="312" y="1492"/>
                </a:moveTo>
                <a:cubicBezTo>
                  <a:pt x="232" y="1492"/>
                  <a:pt x="164" y="1441"/>
                  <a:pt x="138" y="1370"/>
                </a:cubicBezTo>
                <a:lnTo>
                  <a:pt x="1001" y="1370"/>
                </a:lnTo>
                <a:cubicBezTo>
                  <a:pt x="1011" y="1415"/>
                  <a:pt x="1030" y="1456"/>
                  <a:pt x="1056" y="1492"/>
                </a:cubicBezTo>
                <a:lnTo>
                  <a:pt x="312" y="1492"/>
                </a:lnTo>
                <a:moveTo>
                  <a:pt x="1555" y="0"/>
                </a:moveTo>
                <a:lnTo>
                  <a:pt x="312" y="0"/>
                </a:lnTo>
                <a:cubicBezTo>
                  <a:pt x="277" y="0"/>
                  <a:pt x="249" y="28"/>
                  <a:pt x="249" y="63"/>
                </a:cubicBezTo>
                <a:lnTo>
                  <a:pt x="249" y="1243"/>
                </a:lnTo>
                <a:lnTo>
                  <a:pt x="64" y="1243"/>
                </a:lnTo>
                <a:cubicBezTo>
                  <a:pt x="29" y="1243"/>
                  <a:pt x="0" y="1272"/>
                  <a:pt x="0" y="1307"/>
                </a:cubicBezTo>
                <a:cubicBezTo>
                  <a:pt x="0" y="1478"/>
                  <a:pt x="140" y="1618"/>
                  <a:pt x="312" y="1618"/>
                </a:cubicBezTo>
                <a:lnTo>
                  <a:pt x="1307" y="1618"/>
                </a:lnTo>
                <a:cubicBezTo>
                  <a:pt x="1479" y="1618"/>
                  <a:pt x="1619" y="1478"/>
                  <a:pt x="1619" y="1307"/>
                </a:cubicBezTo>
                <a:lnTo>
                  <a:pt x="1619" y="63"/>
                </a:lnTo>
                <a:cubicBezTo>
                  <a:pt x="1619" y="28"/>
                  <a:pt x="1590" y="0"/>
                  <a:pt x="155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7" name="Google Shape;407;p34">
            <a:extLst>
              <a:ext uri="{FF2B5EF4-FFF2-40B4-BE49-F238E27FC236}">
                <a16:creationId xmlns:a16="http://schemas.microsoft.com/office/drawing/2014/main" id="{D6FCF7EE-C012-6567-3CED-7691176A5D4C}"/>
              </a:ext>
            </a:extLst>
          </p:cNvPr>
          <p:cNvSpPr txBox="1">
            <a:spLocks noGrp="1"/>
          </p:cNvSpPr>
          <p:nvPr>
            <p:ph type="title"/>
          </p:nvPr>
        </p:nvSpPr>
        <p:spPr>
          <a:xfrm>
            <a:off x="2940247" y="2086050"/>
            <a:ext cx="3263506"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Functions</a:t>
            </a:r>
            <a:endParaRPr lang="en-PH" dirty="0"/>
          </a:p>
        </p:txBody>
      </p:sp>
    </p:spTree>
    <p:extLst>
      <p:ext uri="{BB962C8B-B14F-4D97-AF65-F5344CB8AC3E}">
        <p14:creationId xmlns:p14="http://schemas.microsoft.com/office/powerpoint/2010/main" val="3352333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chemeClr val="tx1"/>
                </a:solidFill>
                <a:cs typeface="Aldhabi" panose="020F0502020204030204" pitchFamily="2" charset="-78"/>
              </a:rPr>
              <a:t>What is a PHP File?</a:t>
            </a:r>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6" name="TextBox 5">
            <a:extLst>
              <a:ext uri="{FF2B5EF4-FFF2-40B4-BE49-F238E27FC236}">
                <a16:creationId xmlns:a16="http://schemas.microsoft.com/office/drawing/2014/main" id="{829D1AC9-5180-496E-E4C8-9A734D5A46AD}"/>
              </a:ext>
            </a:extLst>
          </p:cNvPr>
          <p:cNvSpPr txBox="1"/>
          <p:nvPr/>
        </p:nvSpPr>
        <p:spPr>
          <a:xfrm>
            <a:off x="703800" y="1037791"/>
            <a:ext cx="7988400" cy="3539430"/>
          </a:xfrm>
          <a:prstGeom prst="rect">
            <a:avLst/>
          </a:prstGeom>
          <a:noFill/>
        </p:spPr>
        <p:txBody>
          <a:bodyPr wrap="square">
            <a:spAutoFit/>
          </a:bodyPr>
          <a:lstStyle/>
          <a:p>
            <a:pPr marL="0" lvl="0" indent="0" algn="l" rtl="0">
              <a:spcBef>
                <a:spcPts val="0"/>
              </a:spcBef>
              <a:spcAft>
                <a:spcPts val="0"/>
              </a:spcAft>
              <a:buNone/>
            </a:pPr>
            <a:r>
              <a:rPr lang="en-US" sz="2800" dirty="0">
                <a:solidFill>
                  <a:schemeClr val="bg1">
                    <a:lumMod val="90000"/>
                    <a:lumOff val="10000"/>
                  </a:schemeClr>
                </a:solidFill>
                <a:latin typeface="Poppins" panose="00000500000000000000" pitchFamily="2" charset="0"/>
                <a:cs typeface="Poppins" panose="00000500000000000000" pitchFamily="2" charset="0"/>
              </a:rPr>
              <a:t>• PHP files may contain text, HTML tags and scripts. </a:t>
            </a:r>
          </a:p>
          <a:p>
            <a:pPr marL="0" lvl="0" indent="0" algn="l" rtl="0">
              <a:spcBef>
                <a:spcPts val="0"/>
              </a:spcBef>
              <a:spcAft>
                <a:spcPts val="0"/>
              </a:spcAft>
              <a:buNone/>
            </a:pPr>
            <a:endParaRPr lang="en-US" sz="2800" dirty="0">
              <a:solidFill>
                <a:schemeClr val="bg1">
                  <a:lumMod val="90000"/>
                  <a:lumOff val="10000"/>
                </a:schemeClr>
              </a:solidFill>
              <a:latin typeface="Poppins" panose="00000500000000000000" pitchFamily="2" charset="0"/>
              <a:cs typeface="Poppins" panose="00000500000000000000" pitchFamily="2" charset="0"/>
            </a:endParaRPr>
          </a:p>
          <a:p>
            <a:pPr marL="0" lvl="0" indent="0" algn="l" rtl="0">
              <a:spcBef>
                <a:spcPts val="0"/>
              </a:spcBef>
              <a:spcAft>
                <a:spcPts val="0"/>
              </a:spcAft>
              <a:buNone/>
            </a:pPr>
            <a:r>
              <a:rPr lang="en-US" sz="2800" dirty="0">
                <a:solidFill>
                  <a:schemeClr val="bg1">
                    <a:lumMod val="90000"/>
                    <a:lumOff val="10000"/>
                  </a:schemeClr>
                </a:solidFill>
                <a:latin typeface="Poppins" panose="00000500000000000000" pitchFamily="2" charset="0"/>
                <a:cs typeface="Poppins" panose="00000500000000000000" pitchFamily="2" charset="0"/>
              </a:rPr>
              <a:t>• PHP files are returned to the browser as plain HTML.</a:t>
            </a:r>
          </a:p>
          <a:p>
            <a:pPr marL="0" lvl="0" indent="0" algn="l" rtl="0">
              <a:spcBef>
                <a:spcPts val="0"/>
              </a:spcBef>
              <a:spcAft>
                <a:spcPts val="0"/>
              </a:spcAft>
              <a:buNone/>
            </a:pPr>
            <a:endParaRPr lang="en-US" sz="2800" dirty="0">
              <a:solidFill>
                <a:schemeClr val="bg1">
                  <a:lumMod val="90000"/>
                  <a:lumOff val="10000"/>
                </a:schemeClr>
              </a:solidFill>
              <a:latin typeface="Poppins" panose="00000500000000000000" pitchFamily="2" charset="0"/>
              <a:cs typeface="Poppins" panose="00000500000000000000" pitchFamily="2" charset="0"/>
            </a:endParaRPr>
          </a:p>
          <a:p>
            <a:pPr marL="0" lvl="0" indent="0" algn="l" rtl="0">
              <a:spcBef>
                <a:spcPts val="0"/>
              </a:spcBef>
              <a:spcAft>
                <a:spcPts val="0"/>
              </a:spcAft>
              <a:buNone/>
            </a:pPr>
            <a:r>
              <a:rPr lang="en-US" sz="2800" dirty="0">
                <a:solidFill>
                  <a:schemeClr val="bg1">
                    <a:lumMod val="90000"/>
                    <a:lumOff val="10000"/>
                  </a:schemeClr>
                </a:solidFill>
                <a:latin typeface="Poppins" panose="00000500000000000000" pitchFamily="2" charset="0"/>
                <a:cs typeface="Poppins" panose="00000500000000000000" pitchFamily="2" charset="0"/>
              </a:rPr>
              <a:t>• PHP files have a file extension of ".php", ".php3", or ".</a:t>
            </a:r>
            <a:r>
              <a:rPr lang="en-US" sz="2800" dirty="0" err="1">
                <a:solidFill>
                  <a:schemeClr val="bg1">
                    <a:lumMod val="90000"/>
                    <a:lumOff val="10000"/>
                  </a:schemeClr>
                </a:solidFill>
                <a:latin typeface="Poppins" panose="00000500000000000000" pitchFamily="2" charset="0"/>
                <a:cs typeface="Poppins" panose="00000500000000000000" pitchFamily="2" charset="0"/>
              </a:rPr>
              <a:t>phtml</a:t>
            </a:r>
            <a:r>
              <a:rPr lang="en-US" sz="2800" dirty="0">
                <a:solidFill>
                  <a:schemeClr val="bg1">
                    <a:lumMod val="90000"/>
                    <a:lumOff val="10000"/>
                  </a:schemeClr>
                </a:solidFill>
                <a:latin typeface="Poppins" panose="00000500000000000000" pitchFamily="2" charset="0"/>
                <a:cs typeface="Poppins" panose="00000500000000000000" pitchFamily="2" charset="0"/>
              </a:rPr>
              <a:t>" </a:t>
            </a:r>
          </a:p>
        </p:txBody>
      </p:sp>
    </p:spTree>
    <p:extLst>
      <p:ext uri="{BB962C8B-B14F-4D97-AF65-F5344CB8AC3E}">
        <p14:creationId xmlns:p14="http://schemas.microsoft.com/office/powerpoint/2010/main" val="34225158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dirty="0"/>
              <a:t>PHP Functions – User Defined </a:t>
            </a:r>
            <a:endParaRPr lang="en-PH"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6DFE80B3-5DB3-4A29-C5B7-07633C169D11}"/>
              </a:ext>
            </a:extLst>
          </p:cNvPr>
          <p:cNvSpPr txBox="1"/>
          <p:nvPr/>
        </p:nvSpPr>
        <p:spPr>
          <a:xfrm>
            <a:off x="476232" y="873079"/>
            <a:ext cx="7953935" cy="1384995"/>
          </a:xfrm>
          <a:prstGeom prst="rect">
            <a:avLst/>
          </a:prstGeom>
          <a:noFill/>
        </p:spPr>
        <p:txBody>
          <a:bodyPr wrap="square" rtlCol="0">
            <a:spAutoFit/>
          </a:bodyPr>
          <a:lstStyle/>
          <a:p>
            <a:pPr algn="l"/>
            <a:r>
              <a:rPr lang="en-US" b="0" i="0" dirty="0">
                <a:solidFill>
                  <a:srgbClr val="000000"/>
                </a:solidFill>
                <a:effectLst/>
                <a:latin typeface="Poppins" panose="00000500000000000000" pitchFamily="2" charset="0"/>
                <a:cs typeface="Poppins" panose="00000500000000000000" pitchFamily="2" charset="0"/>
              </a:rPr>
              <a:t>Besides the built-in PHP functions, it is possible to create your own functions.</a:t>
            </a:r>
          </a:p>
          <a:p>
            <a:pPr algn="l"/>
            <a:endParaRPr lang="en-US" b="0" i="0" dirty="0">
              <a:solidFill>
                <a:srgbClr val="000000"/>
              </a:solidFill>
              <a:effectLst/>
              <a:latin typeface="Poppins" panose="00000500000000000000" pitchFamily="2" charset="0"/>
              <a:cs typeface="Poppins" panose="00000500000000000000" pitchFamily="2" charset="0"/>
            </a:endParaRPr>
          </a:p>
          <a:p>
            <a:pPr algn="l">
              <a:buFont typeface="Arial" panose="020B0604020202020204" pitchFamily="34" charset="0"/>
              <a:buChar char="•"/>
            </a:pPr>
            <a:r>
              <a:rPr lang="en-US" dirty="0">
                <a:latin typeface="Poppins" panose="00000500000000000000" pitchFamily="2" charset="0"/>
                <a:cs typeface="Poppins" panose="00000500000000000000" pitchFamily="2" charset="0"/>
              </a:rPr>
              <a:t> Besides the built-in PHP functions, we can create our own functions. </a:t>
            </a:r>
          </a:p>
          <a:p>
            <a:pPr algn="l">
              <a:buFont typeface="Arial" panose="020B0604020202020204" pitchFamily="34" charset="0"/>
              <a:buChar char="•"/>
            </a:pPr>
            <a:r>
              <a:rPr lang="en-US" dirty="0">
                <a:latin typeface="Poppins" panose="00000500000000000000" pitchFamily="2" charset="0"/>
                <a:cs typeface="Poppins" panose="00000500000000000000" pitchFamily="2" charset="0"/>
              </a:rPr>
              <a:t> A function is a block of statements that can be used repeatedly in a program. </a:t>
            </a:r>
          </a:p>
          <a:p>
            <a:pPr algn="l">
              <a:buFont typeface="Arial" panose="020B0604020202020204" pitchFamily="34" charset="0"/>
              <a:buChar char="•"/>
            </a:pPr>
            <a:r>
              <a:rPr lang="en-US" dirty="0">
                <a:latin typeface="Poppins" panose="00000500000000000000" pitchFamily="2" charset="0"/>
                <a:cs typeface="Poppins" panose="00000500000000000000" pitchFamily="2" charset="0"/>
              </a:rPr>
              <a:t> A function will not execute immediately when a page loads. You need to call it. </a:t>
            </a:r>
          </a:p>
          <a:p>
            <a:pPr algn="l">
              <a:buFont typeface="Arial" panose="020B0604020202020204" pitchFamily="34" charset="0"/>
              <a:buChar char="•"/>
            </a:pPr>
            <a:r>
              <a:rPr lang="en-US" dirty="0">
                <a:latin typeface="Poppins" panose="00000500000000000000" pitchFamily="2" charset="0"/>
                <a:cs typeface="Poppins" panose="00000500000000000000" pitchFamily="2" charset="0"/>
              </a:rPr>
              <a:t> A function will be executed by a call to the function. </a:t>
            </a:r>
          </a:p>
        </p:txBody>
      </p:sp>
      <p:sp>
        <p:nvSpPr>
          <p:cNvPr id="4" name="TextBox 3">
            <a:extLst>
              <a:ext uri="{FF2B5EF4-FFF2-40B4-BE49-F238E27FC236}">
                <a16:creationId xmlns:a16="http://schemas.microsoft.com/office/drawing/2014/main" id="{5E8AAC98-7CC3-CB27-3A1C-E66435E18DBB}"/>
              </a:ext>
            </a:extLst>
          </p:cNvPr>
          <p:cNvSpPr txBox="1"/>
          <p:nvPr/>
        </p:nvSpPr>
        <p:spPr>
          <a:xfrm>
            <a:off x="618565" y="2939713"/>
            <a:ext cx="8007723" cy="461665"/>
          </a:xfrm>
          <a:prstGeom prst="rect">
            <a:avLst/>
          </a:prstGeom>
          <a:noFill/>
        </p:spPr>
        <p:txBody>
          <a:bodyPr wrap="square" rtlCol="0">
            <a:spAutoFit/>
          </a:bodyPr>
          <a:lstStyle/>
          <a:p>
            <a:r>
              <a:rPr lang="en-US" sz="2400" b="1" dirty="0">
                <a:latin typeface="Aldhabi" panose="01000000000000000000" pitchFamily="2" charset="-78"/>
                <a:cs typeface="Aldhabi" panose="01000000000000000000" pitchFamily="2" charset="-78"/>
              </a:rPr>
              <a:t>Syntax: </a:t>
            </a:r>
          </a:p>
        </p:txBody>
      </p:sp>
      <p:sp>
        <p:nvSpPr>
          <p:cNvPr id="5" name="TextBox 4">
            <a:extLst>
              <a:ext uri="{FF2B5EF4-FFF2-40B4-BE49-F238E27FC236}">
                <a16:creationId xmlns:a16="http://schemas.microsoft.com/office/drawing/2014/main" id="{662F498A-8567-2E15-751D-3AD193917D08}"/>
              </a:ext>
            </a:extLst>
          </p:cNvPr>
          <p:cNvSpPr txBox="1"/>
          <p:nvPr/>
        </p:nvSpPr>
        <p:spPr>
          <a:xfrm>
            <a:off x="618565" y="3662038"/>
            <a:ext cx="6972300" cy="738664"/>
          </a:xfrm>
          <a:prstGeom prst="rect">
            <a:avLst/>
          </a:prstGeom>
          <a:noFill/>
        </p:spPr>
        <p:txBody>
          <a:bodyPr wrap="square" rtlCol="0">
            <a:spAutoFit/>
          </a:bodyPr>
          <a:lstStyle/>
          <a:p>
            <a:r>
              <a:rPr lang="en-US" dirty="0">
                <a:solidFill>
                  <a:srgbClr val="00B0F0"/>
                </a:solidFill>
              </a:rPr>
              <a:t>function</a:t>
            </a:r>
            <a:r>
              <a:rPr lang="en-US" dirty="0"/>
              <a:t> </a:t>
            </a:r>
            <a:r>
              <a:rPr lang="en-US" dirty="0">
                <a:solidFill>
                  <a:schemeClr val="accent1">
                    <a:lumMod val="75000"/>
                  </a:schemeClr>
                </a:solidFill>
              </a:rPr>
              <a:t>functionName() </a:t>
            </a:r>
            <a:r>
              <a:rPr lang="en-US" dirty="0"/>
              <a:t>{</a:t>
            </a:r>
          </a:p>
          <a:p>
            <a:r>
              <a:rPr lang="en-US" dirty="0"/>
              <a:t> Code to be executed; </a:t>
            </a:r>
          </a:p>
          <a:p>
            <a:r>
              <a:rPr lang="en-US" dirty="0"/>
              <a:t>}</a:t>
            </a:r>
          </a:p>
        </p:txBody>
      </p:sp>
      <p:sp>
        <p:nvSpPr>
          <p:cNvPr id="6" name="TextBox 5">
            <a:extLst>
              <a:ext uri="{FF2B5EF4-FFF2-40B4-BE49-F238E27FC236}">
                <a16:creationId xmlns:a16="http://schemas.microsoft.com/office/drawing/2014/main" id="{4988FF7F-70E2-8086-3823-3494170D9B63}"/>
              </a:ext>
            </a:extLst>
          </p:cNvPr>
          <p:cNvSpPr txBox="1"/>
          <p:nvPr/>
        </p:nvSpPr>
        <p:spPr>
          <a:xfrm>
            <a:off x="4184276" y="2386581"/>
            <a:ext cx="4323229" cy="1600438"/>
          </a:xfrm>
          <a:prstGeom prst="rect">
            <a:avLst/>
          </a:prstGeom>
          <a:solidFill>
            <a:schemeClr val="bg1"/>
          </a:solidFill>
        </p:spPr>
        <p:txBody>
          <a:bodyPr wrap="square" rtlCol="0">
            <a:spAutoFit/>
          </a:bodyPr>
          <a:lstStyle/>
          <a:p>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writeMsg</a:t>
            </a:r>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"Hello world!"</a:t>
            </a:r>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DCDCAA"/>
                </a:solidFill>
                <a:effectLst/>
                <a:latin typeface="Consolas" panose="020B0609020204030204" pitchFamily="49" charset="0"/>
              </a:rPr>
              <a:t>writeMsg</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call the function </a:t>
            </a:r>
            <a:br>
              <a:rPr lang="en-US" b="0" dirty="0">
                <a:solidFill>
                  <a:srgbClr val="CCCCCC"/>
                </a:solidFill>
                <a:effectLst/>
                <a:latin typeface="Consolas" panose="020B0609020204030204" pitchFamily="49" charset="0"/>
              </a:rPr>
            </a:br>
            <a:r>
              <a:rPr lang="en-US" b="0" dirty="0">
                <a:solidFill>
                  <a:srgbClr val="569CD6"/>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ED4751F9-40A9-DF90-A459-079553FADC63}"/>
              </a:ext>
            </a:extLst>
          </p:cNvPr>
          <p:cNvPicPr>
            <a:picLocks noChangeAspect="1"/>
          </p:cNvPicPr>
          <p:nvPr/>
        </p:nvPicPr>
        <p:blipFill>
          <a:blip r:embed="rId3"/>
          <a:stretch>
            <a:fillRect/>
          </a:stretch>
        </p:blipFill>
        <p:spPr>
          <a:xfrm>
            <a:off x="4184276" y="4547643"/>
            <a:ext cx="876300" cy="314325"/>
          </a:xfrm>
          <a:prstGeom prst="rect">
            <a:avLst/>
          </a:prstGeom>
        </p:spPr>
      </p:pic>
      <p:sp>
        <p:nvSpPr>
          <p:cNvPr id="7" name="TextBox 6">
            <a:extLst>
              <a:ext uri="{FF2B5EF4-FFF2-40B4-BE49-F238E27FC236}">
                <a16:creationId xmlns:a16="http://schemas.microsoft.com/office/drawing/2014/main" id="{1D385C14-B2C7-65E0-3E3E-A7775B3C0733}"/>
              </a:ext>
            </a:extLst>
          </p:cNvPr>
          <p:cNvSpPr txBox="1"/>
          <p:nvPr/>
        </p:nvSpPr>
        <p:spPr>
          <a:xfrm>
            <a:off x="4104715" y="4156564"/>
            <a:ext cx="1468800" cy="307777"/>
          </a:xfrm>
          <a:prstGeom prst="rect">
            <a:avLst/>
          </a:prstGeom>
          <a:noFill/>
        </p:spPr>
        <p:txBody>
          <a:bodyPr wrap="square" rtlCol="0">
            <a:spAutoFit/>
          </a:bodyPr>
          <a:lstStyle/>
          <a:p>
            <a:r>
              <a:rPr lang="en-US" b="1" dirty="0"/>
              <a:t>Output:</a:t>
            </a:r>
            <a:endParaRPr lang="en-PH" b="1" dirty="0"/>
          </a:p>
        </p:txBody>
      </p:sp>
    </p:spTree>
    <p:extLst>
      <p:ext uri="{BB962C8B-B14F-4D97-AF65-F5344CB8AC3E}">
        <p14:creationId xmlns:p14="http://schemas.microsoft.com/office/powerpoint/2010/main" val="10722324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dirty="0"/>
              <a:t>Function with Arguments </a:t>
            </a:r>
            <a:endParaRPr lang="en-PH"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DC224532-01D4-7A90-39B5-AE4F81B318C0}"/>
              </a:ext>
            </a:extLst>
          </p:cNvPr>
          <p:cNvSpPr txBox="1"/>
          <p:nvPr/>
        </p:nvSpPr>
        <p:spPr>
          <a:xfrm>
            <a:off x="470647" y="853888"/>
            <a:ext cx="8162365" cy="830997"/>
          </a:xfrm>
          <a:prstGeom prst="rect">
            <a:avLst/>
          </a:prstGeom>
          <a:noFill/>
        </p:spPr>
        <p:txBody>
          <a:bodyPr wrap="square" rtlCol="0">
            <a:spAutoFit/>
          </a:bodyPr>
          <a:lstStyle/>
          <a:p>
            <a:r>
              <a:rPr lang="en-US" sz="1600" dirty="0">
                <a:latin typeface="Poppins" panose="00000500000000000000" pitchFamily="2" charset="0"/>
                <a:cs typeface="Poppins" panose="00000500000000000000" pitchFamily="2" charset="0"/>
              </a:rPr>
              <a:t>To add more functionality to a function, we can add parameters. A parameter is just like a variable. </a:t>
            </a:r>
          </a:p>
          <a:p>
            <a:r>
              <a:rPr lang="en-US" sz="1600" dirty="0">
                <a:latin typeface="Poppins" panose="00000500000000000000" pitchFamily="2" charset="0"/>
                <a:cs typeface="Poppins" panose="00000500000000000000" pitchFamily="2" charset="0"/>
              </a:rPr>
              <a:t>Parameters are specified after the function name, inside the parentheses. </a:t>
            </a:r>
          </a:p>
        </p:txBody>
      </p:sp>
      <p:sp>
        <p:nvSpPr>
          <p:cNvPr id="4" name="TextBox 3">
            <a:extLst>
              <a:ext uri="{FF2B5EF4-FFF2-40B4-BE49-F238E27FC236}">
                <a16:creationId xmlns:a16="http://schemas.microsoft.com/office/drawing/2014/main" id="{D3C4E6E9-88B8-97BD-0401-4BD3A86CCF92}"/>
              </a:ext>
            </a:extLst>
          </p:cNvPr>
          <p:cNvSpPr txBox="1"/>
          <p:nvPr/>
        </p:nvSpPr>
        <p:spPr>
          <a:xfrm>
            <a:off x="828000" y="2141596"/>
            <a:ext cx="4935070" cy="2462213"/>
          </a:xfrm>
          <a:prstGeom prst="rect">
            <a:avLst/>
          </a:prstGeom>
          <a:solidFill>
            <a:schemeClr val="bg1"/>
          </a:solidFill>
        </p:spPr>
        <p:txBody>
          <a:bodyPr wrap="square" rtlCol="0">
            <a:spAutoFit/>
          </a:bodyPr>
          <a:lstStyle/>
          <a:p>
            <a:r>
              <a:rPr lang="en-US" b="0" dirty="0">
                <a:solidFill>
                  <a:srgbClr val="569CD6"/>
                </a:solidFill>
                <a:effectLst/>
                <a:latin typeface="Consolas" panose="020B0609020204030204" pitchFamily="49" charset="0"/>
              </a:rPr>
              <a:t>&lt;?php</a:t>
            </a:r>
            <a:r>
              <a:rPr lang="en-US" b="0" dirty="0">
                <a:solidFill>
                  <a:srgbClr val="D4D4D4"/>
                </a:solidFill>
                <a:effectLst/>
                <a:latin typeface="Consolas" panose="020B0609020204030204" pitchFamily="49" charset="0"/>
              </a:rPr>
              <a:t> </a:t>
            </a:r>
          </a:p>
          <a:p>
            <a:br>
              <a:rPr lang="en-US" b="0" dirty="0">
                <a:solidFill>
                  <a:srgbClr val="CCCCCC"/>
                </a:solidFill>
                <a:effectLst/>
                <a:latin typeface="Consolas" panose="020B0609020204030204" pitchFamily="49" charset="0"/>
              </a:rPr>
            </a:b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familyName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$fname</a:t>
            </a:r>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a:solidFill>
                  <a:srgbClr val="9CDCFE"/>
                </a:solidFill>
                <a:effectLst/>
                <a:latin typeface="Consolas" panose="020B0609020204030204" pitchFamily="49" charset="0"/>
              </a:rPr>
              <a:t>$fname</a:t>
            </a:r>
            <a:r>
              <a:rPr lang="en-US" b="0" dirty="0">
                <a:solidFill>
                  <a:srgbClr val="CE9178"/>
                </a:solidFill>
                <a:effectLst/>
                <a:latin typeface="Consolas" panose="020B0609020204030204" pitchFamily="49" charset="0"/>
              </a:rPr>
              <a:t> .&lt;br&gt;"</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familyName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"Naruto"</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familyName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"Boruto"</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familyName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"Himawari"</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familyName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"Hinata"</a:t>
            </a:r>
            <a:r>
              <a:rPr lang="en-US" b="0" dirty="0">
                <a:solidFill>
                  <a:srgbClr val="D4D4D4"/>
                </a:solidFill>
                <a:effectLst/>
                <a:latin typeface="Consolas" panose="020B0609020204030204" pitchFamily="49" charset="0"/>
              </a:rPr>
              <a:t>);</a:t>
            </a:r>
            <a:br>
              <a:rPr lang="en-US" b="0" dirty="0">
                <a:solidFill>
                  <a:srgbClr val="CCCCCC"/>
                </a:solidFill>
                <a:effectLst/>
                <a:latin typeface="Consolas" panose="020B0609020204030204" pitchFamily="49" charset="0"/>
              </a:rPr>
            </a:br>
            <a:r>
              <a:rPr lang="en-US" b="0" dirty="0">
                <a:solidFill>
                  <a:srgbClr val="569CD6"/>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EEEC0F70-F9D6-2F85-444C-C1427099557C}"/>
              </a:ext>
            </a:extLst>
          </p:cNvPr>
          <p:cNvPicPr>
            <a:picLocks noChangeAspect="1"/>
          </p:cNvPicPr>
          <p:nvPr/>
        </p:nvPicPr>
        <p:blipFill>
          <a:blip r:embed="rId3"/>
          <a:stretch>
            <a:fillRect/>
          </a:stretch>
        </p:blipFill>
        <p:spPr>
          <a:xfrm>
            <a:off x="6016909" y="2840757"/>
            <a:ext cx="1648075" cy="1593139"/>
          </a:xfrm>
          <a:prstGeom prst="rect">
            <a:avLst/>
          </a:prstGeom>
        </p:spPr>
      </p:pic>
      <p:sp>
        <p:nvSpPr>
          <p:cNvPr id="5" name="TextBox 4">
            <a:extLst>
              <a:ext uri="{FF2B5EF4-FFF2-40B4-BE49-F238E27FC236}">
                <a16:creationId xmlns:a16="http://schemas.microsoft.com/office/drawing/2014/main" id="{C8AEB647-D652-B294-52B0-A0F0E86E8785}"/>
              </a:ext>
            </a:extLst>
          </p:cNvPr>
          <p:cNvSpPr txBox="1"/>
          <p:nvPr/>
        </p:nvSpPr>
        <p:spPr>
          <a:xfrm>
            <a:off x="5925600" y="2215372"/>
            <a:ext cx="1468800" cy="307777"/>
          </a:xfrm>
          <a:prstGeom prst="rect">
            <a:avLst/>
          </a:prstGeom>
          <a:noFill/>
        </p:spPr>
        <p:txBody>
          <a:bodyPr wrap="square" rtlCol="0">
            <a:spAutoFit/>
          </a:bodyPr>
          <a:lstStyle/>
          <a:p>
            <a:r>
              <a:rPr lang="en-US" b="1" dirty="0"/>
              <a:t>Output:</a:t>
            </a:r>
            <a:endParaRPr lang="en-PH" b="1" dirty="0"/>
          </a:p>
        </p:txBody>
      </p:sp>
    </p:spTree>
    <p:extLst>
      <p:ext uri="{BB962C8B-B14F-4D97-AF65-F5344CB8AC3E}">
        <p14:creationId xmlns:p14="http://schemas.microsoft.com/office/powerpoint/2010/main" val="42239541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dirty="0"/>
              <a:t>Function with Multiple Arguments  </a:t>
            </a:r>
            <a:endParaRPr lang="en-PH"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4" name="TextBox 3">
            <a:extLst>
              <a:ext uri="{FF2B5EF4-FFF2-40B4-BE49-F238E27FC236}">
                <a16:creationId xmlns:a16="http://schemas.microsoft.com/office/drawing/2014/main" id="{D3C4E6E9-88B8-97BD-0401-4BD3A86CCF92}"/>
              </a:ext>
            </a:extLst>
          </p:cNvPr>
          <p:cNvSpPr txBox="1"/>
          <p:nvPr/>
        </p:nvSpPr>
        <p:spPr>
          <a:xfrm>
            <a:off x="971070" y="2163681"/>
            <a:ext cx="4935070" cy="2246769"/>
          </a:xfrm>
          <a:prstGeom prst="rect">
            <a:avLst/>
          </a:prstGeom>
          <a:solidFill>
            <a:schemeClr val="bg1"/>
          </a:solidFill>
        </p:spPr>
        <p:txBody>
          <a:bodyPr wrap="square" rtlCol="0">
            <a:spAutoFit/>
          </a:bodyPr>
          <a:lstStyle/>
          <a:p>
            <a:r>
              <a:rPr lang="en-US" b="0" dirty="0">
                <a:solidFill>
                  <a:srgbClr val="569CD6"/>
                </a:solidFill>
                <a:effectLst/>
                <a:latin typeface="Consolas" panose="020B0609020204030204" pitchFamily="49" charset="0"/>
              </a:rPr>
              <a:t>&lt;?php</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deathNote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fname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$year</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fname</a:t>
            </a:r>
            <a:r>
              <a:rPr lang="en-US" b="0" dirty="0">
                <a:solidFill>
                  <a:srgbClr val="CE9178"/>
                </a:solidFill>
                <a:effectLst/>
                <a:latin typeface="Consolas" panose="020B0609020204030204" pitchFamily="49" charset="0"/>
              </a:rPr>
              <a:t>  </a:t>
            </a:r>
            <a:r>
              <a:rPr lang="en-US" b="0" dirty="0">
                <a:solidFill>
                  <a:srgbClr val="9CDCFE"/>
                </a:solidFill>
                <a:effectLst/>
                <a:latin typeface="Consolas" panose="020B0609020204030204" pitchFamily="49" charset="0"/>
              </a:rPr>
              <a:t>$year</a:t>
            </a:r>
            <a:r>
              <a:rPr lang="en-US" b="0" dirty="0">
                <a:solidFill>
                  <a:srgbClr val="CE9178"/>
                </a:solidFill>
                <a:effectLst/>
                <a:latin typeface="Consolas" panose="020B0609020204030204" pitchFamily="49" charset="0"/>
              </a:rPr>
              <a:t> &lt;br&gt;"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deathNote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"Light"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"1999"</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deathNote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Ryuk</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"1878"</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deathNote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"Near"</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"2022"</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?&gt;</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034C9AFC-E882-81A8-0E25-DD356D335F9A}"/>
              </a:ext>
            </a:extLst>
          </p:cNvPr>
          <p:cNvPicPr>
            <a:picLocks noChangeAspect="1"/>
          </p:cNvPicPr>
          <p:nvPr/>
        </p:nvPicPr>
        <p:blipFill>
          <a:blip r:embed="rId3"/>
          <a:stretch>
            <a:fillRect/>
          </a:stretch>
        </p:blipFill>
        <p:spPr>
          <a:xfrm>
            <a:off x="6103454" y="2571750"/>
            <a:ext cx="1950944" cy="1278205"/>
          </a:xfrm>
          <a:prstGeom prst="rect">
            <a:avLst/>
          </a:prstGeom>
        </p:spPr>
      </p:pic>
      <p:sp>
        <p:nvSpPr>
          <p:cNvPr id="8" name="TextBox 7">
            <a:extLst>
              <a:ext uri="{FF2B5EF4-FFF2-40B4-BE49-F238E27FC236}">
                <a16:creationId xmlns:a16="http://schemas.microsoft.com/office/drawing/2014/main" id="{682D51EE-A0B5-36D9-5252-FDD442443334}"/>
              </a:ext>
            </a:extLst>
          </p:cNvPr>
          <p:cNvSpPr txBox="1"/>
          <p:nvPr/>
        </p:nvSpPr>
        <p:spPr>
          <a:xfrm>
            <a:off x="517712" y="813547"/>
            <a:ext cx="6192370" cy="584775"/>
          </a:xfrm>
          <a:prstGeom prst="rect">
            <a:avLst/>
          </a:prstGeom>
          <a:noFill/>
        </p:spPr>
        <p:txBody>
          <a:bodyPr wrap="square" rtlCol="0">
            <a:spAutoFit/>
          </a:bodyPr>
          <a:lstStyle/>
          <a:p>
            <a:r>
              <a:rPr lang="en-US" sz="1600" dirty="0">
                <a:latin typeface="Poppins" panose="00000500000000000000" pitchFamily="2" charset="0"/>
                <a:cs typeface="Poppins" panose="00000500000000000000" pitchFamily="2" charset="0"/>
              </a:rPr>
              <a:t>The following example has a function with two arguments ($fname, $year):</a:t>
            </a:r>
          </a:p>
        </p:txBody>
      </p:sp>
      <p:sp>
        <p:nvSpPr>
          <p:cNvPr id="2" name="TextBox 1">
            <a:extLst>
              <a:ext uri="{FF2B5EF4-FFF2-40B4-BE49-F238E27FC236}">
                <a16:creationId xmlns:a16="http://schemas.microsoft.com/office/drawing/2014/main" id="{47E35B28-D7B7-44B3-271E-28DEFC9D116E}"/>
              </a:ext>
            </a:extLst>
          </p:cNvPr>
          <p:cNvSpPr txBox="1"/>
          <p:nvPr/>
        </p:nvSpPr>
        <p:spPr>
          <a:xfrm>
            <a:off x="6103454" y="2148285"/>
            <a:ext cx="1468800" cy="307777"/>
          </a:xfrm>
          <a:prstGeom prst="rect">
            <a:avLst/>
          </a:prstGeom>
          <a:noFill/>
        </p:spPr>
        <p:txBody>
          <a:bodyPr wrap="square" rtlCol="0">
            <a:spAutoFit/>
          </a:bodyPr>
          <a:lstStyle/>
          <a:p>
            <a:r>
              <a:rPr lang="en-US" b="1" dirty="0"/>
              <a:t>Output:</a:t>
            </a:r>
            <a:endParaRPr lang="en-PH" b="1" dirty="0"/>
          </a:p>
        </p:txBody>
      </p:sp>
    </p:spTree>
    <p:extLst>
      <p:ext uri="{BB962C8B-B14F-4D97-AF65-F5344CB8AC3E}">
        <p14:creationId xmlns:p14="http://schemas.microsoft.com/office/powerpoint/2010/main" val="15005641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PH" b="1" dirty="0"/>
              <a:t>PHP Default Argument Value</a:t>
            </a:r>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4819602B-6CF0-D666-C418-9D89D4960638}"/>
              </a:ext>
            </a:extLst>
          </p:cNvPr>
          <p:cNvSpPr txBox="1"/>
          <p:nvPr/>
        </p:nvSpPr>
        <p:spPr>
          <a:xfrm>
            <a:off x="551329" y="961465"/>
            <a:ext cx="8048065" cy="523220"/>
          </a:xfrm>
          <a:prstGeom prst="rect">
            <a:avLst/>
          </a:prstGeom>
          <a:noFill/>
        </p:spPr>
        <p:txBody>
          <a:bodyPr wrap="square" rtlCol="0">
            <a:spAutoFit/>
          </a:bodyPr>
          <a:lstStyle/>
          <a:p>
            <a:r>
              <a:rPr lang="en-US" dirty="0"/>
              <a:t>The following example shows how to use a default parameter. If we call the function setHeight() without arguments it takes the default value as argument:</a:t>
            </a:r>
          </a:p>
        </p:txBody>
      </p:sp>
      <p:sp>
        <p:nvSpPr>
          <p:cNvPr id="5" name="TextBox 4">
            <a:extLst>
              <a:ext uri="{FF2B5EF4-FFF2-40B4-BE49-F238E27FC236}">
                <a16:creationId xmlns:a16="http://schemas.microsoft.com/office/drawing/2014/main" id="{F12EE259-9BB1-6DDC-059C-B296E05FB96B}"/>
              </a:ext>
            </a:extLst>
          </p:cNvPr>
          <p:cNvSpPr txBox="1"/>
          <p:nvPr/>
        </p:nvSpPr>
        <p:spPr>
          <a:xfrm>
            <a:off x="828000" y="1940071"/>
            <a:ext cx="5778502" cy="2462213"/>
          </a:xfrm>
          <a:prstGeom prst="rect">
            <a:avLst/>
          </a:prstGeom>
          <a:solidFill>
            <a:schemeClr val="bg1"/>
          </a:solidFill>
        </p:spPr>
        <p:txBody>
          <a:bodyPr wrap="square" rtlCol="0">
            <a:spAutoFit/>
          </a:bodyPr>
          <a:lstStyle/>
          <a:p>
            <a:r>
              <a:rPr lang="en-US" b="0" dirty="0">
                <a:solidFill>
                  <a:srgbClr val="569CD6"/>
                </a:solidFill>
                <a:effectLst/>
                <a:latin typeface="Consolas" panose="020B0609020204030204" pitchFamily="49" charset="0"/>
              </a:rPr>
              <a:t>&lt;?php</a:t>
            </a:r>
            <a:r>
              <a:rPr lang="en-US" b="0" dirty="0">
                <a:solidFill>
                  <a:srgbClr val="D4D4D4"/>
                </a:solidFill>
                <a:effectLst/>
                <a:latin typeface="Consolas" panose="020B0609020204030204" pitchFamily="49" charset="0"/>
              </a:rPr>
              <a:t> </a:t>
            </a:r>
          </a:p>
          <a:p>
            <a:br>
              <a:rPr lang="en-US" b="0" dirty="0">
                <a:solidFill>
                  <a:srgbClr val="CCCCCC"/>
                </a:solidFill>
                <a:effectLst/>
                <a:latin typeface="Consolas" panose="020B0609020204030204" pitchFamily="49" charset="0"/>
              </a:rPr>
            </a:b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setHeight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$minheight</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50</a:t>
            </a:r>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"The height is : </a:t>
            </a:r>
            <a:r>
              <a:rPr lang="en-US" b="0" dirty="0">
                <a:solidFill>
                  <a:srgbClr val="9CDCFE"/>
                </a:solidFill>
                <a:effectLst/>
                <a:latin typeface="Consolas" panose="020B0609020204030204" pitchFamily="49" charset="0"/>
              </a:rPr>
              <a:t>$minheight</a:t>
            </a:r>
            <a:r>
              <a:rPr lang="en-US" b="0" dirty="0">
                <a:solidFill>
                  <a:srgbClr val="CE9178"/>
                </a:solidFill>
                <a:effectLst/>
                <a:latin typeface="Consolas" panose="020B0609020204030204" pitchFamily="49" charset="0"/>
              </a:rPr>
              <a:t> &lt;br&gt;"</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setHeight</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350</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setHeight</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will use the default value of 50</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setHeight</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135</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setHeight</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80</a:t>
            </a:r>
            <a:r>
              <a:rPr lang="en-US" b="0" dirty="0">
                <a:solidFill>
                  <a:srgbClr val="D4D4D4"/>
                </a:solidFill>
                <a:effectLst/>
                <a:latin typeface="Consolas" panose="020B0609020204030204" pitchFamily="49" charset="0"/>
              </a:rPr>
              <a:t>);</a:t>
            </a:r>
            <a:br>
              <a:rPr lang="en-US" b="0" dirty="0">
                <a:solidFill>
                  <a:srgbClr val="CCCCCC"/>
                </a:solidFill>
                <a:effectLst/>
                <a:latin typeface="Consolas" panose="020B0609020204030204" pitchFamily="49" charset="0"/>
              </a:rPr>
            </a:br>
            <a:r>
              <a:rPr lang="en-US" b="0" dirty="0">
                <a:solidFill>
                  <a:srgbClr val="569CD6"/>
                </a:solidFill>
                <a:effectLst/>
                <a:latin typeface="Consolas" panose="020B0609020204030204" pitchFamily="49" charset="0"/>
              </a:rPr>
              <a:t>?&gt;</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F27BFA70-6FD4-D504-3C37-A4A0F500F406}"/>
              </a:ext>
            </a:extLst>
          </p:cNvPr>
          <p:cNvPicPr>
            <a:picLocks noChangeAspect="1"/>
          </p:cNvPicPr>
          <p:nvPr/>
        </p:nvPicPr>
        <p:blipFill>
          <a:blip r:embed="rId3"/>
          <a:srcRect l="464" r="8838"/>
          <a:stretch/>
        </p:blipFill>
        <p:spPr>
          <a:xfrm>
            <a:off x="6769286" y="1958155"/>
            <a:ext cx="1494552" cy="942975"/>
          </a:xfrm>
          <a:prstGeom prst="rect">
            <a:avLst/>
          </a:prstGeom>
        </p:spPr>
      </p:pic>
    </p:spTree>
    <p:extLst>
      <p:ext uri="{BB962C8B-B14F-4D97-AF65-F5344CB8AC3E}">
        <p14:creationId xmlns:p14="http://schemas.microsoft.com/office/powerpoint/2010/main" val="23743706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dirty="0"/>
              <a:t>PHP Functions - Returning values</a:t>
            </a:r>
            <a:endParaRPr lang="en-PH"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4819602B-6CF0-D666-C418-9D89D4960638}"/>
              </a:ext>
            </a:extLst>
          </p:cNvPr>
          <p:cNvSpPr txBox="1"/>
          <p:nvPr/>
        </p:nvSpPr>
        <p:spPr>
          <a:xfrm>
            <a:off x="551329" y="961465"/>
            <a:ext cx="8048065" cy="523220"/>
          </a:xfrm>
          <a:prstGeom prst="rect">
            <a:avLst/>
          </a:prstGeom>
          <a:noFill/>
        </p:spPr>
        <p:txBody>
          <a:bodyPr wrap="square" rtlCol="0">
            <a:spAutoFit/>
          </a:bodyPr>
          <a:lstStyle/>
          <a:p>
            <a:r>
              <a:rPr lang="en-US" dirty="0"/>
              <a:t>The following example shows how to use a default parameter. If we call the function setHeight() without arguments it takes the default value as argument:</a:t>
            </a:r>
          </a:p>
        </p:txBody>
      </p:sp>
      <p:sp>
        <p:nvSpPr>
          <p:cNvPr id="5" name="TextBox 4">
            <a:extLst>
              <a:ext uri="{FF2B5EF4-FFF2-40B4-BE49-F238E27FC236}">
                <a16:creationId xmlns:a16="http://schemas.microsoft.com/office/drawing/2014/main" id="{F12EE259-9BB1-6DDC-059C-B296E05FB96B}"/>
              </a:ext>
            </a:extLst>
          </p:cNvPr>
          <p:cNvSpPr txBox="1"/>
          <p:nvPr/>
        </p:nvSpPr>
        <p:spPr>
          <a:xfrm>
            <a:off x="629022" y="1848800"/>
            <a:ext cx="5778502" cy="2677656"/>
          </a:xfrm>
          <a:prstGeom prst="rect">
            <a:avLst/>
          </a:prstGeom>
          <a:solidFill>
            <a:schemeClr val="bg1"/>
          </a:solidFill>
        </p:spPr>
        <p:txBody>
          <a:bodyPr wrap="square" rtlCol="0">
            <a:spAutoFit/>
          </a:bodyPr>
          <a:lstStyle/>
          <a:p>
            <a:r>
              <a:rPr lang="en-US" b="0" dirty="0">
                <a:solidFill>
                  <a:srgbClr val="569CD6"/>
                </a:solidFill>
                <a:effectLst/>
                <a:latin typeface="Consolas" panose="020B0609020204030204" pitchFamily="49" charset="0"/>
              </a:rPr>
              <a:t>&lt;?php</a:t>
            </a:r>
            <a:r>
              <a:rPr lang="en-US" b="0" dirty="0">
                <a:solidFill>
                  <a:srgbClr val="D4D4D4"/>
                </a:solidFill>
                <a:effectLst/>
                <a:latin typeface="Consolas" panose="020B0609020204030204" pitchFamily="49" charset="0"/>
              </a:rPr>
              <a:t> </a:t>
            </a:r>
          </a:p>
          <a:p>
            <a:br>
              <a:rPr lang="es-ES" b="0" dirty="0">
                <a:solidFill>
                  <a:srgbClr val="CCCCCC"/>
                </a:solidFill>
                <a:effectLst/>
                <a:latin typeface="Consolas" panose="020B0609020204030204" pitchFamily="49" charset="0"/>
              </a:rPr>
            </a:br>
            <a:r>
              <a:rPr lang="es-ES" b="0" dirty="0">
                <a:solidFill>
                  <a:srgbClr val="D4D4D4"/>
                </a:solidFill>
                <a:effectLst/>
                <a:latin typeface="Consolas" panose="020B0609020204030204" pitchFamily="49" charset="0"/>
              </a:rPr>
              <a:t>  </a:t>
            </a:r>
            <a:r>
              <a:rPr lang="es-ES" b="0" dirty="0" err="1">
                <a:solidFill>
                  <a:srgbClr val="569CD6"/>
                </a:solidFill>
                <a:effectLst/>
                <a:latin typeface="Consolas" panose="020B0609020204030204" pitchFamily="49" charset="0"/>
              </a:rPr>
              <a:t>function</a:t>
            </a:r>
            <a:r>
              <a:rPr lang="es-ES" b="0" dirty="0">
                <a:solidFill>
                  <a:srgbClr val="D4D4D4"/>
                </a:solidFill>
                <a:effectLst/>
                <a:latin typeface="Consolas" panose="020B0609020204030204" pitchFamily="49" charset="0"/>
              </a:rPr>
              <a:t> </a:t>
            </a:r>
            <a:r>
              <a:rPr lang="es-ES" b="0" dirty="0">
                <a:solidFill>
                  <a:srgbClr val="DCDCAA"/>
                </a:solidFill>
                <a:effectLst/>
                <a:latin typeface="Consolas" panose="020B0609020204030204" pitchFamily="49" charset="0"/>
              </a:rPr>
              <a:t>sum</a:t>
            </a:r>
            <a:r>
              <a:rPr lang="es-ES" b="0" dirty="0">
                <a:solidFill>
                  <a:srgbClr val="D4D4D4"/>
                </a:solidFill>
                <a:effectLst/>
                <a:latin typeface="Consolas" panose="020B0609020204030204" pitchFamily="49" charset="0"/>
              </a:rPr>
              <a:t>(</a:t>
            </a:r>
            <a:r>
              <a:rPr lang="es-ES" b="0" dirty="0">
                <a:solidFill>
                  <a:srgbClr val="9CDCFE"/>
                </a:solidFill>
                <a:effectLst/>
                <a:latin typeface="Consolas" panose="020B0609020204030204" pitchFamily="49" charset="0"/>
              </a:rPr>
              <a:t>$</a:t>
            </a:r>
            <a:r>
              <a:rPr lang="es-ES" b="0" dirty="0" err="1">
                <a:solidFill>
                  <a:srgbClr val="9CDCFE"/>
                </a:solidFill>
                <a:effectLst/>
                <a:latin typeface="Consolas" panose="020B0609020204030204" pitchFamily="49" charset="0"/>
              </a:rPr>
              <a:t>x</a:t>
            </a:r>
            <a:r>
              <a:rPr lang="es-ES" b="0" dirty="0" err="1">
                <a:solidFill>
                  <a:srgbClr val="D4D4D4"/>
                </a:solidFill>
                <a:effectLst/>
                <a:latin typeface="Consolas" panose="020B0609020204030204" pitchFamily="49" charset="0"/>
              </a:rPr>
              <a:t>,</a:t>
            </a:r>
            <a:r>
              <a:rPr lang="es-ES" b="0" dirty="0" err="1">
                <a:solidFill>
                  <a:srgbClr val="9CDCFE"/>
                </a:solidFill>
                <a:effectLst/>
                <a:latin typeface="Consolas" panose="020B0609020204030204" pitchFamily="49" charset="0"/>
              </a:rPr>
              <a:t>$y</a:t>
            </a:r>
            <a:r>
              <a:rPr lang="es-ES" b="0" dirty="0">
                <a:solidFill>
                  <a:srgbClr val="D4D4D4"/>
                </a:solidFill>
                <a:effectLst/>
                <a:latin typeface="Consolas" panose="020B0609020204030204" pitchFamily="49" charset="0"/>
              </a:rPr>
              <a:t>) { </a:t>
            </a:r>
            <a:endParaRPr lang="es-ES" b="0" dirty="0">
              <a:solidFill>
                <a:srgbClr val="CCCCCC"/>
              </a:solidFill>
              <a:effectLst/>
              <a:latin typeface="Consolas" panose="020B0609020204030204" pitchFamily="49" charset="0"/>
            </a:endParaRPr>
          </a:p>
          <a:p>
            <a:r>
              <a:rPr lang="es-ES" b="0" dirty="0">
                <a:solidFill>
                  <a:srgbClr val="D4D4D4"/>
                </a:solidFill>
                <a:effectLst/>
                <a:latin typeface="Consolas" panose="020B0609020204030204" pitchFamily="49" charset="0"/>
              </a:rPr>
              <a:t>    </a:t>
            </a:r>
            <a:r>
              <a:rPr lang="es-ES" b="0" dirty="0">
                <a:solidFill>
                  <a:srgbClr val="9CDCFE"/>
                </a:solidFill>
                <a:effectLst/>
                <a:latin typeface="Consolas" panose="020B0609020204030204" pitchFamily="49" charset="0"/>
              </a:rPr>
              <a:t>$z</a:t>
            </a:r>
            <a:r>
              <a:rPr lang="es-ES" b="0" dirty="0">
                <a:solidFill>
                  <a:srgbClr val="D4D4D4"/>
                </a:solidFill>
                <a:effectLst/>
                <a:latin typeface="Consolas" panose="020B0609020204030204" pitchFamily="49" charset="0"/>
              </a:rPr>
              <a:t>=</a:t>
            </a:r>
            <a:r>
              <a:rPr lang="es-ES" b="0" dirty="0">
                <a:solidFill>
                  <a:srgbClr val="9CDCFE"/>
                </a:solidFill>
                <a:effectLst/>
                <a:latin typeface="Consolas" panose="020B0609020204030204" pitchFamily="49" charset="0"/>
              </a:rPr>
              <a:t>$x</a:t>
            </a:r>
            <a:r>
              <a:rPr lang="es-ES" b="0" dirty="0">
                <a:solidFill>
                  <a:srgbClr val="D4D4D4"/>
                </a:solidFill>
                <a:effectLst/>
                <a:latin typeface="Consolas" panose="020B0609020204030204" pitchFamily="49" charset="0"/>
              </a:rPr>
              <a:t>+</a:t>
            </a:r>
            <a:r>
              <a:rPr lang="es-ES" b="0" dirty="0">
                <a:solidFill>
                  <a:srgbClr val="9CDCFE"/>
                </a:solidFill>
                <a:effectLst/>
                <a:latin typeface="Consolas" panose="020B0609020204030204" pitchFamily="49" charset="0"/>
              </a:rPr>
              <a:t>$y</a:t>
            </a:r>
            <a:r>
              <a:rPr lang="es-ES" b="0" dirty="0">
                <a:solidFill>
                  <a:srgbClr val="D4D4D4"/>
                </a:solidFill>
                <a:effectLst/>
                <a:latin typeface="Consolas" panose="020B0609020204030204" pitchFamily="49" charset="0"/>
              </a:rPr>
              <a:t>; </a:t>
            </a:r>
            <a:endParaRPr lang="es-ES" b="0" dirty="0">
              <a:solidFill>
                <a:srgbClr val="CCCCCC"/>
              </a:solidFill>
              <a:effectLst/>
              <a:latin typeface="Consolas" panose="020B0609020204030204" pitchFamily="49" charset="0"/>
            </a:endParaRPr>
          </a:p>
          <a:p>
            <a:r>
              <a:rPr lang="es-ES" b="0" dirty="0">
                <a:solidFill>
                  <a:srgbClr val="D4D4D4"/>
                </a:solidFill>
                <a:effectLst/>
                <a:latin typeface="Consolas" panose="020B0609020204030204" pitchFamily="49" charset="0"/>
              </a:rPr>
              <a:t>    </a:t>
            </a:r>
            <a:r>
              <a:rPr lang="es-ES" b="0" dirty="0" err="1">
                <a:solidFill>
                  <a:srgbClr val="C586C0"/>
                </a:solidFill>
                <a:effectLst/>
                <a:latin typeface="Consolas" panose="020B0609020204030204" pitchFamily="49" charset="0"/>
              </a:rPr>
              <a:t>return</a:t>
            </a:r>
            <a:r>
              <a:rPr lang="es-ES" b="0" dirty="0">
                <a:solidFill>
                  <a:srgbClr val="D4D4D4"/>
                </a:solidFill>
                <a:effectLst/>
                <a:latin typeface="Consolas" panose="020B0609020204030204" pitchFamily="49" charset="0"/>
              </a:rPr>
              <a:t> </a:t>
            </a:r>
            <a:r>
              <a:rPr lang="es-ES" b="0" dirty="0">
                <a:solidFill>
                  <a:srgbClr val="9CDCFE"/>
                </a:solidFill>
                <a:effectLst/>
                <a:latin typeface="Consolas" panose="020B0609020204030204" pitchFamily="49" charset="0"/>
              </a:rPr>
              <a:t>$z</a:t>
            </a:r>
            <a:r>
              <a:rPr lang="es-ES" b="0" dirty="0">
                <a:solidFill>
                  <a:srgbClr val="D4D4D4"/>
                </a:solidFill>
                <a:effectLst/>
                <a:latin typeface="Consolas" panose="020B0609020204030204" pitchFamily="49" charset="0"/>
              </a:rPr>
              <a:t>;   </a:t>
            </a:r>
            <a:endParaRPr lang="es-ES" b="0" dirty="0">
              <a:solidFill>
                <a:srgbClr val="CCCCCC"/>
              </a:solidFill>
              <a:effectLst/>
              <a:latin typeface="Consolas" panose="020B0609020204030204" pitchFamily="49" charset="0"/>
            </a:endParaRPr>
          </a:p>
          <a:p>
            <a:r>
              <a:rPr lang="es-ES" b="0" dirty="0">
                <a:solidFill>
                  <a:srgbClr val="D4D4D4"/>
                </a:solidFill>
                <a:effectLst/>
                <a:latin typeface="Consolas" panose="020B0609020204030204" pitchFamily="49" charset="0"/>
              </a:rPr>
              <a:t> } </a:t>
            </a:r>
            <a:endParaRPr lang="es-ES" b="0" dirty="0">
              <a:solidFill>
                <a:srgbClr val="CCCCCC"/>
              </a:solidFill>
              <a:effectLst/>
              <a:latin typeface="Consolas" panose="020B0609020204030204" pitchFamily="49" charset="0"/>
            </a:endParaRPr>
          </a:p>
          <a:p>
            <a:r>
              <a:rPr lang="es-ES" b="0" dirty="0">
                <a:solidFill>
                  <a:srgbClr val="D4D4D4"/>
                </a:solidFill>
                <a:effectLst/>
                <a:latin typeface="Consolas" panose="020B0609020204030204" pitchFamily="49" charset="0"/>
              </a:rPr>
              <a:t> </a:t>
            </a:r>
            <a:endParaRPr lang="es-ES" b="0" dirty="0">
              <a:solidFill>
                <a:srgbClr val="CCCCCC"/>
              </a:solidFill>
              <a:effectLst/>
              <a:latin typeface="Consolas" panose="020B0609020204030204" pitchFamily="49" charset="0"/>
            </a:endParaRPr>
          </a:p>
          <a:p>
            <a:r>
              <a:rPr lang="es-ES" b="0" dirty="0">
                <a:solidFill>
                  <a:srgbClr val="D4D4D4"/>
                </a:solidFill>
                <a:effectLst/>
                <a:latin typeface="Consolas" panose="020B0609020204030204" pitchFamily="49" charset="0"/>
              </a:rPr>
              <a:t>  </a:t>
            </a:r>
            <a:r>
              <a:rPr lang="es-ES" b="0" dirty="0">
                <a:solidFill>
                  <a:srgbClr val="DCDCAA"/>
                </a:solidFill>
                <a:effectLst/>
                <a:latin typeface="Consolas" panose="020B0609020204030204" pitchFamily="49" charset="0"/>
              </a:rPr>
              <a:t>echo</a:t>
            </a:r>
            <a:r>
              <a:rPr lang="es-ES" b="0" dirty="0">
                <a:solidFill>
                  <a:srgbClr val="D4D4D4"/>
                </a:solidFill>
                <a:effectLst/>
                <a:latin typeface="Consolas" panose="020B0609020204030204" pitchFamily="49" charset="0"/>
              </a:rPr>
              <a:t> </a:t>
            </a:r>
            <a:r>
              <a:rPr lang="es-ES" b="0" dirty="0">
                <a:solidFill>
                  <a:srgbClr val="CE9178"/>
                </a:solidFill>
                <a:effectLst/>
                <a:latin typeface="Consolas" panose="020B0609020204030204" pitchFamily="49" charset="0"/>
              </a:rPr>
              <a:t>"7 + 13 = "</a:t>
            </a:r>
            <a:r>
              <a:rPr lang="es-ES" b="0" dirty="0">
                <a:solidFill>
                  <a:srgbClr val="D4D4D4"/>
                </a:solidFill>
                <a:effectLst/>
                <a:latin typeface="Consolas" panose="020B0609020204030204" pitchFamily="49" charset="0"/>
              </a:rPr>
              <a:t> . </a:t>
            </a:r>
            <a:r>
              <a:rPr lang="es-ES" b="0" dirty="0">
                <a:solidFill>
                  <a:srgbClr val="DCDCAA"/>
                </a:solidFill>
                <a:effectLst/>
                <a:latin typeface="Consolas" panose="020B0609020204030204" pitchFamily="49" charset="0"/>
              </a:rPr>
              <a:t>sum</a:t>
            </a:r>
            <a:r>
              <a:rPr lang="es-ES" b="0" dirty="0">
                <a:solidFill>
                  <a:srgbClr val="D4D4D4"/>
                </a:solidFill>
                <a:effectLst/>
                <a:latin typeface="Consolas" panose="020B0609020204030204" pitchFamily="49" charset="0"/>
              </a:rPr>
              <a:t>(</a:t>
            </a:r>
            <a:r>
              <a:rPr lang="es-ES" b="0" dirty="0">
                <a:solidFill>
                  <a:srgbClr val="B5CEA8"/>
                </a:solidFill>
                <a:effectLst/>
                <a:latin typeface="Consolas" panose="020B0609020204030204" pitchFamily="49" charset="0"/>
              </a:rPr>
              <a:t>7</a:t>
            </a:r>
            <a:r>
              <a:rPr lang="es-ES" b="0" dirty="0">
                <a:solidFill>
                  <a:srgbClr val="D4D4D4"/>
                </a:solidFill>
                <a:effectLst/>
                <a:latin typeface="Consolas" panose="020B0609020204030204" pitchFamily="49" charset="0"/>
              </a:rPr>
              <a:t>,</a:t>
            </a:r>
            <a:r>
              <a:rPr lang="es-ES" b="0" dirty="0">
                <a:solidFill>
                  <a:srgbClr val="B5CEA8"/>
                </a:solidFill>
                <a:effectLst/>
                <a:latin typeface="Consolas" panose="020B0609020204030204" pitchFamily="49" charset="0"/>
              </a:rPr>
              <a:t>13</a:t>
            </a:r>
            <a:r>
              <a:rPr lang="es-ES" b="0" dirty="0">
                <a:solidFill>
                  <a:srgbClr val="D4D4D4"/>
                </a:solidFill>
                <a:effectLst/>
                <a:latin typeface="Consolas" panose="020B0609020204030204" pitchFamily="49" charset="0"/>
              </a:rPr>
              <a:t>) . </a:t>
            </a:r>
            <a:r>
              <a:rPr lang="es-ES" b="0" dirty="0">
                <a:solidFill>
                  <a:srgbClr val="CE9178"/>
                </a:solidFill>
                <a:effectLst/>
                <a:latin typeface="Consolas" panose="020B0609020204030204" pitchFamily="49" charset="0"/>
              </a:rPr>
              <a:t>"&lt;br&gt;"</a:t>
            </a:r>
            <a:r>
              <a:rPr lang="es-ES" b="0" dirty="0">
                <a:solidFill>
                  <a:srgbClr val="D4D4D4"/>
                </a:solidFill>
                <a:effectLst/>
                <a:latin typeface="Consolas" panose="020B0609020204030204" pitchFamily="49" charset="0"/>
              </a:rPr>
              <a:t>; </a:t>
            </a:r>
            <a:endParaRPr lang="es-ES" b="0" dirty="0">
              <a:solidFill>
                <a:srgbClr val="CCCCCC"/>
              </a:solidFill>
              <a:effectLst/>
              <a:latin typeface="Consolas" panose="020B0609020204030204" pitchFamily="49" charset="0"/>
            </a:endParaRPr>
          </a:p>
          <a:p>
            <a:r>
              <a:rPr lang="es-ES" b="0" dirty="0">
                <a:solidFill>
                  <a:srgbClr val="D4D4D4"/>
                </a:solidFill>
                <a:effectLst/>
                <a:latin typeface="Consolas" panose="020B0609020204030204" pitchFamily="49" charset="0"/>
              </a:rPr>
              <a:t>  </a:t>
            </a:r>
            <a:r>
              <a:rPr lang="es-ES" b="0" dirty="0">
                <a:solidFill>
                  <a:srgbClr val="DCDCAA"/>
                </a:solidFill>
                <a:effectLst/>
                <a:latin typeface="Consolas" panose="020B0609020204030204" pitchFamily="49" charset="0"/>
              </a:rPr>
              <a:t>echo</a:t>
            </a:r>
            <a:r>
              <a:rPr lang="es-ES" b="0" dirty="0">
                <a:solidFill>
                  <a:srgbClr val="D4D4D4"/>
                </a:solidFill>
                <a:effectLst/>
                <a:latin typeface="Consolas" panose="020B0609020204030204" pitchFamily="49" charset="0"/>
              </a:rPr>
              <a:t> </a:t>
            </a:r>
            <a:r>
              <a:rPr lang="es-ES" b="0" dirty="0">
                <a:solidFill>
                  <a:srgbClr val="CE9178"/>
                </a:solidFill>
                <a:effectLst/>
                <a:latin typeface="Consolas" panose="020B0609020204030204" pitchFamily="49" charset="0"/>
              </a:rPr>
              <a:t>"2 + 4 = "</a:t>
            </a:r>
            <a:r>
              <a:rPr lang="es-ES" b="0" dirty="0">
                <a:solidFill>
                  <a:srgbClr val="D4D4D4"/>
                </a:solidFill>
                <a:effectLst/>
                <a:latin typeface="Consolas" panose="020B0609020204030204" pitchFamily="49" charset="0"/>
              </a:rPr>
              <a:t> . </a:t>
            </a:r>
            <a:r>
              <a:rPr lang="es-ES" b="0" dirty="0">
                <a:solidFill>
                  <a:srgbClr val="DCDCAA"/>
                </a:solidFill>
                <a:effectLst/>
                <a:latin typeface="Consolas" panose="020B0609020204030204" pitchFamily="49" charset="0"/>
              </a:rPr>
              <a:t>sum</a:t>
            </a:r>
            <a:r>
              <a:rPr lang="es-ES" b="0" dirty="0">
                <a:solidFill>
                  <a:srgbClr val="D4D4D4"/>
                </a:solidFill>
                <a:effectLst/>
                <a:latin typeface="Consolas" panose="020B0609020204030204" pitchFamily="49" charset="0"/>
              </a:rPr>
              <a:t>(</a:t>
            </a:r>
            <a:r>
              <a:rPr lang="es-ES" b="0" dirty="0">
                <a:solidFill>
                  <a:srgbClr val="B5CEA8"/>
                </a:solidFill>
                <a:effectLst/>
                <a:latin typeface="Consolas" panose="020B0609020204030204" pitchFamily="49" charset="0"/>
              </a:rPr>
              <a:t>2</a:t>
            </a:r>
            <a:r>
              <a:rPr lang="es-ES" b="0" dirty="0">
                <a:solidFill>
                  <a:srgbClr val="D4D4D4"/>
                </a:solidFill>
                <a:effectLst/>
                <a:latin typeface="Consolas" panose="020B0609020204030204" pitchFamily="49" charset="0"/>
              </a:rPr>
              <a:t>,</a:t>
            </a:r>
            <a:r>
              <a:rPr lang="es-ES" b="0" dirty="0">
                <a:solidFill>
                  <a:srgbClr val="B5CEA8"/>
                </a:solidFill>
                <a:effectLst/>
                <a:latin typeface="Consolas" panose="020B0609020204030204" pitchFamily="49" charset="0"/>
              </a:rPr>
              <a:t>4</a:t>
            </a:r>
            <a:r>
              <a:rPr lang="es-ES" b="0" dirty="0">
                <a:solidFill>
                  <a:srgbClr val="D4D4D4"/>
                </a:solidFill>
                <a:effectLst/>
                <a:latin typeface="Consolas" panose="020B0609020204030204" pitchFamily="49" charset="0"/>
              </a:rPr>
              <a:t>); </a:t>
            </a:r>
            <a:endParaRPr lang="es-E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569CD6"/>
                </a:solidFill>
                <a:effectLst/>
                <a:latin typeface="Consolas" panose="020B0609020204030204" pitchFamily="49" charset="0"/>
              </a:rPr>
              <a:t>?&gt;</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3EDC4B71-B2CA-6F04-099E-B9D590CE4D34}"/>
              </a:ext>
            </a:extLst>
          </p:cNvPr>
          <p:cNvPicPr>
            <a:picLocks noChangeAspect="1"/>
          </p:cNvPicPr>
          <p:nvPr/>
        </p:nvPicPr>
        <p:blipFill>
          <a:blip r:embed="rId3"/>
          <a:stretch>
            <a:fillRect/>
          </a:stretch>
        </p:blipFill>
        <p:spPr>
          <a:xfrm>
            <a:off x="6624383" y="2199022"/>
            <a:ext cx="1685379" cy="745456"/>
          </a:xfrm>
          <a:prstGeom prst="rect">
            <a:avLst/>
          </a:prstGeom>
        </p:spPr>
      </p:pic>
    </p:spTree>
    <p:extLst>
      <p:ext uri="{BB962C8B-B14F-4D97-AF65-F5344CB8AC3E}">
        <p14:creationId xmlns:p14="http://schemas.microsoft.com/office/powerpoint/2010/main" val="42649600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67302" y="195127"/>
            <a:ext cx="5953346" cy="572700"/>
          </a:xfrm>
          <a:prstGeom prst="rect">
            <a:avLst/>
          </a:prstGeom>
        </p:spPr>
        <p:txBody>
          <a:bodyPr spcFirstLastPara="1" wrap="square" lIns="91425" tIns="91425" rIns="91425" bIns="91425" anchor="t" anchorCtr="0">
            <a:noAutofit/>
          </a:bodyPr>
          <a:lstStyle/>
          <a:p>
            <a:pPr algn="l"/>
            <a:r>
              <a:rPr lang="en-US" sz="2400" i="0" dirty="0">
                <a:solidFill>
                  <a:schemeClr val="accent2"/>
                </a:solidFill>
                <a:effectLst/>
              </a:rPr>
              <a:t>Variable Number of Arguments</a:t>
            </a:r>
            <a:br>
              <a:rPr lang="en-US" sz="2400" i="0" dirty="0">
                <a:solidFill>
                  <a:schemeClr val="accent2"/>
                </a:solidFill>
                <a:effectLst/>
              </a:rPr>
            </a:br>
            <a:br>
              <a:rPr lang="en-US" sz="2400" dirty="0">
                <a:solidFill>
                  <a:schemeClr val="accent2"/>
                </a:solidFill>
              </a:rPr>
            </a:br>
            <a:endParaRPr lang="en-PH" sz="2400" dirty="0">
              <a:solidFill>
                <a:schemeClr val="accent2"/>
              </a:solidFill>
            </a:endParaRPr>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4819602B-6CF0-D666-C418-9D89D4960638}"/>
              </a:ext>
            </a:extLst>
          </p:cNvPr>
          <p:cNvSpPr txBox="1"/>
          <p:nvPr/>
        </p:nvSpPr>
        <p:spPr>
          <a:xfrm>
            <a:off x="547967" y="779646"/>
            <a:ext cx="8048065" cy="954107"/>
          </a:xfrm>
          <a:prstGeom prst="rect">
            <a:avLst/>
          </a:prstGeom>
          <a:noFill/>
        </p:spPr>
        <p:txBody>
          <a:bodyPr wrap="square" rtlCol="0">
            <a:spAutoFit/>
          </a:bodyPr>
          <a:lstStyle/>
          <a:p>
            <a:r>
              <a:rPr lang="en-US" dirty="0"/>
              <a:t>By using the </a:t>
            </a:r>
            <a:r>
              <a:rPr lang="en-US" sz="2800" dirty="0">
                <a:solidFill>
                  <a:schemeClr val="bg1"/>
                </a:solidFill>
                <a:latin typeface="Poppins" panose="00000500000000000000" pitchFamily="2" charset="0"/>
                <a:cs typeface="Poppins" panose="00000500000000000000" pitchFamily="2" charset="0"/>
              </a:rPr>
              <a:t>...</a:t>
            </a:r>
            <a:r>
              <a:rPr lang="en-US" dirty="0"/>
              <a:t> operator in front of the function parameter, the function accepts an unknown number of arguments. This is also called a </a:t>
            </a:r>
            <a:r>
              <a:rPr lang="en-US" b="1" dirty="0"/>
              <a:t>variadic function</a:t>
            </a:r>
            <a:r>
              <a:rPr lang="en-US" dirty="0"/>
              <a:t>.</a:t>
            </a:r>
          </a:p>
          <a:p>
            <a:r>
              <a:rPr lang="en-US" b="0" i="0" dirty="0">
                <a:solidFill>
                  <a:srgbClr val="000000"/>
                </a:solidFill>
                <a:effectLst/>
                <a:latin typeface="Verdana" panose="020B0604030504040204" pitchFamily="34" charset="0"/>
              </a:rPr>
              <a:t>The variadic function argument becomes an array.</a:t>
            </a:r>
            <a:endParaRPr lang="en-US" dirty="0"/>
          </a:p>
        </p:txBody>
      </p:sp>
      <p:sp>
        <p:nvSpPr>
          <p:cNvPr id="5" name="TextBox 4">
            <a:extLst>
              <a:ext uri="{FF2B5EF4-FFF2-40B4-BE49-F238E27FC236}">
                <a16:creationId xmlns:a16="http://schemas.microsoft.com/office/drawing/2014/main" id="{F12EE259-9BB1-6DDC-059C-B296E05FB96B}"/>
              </a:ext>
            </a:extLst>
          </p:cNvPr>
          <p:cNvSpPr txBox="1"/>
          <p:nvPr/>
        </p:nvSpPr>
        <p:spPr>
          <a:xfrm>
            <a:off x="657822" y="1864726"/>
            <a:ext cx="5778502" cy="2893100"/>
          </a:xfrm>
          <a:prstGeom prst="rect">
            <a:avLst/>
          </a:prstGeom>
          <a:solidFill>
            <a:schemeClr val="bg1"/>
          </a:solidFill>
        </p:spPr>
        <p:txBody>
          <a:bodyPr wrap="square" rtlCol="0">
            <a:spAutoFit/>
          </a:bodyPr>
          <a:lstStyle/>
          <a:p>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sumMyNumbers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$numbers</a:t>
            </a:r>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$total</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$len</a:t>
            </a:r>
            <a:r>
              <a:rPr lang="en-US" b="0" dirty="0">
                <a:solidFill>
                  <a:srgbClr val="D4D4D4"/>
                </a:solidFill>
                <a:effectLst/>
                <a:latin typeface="Consolas" panose="020B0609020204030204" pitchFamily="49" charset="0"/>
              </a:rPr>
              <a:t> = </a:t>
            </a:r>
            <a:r>
              <a:rPr lang="en-US" b="0" dirty="0">
                <a:solidFill>
                  <a:srgbClr val="DCDCAA"/>
                </a:solidFill>
                <a:effectLst/>
                <a:latin typeface="Consolas" panose="020B0609020204030204" pitchFamily="49" charset="0"/>
              </a:rPr>
              <a:t>count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$numbers</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for</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 &lt; </a:t>
            </a:r>
            <a:r>
              <a:rPr lang="en-US" b="0" dirty="0">
                <a:solidFill>
                  <a:srgbClr val="9CDCFE"/>
                </a:solidFill>
                <a:effectLst/>
                <a:latin typeface="Consolas" panose="020B0609020204030204" pitchFamily="49" charset="0"/>
              </a:rPr>
              <a:t>$len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$total</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$numbers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$total</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$sum</a:t>
            </a:r>
            <a:r>
              <a:rPr lang="en-US" b="0" dirty="0">
                <a:solidFill>
                  <a:srgbClr val="D4D4D4"/>
                </a:solidFill>
                <a:effectLst/>
                <a:latin typeface="Consolas" panose="020B0609020204030204" pitchFamily="49" charset="0"/>
              </a:rPr>
              <a:t> = </a:t>
            </a:r>
            <a:r>
              <a:rPr lang="en-US" b="0" dirty="0" err="1">
                <a:solidFill>
                  <a:srgbClr val="DCDCAA"/>
                </a:solidFill>
                <a:effectLst/>
                <a:latin typeface="Consolas" panose="020B0609020204030204" pitchFamily="49" charset="0"/>
              </a:rPr>
              <a:t>sumMyNumbers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$sum</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
        <p:nvSpPr>
          <p:cNvPr id="4" name="TextBox 3">
            <a:extLst>
              <a:ext uri="{FF2B5EF4-FFF2-40B4-BE49-F238E27FC236}">
                <a16:creationId xmlns:a16="http://schemas.microsoft.com/office/drawing/2014/main" id="{487437DE-96A3-0E8A-1BEF-5E7186D95A98}"/>
              </a:ext>
            </a:extLst>
          </p:cNvPr>
          <p:cNvSpPr txBox="1"/>
          <p:nvPr/>
        </p:nvSpPr>
        <p:spPr>
          <a:xfrm>
            <a:off x="6508562" y="1946613"/>
            <a:ext cx="1468800" cy="307777"/>
          </a:xfrm>
          <a:prstGeom prst="rect">
            <a:avLst/>
          </a:prstGeom>
          <a:noFill/>
        </p:spPr>
        <p:txBody>
          <a:bodyPr wrap="square" rtlCol="0">
            <a:spAutoFit/>
          </a:bodyPr>
          <a:lstStyle/>
          <a:p>
            <a:r>
              <a:rPr lang="en-US" b="1" dirty="0"/>
              <a:t>Output:</a:t>
            </a:r>
            <a:endParaRPr lang="en-PH" b="1" dirty="0"/>
          </a:p>
        </p:txBody>
      </p:sp>
      <p:sp>
        <p:nvSpPr>
          <p:cNvPr id="6" name="TextBox 5">
            <a:extLst>
              <a:ext uri="{FF2B5EF4-FFF2-40B4-BE49-F238E27FC236}">
                <a16:creationId xmlns:a16="http://schemas.microsoft.com/office/drawing/2014/main" id="{9D5E13C9-F3EA-FAC1-528C-D7579424796C}"/>
              </a:ext>
            </a:extLst>
          </p:cNvPr>
          <p:cNvSpPr txBox="1"/>
          <p:nvPr/>
        </p:nvSpPr>
        <p:spPr>
          <a:xfrm>
            <a:off x="6508562" y="2333661"/>
            <a:ext cx="848508" cy="584775"/>
          </a:xfrm>
          <a:prstGeom prst="rect">
            <a:avLst/>
          </a:prstGeom>
          <a:noFill/>
        </p:spPr>
        <p:txBody>
          <a:bodyPr wrap="square" rtlCol="0">
            <a:spAutoFit/>
          </a:bodyPr>
          <a:lstStyle/>
          <a:p>
            <a:r>
              <a:rPr lang="en-US" sz="3200" b="1" dirty="0">
                <a:latin typeface="Bahnschrift" panose="020B0502040204020203" pitchFamily="34" charset="0"/>
              </a:rPr>
              <a:t>30</a:t>
            </a:r>
            <a:endParaRPr lang="en-PH" sz="3200" b="1" dirty="0">
              <a:latin typeface="Bahnschrift" panose="020B0502040204020203" pitchFamily="34" charset="0"/>
            </a:endParaRPr>
          </a:p>
        </p:txBody>
      </p:sp>
    </p:spTree>
    <p:extLst>
      <p:ext uri="{BB962C8B-B14F-4D97-AF65-F5344CB8AC3E}">
        <p14:creationId xmlns:p14="http://schemas.microsoft.com/office/powerpoint/2010/main" val="38737485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US" dirty="0"/>
              <a:t>Variable Local and Global Scope </a:t>
            </a:r>
            <a:endParaRPr lang="en-PH"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5AF60876-45C2-129D-BFD5-7054817AC638}"/>
              </a:ext>
            </a:extLst>
          </p:cNvPr>
          <p:cNvSpPr txBox="1"/>
          <p:nvPr/>
        </p:nvSpPr>
        <p:spPr>
          <a:xfrm>
            <a:off x="403412" y="726213"/>
            <a:ext cx="8386734" cy="954107"/>
          </a:xfrm>
          <a:prstGeom prst="rect">
            <a:avLst/>
          </a:prstGeom>
          <a:noFill/>
        </p:spPr>
        <p:txBody>
          <a:bodyPr wrap="square" rtlCol="0">
            <a:spAutoFit/>
          </a:bodyPr>
          <a:lstStyle/>
          <a:p>
            <a:r>
              <a:rPr lang="en-US" dirty="0"/>
              <a:t>• A variable declared outside a function has a GLOBAL SCOPE and can only be accessed outside a function. </a:t>
            </a:r>
          </a:p>
          <a:p>
            <a:r>
              <a:rPr lang="en-US" dirty="0"/>
              <a:t>• A variable declared within a function has a LOCAL SCOPE and can only be accessed within that function. </a:t>
            </a:r>
          </a:p>
        </p:txBody>
      </p:sp>
      <p:sp>
        <p:nvSpPr>
          <p:cNvPr id="4" name="TextBox 3">
            <a:extLst>
              <a:ext uri="{FF2B5EF4-FFF2-40B4-BE49-F238E27FC236}">
                <a16:creationId xmlns:a16="http://schemas.microsoft.com/office/drawing/2014/main" id="{3C36AA60-362B-9EA8-7AA5-9171A8B69035}"/>
              </a:ext>
            </a:extLst>
          </p:cNvPr>
          <p:cNvSpPr txBox="1"/>
          <p:nvPr/>
        </p:nvSpPr>
        <p:spPr>
          <a:xfrm>
            <a:off x="403412" y="1864108"/>
            <a:ext cx="4094629" cy="307777"/>
          </a:xfrm>
          <a:prstGeom prst="rect">
            <a:avLst/>
          </a:prstGeom>
          <a:noFill/>
        </p:spPr>
        <p:txBody>
          <a:bodyPr wrap="square" rtlCol="0">
            <a:spAutoFit/>
          </a:bodyPr>
          <a:lstStyle/>
          <a:p>
            <a:r>
              <a:rPr lang="en-US" b="1" dirty="0"/>
              <a:t>PHP The global Keyword </a:t>
            </a:r>
          </a:p>
        </p:txBody>
      </p:sp>
      <p:sp>
        <p:nvSpPr>
          <p:cNvPr id="5" name="TextBox 4">
            <a:extLst>
              <a:ext uri="{FF2B5EF4-FFF2-40B4-BE49-F238E27FC236}">
                <a16:creationId xmlns:a16="http://schemas.microsoft.com/office/drawing/2014/main" id="{0F8FBA6C-FD25-B62C-8F7C-FC51D701B835}"/>
              </a:ext>
            </a:extLst>
          </p:cNvPr>
          <p:cNvSpPr txBox="1"/>
          <p:nvPr/>
        </p:nvSpPr>
        <p:spPr>
          <a:xfrm>
            <a:off x="526724" y="2628041"/>
            <a:ext cx="3203788" cy="1600438"/>
          </a:xfrm>
          <a:prstGeom prst="rect">
            <a:avLst/>
          </a:prstGeom>
          <a:noFill/>
        </p:spPr>
        <p:txBody>
          <a:bodyPr wrap="square" rtlCol="0">
            <a:spAutoFit/>
          </a:bodyPr>
          <a:lstStyle/>
          <a:p>
            <a:r>
              <a:rPr lang="en-US" dirty="0"/>
              <a:t>• The global keyword is used to access a global variable from within a function. </a:t>
            </a:r>
          </a:p>
          <a:p>
            <a:endParaRPr lang="en-US" dirty="0"/>
          </a:p>
          <a:p>
            <a:r>
              <a:rPr lang="en-US" dirty="0"/>
              <a:t>• To do this, use the global keyword before the variables (inside the function): </a:t>
            </a:r>
          </a:p>
        </p:txBody>
      </p:sp>
      <p:sp>
        <p:nvSpPr>
          <p:cNvPr id="6" name="TextBox 5">
            <a:extLst>
              <a:ext uri="{FF2B5EF4-FFF2-40B4-BE49-F238E27FC236}">
                <a16:creationId xmlns:a16="http://schemas.microsoft.com/office/drawing/2014/main" id="{E6330559-8370-D381-F2B9-270780DC7DF1}"/>
              </a:ext>
            </a:extLst>
          </p:cNvPr>
          <p:cNvSpPr txBox="1"/>
          <p:nvPr/>
        </p:nvSpPr>
        <p:spPr>
          <a:xfrm>
            <a:off x="3903381" y="1960116"/>
            <a:ext cx="4202207" cy="2677656"/>
          </a:xfrm>
          <a:prstGeom prst="rect">
            <a:avLst/>
          </a:prstGeom>
          <a:solidFill>
            <a:schemeClr val="bg1"/>
          </a:solidFill>
        </p:spPr>
        <p:txBody>
          <a:bodyPr wrap="square" rtlCol="0">
            <a:spAutoFit/>
          </a:bodyPr>
          <a:lstStyle/>
          <a:p>
            <a:r>
              <a:rPr lang="en-US" sz="1200" b="0" dirty="0">
                <a:solidFill>
                  <a:srgbClr val="569CD6"/>
                </a:solidFill>
                <a:effectLst/>
                <a:latin typeface="Consolas" panose="020B0609020204030204" pitchFamily="49" charset="0"/>
              </a:rPr>
              <a:t>&lt;?php</a:t>
            </a:r>
            <a:r>
              <a:rPr lang="en-US" sz="1200" b="0" dirty="0">
                <a:solidFill>
                  <a:srgbClr val="D4D4D4"/>
                </a:solidFill>
                <a:effectLst/>
                <a:latin typeface="Consolas" panose="020B0609020204030204" pitchFamily="49" charset="0"/>
              </a:rPr>
              <a:t> </a:t>
            </a:r>
          </a:p>
          <a:p>
            <a:br>
              <a:rPr lang="es-ES" sz="1200" b="0" dirty="0">
                <a:solidFill>
                  <a:srgbClr val="CCCCCC"/>
                </a:solidFill>
                <a:effectLst/>
                <a:latin typeface="Consolas" panose="020B0609020204030204" pitchFamily="49" charset="0"/>
              </a:rPr>
            </a:br>
            <a:r>
              <a:rPr lang="es-ES" sz="1200" b="0" dirty="0">
                <a:solidFill>
                  <a:srgbClr val="9CDCFE"/>
                </a:solidFill>
                <a:effectLst/>
                <a:latin typeface="Consolas" panose="020B0609020204030204" pitchFamily="49" charset="0"/>
              </a:rPr>
              <a:t>$x</a:t>
            </a:r>
            <a:r>
              <a:rPr lang="es-ES" sz="1200" b="0" dirty="0">
                <a:solidFill>
                  <a:srgbClr val="D4D4D4"/>
                </a:solidFill>
                <a:effectLst/>
                <a:latin typeface="Consolas" panose="020B0609020204030204" pitchFamily="49" charset="0"/>
              </a:rPr>
              <a:t>=</a:t>
            </a:r>
            <a:r>
              <a:rPr lang="es-ES" sz="1200" b="0" dirty="0">
                <a:solidFill>
                  <a:srgbClr val="B5CEA8"/>
                </a:solidFill>
                <a:effectLst/>
                <a:latin typeface="Consolas" panose="020B0609020204030204" pitchFamily="49" charset="0"/>
              </a:rPr>
              <a:t>5</a:t>
            </a:r>
            <a:r>
              <a:rPr lang="es-ES" sz="1200" b="0" dirty="0">
                <a:solidFill>
                  <a:srgbClr val="D4D4D4"/>
                </a:solidFill>
                <a:effectLst/>
                <a:latin typeface="Consolas" panose="020B0609020204030204" pitchFamily="49" charset="0"/>
              </a:rPr>
              <a:t>; </a:t>
            </a:r>
            <a:endParaRPr lang="es-ES" sz="1200" b="0" dirty="0">
              <a:solidFill>
                <a:srgbClr val="CCCCCC"/>
              </a:solidFill>
              <a:effectLst/>
              <a:latin typeface="Consolas" panose="020B0609020204030204" pitchFamily="49" charset="0"/>
            </a:endParaRPr>
          </a:p>
          <a:p>
            <a:r>
              <a:rPr lang="es-ES" sz="1200" b="0" dirty="0">
                <a:solidFill>
                  <a:srgbClr val="9CDCFE"/>
                </a:solidFill>
                <a:effectLst/>
                <a:latin typeface="Consolas" panose="020B0609020204030204" pitchFamily="49" charset="0"/>
              </a:rPr>
              <a:t>$y</a:t>
            </a:r>
            <a:r>
              <a:rPr lang="es-ES" sz="1200" b="0" dirty="0">
                <a:solidFill>
                  <a:srgbClr val="D4D4D4"/>
                </a:solidFill>
                <a:effectLst/>
                <a:latin typeface="Consolas" panose="020B0609020204030204" pitchFamily="49" charset="0"/>
              </a:rPr>
              <a:t>=</a:t>
            </a:r>
            <a:r>
              <a:rPr lang="es-ES" sz="1200" b="0" dirty="0">
                <a:solidFill>
                  <a:srgbClr val="B5CEA8"/>
                </a:solidFill>
                <a:effectLst/>
                <a:latin typeface="Consolas" panose="020B0609020204030204" pitchFamily="49" charset="0"/>
              </a:rPr>
              <a:t>10</a:t>
            </a:r>
            <a:r>
              <a:rPr lang="es-ES" sz="1200" b="0" dirty="0">
                <a:solidFill>
                  <a:srgbClr val="D4D4D4"/>
                </a:solidFill>
                <a:effectLst/>
                <a:latin typeface="Consolas" panose="020B0609020204030204" pitchFamily="49" charset="0"/>
              </a:rPr>
              <a:t>; </a:t>
            </a:r>
            <a:endParaRPr lang="es-ES" sz="1200" b="0" dirty="0">
              <a:solidFill>
                <a:srgbClr val="CCCCCC"/>
              </a:solidFill>
              <a:effectLst/>
              <a:latin typeface="Consolas" panose="020B0609020204030204" pitchFamily="49" charset="0"/>
            </a:endParaRPr>
          </a:p>
          <a:p>
            <a:r>
              <a:rPr lang="es-ES" sz="1200" b="0" dirty="0">
                <a:solidFill>
                  <a:srgbClr val="D4D4D4"/>
                </a:solidFill>
                <a:effectLst/>
                <a:latin typeface="Consolas" panose="020B0609020204030204" pitchFamily="49" charset="0"/>
              </a:rPr>
              <a:t>    </a:t>
            </a:r>
            <a:r>
              <a:rPr lang="es-ES" sz="1200" b="0" dirty="0" err="1">
                <a:solidFill>
                  <a:srgbClr val="569CD6"/>
                </a:solidFill>
                <a:effectLst/>
                <a:latin typeface="Consolas" panose="020B0609020204030204" pitchFamily="49" charset="0"/>
              </a:rPr>
              <a:t>function</a:t>
            </a:r>
            <a:r>
              <a:rPr lang="es-ES" sz="1200" b="0" dirty="0">
                <a:solidFill>
                  <a:srgbClr val="D4D4D4"/>
                </a:solidFill>
                <a:effectLst/>
                <a:latin typeface="Consolas" panose="020B0609020204030204" pitchFamily="49" charset="0"/>
              </a:rPr>
              <a:t> </a:t>
            </a:r>
            <a:r>
              <a:rPr lang="es-ES" sz="1200" b="0" dirty="0" err="1">
                <a:solidFill>
                  <a:srgbClr val="DCDCAA"/>
                </a:solidFill>
                <a:effectLst/>
                <a:latin typeface="Consolas" panose="020B0609020204030204" pitchFamily="49" charset="0"/>
              </a:rPr>
              <a:t>myTest</a:t>
            </a:r>
            <a:r>
              <a:rPr lang="es-ES" sz="1200" b="0" dirty="0">
                <a:solidFill>
                  <a:srgbClr val="D4D4D4"/>
                </a:solidFill>
                <a:effectLst/>
                <a:latin typeface="Consolas" panose="020B0609020204030204" pitchFamily="49" charset="0"/>
              </a:rPr>
              <a:t>() { </a:t>
            </a:r>
            <a:endParaRPr lang="es-ES" sz="1200" b="0" dirty="0">
              <a:solidFill>
                <a:srgbClr val="CCCCCC"/>
              </a:solidFill>
              <a:effectLst/>
              <a:latin typeface="Consolas" panose="020B0609020204030204" pitchFamily="49" charset="0"/>
            </a:endParaRPr>
          </a:p>
          <a:p>
            <a:r>
              <a:rPr lang="es-ES" sz="1200" b="0" dirty="0">
                <a:solidFill>
                  <a:srgbClr val="D4D4D4"/>
                </a:solidFill>
                <a:effectLst/>
                <a:latin typeface="Consolas" panose="020B0609020204030204" pitchFamily="49" charset="0"/>
              </a:rPr>
              <a:t>    </a:t>
            </a:r>
            <a:r>
              <a:rPr lang="es-ES" sz="1200" b="0" dirty="0">
                <a:solidFill>
                  <a:srgbClr val="569CD6"/>
                </a:solidFill>
                <a:effectLst/>
                <a:latin typeface="Consolas" panose="020B0609020204030204" pitchFamily="49" charset="0"/>
              </a:rPr>
              <a:t>global</a:t>
            </a:r>
            <a:r>
              <a:rPr lang="es-ES" sz="1200" b="0" dirty="0">
                <a:solidFill>
                  <a:srgbClr val="D4D4D4"/>
                </a:solidFill>
                <a:effectLst/>
                <a:latin typeface="Consolas" panose="020B0609020204030204" pitchFamily="49" charset="0"/>
              </a:rPr>
              <a:t> </a:t>
            </a:r>
            <a:r>
              <a:rPr lang="es-ES" sz="1200" b="0" dirty="0">
                <a:solidFill>
                  <a:srgbClr val="9CDCFE"/>
                </a:solidFill>
                <a:effectLst/>
                <a:latin typeface="Consolas" panose="020B0609020204030204" pitchFamily="49" charset="0"/>
              </a:rPr>
              <a:t>$</a:t>
            </a:r>
            <a:r>
              <a:rPr lang="es-ES" sz="1200" b="0" dirty="0" err="1">
                <a:solidFill>
                  <a:srgbClr val="9CDCFE"/>
                </a:solidFill>
                <a:effectLst/>
                <a:latin typeface="Consolas" panose="020B0609020204030204" pitchFamily="49" charset="0"/>
              </a:rPr>
              <a:t>x</a:t>
            </a:r>
            <a:r>
              <a:rPr lang="es-ES" sz="1200" b="0" dirty="0" err="1">
                <a:solidFill>
                  <a:srgbClr val="D4D4D4"/>
                </a:solidFill>
                <a:effectLst/>
                <a:latin typeface="Consolas" panose="020B0609020204030204" pitchFamily="49" charset="0"/>
              </a:rPr>
              <a:t>,</a:t>
            </a:r>
            <a:r>
              <a:rPr lang="es-ES" sz="1200" b="0" dirty="0" err="1">
                <a:solidFill>
                  <a:srgbClr val="9CDCFE"/>
                </a:solidFill>
                <a:effectLst/>
                <a:latin typeface="Consolas" panose="020B0609020204030204" pitchFamily="49" charset="0"/>
              </a:rPr>
              <a:t>$y</a:t>
            </a:r>
            <a:r>
              <a:rPr lang="es-ES" sz="1200" b="0" dirty="0">
                <a:solidFill>
                  <a:srgbClr val="D4D4D4"/>
                </a:solidFill>
                <a:effectLst/>
                <a:latin typeface="Consolas" panose="020B0609020204030204" pitchFamily="49" charset="0"/>
              </a:rPr>
              <a:t>; </a:t>
            </a:r>
            <a:endParaRPr lang="es-ES" sz="1200" b="0" dirty="0">
              <a:solidFill>
                <a:srgbClr val="CCCCCC"/>
              </a:solidFill>
              <a:effectLst/>
              <a:latin typeface="Consolas" panose="020B0609020204030204" pitchFamily="49" charset="0"/>
            </a:endParaRPr>
          </a:p>
          <a:p>
            <a:r>
              <a:rPr lang="es-ES" sz="1200" b="0" dirty="0">
                <a:solidFill>
                  <a:srgbClr val="D4D4D4"/>
                </a:solidFill>
                <a:effectLst/>
                <a:latin typeface="Consolas" panose="020B0609020204030204" pitchFamily="49" charset="0"/>
              </a:rPr>
              <a:t>    </a:t>
            </a:r>
            <a:r>
              <a:rPr lang="es-ES" sz="1200" b="0" dirty="0">
                <a:solidFill>
                  <a:srgbClr val="9CDCFE"/>
                </a:solidFill>
                <a:effectLst/>
                <a:latin typeface="Consolas" panose="020B0609020204030204" pitchFamily="49" charset="0"/>
              </a:rPr>
              <a:t>$y</a:t>
            </a:r>
            <a:r>
              <a:rPr lang="es-ES" sz="1200" b="0" dirty="0">
                <a:solidFill>
                  <a:srgbClr val="D4D4D4"/>
                </a:solidFill>
                <a:effectLst/>
                <a:latin typeface="Consolas" panose="020B0609020204030204" pitchFamily="49" charset="0"/>
              </a:rPr>
              <a:t>=</a:t>
            </a:r>
            <a:r>
              <a:rPr lang="es-ES" sz="1200" b="0" dirty="0">
                <a:solidFill>
                  <a:srgbClr val="9CDCFE"/>
                </a:solidFill>
                <a:effectLst/>
                <a:latin typeface="Consolas" panose="020B0609020204030204" pitchFamily="49" charset="0"/>
              </a:rPr>
              <a:t>$x</a:t>
            </a:r>
            <a:r>
              <a:rPr lang="es-ES" sz="1200" b="0" dirty="0">
                <a:solidFill>
                  <a:srgbClr val="D4D4D4"/>
                </a:solidFill>
                <a:effectLst/>
                <a:latin typeface="Consolas" panose="020B0609020204030204" pitchFamily="49" charset="0"/>
              </a:rPr>
              <a:t>+</a:t>
            </a:r>
            <a:r>
              <a:rPr lang="es-ES" sz="1200" b="0" dirty="0">
                <a:solidFill>
                  <a:srgbClr val="9CDCFE"/>
                </a:solidFill>
                <a:effectLst/>
                <a:latin typeface="Consolas" panose="020B0609020204030204" pitchFamily="49" charset="0"/>
              </a:rPr>
              <a:t>$y</a:t>
            </a:r>
            <a:r>
              <a:rPr lang="es-ES" sz="1200" b="0" dirty="0">
                <a:solidFill>
                  <a:srgbClr val="D4D4D4"/>
                </a:solidFill>
                <a:effectLst/>
                <a:latin typeface="Consolas" panose="020B0609020204030204" pitchFamily="49" charset="0"/>
              </a:rPr>
              <a:t>;    </a:t>
            </a:r>
            <a:endParaRPr lang="es-ES" sz="1200" b="0" dirty="0">
              <a:solidFill>
                <a:srgbClr val="CCCCCC"/>
              </a:solidFill>
              <a:effectLst/>
              <a:latin typeface="Consolas" panose="020B0609020204030204" pitchFamily="49" charset="0"/>
            </a:endParaRPr>
          </a:p>
          <a:p>
            <a:r>
              <a:rPr lang="es-ES" sz="1200" b="0" dirty="0">
                <a:solidFill>
                  <a:srgbClr val="D4D4D4"/>
                </a:solidFill>
                <a:effectLst/>
                <a:latin typeface="Consolas" panose="020B0609020204030204" pitchFamily="49" charset="0"/>
              </a:rPr>
              <a:t>    }</a:t>
            </a:r>
            <a:endParaRPr lang="es-ES" sz="1200" b="0" dirty="0">
              <a:solidFill>
                <a:srgbClr val="CCCCCC"/>
              </a:solidFill>
              <a:effectLst/>
              <a:latin typeface="Consolas" panose="020B0609020204030204" pitchFamily="49" charset="0"/>
            </a:endParaRPr>
          </a:p>
          <a:p>
            <a:br>
              <a:rPr lang="es-ES" sz="1200" b="0" dirty="0">
                <a:solidFill>
                  <a:srgbClr val="CCCCCC"/>
                </a:solidFill>
                <a:effectLst/>
                <a:latin typeface="Consolas" panose="020B0609020204030204" pitchFamily="49" charset="0"/>
              </a:rPr>
            </a:br>
            <a:r>
              <a:rPr lang="es-ES" sz="1200" b="0" dirty="0">
                <a:solidFill>
                  <a:srgbClr val="D4D4D4"/>
                </a:solidFill>
                <a:effectLst/>
                <a:latin typeface="Consolas" panose="020B0609020204030204" pitchFamily="49" charset="0"/>
              </a:rPr>
              <a:t>    </a:t>
            </a:r>
            <a:r>
              <a:rPr lang="es-ES" sz="1200" b="0" dirty="0" err="1">
                <a:solidFill>
                  <a:srgbClr val="DCDCAA"/>
                </a:solidFill>
                <a:effectLst/>
                <a:latin typeface="Consolas" panose="020B0609020204030204" pitchFamily="49" charset="0"/>
              </a:rPr>
              <a:t>myTest</a:t>
            </a:r>
            <a:r>
              <a:rPr lang="es-ES" sz="1200" b="0" dirty="0">
                <a:solidFill>
                  <a:srgbClr val="D4D4D4"/>
                </a:solidFill>
                <a:effectLst/>
                <a:latin typeface="Consolas" panose="020B0609020204030204" pitchFamily="49" charset="0"/>
              </a:rPr>
              <a:t>(); </a:t>
            </a:r>
            <a:endParaRPr lang="es-ES" sz="1200" b="0" dirty="0">
              <a:solidFill>
                <a:srgbClr val="CCCCCC"/>
              </a:solidFill>
              <a:effectLst/>
              <a:latin typeface="Consolas" panose="020B0609020204030204" pitchFamily="49" charset="0"/>
            </a:endParaRPr>
          </a:p>
          <a:p>
            <a:r>
              <a:rPr lang="es-ES" sz="1200" b="0" dirty="0">
                <a:solidFill>
                  <a:srgbClr val="D4D4D4"/>
                </a:solidFill>
                <a:effectLst/>
                <a:latin typeface="Consolas" panose="020B0609020204030204" pitchFamily="49" charset="0"/>
              </a:rPr>
              <a:t>    </a:t>
            </a:r>
            <a:r>
              <a:rPr lang="es-ES" sz="1200" b="0" dirty="0">
                <a:solidFill>
                  <a:srgbClr val="DCDCAA"/>
                </a:solidFill>
                <a:effectLst/>
                <a:latin typeface="Consolas" panose="020B0609020204030204" pitchFamily="49" charset="0"/>
              </a:rPr>
              <a:t>echo</a:t>
            </a:r>
            <a:r>
              <a:rPr lang="es-ES" sz="1200" b="0" dirty="0">
                <a:solidFill>
                  <a:srgbClr val="D4D4D4"/>
                </a:solidFill>
                <a:effectLst/>
                <a:latin typeface="Consolas" panose="020B0609020204030204" pitchFamily="49" charset="0"/>
              </a:rPr>
              <a:t> </a:t>
            </a:r>
            <a:r>
              <a:rPr lang="es-ES" sz="1200" b="0" dirty="0">
                <a:solidFill>
                  <a:srgbClr val="9CDCFE"/>
                </a:solidFill>
                <a:effectLst/>
                <a:latin typeface="Consolas" panose="020B0609020204030204" pitchFamily="49" charset="0"/>
              </a:rPr>
              <a:t>$y</a:t>
            </a:r>
            <a:r>
              <a:rPr lang="es-ES" sz="1200" b="0" dirty="0">
                <a:solidFill>
                  <a:srgbClr val="D4D4D4"/>
                </a:solidFill>
                <a:effectLst/>
                <a:latin typeface="Consolas" panose="020B0609020204030204" pitchFamily="49" charset="0"/>
              </a:rPr>
              <a:t>; </a:t>
            </a:r>
            <a:r>
              <a:rPr lang="es-ES" sz="1200" b="0" dirty="0">
                <a:solidFill>
                  <a:srgbClr val="6A9955"/>
                </a:solidFill>
                <a:effectLst/>
                <a:latin typeface="Consolas" panose="020B0609020204030204" pitchFamily="49" charset="0"/>
              </a:rPr>
              <a:t>// outputs 15 </a:t>
            </a:r>
            <a:endParaRPr lang="es-ES" sz="1200" b="0" dirty="0">
              <a:solidFill>
                <a:srgbClr val="CCCCCC"/>
              </a:solidFill>
              <a:effectLst/>
              <a:latin typeface="Consolas" panose="020B0609020204030204" pitchFamily="49" charset="0"/>
            </a:endParaRPr>
          </a:p>
          <a:p>
            <a:br>
              <a:rPr lang="en-US" sz="1200" b="0" dirty="0">
                <a:solidFill>
                  <a:srgbClr val="CCCCCC"/>
                </a:solidFill>
                <a:effectLst/>
                <a:latin typeface="Consolas" panose="020B0609020204030204" pitchFamily="49" charset="0"/>
              </a:rPr>
            </a:br>
            <a:r>
              <a:rPr lang="en-US" sz="1200" b="0" dirty="0">
                <a:solidFill>
                  <a:srgbClr val="569CD6"/>
                </a:solidFill>
                <a:effectLst/>
                <a:latin typeface="Consolas" panose="020B0609020204030204" pitchFamily="49" charset="0"/>
              </a:rPr>
              <a:t>?&gt;</a:t>
            </a:r>
            <a:br>
              <a:rPr lang="en-US" sz="1200" b="0" dirty="0">
                <a:solidFill>
                  <a:srgbClr val="CCCCCC"/>
                </a:solidFill>
                <a:effectLst/>
                <a:latin typeface="Consolas" panose="020B0609020204030204" pitchFamily="49" charset="0"/>
              </a:rPr>
            </a:br>
            <a:endParaRPr lang="en-US" sz="1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5268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0">
          <a:extLst>
            <a:ext uri="{FF2B5EF4-FFF2-40B4-BE49-F238E27FC236}">
              <a16:creationId xmlns:a16="http://schemas.microsoft.com/office/drawing/2014/main" id="{6D211153-DE07-C5B3-8765-AF310831775A}"/>
            </a:ext>
          </a:extLst>
        </p:cNvPr>
        <p:cNvGrpSpPr/>
        <p:nvPr/>
      </p:nvGrpSpPr>
      <p:grpSpPr>
        <a:xfrm>
          <a:off x="0" y="0"/>
          <a:ext cx="0" cy="0"/>
          <a:chOff x="0" y="0"/>
          <a:chExt cx="0" cy="0"/>
        </a:xfrm>
      </p:grpSpPr>
      <p:sp>
        <p:nvSpPr>
          <p:cNvPr id="406" name="Google Shape;406;p34">
            <a:extLst>
              <a:ext uri="{FF2B5EF4-FFF2-40B4-BE49-F238E27FC236}">
                <a16:creationId xmlns:a16="http://schemas.microsoft.com/office/drawing/2014/main" id="{C656389B-ED49-634E-9738-0791EEB6CA9E}"/>
              </a:ext>
            </a:extLst>
          </p:cNvPr>
          <p:cNvSpPr/>
          <p:nvPr/>
        </p:nvSpPr>
        <p:spPr>
          <a:xfrm>
            <a:off x="7576351" y="3807649"/>
            <a:ext cx="1042049" cy="965951"/>
          </a:xfrm>
          <a:custGeom>
            <a:avLst/>
            <a:gdLst/>
            <a:ahLst/>
            <a:cxnLst/>
            <a:rect l="l" t="t" r="r" b="b"/>
            <a:pathLst>
              <a:path w="1619" h="1618" extrusionOk="0">
                <a:moveTo>
                  <a:pt x="1020" y="883"/>
                </a:moveTo>
                <a:lnTo>
                  <a:pt x="1201" y="747"/>
                </a:lnTo>
                <a:lnTo>
                  <a:pt x="1020" y="611"/>
                </a:lnTo>
                <a:cubicBezTo>
                  <a:pt x="992" y="590"/>
                  <a:pt x="987" y="551"/>
                  <a:pt x="1008" y="523"/>
                </a:cubicBezTo>
                <a:cubicBezTo>
                  <a:pt x="1028" y="495"/>
                  <a:pt x="1068" y="489"/>
                  <a:pt x="1096" y="510"/>
                </a:cubicBezTo>
                <a:lnTo>
                  <a:pt x="1345" y="697"/>
                </a:lnTo>
                <a:cubicBezTo>
                  <a:pt x="1378" y="722"/>
                  <a:pt x="1378" y="772"/>
                  <a:pt x="1345" y="798"/>
                </a:cubicBezTo>
                <a:lnTo>
                  <a:pt x="1096" y="984"/>
                </a:lnTo>
                <a:cubicBezTo>
                  <a:pt x="1068" y="1005"/>
                  <a:pt x="1028" y="999"/>
                  <a:pt x="1008" y="972"/>
                </a:cubicBezTo>
                <a:cubicBezTo>
                  <a:pt x="987" y="944"/>
                  <a:pt x="992" y="904"/>
                  <a:pt x="1020" y="883"/>
                </a:cubicBezTo>
                <a:moveTo>
                  <a:pt x="523" y="697"/>
                </a:moveTo>
                <a:lnTo>
                  <a:pt x="772" y="510"/>
                </a:lnTo>
                <a:cubicBezTo>
                  <a:pt x="799" y="489"/>
                  <a:pt x="839" y="495"/>
                  <a:pt x="860" y="523"/>
                </a:cubicBezTo>
                <a:cubicBezTo>
                  <a:pt x="881" y="551"/>
                  <a:pt x="875" y="590"/>
                  <a:pt x="847" y="611"/>
                </a:cubicBezTo>
                <a:lnTo>
                  <a:pt x="666" y="747"/>
                </a:lnTo>
                <a:lnTo>
                  <a:pt x="847" y="883"/>
                </a:lnTo>
                <a:cubicBezTo>
                  <a:pt x="875" y="904"/>
                  <a:pt x="881" y="944"/>
                  <a:pt x="860" y="972"/>
                </a:cubicBezTo>
                <a:cubicBezTo>
                  <a:pt x="839" y="1000"/>
                  <a:pt x="799" y="1005"/>
                  <a:pt x="772" y="984"/>
                </a:cubicBezTo>
                <a:lnTo>
                  <a:pt x="523" y="798"/>
                </a:lnTo>
                <a:cubicBezTo>
                  <a:pt x="489" y="772"/>
                  <a:pt x="489" y="722"/>
                  <a:pt x="523" y="697"/>
                </a:cubicBezTo>
                <a:moveTo>
                  <a:pt x="1492" y="1307"/>
                </a:moveTo>
                <a:cubicBezTo>
                  <a:pt x="1492" y="1409"/>
                  <a:pt x="1409" y="1492"/>
                  <a:pt x="1307" y="1492"/>
                </a:cubicBezTo>
                <a:cubicBezTo>
                  <a:pt x="1205" y="1492"/>
                  <a:pt x="1121" y="1409"/>
                  <a:pt x="1121" y="1307"/>
                </a:cubicBezTo>
                <a:cubicBezTo>
                  <a:pt x="1121" y="1272"/>
                  <a:pt x="1093" y="1243"/>
                  <a:pt x="1058" y="1243"/>
                </a:cubicBezTo>
                <a:lnTo>
                  <a:pt x="375" y="1243"/>
                </a:lnTo>
                <a:lnTo>
                  <a:pt x="375" y="127"/>
                </a:lnTo>
                <a:lnTo>
                  <a:pt x="1492" y="127"/>
                </a:lnTo>
                <a:lnTo>
                  <a:pt x="1492" y="1307"/>
                </a:lnTo>
                <a:moveTo>
                  <a:pt x="312" y="1492"/>
                </a:moveTo>
                <a:cubicBezTo>
                  <a:pt x="232" y="1492"/>
                  <a:pt x="164" y="1441"/>
                  <a:pt x="138" y="1370"/>
                </a:cubicBezTo>
                <a:lnTo>
                  <a:pt x="1001" y="1370"/>
                </a:lnTo>
                <a:cubicBezTo>
                  <a:pt x="1011" y="1415"/>
                  <a:pt x="1030" y="1456"/>
                  <a:pt x="1056" y="1492"/>
                </a:cubicBezTo>
                <a:lnTo>
                  <a:pt x="312" y="1492"/>
                </a:lnTo>
                <a:moveTo>
                  <a:pt x="1555" y="0"/>
                </a:moveTo>
                <a:lnTo>
                  <a:pt x="312" y="0"/>
                </a:lnTo>
                <a:cubicBezTo>
                  <a:pt x="277" y="0"/>
                  <a:pt x="249" y="28"/>
                  <a:pt x="249" y="63"/>
                </a:cubicBezTo>
                <a:lnTo>
                  <a:pt x="249" y="1243"/>
                </a:lnTo>
                <a:lnTo>
                  <a:pt x="64" y="1243"/>
                </a:lnTo>
                <a:cubicBezTo>
                  <a:pt x="29" y="1243"/>
                  <a:pt x="0" y="1272"/>
                  <a:pt x="0" y="1307"/>
                </a:cubicBezTo>
                <a:cubicBezTo>
                  <a:pt x="0" y="1478"/>
                  <a:pt x="140" y="1618"/>
                  <a:pt x="312" y="1618"/>
                </a:cubicBezTo>
                <a:lnTo>
                  <a:pt x="1307" y="1618"/>
                </a:lnTo>
                <a:cubicBezTo>
                  <a:pt x="1479" y="1618"/>
                  <a:pt x="1619" y="1478"/>
                  <a:pt x="1619" y="1307"/>
                </a:cubicBezTo>
                <a:lnTo>
                  <a:pt x="1619" y="63"/>
                </a:lnTo>
                <a:cubicBezTo>
                  <a:pt x="1619" y="28"/>
                  <a:pt x="1590" y="0"/>
                  <a:pt x="155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7" name="Google Shape;407;p34">
            <a:extLst>
              <a:ext uri="{FF2B5EF4-FFF2-40B4-BE49-F238E27FC236}">
                <a16:creationId xmlns:a16="http://schemas.microsoft.com/office/drawing/2014/main" id="{91575D10-5A23-33AF-FAAC-572A91502D8C}"/>
              </a:ext>
            </a:extLst>
          </p:cNvPr>
          <p:cNvSpPr txBox="1">
            <a:spLocks noGrp="1"/>
          </p:cNvSpPr>
          <p:nvPr>
            <p:ph type="title"/>
          </p:nvPr>
        </p:nvSpPr>
        <p:spPr>
          <a:xfrm>
            <a:off x="2926800" y="2150850"/>
            <a:ext cx="32904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t>
            </a:r>
            <a:r>
              <a:rPr lang="en-PH" dirty="0"/>
              <a:t>HP Syntax</a:t>
            </a:r>
          </a:p>
        </p:txBody>
      </p:sp>
    </p:spTree>
    <p:extLst>
      <p:ext uri="{BB962C8B-B14F-4D97-AF65-F5344CB8AC3E}">
        <p14:creationId xmlns:p14="http://schemas.microsoft.com/office/powerpoint/2010/main" val="125036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6">
          <a:extLst>
            <a:ext uri="{FF2B5EF4-FFF2-40B4-BE49-F238E27FC236}">
              <a16:creationId xmlns:a16="http://schemas.microsoft.com/office/drawing/2014/main" id="{718B0FE7-2676-E733-77BC-DDDD466B2E6B}"/>
            </a:ext>
          </a:extLst>
        </p:cNvPr>
        <p:cNvGrpSpPr/>
        <p:nvPr/>
      </p:nvGrpSpPr>
      <p:grpSpPr>
        <a:xfrm>
          <a:off x="0" y="0"/>
          <a:ext cx="0" cy="0"/>
          <a:chOff x="0" y="0"/>
          <a:chExt cx="0" cy="0"/>
        </a:xfrm>
      </p:grpSpPr>
      <p:sp>
        <p:nvSpPr>
          <p:cNvPr id="387" name="Google Shape;387;p33">
            <a:extLst>
              <a:ext uri="{FF2B5EF4-FFF2-40B4-BE49-F238E27FC236}">
                <a16:creationId xmlns:a16="http://schemas.microsoft.com/office/drawing/2014/main" id="{7D5FC358-921C-42FF-AEF5-043D5A9387FB}"/>
              </a:ext>
            </a:extLst>
          </p:cNvPr>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PH" dirty="0"/>
              <a:t>Basic PHP Syntax </a:t>
            </a:r>
            <a:endParaRPr lang="en-US" b="1" dirty="0"/>
          </a:p>
        </p:txBody>
      </p:sp>
      <p:sp>
        <p:nvSpPr>
          <p:cNvPr id="3" name="TextBox 2">
            <a:extLst>
              <a:ext uri="{FF2B5EF4-FFF2-40B4-BE49-F238E27FC236}">
                <a16:creationId xmlns:a16="http://schemas.microsoft.com/office/drawing/2014/main" id="{0C1CE4ED-1E5D-184C-3AFC-517F079A8FD7}"/>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890D4586-BC76-7D51-1CEA-7271237CEEE0}"/>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C9D6A83E-812D-4CA0-0F87-9E11964F2404}"/>
              </a:ext>
            </a:extLst>
          </p:cNvPr>
          <p:cNvSpPr txBox="1"/>
          <p:nvPr/>
        </p:nvSpPr>
        <p:spPr>
          <a:xfrm>
            <a:off x="525600" y="1447572"/>
            <a:ext cx="8092800" cy="2677656"/>
          </a:xfrm>
          <a:prstGeom prst="rect">
            <a:avLst/>
          </a:prstGeom>
          <a:noFill/>
        </p:spPr>
        <p:txBody>
          <a:bodyPr wrap="square" rtlCol="0">
            <a:spAutoFit/>
          </a:bodyPr>
          <a:lstStyle/>
          <a:p>
            <a:r>
              <a:rPr lang="en-US" sz="2400" dirty="0">
                <a:latin typeface="Consolas" panose="020B0609020204030204" pitchFamily="49" charset="0"/>
              </a:rPr>
              <a:t>A PHP script starts with the </a:t>
            </a:r>
            <a:r>
              <a:rPr lang="en-US" sz="2400" b="1" dirty="0">
                <a:solidFill>
                  <a:srgbClr val="00B0F0"/>
                </a:solidFill>
                <a:latin typeface="Consolas" panose="020B0609020204030204" pitchFamily="49" charset="0"/>
              </a:rPr>
              <a:t>&lt;?php </a:t>
            </a:r>
            <a:r>
              <a:rPr lang="en-US" sz="2400" dirty="0">
                <a:latin typeface="Consolas" panose="020B0609020204030204" pitchFamily="49" charset="0"/>
              </a:rPr>
              <a:t>and ends with the </a:t>
            </a:r>
            <a:r>
              <a:rPr lang="en-US" sz="2400" b="1" dirty="0">
                <a:solidFill>
                  <a:srgbClr val="00B0F0"/>
                </a:solidFill>
                <a:latin typeface="Consolas" panose="020B0609020204030204" pitchFamily="49" charset="0"/>
              </a:rPr>
              <a:t>?&gt;</a:t>
            </a:r>
            <a:r>
              <a:rPr lang="en-US" sz="2400" dirty="0">
                <a:latin typeface="Consolas" panose="020B0609020204030204" pitchFamily="49" charset="0"/>
              </a:rPr>
              <a:t> tag.</a:t>
            </a:r>
          </a:p>
          <a:p>
            <a:endParaRPr lang="en-US" sz="2400" dirty="0">
              <a:latin typeface="Consolas" panose="020B0609020204030204" pitchFamily="49" charset="0"/>
            </a:endParaRPr>
          </a:p>
          <a:p>
            <a:r>
              <a:rPr lang="en-US" sz="2400" dirty="0">
                <a:latin typeface="Consolas" panose="020B0609020204030204" pitchFamily="49" charset="0"/>
              </a:rPr>
              <a:t>The PHP </a:t>
            </a:r>
            <a:r>
              <a:rPr lang="en-US" sz="2400" b="1" dirty="0">
                <a:latin typeface="Consolas" panose="020B0609020204030204" pitchFamily="49" charset="0"/>
              </a:rPr>
              <a:t>delimiter</a:t>
            </a:r>
            <a:r>
              <a:rPr lang="en-US" sz="2400" dirty="0">
                <a:latin typeface="Consolas" panose="020B0609020204030204" pitchFamily="49" charset="0"/>
              </a:rPr>
              <a:t> </a:t>
            </a:r>
            <a:r>
              <a:rPr lang="en-US" sz="2400" b="1" dirty="0">
                <a:solidFill>
                  <a:srgbClr val="00B0F0"/>
                </a:solidFill>
                <a:latin typeface="Consolas" panose="020B0609020204030204" pitchFamily="49" charset="0"/>
              </a:rPr>
              <a:t>&lt;?php </a:t>
            </a:r>
            <a:r>
              <a:rPr lang="en-US" sz="2400" dirty="0">
                <a:latin typeface="Consolas" panose="020B0609020204030204" pitchFamily="49" charset="0"/>
              </a:rPr>
              <a:t>and </a:t>
            </a:r>
            <a:r>
              <a:rPr lang="en-US" sz="2400" b="1" dirty="0">
                <a:solidFill>
                  <a:srgbClr val="00B0F0"/>
                </a:solidFill>
                <a:latin typeface="Consolas" panose="020B0609020204030204" pitchFamily="49" charset="0"/>
              </a:rPr>
              <a:t>?&gt;</a:t>
            </a:r>
            <a:r>
              <a:rPr lang="en-US" sz="2400" dirty="0">
                <a:latin typeface="Consolas" panose="020B0609020204030204" pitchFamily="49" charset="0"/>
              </a:rPr>
              <a:t> in the following example simply tells the </a:t>
            </a:r>
            <a:r>
              <a:rPr lang="en-US" sz="2400" b="1" dirty="0">
                <a:latin typeface="Consolas" panose="020B0609020204030204" pitchFamily="49" charset="0"/>
              </a:rPr>
              <a:t>PHP engine to treat </a:t>
            </a:r>
          </a:p>
          <a:p>
            <a:r>
              <a:rPr lang="en-US" sz="2400" b="1" dirty="0">
                <a:latin typeface="Consolas" panose="020B0609020204030204" pitchFamily="49" charset="0"/>
              </a:rPr>
              <a:t>the enclosed code block as PHP code</a:t>
            </a:r>
            <a:r>
              <a:rPr lang="en-US" sz="2400" dirty="0">
                <a:latin typeface="Consolas" panose="020B0609020204030204" pitchFamily="49" charset="0"/>
              </a:rPr>
              <a:t>, rather than simple HTML</a:t>
            </a:r>
            <a:endParaRPr lang="en-PH" sz="2400" dirty="0">
              <a:latin typeface="Consolas" panose="020B0609020204030204" pitchFamily="49" charset="0"/>
            </a:endParaRPr>
          </a:p>
        </p:txBody>
      </p:sp>
    </p:spTree>
    <p:extLst>
      <p:ext uri="{BB962C8B-B14F-4D97-AF65-F5344CB8AC3E}">
        <p14:creationId xmlns:p14="http://schemas.microsoft.com/office/powerpoint/2010/main" val="1141075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31200" y="153513"/>
            <a:ext cx="5953346" cy="572700"/>
          </a:xfrm>
          <a:prstGeom prst="rect">
            <a:avLst/>
          </a:prstGeom>
        </p:spPr>
        <p:txBody>
          <a:bodyPr spcFirstLastPara="1" wrap="square" lIns="91425" tIns="91425" rIns="91425" bIns="91425" anchor="t" anchorCtr="0">
            <a:noAutofit/>
          </a:bodyPr>
          <a:lstStyle/>
          <a:p>
            <a:pPr algn="l"/>
            <a:r>
              <a:rPr lang="en-PH" dirty="0"/>
              <a:t>Basic PHP Syntax </a:t>
            </a:r>
            <a:endParaRPr lang="en-US" b="1" dirty="0"/>
          </a:p>
        </p:txBody>
      </p:sp>
      <p:sp>
        <p:nvSpPr>
          <p:cNvPr id="3" name="TextBox 2">
            <a:extLst>
              <a:ext uri="{FF2B5EF4-FFF2-40B4-BE49-F238E27FC236}">
                <a16:creationId xmlns:a16="http://schemas.microsoft.com/office/drawing/2014/main" id="{814299EA-3F55-D9CF-5328-AAE9876C596E}"/>
              </a:ext>
            </a:extLst>
          </p:cNvPr>
          <p:cNvSpPr txBox="1"/>
          <p:nvPr/>
        </p:nvSpPr>
        <p:spPr>
          <a:xfrm>
            <a:off x="828000" y="1456325"/>
            <a:ext cx="7250400" cy="400110"/>
          </a:xfrm>
          <a:prstGeom prst="rect">
            <a:avLst/>
          </a:prstGeom>
          <a:noFill/>
        </p:spPr>
        <p:txBody>
          <a:bodyPr wrap="square">
            <a:spAutoFit/>
          </a:bodyPr>
          <a:lstStyle/>
          <a:p>
            <a:endParaRPr lang="en-US" sz="20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B843E612-E8CD-B9CF-1FCE-DFC7548D7B89}"/>
              </a:ext>
            </a:extLst>
          </p:cNvPr>
          <p:cNvSpPr>
            <a:spLocks noGrp="1" noRot="1" noMove="1" noResize="1" noEditPoints="1" noAdjustHandles="1" noChangeArrowheads="1" noChangeShapeType="1"/>
          </p:cNvSpPr>
          <p:nvPr/>
        </p:nvSpPr>
        <p:spPr>
          <a:xfrm>
            <a:off x="353854" y="684000"/>
            <a:ext cx="8458946" cy="42048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endParaRPr>
          </a:p>
        </p:txBody>
      </p:sp>
      <p:sp>
        <p:nvSpPr>
          <p:cNvPr id="2" name="TextBox 1">
            <a:extLst>
              <a:ext uri="{FF2B5EF4-FFF2-40B4-BE49-F238E27FC236}">
                <a16:creationId xmlns:a16="http://schemas.microsoft.com/office/drawing/2014/main" id="{5957116F-6E5E-4EBD-3288-C5A638F4DC37}"/>
              </a:ext>
            </a:extLst>
          </p:cNvPr>
          <p:cNvSpPr txBox="1"/>
          <p:nvPr/>
        </p:nvSpPr>
        <p:spPr>
          <a:xfrm>
            <a:off x="525600" y="981625"/>
            <a:ext cx="8092800" cy="3477875"/>
          </a:xfrm>
          <a:prstGeom prst="rect">
            <a:avLst/>
          </a:prstGeom>
          <a:noFill/>
        </p:spPr>
        <p:txBody>
          <a:bodyPr wrap="square" rtlCol="0">
            <a:spAutoFit/>
          </a:bodyPr>
          <a:lstStyle/>
          <a:p>
            <a:r>
              <a:rPr lang="en-US" sz="2000" dirty="0">
                <a:latin typeface="Consolas" panose="020B0609020204030204" pitchFamily="49" charset="0"/>
              </a:rPr>
              <a:t>In PHP, there are </a:t>
            </a:r>
            <a:r>
              <a:rPr lang="en-US" sz="2000" b="1" dirty="0">
                <a:latin typeface="Consolas" panose="020B0609020204030204" pitchFamily="49" charset="0"/>
              </a:rPr>
              <a:t>two basic ways to get output</a:t>
            </a:r>
            <a:r>
              <a:rPr lang="en-US" sz="2000" dirty="0">
                <a:latin typeface="Consolas" panose="020B0609020204030204" pitchFamily="49" charset="0"/>
              </a:rPr>
              <a:t>:</a:t>
            </a:r>
          </a:p>
          <a:p>
            <a:r>
              <a:rPr lang="en-US" sz="2000" dirty="0">
                <a:latin typeface="Consolas" panose="020B0609020204030204" pitchFamily="49" charset="0"/>
              </a:rPr>
              <a:t> </a:t>
            </a:r>
            <a:r>
              <a:rPr lang="en-US" sz="2000" dirty="0">
                <a:solidFill>
                  <a:srgbClr val="FF0000"/>
                </a:solidFill>
                <a:latin typeface="Consolas" panose="020B0609020204030204" pitchFamily="49" charset="0"/>
              </a:rPr>
              <a:t>echo</a:t>
            </a:r>
            <a:r>
              <a:rPr lang="en-US" sz="2000" dirty="0">
                <a:latin typeface="Consolas" panose="020B0609020204030204" pitchFamily="49" charset="0"/>
              </a:rPr>
              <a:t> and </a:t>
            </a:r>
            <a:r>
              <a:rPr lang="en-US" sz="2000" dirty="0">
                <a:solidFill>
                  <a:srgbClr val="FF0000"/>
                </a:solidFill>
                <a:latin typeface="Consolas" panose="020B0609020204030204" pitchFamily="49" charset="0"/>
              </a:rPr>
              <a:t>print</a:t>
            </a:r>
          </a:p>
          <a:p>
            <a:endParaRPr lang="en-US" sz="2000" dirty="0">
              <a:latin typeface="Consolas" panose="020B0609020204030204" pitchFamily="49" charset="0"/>
            </a:endParaRPr>
          </a:p>
          <a:p>
            <a:r>
              <a:rPr lang="en-US" sz="2000" dirty="0">
                <a:solidFill>
                  <a:srgbClr val="FF0000"/>
                </a:solidFill>
                <a:latin typeface="Consolas" panose="020B0609020204030204" pitchFamily="49" charset="0"/>
              </a:rPr>
              <a:t>echo</a:t>
            </a:r>
            <a:r>
              <a:rPr lang="en-US" sz="2000" dirty="0">
                <a:latin typeface="Consolas" panose="020B0609020204030204" pitchFamily="49" charset="0"/>
              </a:rPr>
              <a:t> and </a:t>
            </a:r>
            <a:r>
              <a:rPr lang="en-US" sz="2000" dirty="0">
                <a:solidFill>
                  <a:srgbClr val="FF0000"/>
                </a:solidFill>
                <a:latin typeface="Consolas" panose="020B0609020204030204" pitchFamily="49" charset="0"/>
              </a:rPr>
              <a:t>print</a:t>
            </a:r>
            <a:r>
              <a:rPr lang="en-US" sz="2000" dirty="0">
                <a:latin typeface="Consolas" panose="020B0609020204030204" pitchFamily="49" charset="0"/>
              </a:rPr>
              <a:t> are </a:t>
            </a:r>
            <a:r>
              <a:rPr lang="en-US" sz="2000" b="1" dirty="0">
                <a:latin typeface="Consolas" panose="020B0609020204030204" pitchFamily="49" charset="0"/>
              </a:rPr>
              <a:t>more or less the same</a:t>
            </a:r>
            <a:r>
              <a:rPr lang="en-US" sz="2000" dirty="0">
                <a:latin typeface="Consolas" panose="020B0609020204030204" pitchFamily="49" charset="0"/>
              </a:rPr>
              <a:t>. They are both used to output data to the screen.</a:t>
            </a:r>
          </a:p>
          <a:p>
            <a:endParaRPr lang="en-US" sz="2000" dirty="0">
              <a:latin typeface="Consolas" panose="020B0609020204030204" pitchFamily="49" charset="0"/>
            </a:endParaRPr>
          </a:p>
          <a:p>
            <a:r>
              <a:rPr lang="en-US" sz="2000" dirty="0">
                <a:latin typeface="Consolas" panose="020B0609020204030204" pitchFamily="49" charset="0"/>
              </a:rPr>
              <a:t>The </a:t>
            </a:r>
            <a:r>
              <a:rPr lang="en-US" sz="2000" b="1" dirty="0">
                <a:latin typeface="Consolas" panose="020B0609020204030204" pitchFamily="49" charset="0"/>
              </a:rPr>
              <a:t>differences are small</a:t>
            </a:r>
            <a:r>
              <a:rPr lang="en-US" sz="2000" dirty="0">
                <a:latin typeface="Consolas" panose="020B0609020204030204" pitchFamily="49" charset="0"/>
              </a:rPr>
              <a:t>: </a:t>
            </a:r>
            <a:r>
              <a:rPr lang="en-US" sz="2000" dirty="0">
                <a:solidFill>
                  <a:srgbClr val="FF0000"/>
                </a:solidFill>
                <a:latin typeface="Consolas" panose="020B0609020204030204" pitchFamily="49" charset="0"/>
              </a:rPr>
              <a:t>echo</a:t>
            </a:r>
            <a:r>
              <a:rPr lang="en-US" sz="2000" dirty="0">
                <a:latin typeface="Consolas" panose="020B0609020204030204" pitchFamily="49" charset="0"/>
              </a:rPr>
              <a:t> has </a:t>
            </a:r>
            <a:r>
              <a:rPr lang="en-US" sz="2000" b="1" dirty="0">
                <a:latin typeface="Consolas" panose="020B0609020204030204" pitchFamily="49" charset="0"/>
              </a:rPr>
              <a:t>no return value </a:t>
            </a:r>
            <a:r>
              <a:rPr lang="en-US" sz="2000" dirty="0">
                <a:latin typeface="Consolas" panose="020B0609020204030204" pitchFamily="49" charset="0"/>
              </a:rPr>
              <a:t>while </a:t>
            </a:r>
            <a:r>
              <a:rPr lang="en-US" sz="2000" dirty="0">
                <a:solidFill>
                  <a:srgbClr val="FF0000"/>
                </a:solidFill>
                <a:latin typeface="Consolas" panose="020B0609020204030204" pitchFamily="49" charset="0"/>
              </a:rPr>
              <a:t>print</a:t>
            </a:r>
            <a:r>
              <a:rPr lang="en-US" sz="2000" dirty="0">
                <a:latin typeface="Consolas" panose="020B0609020204030204" pitchFamily="49" charset="0"/>
              </a:rPr>
              <a:t> has a </a:t>
            </a:r>
            <a:r>
              <a:rPr lang="en-US" sz="2000" b="1" dirty="0">
                <a:latin typeface="Consolas" panose="020B0609020204030204" pitchFamily="49" charset="0"/>
              </a:rPr>
              <a:t>return value of 1 </a:t>
            </a:r>
            <a:r>
              <a:rPr lang="en-US" sz="2000" dirty="0">
                <a:latin typeface="Consolas" panose="020B0609020204030204" pitchFamily="49" charset="0"/>
              </a:rPr>
              <a:t>so it can be used in expressions. </a:t>
            </a:r>
            <a:r>
              <a:rPr lang="en-US" sz="2000" dirty="0">
                <a:solidFill>
                  <a:srgbClr val="FF0000"/>
                </a:solidFill>
                <a:latin typeface="Consolas" panose="020B0609020204030204" pitchFamily="49" charset="0"/>
              </a:rPr>
              <a:t>echo</a:t>
            </a:r>
            <a:r>
              <a:rPr lang="en-US" sz="2000" dirty="0">
                <a:latin typeface="Consolas" panose="020B0609020204030204" pitchFamily="49" charset="0"/>
              </a:rPr>
              <a:t> </a:t>
            </a:r>
            <a:r>
              <a:rPr lang="en-US" sz="2000" b="1" dirty="0">
                <a:latin typeface="Consolas" panose="020B0609020204030204" pitchFamily="49" charset="0"/>
              </a:rPr>
              <a:t>can take multiple parameters </a:t>
            </a:r>
            <a:r>
              <a:rPr lang="en-US" sz="2000" dirty="0">
                <a:latin typeface="Consolas" panose="020B0609020204030204" pitchFamily="49" charset="0"/>
              </a:rPr>
              <a:t>(although such usage is rare) while </a:t>
            </a:r>
            <a:r>
              <a:rPr lang="en-US" sz="2000" dirty="0">
                <a:solidFill>
                  <a:srgbClr val="FF0000"/>
                </a:solidFill>
                <a:latin typeface="Consolas" panose="020B0609020204030204" pitchFamily="49" charset="0"/>
              </a:rPr>
              <a:t>print</a:t>
            </a:r>
            <a:r>
              <a:rPr lang="en-US" sz="2000" dirty="0">
                <a:latin typeface="Consolas" panose="020B0609020204030204" pitchFamily="49" charset="0"/>
              </a:rPr>
              <a:t> can </a:t>
            </a:r>
            <a:r>
              <a:rPr lang="en-US" sz="2000" b="1" dirty="0">
                <a:latin typeface="Consolas" panose="020B0609020204030204" pitchFamily="49" charset="0"/>
              </a:rPr>
              <a:t>take one argument</a:t>
            </a:r>
            <a:r>
              <a:rPr lang="en-US" sz="2000" dirty="0">
                <a:latin typeface="Consolas" panose="020B0609020204030204" pitchFamily="49" charset="0"/>
              </a:rPr>
              <a:t>. echo is marginally faster than print.</a:t>
            </a:r>
            <a:endParaRPr lang="en-PH" sz="2000" dirty="0">
              <a:latin typeface="Consolas" panose="020B0609020204030204" pitchFamily="49" charset="0"/>
            </a:endParaRPr>
          </a:p>
        </p:txBody>
      </p:sp>
    </p:spTree>
    <p:extLst>
      <p:ext uri="{BB962C8B-B14F-4D97-AF65-F5344CB8AC3E}">
        <p14:creationId xmlns:p14="http://schemas.microsoft.com/office/powerpoint/2010/main" val="4016781921"/>
      </p:ext>
    </p:extLst>
  </p:cSld>
  <p:clrMapOvr>
    <a:masterClrMapping/>
  </p:clrMapOvr>
</p:sld>
</file>

<file path=ppt/theme/theme1.xml><?xml version="1.0" encoding="utf-8"?>
<a:theme xmlns:a="http://schemas.openxmlformats.org/drawingml/2006/main" name="Senior Frontend Developer Portfolio by Slidesgo">
  <a:themeElements>
    <a:clrScheme name="Simple Light">
      <a:dk1>
        <a:srgbClr val="FFFFFF"/>
      </a:dk1>
      <a:lt1>
        <a:srgbClr val="292828"/>
      </a:lt1>
      <a:dk2>
        <a:srgbClr val="A67FF1"/>
      </a:dk2>
      <a:lt2>
        <a:srgbClr val="F5B150"/>
      </a:lt2>
      <a:accent1>
        <a:srgbClr val="C0E67A"/>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11299</TotalTime>
  <Words>5458</Words>
  <Application>Microsoft Office PowerPoint</Application>
  <PresentationFormat>On-screen Show (16:9)</PresentationFormat>
  <Paragraphs>638</Paragraphs>
  <Slides>66</Slides>
  <Notes>66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Aldhabi</vt:lpstr>
      <vt:lpstr>Aldrich</vt:lpstr>
      <vt:lpstr>Arial</vt:lpstr>
      <vt:lpstr>Bahnschrift</vt:lpstr>
      <vt:lpstr>Consolas</vt:lpstr>
      <vt:lpstr>Open Sans</vt:lpstr>
      <vt:lpstr>Poppins</vt:lpstr>
      <vt:lpstr>Times New Roman</vt:lpstr>
      <vt:lpstr>Verdana</vt:lpstr>
      <vt:lpstr>Senior Frontend Developer Portfolio by Slidesgo</vt:lpstr>
      <vt:lpstr>Introduction to PHP</vt:lpstr>
      <vt:lpstr>Client-Side Programming</vt:lpstr>
      <vt:lpstr>Server-Side Programming</vt:lpstr>
      <vt:lpstr>Advantages of PHP over Other Languages</vt:lpstr>
      <vt:lpstr>WHAT IS PHP</vt:lpstr>
      <vt:lpstr>What is a PHP File?</vt:lpstr>
      <vt:lpstr>PHP Syntax</vt:lpstr>
      <vt:lpstr>Basic PHP Syntax </vt:lpstr>
      <vt:lpstr>Basic PHP Syntax </vt:lpstr>
      <vt:lpstr>PHP echo and print Statements ❮ PreviousNext ❯  </vt:lpstr>
      <vt:lpstr>PHP echo and print Statements ❮ PreviousNext ❯  </vt:lpstr>
      <vt:lpstr>Setting Up a Local Web Server</vt:lpstr>
      <vt:lpstr>Setting Up a Local Web Server</vt:lpstr>
      <vt:lpstr>Setting Up a Local Web Server</vt:lpstr>
      <vt:lpstr>Example. Follow the steps below.</vt:lpstr>
      <vt:lpstr>Example. Follow the steps below.</vt:lpstr>
      <vt:lpstr>PHP Variables</vt:lpstr>
      <vt:lpstr>Variables in PHP</vt:lpstr>
      <vt:lpstr>Rules in Declaring Variables </vt:lpstr>
      <vt:lpstr>Variables in PHP</vt:lpstr>
      <vt:lpstr>PowerPoint Presentation</vt:lpstr>
      <vt:lpstr>PHP Concatenation </vt:lpstr>
      <vt:lpstr>Loosely typed language</vt:lpstr>
      <vt:lpstr>PHP 5 Data Types </vt:lpstr>
      <vt:lpstr>PHP Operators</vt:lpstr>
      <vt:lpstr>Arithmetic Operators</vt:lpstr>
      <vt:lpstr>Assignment Operators </vt:lpstr>
      <vt:lpstr>Comparison Operators </vt:lpstr>
      <vt:lpstr>Logical Operators </vt:lpstr>
      <vt:lpstr>Example</vt:lpstr>
      <vt:lpstr>Exercise 1 (operators)</vt:lpstr>
      <vt:lpstr>Exercise</vt:lpstr>
      <vt:lpstr>Exercise output</vt:lpstr>
      <vt:lpstr>Conditional Statements </vt:lpstr>
      <vt:lpstr>Conditional Statements </vt:lpstr>
      <vt:lpstr>PHP IF STATEMENT </vt:lpstr>
      <vt:lpstr>PHP IF-ELSE STATEMENT </vt:lpstr>
      <vt:lpstr>PHP ELSE-IF STATEMENT </vt:lpstr>
      <vt:lpstr>The Switch Statement </vt:lpstr>
      <vt:lpstr>Loops</vt:lpstr>
      <vt:lpstr>PHP Looping</vt:lpstr>
      <vt:lpstr>PHP while Statement </vt:lpstr>
      <vt:lpstr>The do...while Statement </vt:lpstr>
      <vt:lpstr>The for Statement </vt:lpstr>
      <vt:lpstr>The foreach Statement </vt:lpstr>
      <vt:lpstr>PHP Arrays </vt:lpstr>
      <vt:lpstr>PHP Arrays</vt:lpstr>
      <vt:lpstr>In PHP, there are three kinds of arrays:</vt:lpstr>
      <vt:lpstr>Create Array</vt:lpstr>
      <vt:lpstr>Multiple Lines</vt:lpstr>
      <vt:lpstr>PHP Numeric Arrays</vt:lpstr>
      <vt:lpstr>PHP Associative Arrays </vt:lpstr>
      <vt:lpstr>PHP Associative Arrays </vt:lpstr>
      <vt:lpstr>PHP Multidimensional Arrays </vt:lpstr>
      <vt:lpstr>PHP - Two-dimensional Arrays  </vt:lpstr>
      <vt:lpstr>PHP - Two-dimensional Arrays  </vt:lpstr>
      <vt:lpstr>PHP - Two-dimensional Arrays  </vt:lpstr>
      <vt:lpstr>PHP - Two-dimensional Arrays  </vt:lpstr>
      <vt:lpstr>Functions</vt:lpstr>
      <vt:lpstr>PHP Functions – User Defined </vt:lpstr>
      <vt:lpstr>Function with Arguments </vt:lpstr>
      <vt:lpstr>Function with Multiple Arguments  </vt:lpstr>
      <vt:lpstr>PHP Default Argument Value</vt:lpstr>
      <vt:lpstr>PHP Functions - Returning values</vt:lpstr>
      <vt:lpstr>Variable Number of Arguments  </vt:lpstr>
      <vt:lpstr>Variable Local and Global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Bryan Emmanuel Paz</cp:lastModifiedBy>
  <cp:revision>99</cp:revision>
  <dcterms:modified xsi:type="dcterms:W3CDTF">2024-10-06T05:09:46Z</dcterms:modified>
</cp:coreProperties>
</file>