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63" r:id="rId3"/>
    <p:sldId id="264" r:id="rId4"/>
    <p:sldId id="276" r:id="rId5"/>
    <p:sldId id="265" r:id="rId6"/>
    <p:sldId id="266" r:id="rId7"/>
    <p:sldId id="277" r:id="rId8"/>
    <p:sldId id="272" r:id="rId9"/>
    <p:sldId id="273" r:id="rId10"/>
    <p:sldId id="270" r:id="rId11"/>
    <p:sldId id="271" r:id="rId12"/>
    <p:sldId id="267" r:id="rId13"/>
    <p:sldId id="275" r:id="rId14"/>
    <p:sldId id="278" r:id="rId15"/>
    <p:sldId id="283" r:id="rId16"/>
    <p:sldId id="285" r:id="rId17"/>
    <p:sldId id="286" r:id="rId18"/>
    <p:sldId id="287" r:id="rId19"/>
    <p:sldId id="288" r:id="rId20"/>
    <p:sldId id="284"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C7C62C-6075-426B-B9CE-B65FA7FF71B9}">
          <p14:sldIdLst>
            <p14:sldId id="256"/>
            <p14:sldId id="263"/>
            <p14:sldId id="264"/>
            <p14:sldId id="276"/>
            <p14:sldId id="265"/>
            <p14:sldId id="266"/>
            <p14:sldId id="277"/>
            <p14:sldId id="272"/>
            <p14:sldId id="273"/>
            <p14:sldId id="270"/>
            <p14:sldId id="271"/>
            <p14:sldId id="267"/>
            <p14:sldId id="275"/>
            <p14:sldId id="278"/>
            <p14:sldId id="283"/>
            <p14:sldId id="285"/>
            <p14:sldId id="286"/>
            <p14:sldId id="287"/>
            <p14:sldId id="288"/>
            <p14:sldId id="284"/>
            <p14:sldId id="27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1F1"/>
    <a:srgbClr val="C6D4DF"/>
    <a:srgbClr val="3A5896"/>
    <a:srgbClr val="F3F0ED"/>
    <a:srgbClr val="E1DAD2"/>
    <a:srgbClr val="FEFEFE"/>
    <a:srgbClr val="C1C9CD"/>
    <a:srgbClr val="7C96A3"/>
    <a:srgbClr val="FFFFFF"/>
    <a:srgbClr val="0033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9615"/>
  </p:normalViewPr>
  <p:slideViewPr>
    <p:cSldViewPr snapToGrid="0">
      <p:cViewPr varScale="1">
        <p:scale>
          <a:sx n="100" d="100"/>
          <a:sy n="100" d="100"/>
        </p:scale>
        <p:origin x="1936" y="168"/>
      </p:cViewPr>
      <p:guideLst>
        <p:guide orient="horz" pos="2160"/>
        <p:guide pos="2880"/>
      </p:guideLst>
    </p:cSldViewPr>
  </p:slideViewPr>
  <p:outlineViewPr>
    <p:cViewPr>
      <p:scale>
        <a:sx n="33" d="100"/>
        <a:sy n="33" d="100"/>
      </p:scale>
      <p:origin x="0" y="0"/>
    </p:cViewPr>
  </p:outlineViewPr>
  <p:notesTextViewPr>
    <p:cViewPr>
      <p:scale>
        <a:sx n="1" d="1"/>
        <a:sy n="1" d="1"/>
      </p:scale>
      <p:origin x="0" y="-48"/>
    </p:cViewPr>
  </p:notesTextViewPr>
  <p:notesViewPr>
    <p:cSldViewPr snapToGrid="0">
      <p:cViewPr varScale="1">
        <p:scale>
          <a:sx n="85" d="100"/>
          <a:sy n="85" d="100"/>
        </p:scale>
        <p:origin x="295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2DD1C9-4BB6-422A-8F34-C157EA500BD9}" type="datetimeFigureOut">
              <a:rPr lang="en-US" smtClean="0"/>
              <a:t>5/22/20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997E4-EE34-411C-9FF1-22B934EF5337}" type="slidenum">
              <a:rPr lang="en-US" smtClean="0"/>
              <a:t>‹#›</a:t>
            </a:fld>
            <a:endParaRPr lang="en-US"/>
          </a:p>
        </p:txBody>
      </p:sp>
    </p:spTree>
    <p:extLst>
      <p:ext uri="{BB962C8B-B14F-4D97-AF65-F5344CB8AC3E}">
        <p14:creationId xmlns:p14="http://schemas.microsoft.com/office/powerpoint/2010/main" val="2127411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77782-B95A-0B4F-A86B-066156F1A49A}" type="datetimeFigureOut">
              <a:rPr lang="ru-BY" smtClean="0"/>
              <a:t>22.05.2020</a:t>
            </a:fld>
            <a:endParaRPr lang="ru-BY"/>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2C303-6BC0-D04B-B0C7-11615A67BA64}" type="slidenum">
              <a:rPr lang="ru-BY" smtClean="0"/>
              <a:t>‹#›</a:t>
            </a:fld>
            <a:endParaRPr lang="ru-BY"/>
          </a:p>
        </p:txBody>
      </p:sp>
    </p:spTree>
    <p:extLst>
      <p:ext uri="{BB962C8B-B14F-4D97-AF65-F5344CB8AC3E}">
        <p14:creationId xmlns:p14="http://schemas.microsoft.com/office/powerpoint/2010/main" val="354592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2E82C303-6BC0-D04B-B0C7-11615A67BA64}" type="slidenum">
              <a:rPr lang="ru-BY" smtClean="0"/>
              <a:t>1</a:t>
            </a:fld>
            <a:endParaRPr lang="ru-BY"/>
          </a:p>
        </p:txBody>
      </p:sp>
    </p:spTree>
    <p:extLst>
      <p:ext uri="{BB962C8B-B14F-4D97-AF65-F5344CB8AC3E}">
        <p14:creationId xmlns:p14="http://schemas.microsoft.com/office/powerpoint/2010/main" val="429151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Очереди условий похожи на звонок “тост готов” в вашем тостере. Если вы слушаете звонок, вы будете немедленно уведомлены, когда ваш тост будет готов и сможете бросить то, чем занимались (или нет, может быть, вы хотите в первую очередь закончить чтение газеты) и получить тост. Если вы не слушаете звонок (возможно, вы вышли на улицу, чтобы получить газету), вы можете пропустить уведомление, но по возвращении на кухню вы можете наблюдать за состоянием тостера и либо получить тост, если он готов, либо вновь начать слушать звонок, если это не так.</a:t>
            </a:r>
            <a:endParaRPr lang="ru-BY" dirty="0"/>
          </a:p>
          <a:p>
            <a:r>
              <a:rPr lang="ru-RU" sz="1200" kern="1200" dirty="0">
                <a:solidFill>
                  <a:schemeClr val="tx1"/>
                </a:solidFill>
                <a:effectLst/>
                <a:latin typeface="+mn-lt"/>
                <a:ea typeface="+mn-ea"/>
                <a:cs typeface="+mn-cs"/>
              </a:rPr>
              <a:t>Интуитивно, вызов </a:t>
            </a:r>
            <a:r>
              <a:rPr lang="en-US" sz="1200" kern="1200" dirty="0">
                <a:solidFill>
                  <a:schemeClr val="tx1"/>
                </a:solidFill>
                <a:effectLst/>
                <a:latin typeface="+mn-lt"/>
                <a:ea typeface="+mn-ea"/>
                <a:cs typeface="+mn-cs"/>
              </a:rPr>
              <a:t>wait </a:t>
            </a:r>
            <a:r>
              <a:rPr lang="ru-RU" sz="1200" kern="1200" dirty="0">
                <a:solidFill>
                  <a:schemeClr val="tx1"/>
                </a:solidFill>
                <a:effectLst/>
                <a:latin typeface="+mn-lt"/>
                <a:ea typeface="+mn-ea"/>
                <a:cs typeface="+mn-cs"/>
              </a:rPr>
              <a:t>означает “Я хочу пойти спать, но разбудите меня, когда произойдёт что-то интересное”, а вызов методов уведомления означает “что-то интересное произошло”.</a:t>
            </a:r>
            <a:r>
              <a:rPr lang="ru-BY"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Очереди условий упрощают создание эффективных и отзывчивых классов, зависящих от состояния, но их всё ещё довольно просто использовать некорректно; существует множество правил относительно их корректного использования, которые не применяются компилятором или платформой. (Это одна из причин для того, чтобы строить ваши классы, в тех случаях, когда это возможно, на основе классов, подобных </a:t>
            </a:r>
            <a:r>
              <a:rPr lang="en-US" sz="1200" kern="1200" dirty="0" err="1">
                <a:solidFill>
                  <a:schemeClr val="tx1"/>
                </a:solidFill>
                <a:effectLst/>
                <a:latin typeface="+mn-lt"/>
                <a:ea typeface="+mn-ea"/>
                <a:cs typeface="+mn-cs"/>
              </a:rPr>
              <a:t>LinkedBlockingQueue</a:t>
            </a:r>
            <a:r>
              <a:rPr lang="ru-RU"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CountDownLatch</a:t>
            </a:r>
            <a:r>
              <a:rPr lang="ru-RU"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Semaphore</a:t>
            </a:r>
            <a:r>
              <a:rPr lang="ru-RU" sz="1200" kern="1200" dirty="0">
                <a:solidFill>
                  <a:schemeClr val="tx1"/>
                </a:solidFill>
                <a:effectLst/>
                <a:latin typeface="+mn-lt"/>
                <a:ea typeface="+mn-ea"/>
                <a:cs typeface="+mn-cs"/>
              </a:rPr>
              <a:t>, и </a:t>
            </a:r>
            <a:r>
              <a:rPr lang="en-US" sz="1200" kern="1200" dirty="0" err="1">
                <a:solidFill>
                  <a:schemeClr val="tx1"/>
                </a:solidFill>
                <a:effectLst/>
                <a:latin typeface="+mn-lt"/>
                <a:ea typeface="+mn-ea"/>
                <a:cs typeface="+mn-cs"/>
              </a:rPr>
              <a:t>FutureTask</a:t>
            </a:r>
            <a:r>
              <a:rPr lang="ru-RU" sz="1200" kern="1200" dirty="0">
                <a:solidFill>
                  <a:schemeClr val="tx1"/>
                </a:solidFill>
                <a:effectLst/>
                <a:latin typeface="+mn-lt"/>
                <a:ea typeface="+mn-ea"/>
                <a:cs typeface="+mn-cs"/>
              </a:rPr>
              <a:t>; если вам это удастся, это значительно упростит дело.)</a:t>
            </a:r>
            <a:endParaRPr lang="ru-BY" sz="1200" kern="1200" dirty="0">
              <a:solidFill>
                <a:schemeClr val="tx1"/>
              </a:solidFill>
              <a:effectLst/>
              <a:latin typeface="+mn-lt"/>
              <a:ea typeface="+mn-ea"/>
              <a:cs typeface="+mn-cs"/>
            </a:endParaRPr>
          </a:p>
          <a:p>
            <a:endParaRPr lang="ru-BY" dirty="0"/>
          </a:p>
        </p:txBody>
      </p:sp>
      <p:sp>
        <p:nvSpPr>
          <p:cNvPr id="4" name="Номер слайда 3"/>
          <p:cNvSpPr>
            <a:spLocks noGrp="1"/>
          </p:cNvSpPr>
          <p:nvPr>
            <p:ph type="sldNum" sz="quarter" idx="5"/>
          </p:nvPr>
        </p:nvSpPr>
        <p:spPr/>
        <p:txBody>
          <a:bodyPr/>
          <a:lstStyle/>
          <a:p>
            <a:fld id="{2E82C303-6BC0-D04B-B0C7-11615A67BA64}" type="slidenum">
              <a:rPr lang="ru-BY" smtClean="0"/>
              <a:t>5</a:t>
            </a:fld>
            <a:endParaRPr lang="ru-BY"/>
          </a:p>
        </p:txBody>
      </p:sp>
    </p:spTree>
    <p:extLst>
      <p:ext uri="{BB962C8B-B14F-4D97-AF65-F5344CB8AC3E}">
        <p14:creationId xmlns:p14="http://schemas.microsoft.com/office/powerpoint/2010/main" val="365213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Для метода </a:t>
            </a:r>
            <a:r>
              <a:rPr lang="en-US" sz="1200" kern="1200" dirty="0">
                <a:solidFill>
                  <a:schemeClr val="tx1"/>
                </a:solidFill>
                <a:effectLst/>
                <a:latin typeface="+mn-lt"/>
                <a:ea typeface="+mn-ea"/>
                <a:cs typeface="+mn-cs"/>
              </a:rPr>
              <a:t>take</a:t>
            </a:r>
            <a:r>
              <a:rPr lang="en-US" sz="1200" i="1"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предикатом условия является утверждение “буфер не пуст”, которое метод </a:t>
            </a:r>
            <a:r>
              <a:rPr lang="en-US" sz="1200" kern="1200" dirty="0">
                <a:solidFill>
                  <a:schemeClr val="tx1"/>
                </a:solidFill>
                <a:effectLst/>
                <a:latin typeface="+mn-lt"/>
                <a:ea typeface="+mn-ea"/>
                <a:cs typeface="+mn-cs"/>
              </a:rPr>
              <a:t>take</a:t>
            </a:r>
            <a:r>
              <a:rPr lang="en-US" sz="1200" i="1"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должен проверить перед продолжением выполнения. Точно так же предикатом условия для метода </a:t>
            </a:r>
            <a:r>
              <a:rPr lang="en-US" sz="1200" kern="1200" dirty="0">
                <a:solidFill>
                  <a:schemeClr val="tx1"/>
                </a:solidFill>
                <a:effectLst/>
                <a:latin typeface="+mn-lt"/>
                <a:ea typeface="+mn-ea"/>
                <a:cs typeface="+mn-cs"/>
              </a:rPr>
              <a:t>put </a:t>
            </a:r>
            <a:r>
              <a:rPr lang="ru-RU" sz="1200" kern="1200" dirty="0">
                <a:solidFill>
                  <a:schemeClr val="tx1"/>
                </a:solidFill>
                <a:effectLst/>
                <a:latin typeface="+mn-lt"/>
                <a:ea typeface="+mn-ea"/>
                <a:cs typeface="+mn-cs"/>
              </a:rPr>
              <a:t>будет “буфер не полон”.</a:t>
            </a:r>
            <a:r>
              <a:rPr lang="ru-BY" dirty="0">
                <a:effectLst/>
              </a:rPr>
              <a:t> </a:t>
            </a:r>
            <a:endParaRPr lang="ru-BY" dirty="0"/>
          </a:p>
        </p:txBody>
      </p:sp>
      <p:sp>
        <p:nvSpPr>
          <p:cNvPr id="4" name="Номер слайда 3"/>
          <p:cNvSpPr>
            <a:spLocks noGrp="1"/>
          </p:cNvSpPr>
          <p:nvPr>
            <p:ph type="sldNum" sz="quarter" idx="5"/>
          </p:nvPr>
        </p:nvSpPr>
        <p:spPr/>
        <p:txBody>
          <a:bodyPr/>
          <a:lstStyle/>
          <a:p>
            <a:fld id="{2E82C303-6BC0-D04B-B0C7-11615A67BA64}" type="slidenum">
              <a:rPr lang="ru-BY" smtClean="0"/>
              <a:t>6</a:t>
            </a:fld>
            <a:endParaRPr lang="ru-BY"/>
          </a:p>
        </p:txBody>
      </p:sp>
    </p:spTree>
    <p:extLst>
      <p:ext uri="{BB962C8B-B14F-4D97-AF65-F5344CB8AC3E}">
        <p14:creationId xmlns:p14="http://schemas.microsoft.com/office/powerpoint/2010/main" val="1618097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2E82C303-6BC0-D04B-B0C7-11615A67BA64}" type="slidenum">
              <a:rPr lang="ru-BY" smtClean="0"/>
              <a:t>12</a:t>
            </a:fld>
            <a:endParaRPr lang="ru-BY"/>
          </a:p>
        </p:txBody>
      </p:sp>
    </p:spTree>
    <p:extLst>
      <p:ext uri="{BB962C8B-B14F-4D97-AF65-F5344CB8AC3E}">
        <p14:creationId xmlns:p14="http://schemas.microsoft.com/office/powerpoint/2010/main" val="3611528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В том же примере со складом, покупателями и продавцами из статьи: в примере используется только 1 </a:t>
            </a:r>
            <a:r>
              <a:rPr lang="en-US" sz="1200" b="0" i="0" u="none" strike="noStrike" kern="1200" dirty="0">
                <a:solidFill>
                  <a:schemeClr val="tx1"/>
                </a:solidFill>
                <a:effectLst/>
                <a:latin typeface="+mn-lt"/>
                <a:ea typeface="+mn-ea"/>
                <a:cs typeface="+mn-cs"/>
              </a:rPr>
              <a:t>Condition, </a:t>
            </a:r>
            <a:r>
              <a:rPr lang="ru-RU" sz="1200" b="0" i="0" u="none" strike="noStrike" kern="1200" dirty="0">
                <a:solidFill>
                  <a:schemeClr val="tx1"/>
                </a:solidFill>
                <a:effectLst/>
                <a:latin typeface="+mn-lt"/>
                <a:ea typeface="+mn-ea"/>
                <a:cs typeface="+mn-cs"/>
              </a:rPr>
              <a:t>поэтому при достижении любого условия (склад пуст или склад полон) сигнал уходит всем - и продавцам и покупателям. Они все просыпаются, но в зависимости от состояния склада (</a:t>
            </a:r>
            <a:r>
              <a:rPr lang="en-US" sz="1200" b="0" i="0" u="none" strike="noStrike" kern="1200" dirty="0">
                <a:solidFill>
                  <a:schemeClr val="tx1"/>
                </a:solidFill>
                <a:effectLst/>
                <a:latin typeface="+mn-lt"/>
                <a:ea typeface="+mn-ea"/>
                <a:cs typeface="+mn-cs"/>
              </a:rPr>
              <a:t>product &lt; 1 </a:t>
            </a:r>
            <a:r>
              <a:rPr lang="ru-RU" sz="1200" b="0" i="0" u="none" strike="noStrike" kern="1200" dirty="0">
                <a:solidFill>
                  <a:schemeClr val="tx1"/>
                </a:solidFill>
                <a:effectLst/>
                <a:latin typeface="+mn-lt"/>
                <a:ea typeface="+mn-ea"/>
                <a:cs typeface="+mn-cs"/>
              </a:rPr>
              <a:t>или </a:t>
            </a:r>
            <a:r>
              <a:rPr lang="en-US" sz="1200" b="0" i="0" u="none" strike="noStrike" kern="1200" dirty="0">
                <a:solidFill>
                  <a:schemeClr val="tx1"/>
                </a:solidFill>
                <a:effectLst/>
                <a:latin typeface="+mn-lt"/>
                <a:ea typeface="+mn-ea"/>
                <a:cs typeface="+mn-cs"/>
              </a:rPr>
              <a:t>product &gt;= 3), </a:t>
            </a:r>
            <a:r>
              <a:rPr lang="ru-RU" sz="1200" b="0" i="0" u="none" strike="noStrike" kern="1200" dirty="0">
                <a:solidFill>
                  <a:schemeClr val="tx1"/>
                </a:solidFill>
                <a:effectLst/>
                <a:latin typeface="+mn-lt"/>
                <a:ea typeface="+mn-ea"/>
                <a:cs typeface="+mn-cs"/>
              </a:rPr>
              <a:t>одни из них тут же засыпают обратно, а другие идут дальше и выполняют нужную работу. Если же сделать 2 разных </a:t>
            </a:r>
            <a:r>
              <a:rPr lang="en-US" sz="1200" b="0" i="0" u="none" strike="noStrike" kern="1200" dirty="0">
                <a:solidFill>
                  <a:schemeClr val="tx1"/>
                </a:solidFill>
                <a:effectLst/>
                <a:latin typeface="+mn-lt"/>
                <a:ea typeface="+mn-ea"/>
                <a:cs typeface="+mn-cs"/>
              </a:rPr>
              <a:t>Condition, </a:t>
            </a:r>
            <a:r>
              <a:rPr lang="ru-RU" sz="1200" b="0" i="0" u="none" strike="noStrike" kern="1200" dirty="0">
                <a:solidFill>
                  <a:schemeClr val="tx1"/>
                </a:solidFill>
                <a:effectLst/>
                <a:latin typeface="+mn-lt"/>
                <a:ea typeface="+mn-ea"/>
                <a:cs typeface="+mn-cs"/>
              </a:rPr>
              <a:t>и чтобы методы </a:t>
            </a:r>
            <a:r>
              <a:rPr lang="en-US" sz="1200" b="0" i="0" u="none" strike="noStrike" kern="1200" dirty="0">
                <a:solidFill>
                  <a:schemeClr val="tx1"/>
                </a:solidFill>
                <a:effectLst/>
                <a:latin typeface="+mn-lt"/>
                <a:ea typeface="+mn-ea"/>
                <a:cs typeface="+mn-cs"/>
              </a:rPr>
              <a:t>put </a:t>
            </a:r>
            <a:r>
              <a:rPr lang="ru-RU" sz="1200" b="0" i="0" u="none" strike="noStrike" kern="1200" dirty="0">
                <a:solidFill>
                  <a:schemeClr val="tx1"/>
                </a:solidFill>
                <a:effectLst/>
                <a:latin typeface="+mn-lt"/>
                <a:ea typeface="+mn-ea"/>
                <a:cs typeface="+mn-cs"/>
              </a:rPr>
              <a:t>и </a:t>
            </a:r>
            <a:r>
              <a:rPr lang="en-US" sz="1200" b="0" i="0" u="none" strike="noStrike" kern="1200" dirty="0">
                <a:solidFill>
                  <a:schemeClr val="tx1"/>
                </a:solidFill>
                <a:effectLst/>
                <a:latin typeface="+mn-lt"/>
                <a:ea typeface="+mn-ea"/>
                <a:cs typeface="+mn-cs"/>
              </a:rPr>
              <a:t>get </a:t>
            </a:r>
            <a:r>
              <a:rPr lang="ru-RU" sz="1200" b="0" i="0" u="none" strike="noStrike" kern="1200" dirty="0">
                <a:solidFill>
                  <a:schemeClr val="tx1"/>
                </a:solidFill>
                <a:effectLst/>
                <a:latin typeface="+mn-lt"/>
                <a:ea typeface="+mn-ea"/>
                <a:cs typeface="+mn-cs"/>
              </a:rPr>
              <a:t>ждали на них, то тогда можно отправлять </a:t>
            </a:r>
            <a:r>
              <a:rPr lang="en-US" sz="1200" b="0" i="0" u="none" strike="noStrike" kern="1200" dirty="0">
                <a:solidFill>
                  <a:schemeClr val="tx1"/>
                </a:solidFill>
                <a:effectLst/>
                <a:latin typeface="+mn-lt"/>
                <a:ea typeface="+mn-ea"/>
                <a:cs typeface="+mn-cs"/>
              </a:rPr>
              <a:t>signal </a:t>
            </a:r>
            <a:r>
              <a:rPr lang="ru-RU" sz="1200" b="0" i="0" u="none" strike="noStrike" kern="1200" dirty="0">
                <a:solidFill>
                  <a:schemeClr val="tx1"/>
                </a:solidFill>
                <a:effectLst/>
                <a:latin typeface="+mn-lt"/>
                <a:ea typeface="+mn-ea"/>
                <a:cs typeface="+mn-cs"/>
              </a:rPr>
              <a:t>только нужным потокам (только ждущим в методе </a:t>
            </a:r>
            <a:r>
              <a:rPr lang="en-US" sz="1200" b="0" i="0" u="none" strike="noStrike" kern="1200" dirty="0">
                <a:solidFill>
                  <a:schemeClr val="tx1"/>
                </a:solidFill>
                <a:effectLst/>
                <a:latin typeface="+mn-lt"/>
                <a:ea typeface="+mn-ea"/>
                <a:cs typeface="+mn-cs"/>
              </a:rPr>
              <a:t>put </a:t>
            </a:r>
            <a:r>
              <a:rPr lang="ru-RU" sz="1200" b="0" i="0" u="none" strike="noStrike" kern="1200" dirty="0">
                <a:solidFill>
                  <a:schemeClr val="tx1"/>
                </a:solidFill>
                <a:effectLst/>
                <a:latin typeface="+mn-lt"/>
                <a:ea typeface="+mn-ea"/>
                <a:cs typeface="+mn-cs"/>
              </a:rPr>
              <a:t>или только ждущим в методе </a:t>
            </a:r>
            <a:r>
              <a:rPr lang="en-US" sz="1200" b="0" i="0" u="none" strike="noStrike" kern="1200" dirty="0">
                <a:solidFill>
                  <a:schemeClr val="tx1"/>
                </a:solidFill>
                <a:effectLst/>
                <a:latin typeface="+mn-lt"/>
                <a:ea typeface="+mn-ea"/>
                <a:cs typeface="+mn-cs"/>
              </a:rPr>
              <a:t>get), </a:t>
            </a:r>
            <a:r>
              <a:rPr lang="ru-RU" sz="1200" b="0" i="0" u="none" strike="noStrike" kern="1200" dirty="0">
                <a:solidFill>
                  <a:schemeClr val="tx1"/>
                </a:solidFill>
                <a:effectLst/>
                <a:latin typeface="+mn-lt"/>
                <a:ea typeface="+mn-ea"/>
                <a:cs typeface="+mn-cs"/>
              </a:rPr>
              <a:t>и не будить тех, кто все равно тут же снова уснет. Функционально это, конечно, ни на что не повлияет, но немного оптимизирует производительность.</a:t>
            </a:r>
            <a:endParaRPr lang="ru-BY" dirty="0"/>
          </a:p>
        </p:txBody>
      </p:sp>
      <p:sp>
        <p:nvSpPr>
          <p:cNvPr id="4" name="Номер слайда 3"/>
          <p:cNvSpPr>
            <a:spLocks noGrp="1"/>
          </p:cNvSpPr>
          <p:nvPr>
            <p:ph type="sldNum" sz="quarter" idx="5"/>
          </p:nvPr>
        </p:nvSpPr>
        <p:spPr/>
        <p:txBody>
          <a:bodyPr/>
          <a:lstStyle/>
          <a:p>
            <a:fld id="{2E82C303-6BC0-D04B-B0C7-11615A67BA64}" type="slidenum">
              <a:rPr lang="ru-BY" smtClean="0"/>
              <a:t>18</a:t>
            </a:fld>
            <a:endParaRPr lang="ru-BY"/>
          </a:p>
        </p:txBody>
      </p:sp>
    </p:spTree>
    <p:extLst>
      <p:ext uri="{BB962C8B-B14F-4D97-AF65-F5344CB8AC3E}">
        <p14:creationId xmlns:p14="http://schemas.microsoft.com/office/powerpoint/2010/main" val="407218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2E82C303-6BC0-D04B-B0C7-11615A67BA64}" type="slidenum">
              <a:rPr lang="ru-BY" smtClean="0"/>
              <a:t>20</a:t>
            </a:fld>
            <a:endParaRPr lang="ru-BY"/>
          </a:p>
        </p:txBody>
      </p:sp>
    </p:spTree>
    <p:extLst>
      <p:ext uri="{BB962C8B-B14F-4D97-AF65-F5344CB8AC3E}">
        <p14:creationId xmlns:p14="http://schemas.microsoft.com/office/powerpoint/2010/main" val="72864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75084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7127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3825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53009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D9794-A4CC-42D0-9A65-24C6B9EF4076}" type="datetimeFigureOut">
              <a:rPr lang="en-US" smtClean="0"/>
              <a:t>5/22/20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30946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BD9794-A4CC-42D0-9A65-24C6B9EF4076}" type="datetimeFigureOut">
              <a:rPr lang="en-US" smtClean="0"/>
              <a:t>5/22/20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0187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D9794-A4CC-42D0-9A65-24C6B9EF4076}" type="datetimeFigureOut">
              <a:rPr lang="en-US" smtClean="0"/>
              <a:t>5/22/20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6481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D9794-A4CC-42D0-9A65-24C6B9EF4076}" type="datetimeFigureOut">
              <a:rPr lang="en-US" smtClean="0"/>
              <a:t>5/22/20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8178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9794-A4CC-42D0-9A65-24C6B9EF4076}" type="datetimeFigureOut">
              <a:rPr lang="en-US" smtClean="0"/>
              <a:t>5/22/20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40024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t>5/22/20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35489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t>5/22/20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50863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2" name="Picture 51"/>
          <p:cNvPicPr>
            <a:picLocks noChangeAspect="1"/>
          </p:cNvPicPr>
          <p:nvPr userDrawn="1"/>
        </p:nvPicPr>
        <p:blipFill rotWithShape="1">
          <a:blip r:embed="rId13" cstate="print">
            <a:extLst>
              <a:ext uri="{28A0092B-C50C-407E-A947-70E740481C1C}">
                <a14:useLocalDpi xmlns:a14="http://schemas.microsoft.com/office/drawing/2010/main" val="0"/>
              </a:ext>
            </a:extLst>
          </a:blip>
          <a:srcRect t="80780" r="29070"/>
          <a:stretch/>
        </p:blipFill>
        <p:spPr>
          <a:xfrm flipV="1">
            <a:off x="0" y="2155218"/>
            <a:ext cx="9144000" cy="4702781"/>
          </a:xfrm>
          <a:prstGeom prst="rect">
            <a:avLst/>
          </a:prstGeom>
        </p:spPr>
      </p:pic>
      <p:pic>
        <p:nvPicPr>
          <p:cNvPr id="54" name="Picture 53"/>
          <p:cNvPicPr>
            <a:picLocks noChangeAspect="1"/>
          </p:cNvPicPr>
          <p:nvPr userDrawn="1"/>
        </p:nvPicPr>
        <p:blipFill rotWithShape="1">
          <a:blip r:embed="rId14" cstate="print">
            <a:extLst>
              <a:ext uri="{28A0092B-C50C-407E-A947-70E740481C1C}">
                <a14:useLocalDpi xmlns:a14="http://schemas.microsoft.com/office/drawing/2010/main" val="0"/>
              </a:ext>
            </a:extLst>
          </a:blip>
          <a:srcRect t="60387"/>
          <a:stretch/>
        </p:blipFill>
        <p:spPr>
          <a:xfrm>
            <a:off x="0" y="-1"/>
            <a:ext cx="9144000" cy="2155220"/>
          </a:xfrm>
          <a:prstGeom prst="rect">
            <a:avLst/>
          </a:prstGeom>
        </p:spPr>
      </p:pic>
      <p:sp>
        <p:nvSpPr>
          <p:cNvPr id="3" name="Text Placeholder 2"/>
          <p:cNvSpPr>
            <a:spLocks noGrp="1"/>
          </p:cNvSpPr>
          <p:nvPr>
            <p:ph type="body" idx="1"/>
          </p:nvPr>
        </p:nvSpPr>
        <p:spPr>
          <a:xfrm>
            <a:off x="645459" y="1287254"/>
            <a:ext cx="7869890" cy="48897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D9794-A4CC-42D0-9A65-24C6B9EF4076}" type="datetimeFigureOut">
              <a:rPr lang="en-US" smtClean="0"/>
              <a:t>5/22/20</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8DF1E-33BB-4377-9A26-35481BA06C7C}" type="slidenum">
              <a:rPr lang="en-US" smtClean="0"/>
              <a:t>‹#›</a:t>
            </a:fld>
            <a:endParaRPr lang="en-US"/>
          </a:p>
        </p:txBody>
      </p:sp>
      <p:sp>
        <p:nvSpPr>
          <p:cNvPr id="2" name="Title Placeholder 1"/>
          <p:cNvSpPr>
            <a:spLocks noGrp="1"/>
          </p:cNvSpPr>
          <p:nvPr>
            <p:ph type="title"/>
          </p:nvPr>
        </p:nvSpPr>
        <p:spPr>
          <a:xfrm>
            <a:off x="628651" y="163208"/>
            <a:ext cx="7886698" cy="998742"/>
          </a:xfrm>
          <a:prstGeom prst="rect">
            <a:avLst/>
          </a:prstGeom>
          <a:no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2332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0ED"/>
        </a:solidFill>
        <a:effectLst/>
      </p:bgPr>
    </p:bg>
    <p:spTree>
      <p:nvGrpSpPr>
        <p:cNvPr id="1" name=""/>
        <p:cNvGrpSpPr/>
        <p:nvPr/>
      </p:nvGrpSpPr>
      <p:grpSpPr>
        <a:xfrm>
          <a:off x="0" y="0"/>
          <a:ext cx="0" cy="0"/>
          <a:chOff x="0" y="0"/>
          <a:chExt cx="0" cy="0"/>
        </a:xfrm>
      </p:grpSpPr>
      <p:sp>
        <p:nvSpPr>
          <p:cNvPr id="27" name="Rectangle 26"/>
          <p:cNvSpPr/>
          <p:nvPr/>
        </p:nvSpPr>
        <p:spPr>
          <a:xfrm>
            <a:off x="0" y="3487482"/>
            <a:ext cx="9144000" cy="1953201"/>
          </a:xfrm>
          <a:prstGeom prst="rect">
            <a:avLst/>
          </a:prstGeom>
          <a:gradFill flip="none" rotWithShape="1">
            <a:gsLst>
              <a:gs pos="0">
                <a:schemeClr val="bg1">
                  <a:alpha val="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5440680"/>
          </a:xfrm>
          <a:prstGeom prst="rect">
            <a:avLst/>
          </a:prstGeom>
        </p:spPr>
      </p:pic>
      <p:sp>
        <p:nvSpPr>
          <p:cNvPr id="28" name="Rectangle 27"/>
          <p:cNvSpPr/>
          <p:nvPr/>
        </p:nvSpPr>
        <p:spPr>
          <a:xfrm>
            <a:off x="0" y="5440683"/>
            <a:ext cx="9144000" cy="1417321"/>
          </a:xfrm>
          <a:prstGeom prst="rect">
            <a:avLst/>
          </a:prstGeom>
          <a:gradFill flip="none" rotWithShape="1">
            <a:gsLst>
              <a:gs pos="0">
                <a:srgbClr val="C6D4DF"/>
              </a:gs>
              <a:gs pos="100000">
                <a:srgbClr val="F1F1F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1490869" y="5242609"/>
            <a:ext cx="4761077" cy="788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dirty="0">
                <a:ln/>
                <a:solidFill>
                  <a:srgbClr val="C00000"/>
                </a:solidFill>
                <a:effectLst>
                  <a:outerShdw blurRad="38100" dist="19050" dir="2700000" algn="tl" rotWithShape="0">
                    <a:schemeClr val="dk1">
                      <a:lumMod val="50000"/>
                      <a:alpha val="40000"/>
                    </a:schemeClr>
                  </a:outerShdw>
                </a:effectLst>
                <a:latin typeface="+mn-lt"/>
              </a:rPr>
              <a:t>Interface</a:t>
            </a:r>
            <a:r>
              <a:rPr lang="ru-RU" sz="6600" b="1" dirty="0">
                <a:ln/>
                <a:solidFill>
                  <a:srgbClr val="C00000"/>
                </a:solidFill>
                <a:effectLst>
                  <a:outerShdw blurRad="38100" dist="19050" dir="2700000" algn="tl" rotWithShape="0">
                    <a:schemeClr val="dk1">
                      <a:lumMod val="50000"/>
                      <a:alpha val="40000"/>
                    </a:schemeClr>
                  </a:outerShdw>
                </a:effectLst>
                <a:latin typeface="+mn-lt"/>
              </a:rPr>
              <a:t> </a:t>
            </a:r>
            <a:r>
              <a:rPr lang="en-US" sz="6600" b="1" dirty="0">
                <a:ln/>
                <a:solidFill>
                  <a:srgbClr val="C00000"/>
                </a:solidFill>
                <a:effectLst>
                  <a:outerShdw blurRad="38100" dist="19050" dir="2700000" algn="tl" rotWithShape="0">
                    <a:schemeClr val="dk1">
                      <a:lumMod val="50000"/>
                      <a:alpha val="40000"/>
                    </a:schemeClr>
                  </a:outerShdw>
                </a:effectLst>
                <a:latin typeface="+mn-lt"/>
              </a:rPr>
              <a:t>CONDITION</a:t>
            </a:r>
            <a:endParaRPr lang="ru-RU" sz="6600" b="1" dirty="0">
              <a:ln/>
              <a:solidFill>
                <a:srgbClr val="C00000"/>
              </a:solidFill>
              <a:effectLst>
                <a:outerShdw blurRad="38100" dist="19050" dir="2700000" algn="tl" rotWithShape="0">
                  <a:schemeClr val="dk1">
                    <a:lumMod val="50000"/>
                    <a:alpha val="40000"/>
                  </a:schemeClr>
                </a:outerShdw>
              </a:effectLst>
              <a:latin typeface="+mn-lt"/>
            </a:endParaRPr>
          </a:p>
          <a:p>
            <a:r>
              <a:rPr lang="ru-RU" sz="2800" b="1" dirty="0">
                <a:ln/>
                <a:solidFill>
                  <a:srgbClr val="C00000"/>
                </a:solidFill>
                <a:effectLst>
                  <a:outerShdw blurRad="38100" dist="19050" dir="2700000" algn="tl" rotWithShape="0">
                    <a:schemeClr val="dk1">
                      <a:lumMod val="50000"/>
                      <a:alpha val="40000"/>
                    </a:schemeClr>
                  </a:outerShdw>
                </a:effectLst>
                <a:latin typeface="+mn-lt"/>
              </a:rPr>
              <a:t>(Ожидание по условию)</a:t>
            </a:r>
            <a:endParaRPr lang="en-US" sz="2800" b="1" dirty="0">
              <a:ln/>
              <a:solidFill>
                <a:srgbClr val="C00000"/>
              </a:solidFill>
              <a:effectLst>
                <a:outerShdw blurRad="38100" dist="19050" dir="2700000" algn="tl" rotWithShape="0">
                  <a:schemeClr val="dk1">
                    <a:lumMod val="50000"/>
                    <a:alpha val="40000"/>
                  </a:schemeClr>
                </a:outerShdw>
              </a:effectLst>
              <a:latin typeface="+mn-lt"/>
            </a:endParaRPr>
          </a:p>
        </p:txBody>
      </p:sp>
    </p:spTree>
    <p:extLst>
      <p:ext uri="{BB962C8B-B14F-4D97-AF65-F5344CB8AC3E}">
        <p14:creationId xmlns:p14="http://schemas.microsoft.com/office/powerpoint/2010/main" val="248065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9FC7CDC8-80BB-7F46-AE40-EE59CFA25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1377"/>
            <a:ext cx="9144000" cy="5726624"/>
          </a:xfrm>
          <a:prstGeom prst="rect">
            <a:avLst/>
          </a:prstGeom>
        </p:spPr>
      </p:pic>
    </p:spTree>
    <p:extLst>
      <p:ext uri="{BB962C8B-B14F-4D97-AF65-F5344CB8AC3E}">
        <p14:creationId xmlns:p14="http://schemas.microsoft.com/office/powerpoint/2010/main" val="284992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7B26836-1B26-3B46-A557-D17A96DA5328}"/>
              </a:ext>
            </a:extLst>
          </p:cNvPr>
          <p:cNvSpPr>
            <a:spLocks noGrp="1"/>
          </p:cNvSpPr>
          <p:nvPr>
            <p:ph idx="1"/>
          </p:nvPr>
        </p:nvSpPr>
        <p:spPr/>
        <p:txBody>
          <a:bodyPr>
            <a:normAutofit fontScale="70000" lnSpcReduction="20000"/>
          </a:bodyPr>
          <a:lstStyle/>
          <a:p>
            <a:r>
              <a:rPr lang="ru-RU" dirty="0"/>
              <a:t>Как и во внутренних блокировках и в очередях условий, трехсторонняя связь между блокировкой, предикатом условия и условной переменной также должна выполняться при использовании явных реализаций </a:t>
            </a:r>
            <a:r>
              <a:rPr lang="en-US" dirty="0"/>
              <a:t>Lock</a:t>
            </a:r>
            <a:r>
              <a:rPr lang="ru-RU" dirty="0"/>
              <a:t> и </a:t>
            </a:r>
            <a:r>
              <a:rPr lang="en-US" dirty="0"/>
              <a:t>Condition</a:t>
            </a:r>
            <a:r>
              <a:rPr lang="ru-RU" dirty="0"/>
              <a:t>. Переменные, участвующие в предикате условия, должны быть защищены экземпляром блокировки </a:t>
            </a:r>
            <a:r>
              <a:rPr lang="en-US" dirty="0"/>
              <a:t>Lock</a:t>
            </a:r>
            <a:r>
              <a:rPr lang="ru-RU" dirty="0"/>
              <a:t>, и блокировка </a:t>
            </a:r>
            <a:r>
              <a:rPr lang="en-US" dirty="0"/>
              <a:t>Lock</a:t>
            </a:r>
            <a:r>
              <a:rPr lang="ru-RU" dirty="0"/>
              <a:t> должна удерживаться при тестировании предиката условия и при вызове методов </a:t>
            </a:r>
            <a:r>
              <a:rPr lang="en-US" dirty="0"/>
              <a:t>await</a:t>
            </a:r>
            <a:r>
              <a:rPr lang="ru-RU" dirty="0"/>
              <a:t> и </a:t>
            </a:r>
            <a:r>
              <a:rPr lang="en-US" dirty="0"/>
              <a:t>signal</a:t>
            </a:r>
            <a:r>
              <a:rPr lang="ru-RU" dirty="0"/>
              <a:t>. </a:t>
            </a:r>
            <a:endParaRPr lang="ru-BY" dirty="0"/>
          </a:p>
          <a:p>
            <a:r>
              <a:rPr lang="ru-RU" dirty="0"/>
              <a:t>Выбирайте между использованием явных экземпляров </a:t>
            </a:r>
            <a:r>
              <a:rPr lang="en-US" dirty="0"/>
              <a:t>Condition </a:t>
            </a:r>
            <a:r>
              <a:rPr lang="ru-RU" dirty="0"/>
              <a:t>и внутренних очередей условий так же, как если бы вы выбирали между классом </a:t>
            </a:r>
            <a:r>
              <a:rPr lang="en-US" dirty="0" err="1"/>
              <a:t>ReentrantLock</a:t>
            </a:r>
            <a:r>
              <a:rPr lang="ru-RU" dirty="0"/>
              <a:t> и блоком </a:t>
            </a:r>
            <a:r>
              <a:rPr lang="en-US" dirty="0"/>
              <a:t>synchronized</a:t>
            </a:r>
            <a:r>
              <a:rPr lang="ru-RU" dirty="0"/>
              <a:t>: используйте экземпляр </a:t>
            </a:r>
            <a:r>
              <a:rPr lang="en-US" dirty="0"/>
              <a:t>Condition</a:t>
            </a:r>
            <a:r>
              <a:rPr lang="ru-RU" dirty="0"/>
              <a:t>, если вам нужны его расширенные функции, такие как справедливая очередь или несколько наборов ожидания на каждую блокировку, в противном случае, отдайте предпочтение использованию внутренних очередей условий. (Если вы уже используете класс </a:t>
            </a:r>
            <a:r>
              <a:rPr lang="en-US" dirty="0" err="1"/>
              <a:t>ReentrantLock</a:t>
            </a:r>
            <a:r>
              <a:rPr lang="ru-RU" dirty="0"/>
              <a:t>, потому что вам нужны его расширенные функции, выбор уже сделан.)</a:t>
            </a:r>
            <a:endParaRPr lang="ru-BY" dirty="0"/>
          </a:p>
          <a:p>
            <a:r>
              <a:rPr lang="ru-RU" dirty="0"/>
              <a:t>Класс </a:t>
            </a:r>
            <a:r>
              <a:rPr lang="ru-RU" dirty="0" err="1"/>
              <a:t>ReentrantLock</a:t>
            </a:r>
            <a:r>
              <a:rPr lang="ru-RU" dirty="0"/>
              <a:t> требует, чтобы при вызове методов </a:t>
            </a:r>
            <a:r>
              <a:rPr lang="en-US" dirty="0"/>
              <a:t>signal </a:t>
            </a:r>
            <a:r>
              <a:rPr lang="ru-RU" dirty="0"/>
              <a:t>или </a:t>
            </a:r>
            <a:r>
              <a:rPr lang="en-US" dirty="0" err="1"/>
              <a:t>signalAll</a:t>
            </a:r>
            <a:r>
              <a:rPr lang="ru-RU" dirty="0"/>
              <a:t> удерживалась блокировка, но реализациям </a:t>
            </a:r>
            <a:r>
              <a:rPr lang="en-US" dirty="0"/>
              <a:t>Lock </a:t>
            </a:r>
            <a:r>
              <a:rPr lang="ru-RU" dirty="0"/>
              <a:t>разрешается создавать экземпляры </a:t>
            </a:r>
            <a:r>
              <a:rPr lang="en-US" dirty="0"/>
              <a:t>Condition</a:t>
            </a:r>
            <a:r>
              <a:rPr lang="ru-RU" dirty="0"/>
              <a:t>, которые не имеют этого требования.</a:t>
            </a:r>
            <a:endParaRPr lang="ru-BY" dirty="0"/>
          </a:p>
          <a:p>
            <a:pPr marL="0" indent="0">
              <a:buNone/>
            </a:pPr>
            <a:endParaRPr lang="ru-BY" dirty="0"/>
          </a:p>
        </p:txBody>
      </p:sp>
    </p:spTree>
    <p:extLst>
      <p:ext uri="{BB962C8B-B14F-4D97-AF65-F5344CB8AC3E}">
        <p14:creationId xmlns:p14="http://schemas.microsoft.com/office/powerpoint/2010/main" val="344692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93BEF91-D1F1-7C47-92CC-D31A6E38295A}"/>
              </a:ext>
            </a:extLst>
          </p:cNvPr>
          <p:cNvSpPr>
            <a:spLocks noGrp="1"/>
          </p:cNvSpPr>
          <p:nvPr>
            <p:ph idx="1"/>
          </p:nvPr>
        </p:nvSpPr>
        <p:spPr>
          <a:xfrm>
            <a:off x="546606" y="984148"/>
            <a:ext cx="7869891" cy="4889709"/>
          </a:xfrm>
        </p:spPr>
        <p:txBody>
          <a:bodyPr>
            <a:normAutofit/>
          </a:bodyPr>
          <a:lstStyle/>
          <a:p>
            <a:r>
              <a:rPr lang="ru-RU" sz="2000" dirty="0"/>
              <a:t>При использовании ожидания по условию (</a:t>
            </a:r>
            <a:r>
              <a:rPr lang="en-US" sz="2000" dirty="0"/>
              <a:t>Object</a:t>
            </a:r>
            <a:r>
              <a:rPr lang="ru-RU" sz="2000" dirty="0"/>
              <a:t>.</a:t>
            </a:r>
            <a:r>
              <a:rPr lang="en-US" sz="2000" dirty="0"/>
              <a:t>wait </a:t>
            </a:r>
            <a:r>
              <a:rPr lang="ru-RU" sz="2000" dirty="0"/>
              <a:t>или </a:t>
            </a:r>
            <a:r>
              <a:rPr lang="en-US" sz="2000" dirty="0"/>
              <a:t>Condition</a:t>
            </a:r>
            <a:r>
              <a:rPr lang="ru-RU" sz="2000" dirty="0"/>
              <a:t>.</a:t>
            </a:r>
            <a:r>
              <a:rPr lang="en-US" sz="2000" dirty="0"/>
              <a:t>await</a:t>
            </a:r>
            <a:r>
              <a:rPr lang="ru-RU" sz="2000" dirty="0"/>
              <a:t>):</a:t>
            </a:r>
            <a:endParaRPr lang="ru-BY" sz="2000" dirty="0"/>
          </a:p>
          <a:p>
            <a:pPr lvl="0"/>
            <a:r>
              <a:rPr lang="ru-RU" sz="2000" dirty="0"/>
              <a:t>Всегда иметь предикат условия - некоторая проверка состояния объекта, которая должен выполняться перед продолжением; </a:t>
            </a:r>
            <a:endParaRPr lang="ru-BY" sz="2000" dirty="0"/>
          </a:p>
          <a:p>
            <a:pPr lvl="0"/>
            <a:r>
              <a:rPr lang="ru-RU" sz="2000" dirty="0"/>
              <a:t>Всегда проверяйте предикат условия перед вызовом метода </a:t>
            </a:r>
            <a:r>
              <a:rPr lang="en-US" sz="2000" dirty="0"/>
              <a:t>await </a:t>
            </a:r>
            <a:r>
              <a:rPr lang="ru-RU" sz="2000" dirty="0"/>
              <a:t>и после возврата из метода </a:t>
            </a:r>
            <a:r>
              <a:rPr lang="en-US" sz="2000" dirty="0"/>
              <a:t>await</a:t>
            </a:r>
            <a:r>
              <a:rPr lang="ru-RU" sz="2000" dirty="0"/>
              <a:t>;</a:t>
            </a:r>
            <a:endParaRPr lang="ru-BY" dirty="0"/>
          </a:p>
          <a:p>
            <a:r>
              <a:rPr lang="ru-RU" sz="2000" dirty="0"/>
              <a:t>Убедитесь, что переменные состояния, составляющие предикат условия, защищены блокировкой, связанной с очередью условий; </a:t>
            </a:r>
            <a:endParaRPr lang="ru-BY" sz="2000" dirty="0"/>
          </a:p>
          <a:p>
            <a:r>
              <a:rPr lang="ru-RU" sz="2000" dirty="0"/>
              <a:t>Удерживайте блокировку, связанную с очередью условий, при вызове методов </a:t>
            </a:r>
            <a:r>
              <a:rPr lang="en-US" sz="2000" dirty="0"/>
              <a:t>await</a:t>
            </a:r>
            <a:r>
              <a:rPr lang="ru-RU" sz="2000" dirty="0"/>
              <a:t>, </a:t>
            </a:r>
            <a:r>
              <a:rPr lang="en-US" sz="2000" dirty="0"/>
              <a:t>signal</a:t>
            </a:r>
            <a:r>
              <a:rPr lang="ru-RU" sz="2000" dirty="0"/>
              <a:t> или </a:t>
            </a:r>
            <a:r>
              <a:rPr lang="en-US" sz="2000" dirty="0" err="1"/>
              <a:t>signalAll</a:t>
            </a:r>
            <a:r>
              <a:rPr lang="ru-RU" sz="2000" dirty="0"/>
              <a:t>; </a:t>
            </a:r>
            <a:endParaRPr lang="ru-BY" sz="2000" dirty="0"/>
          </a:p>
          <a:p>
            <a:r>
              <a:rPr lang="ru-RU" sz="2000" dirty="0"/>
              <a:t>Не освобождайте блокировку после проверки предиката условия, но до выполнения действий с ним.</a:t>
            </a:r>
            <a:endParaRPr lang="ru-BY" sz="2000" dirty="0"/>
          </a:p>
        </p:txBody>
      </p:sp>
    </p:spTree>
    <p:extLst>
      <p:ext uri="{BB962C8B-B14F-4D97-AF65-F5344CB8AC3E}">
        <p14:creationId xmlns:p14="http://schemas.microsoft.com/office/powerpoint/2010/main" val="248053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19C4B8AA-FACE-484E-8695-48A877881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31" y="312587"/>
            <a:ext cx="7532176" cy="6487297"/>
          </a:xfrm>
          <a:prstGeom prst="rect">
            <a:avLst/>
          </a:prstGeom>
        </p:spPr>
      </p:pic>
    </p:spTree>
    <p:extLst>
      <p:ext uri="{BB962C8B-B14F-4D97-AF65-F5344CB8AC3E}">
        <p14:creationId xmlns:p14="http://schemas.microsoft.com/office/powerpoint/2010/main" val="299415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6C612114-A564-8C48-B4CF-2A6D642A9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71958"/>
            <a:ext cx="8973519" cy="5517397"/>
          </a:xfrm>
          <a:prstGeom prst="rect">
            <a:avLst/>
          </a:prstGeom>
        </p:spPr>
      </p:pic>
    </p:spTree>
    <p:extLst>
      <p:ext uri="{BB962C8B-B14F-4D97-AF65-F5344CB8AC3E}">
        <p14:creationId xmlns:p14="http://schemas.microsoft.com/office/powerpoint/2010/main" val="163797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p:cTn id="7" repeatCount="indefinite" restart="whenNotActive" fill="hold" evtFilter="cancelBubble" nodeType="interactiveSeq">
                <p:stCondLst>
                  <p:cond delay="indefinite"/>
                  <p:cond evt="onBegin" delay="0">
                    <p:tn val="1"/>
                  </p:cond>
                </p:stCondLst>
                <p:endSync evt="end" delay="0">
                  <p:rtn val="all"/>
                </p:endSync>
                <p:childTnLst>
                  <p:par>
                    <p:cTn id="8" fill="hold">
                      <p:stCondLst>
                        <p:cond delay="0"/>
                      </p:stCondLst>
                      <p:childTnLst>
                        <p:par>
                          <p:cTn id="9" fill="hold">
                            <p:stCondLst>
                              <p:cond delay="0"/>
                            </p:stCondLst>
                            <p:childTnLst>
                              <p:par>
                                <p:cTn id="10" presetID="6" presetClass="emph" presetSubtype="0" accel="50000" decel="50000" fill="hold" nodeType="withEffect">
                                  <p:stCondLst>
                                    <p:cond delay="0"/>
                                  </p:stCondLst>
                                  <p:childTnLst>
                                    <p:animScale>
                                      <p:cBhvr>
                                        <p:cTn id="11" dur="30000" fill="hold"/>
                                        <p:tgtEl>
                                          <p:spTgt spid="5"/>
                                        </p:tgtEl>
                                      </p:cBhvr>
                                      <p:by x="150000" y="150000"/>
                                    </p:animScale>
                                  </p:childTnLst>
                                </p:cTn>
                              </p:par>
                              <p:par>
                                <p:cTn id="12" presetID="6" presetClass="emph" presetSubtype="0" accel="50000" decel="50000" fill="hold" nodeType="withEffect">
                                  <p:stCondLst>
                                    <p:cond delay="5000"/>
                                  </p:stCondLst>
                                  <p:childTnLst>
                                    <p:animScale>
                                      <p:cBhvr>
                                        <p:cTn id="13" dur="30000" fill="hold"/>
                                        <p:tgtEl>
                                          <p:spTgt spid="5"/>
                                        </p:tgtEl>
                                      </p:cBhvr>
                                      <p:by x="150000" y="150000"/>
                                      <p:to x="100000" y="100000"/>
                                    </p:animScale>
                                  </p:childTnLst>
                                </p:cTn>
                              </p:par>
                            </p:childTnLst>
                          </p:cTn>
                        </p:par>
                      </p:childTnLst>
                    </p:cTn>
                  </p:par>
                </p:childTnLst>
              </p:cTn>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340909D-FEC3-D646-86E5-2690FE7D1337}"/>
              </a:ext>
            </a:extLst>
          </p:cNvPr>
          <p:cNvSpPr>
            <a:spLocks noGrp="1"/>
          </p:cNvSpPr>
          <p:nvPr>
            <p:ph idx="1"/>
          </p:nvPr>
        </p:nvSpPr>
        <p:spPr>
          <a:xfrm>
            <a:off x="134016" y="2093169"/>
            <a:ext cx="7869891" cy="3145261"/>
          </a:xfrm>
        </p:spPr>
        <p:txBody>
          <a:bodyPr/>
          <a:lstStyle/>
          <a:p>
            <a:pPr marL="0" indent="0">
              <a:buNone/>
            </a:pPr>
            <a:r>
              <a:rPr lang="ru-RU" dirty="0"/>
              <a:t>Есть склад, где могут одновременно быть размещено не более 3 товаров. И производитель должен произвести 5 товаров, а покупатель должен эти товары купить. В то же время покупатель не может купить товар, если на складе нет никаких товаров</a:t>
            </a:r>
            <a:endParaRPr lang="ru-BY" dirty="0"/>
          </a:p>
        </p:txBody>
      </p:sp>
    </p:spTree>
    <p:extLst>
      <p:ext uri="{BB962C8B-B14F-4D97-AF65-F5344CB8AC3E}">
        <p14:creationId xmlns:p14="http://schemas.microsoft.com/office/powerpoint/2010/main" val="303307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B2EA7BAD-7EA8-114F-A96E-5FBD69720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74658" cy="5817571"/>
          </a:xfrm>
          <a:prstGeom prst="rect">
            <a:avLst/>
          </a:prstGeom>
        </p:spPr>
      </p:pic>
    </p:spTree>
    <p:extLst>
      <p:ext uri="{BB962C8B-B14F-4D97-AF65-F5344CB8AC3E}">
        <p14:creationId xmlns:p14="http://schemas.microsoft.com/office/powerpoint/2010/main" val="416453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3BFEC394-3F1C-C64B-9F09-7573AAC4A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1" y="0"/>
            <a:ext cx="9077418" cy="5238427"/>
          </a:xfrm>
          <a:prstGeom prst="rect">
            <a:avLst/>
          </a:prstGeom>
        </p:spPr>
      </p:pic>
    </p:spTree>
    <p:extLst>
      <p:ext uri="{BB962C8B-B14F-4D97-AF65-F5344CB8AC3E}">
        <p14:creationId xmlns:p14="http://schemas.microsoft.com/office/powerpoint/2010/main" val="137597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A689395B-532B-DE4C-A867-D1AC3E582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822" y="0"/>
            <a:ext cx="7390356" cy="6858000"/>
          </a:xfrm>
          <a:prstGeom prst="rect">
            <a:avLst/>
          </a:prstGeom>
        </p:spPr>
      </p:pic>
    </p:spTree>
    <p:extLst>
      <p:ext uri="{BB962C8B-B14F-4D97-AF65-F5344CB8AC3E}">
        <p14:creationId xmlns:p14="http://schemas.microsoft.com/office/powerpoint/2010/main" val="148798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B7DCDCBF-F97A-5A44-BDEA-6C974FB0A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89564"/>
          </a:xfrm>
          <a:prstGeom prst="rect">
            <a:avLst/>
          </a:prstGeom>
        </p:spPr>
      </p:pic>
    </p:spTree>
    <p:extLst>
      <p:ext uri="{BB962C8B-B14F-4D97-AF65-F5344CB8AC3E}">
        <p14:creationId xmlns:p14="http://schemas.microsoft.com/office/powerpoint/2010/main" val="12994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90" y="555735"/>
            <a:ext cx="7886699" cy="998743"/>
          </a:xfrm>
        </p:spPr>
        <p:txBody>
          <a:bodyPr/>
          <a:lstStyle/>
          <a:p>
            <a:r>
              <a:rPr lang="en-US" dirty="0"/>
              <a:t>             </a:t>
            </a:r>
            <a:r>
              <a:rPr lang="ru-RU" dirty="0"/>
              <a:t>Что обсудим:</a:t>
            </a:r>
            <a:endParaRPr lang="en-US" dirty="0"/>
          </a:p>
        </p:txBody>
      </p:sp>
      <p:grpSp>
        <p:nvGrpSpPr>
          <p:cNvPr id="37" name="Group 2"/>
          <p:cNvGrpSpPr>
            <a:grpSpLocks/>
          </p:cNvGrpSpPr>
          <p:nvPr/>
        </p:nvGrpSpPr>
        <p:grpSpPr bwMode="auto">
          <a:xfrm>
            <a:off x="2069803" y="4274655"/>
            <a:ext cx="5105400" cy="558800"/>
            <a:chOff x="1248" y="1438"/>
            <a:chExt cx="3216" cy="352"/>
          </a:xfrm>
        </p:grpSpPr>
        <p:sp>
          <p:nvSpPr>
            <p:cNvPr id="38" name="Line 3"/>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9" name="Rectangle 4"/>
            <p:cNvSpPr>
              <a:spLocks noChangeArrowheads="1"/>
            </p:cNvSpPr>
            <p:nvPr/>
          </p:nvSpPr>
          <p:spPr bwMode="gray">
            <a:xfrm rot="3419336">
              <a:off x="1261" y="1427"/>
              <a:ext cx="302" cy="328"/>
            </a:xfrm>
            <a:prstGeom prst="rect">
              <a:avLst/>
            </a:prstGeom>
            <a:gradFill rotWithShape="1">
              <a:gsLst>
                <a:gs pos="0">
                  <a:srgbClr val="FF7C80"/>
                </a:gs>
                <a:gs pos="100000">
                  <a:srgbClr val="FF7C8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solidFill>
                  <a:schemeClr val="bg1"/>
                </a:solidFill>
              </a:endParaRPr>
            </a:p>
          </p:txBody>
        </p:sp>
        <p:sp>
          <p:nvSpPr>
            <p:cNvPr id="40" name="Text Box 5"/>
            <p:cNvSpPr txBox="1">
              <a:spLocks noChangeArrowheads="1"/>
            </p:cNvSpPr>
            <p:nvPr/>
          </p:nvSpPr>
          <p:spPr bwMode="gray">
            <a:xfrm>
              <a:off x="1909" y="1438"/>
              <a:ext cx="21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ru-RU" sz="2400" dirty="0"/>
                <a:t>Советы по применению</a:t>
              </a:r>
              <a:endParaRPr lang="en-US" sz="2400" dirty="0"/>
            </a:p>
          </p:txBody>
        </p:sp>
        <p:sp>
          <p:nvSpPr>
            <p:cNvPr id="41" name="Text Box 6"/>
            <p:cNvSpPr txBox="1">
              <a:spLocks noChangeArrowheads="1"/>
            </p:cNvSpPr>
            <p:nvPr/>
          </p:nvSpPr>
          <p:spPr bwMode="gray">
            <a:xfrm>
              <a:off x="1296" y="1454"/>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bg1"/>
                  </a:solidFill>
                </a:rPr>
                <a:t>4</a:t>
              </a:r>
            </a:p>
          </p:txBody>
        </p:sp>
      </p:grpSp>
      <p:grpSp>
        <p:nvGrpSpPr>
          <p:cNvPr id="42" name="Group 7"/>
          <p:cNvGrpSpPr>
            <a:grpSpLocks/>
          </p:cNvGrpSpPr>
          <p:nvPr/>
        </p:nvGrpSpPr>
        <p:grpSpPr bwMode="auto">
          <a:xfrm>
            <a:off x="2069803" y="1763234"/>
            <a:ext cx="5105400" cy="555625"/>
            <a:chOff x="1248" y="2030"/>
            <a:chExt cx="3216" cy="350"/>
          </a:xfrm>
        </p:grpSpPr>
        <p:sp>
          <p:nvSpPr>
            <p:cNvPr id="43" name="Line 8"/>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4" name="Rectangle 9"/>
            <p:cNvSpPr>
              <a:spLocks noChangeArrowheads="1"/>
            </p:cNvSpPr>
            <p:nvPr/>
          </p:nvSpPr>
          <p:spPr bwMode="gray">
            <a:xfrm rot="3419336">
              <a:off x="1261" y="2017"/>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solidFill>
                  <a:schemeClr val="bg1"/>
                </a:solidFill>
              </a:endParaRPr>
            </a:p>
          </p:txBody>
        </p:sp>
        <p:sp>
          <p:nvSpPr>
            <p:cNvPr id="45" name="Text Box 10"/>
            <p:cNvSpPr txBox="1">
              <a:spLocks noChangeArrowheads="1"/>
            </p:cNvSpPr>
            <p:nvPr/>
          </p:nvSpPr>
          <p:spPr bwMode="gray">
            <a:xfrm>
              <a:off x="1909" y="2089"/>
              <a:ext cx="22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ru-RU" sz="2400" dirty="0"/>
                <a:t>«По вершкам» (структура)</a:t>
              </a:r>
              <a:endParaRPr lang="en-US" sz="2400" dirty="0"/>
            </a:p>
          </p:txBody>
        </p:sp>
        <p:sp>
          <p:nvSpPr>
            <p:cNvPr id="46" name="Text Box 11"/>
            <p:cNvSpPr txBox="1">
              <a:spLocks noChangeArrowheads="1"/>
            </p:cNvSpPr>
            <p:nvPr/>
          </p:nvSpPr>
          <p:spPr bwMode="gray">
            <a:xfrm>
              <a:off x="1296" y="2044"/>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schemeClr val="bg1"/>
                  </a:solidFill>
                </a:rPr>
                <a:t>1</a:t>
              </a:r>
            </a:p>
          </p:txBody>
        </p:sp>
      </p:grpSp>
      <p:grpSp>
        <p:nvGrpSpPr>
          <p:cNvPr id="47" name="Group 12"/>
          <p:cNvGrpSpPr>
            <a:grpSpLocks/>
          </p:cNvGrpSpPr>
          <p:nvPr/>
        </p:nvGrpSpPr>
        <p:grpSpPr bwMode="auto">
          <a:xfrm>
            <a:off x="2069804" y="2398235"/>
            <a:ext cx="5105401" cy="830263"/>
            <a:chOff x="1248" y="2512"/>
            <a:chExt cx="3216" cy="523"/>
          </a:xfrm>
        </p:grpSpPr>
        <p:sp>
          <p:nvSpPr>
            <p:cNvPr id="48" name="Line 13"/>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9" name="Rectangle 14"/>
            <p:cNvSpPr>
              <a:spLocks noChangeArrowheads="1"/>
            </p:cNvSpPr>
            <p:nvPr/>
          </p:nvSpPr>
          <p:spPr bwMode="gray">
            <a:xfrm rot="3419336">
              <a:off x="1261" y="2627"/>
              <a:ext cx="302" cy="328"/>
            </a:xfrm>
            <a:prstGeom prst="rect">
              <a:avLst/>
            </a:prstGeom>
            <a:gradFill rotWithShape="1">
              <a:gsLst>
                <a:gs pos="0">
                  <a:srgbClr val="006699"/>
                </a:gs>
                <a:gs pos="100000">
                  <a:srgbClr val="0066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solidFill>
                  <a:schemeClr val="bg1"/>
                </a:solidFill>
              </a:endParaRPr>
            </a:p>
          </p:txBody>
        </p:sp>
        <p:sp>
          <p:nvSpPr>
            <p:cNvPr id="50" name="Text Box 15"/>
            <p:cNvSpPr txBox="1">
              <a:spLocks noChangeArrowheads="1"/>
            </p:cNvSpPr>
            <p:nvPr/>
          </p:nvSpPr>
          <p:spPr bwMode="gray">
            <a:xfrm>
              <a:off x="1890" y="2512"/>
              <a:ext cx="225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2400"/>
              </a:lvl1pPr>
            </a:lstStyle>
            <a:p>
              <a:r>
                <a:rPr lang="en-US" dirty="0"/>
                <a:t>Condition queue</a:t>
              </a:r>
              <a:r>
                <a:rPr lang="ru-RU" dirty="0"/>
                <a:t>, </a:t>
              </a:r>
              <a:r>
                <a:rPr lang="en-US" dirty="0"/>
                <a:t>Wait set</a:t>
              </a:r>
              <a:r>
                <a:rPr lang="ru-RU" dirty="0"/>
                <a:t>, </a:t>
              </a:r>
            </a:p>
            <a:p>
              <a:r>
                <a:rPr lang="en-US" dirty="0"/>
                <a:t>Condition predicates</a:t>
              </a:r>
            </a:p>
          </p:txBody>
        </p:sp>
        <p:sp>
          <p:nvSpPr>
            <p:cNvPr id="51" name="Text Box 16"/>
            <p:cNvSpPr txBox="1">
              <a:spLocks noChangeArrowheads="1"/>
            </p:cNvSpPr>
            <p:nvPr/>
          </p:nvSpPr>
          <p:spPr bwMode="gray">
            <a:xfrm>
              <a:off x="1296" y="2654"/>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bg1"/>
                  </a:solidFill>
                </a:rPr>
                <a:t>2</a:t>
              </a:r>
            </a:p>
          </p:txBody>
        </p:sp>
      </p:grpSp>
      <p:grpSp>
        <p:nvGrpSpPr>
          <p:cNvPr id="52" name="Group 17"/>
          <p:cNvGrpSpPr>
            <a:grpSpLocks/>
          </p:cNvGrpSpPr>
          <p:nvPr/>
        </p:nvGrpSpPr>
        <p:grpSpPr bwMode="auto">
          <a:xfrm>
            <a:off x="2069803" y="3439638"/>
            <a:ext cx="5105400" cy="555626"/>
            <a:chOff x="1248" y="3230"/>
            <a:chExt cx="3216" cy="350"/>
          </a:xfrm>
        </p:grpSpPr>
        <p:sp>
          <p:nvSpPr>
            <p:cNvPr id="53" name="Line 18"/>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4" name="Rectangle 19"/>
            <p:cNvSpPr>
              <a:spLocks noChangeArrowheads="1"/>
            </p:cNvSpPr>
            <p:nvPr/>
          </p:nvSpPr>
          <p:spPr bwMode="gray">
            <a:xfrm rot="3419336">
              <a:off x="1261" y="3217"/>
              <a:ext cx="302" cy="328"/>
            </a:xfrm>
            <a:prstGeom prst="rect">
              <a:avLst/>
            </a:prstGeom>
            <a:gradFill rotWithShape="1">
              <a:gsLst>
                <a:gs pos="0">
                  <a:srgbClr val="FF9933"/>
                </a:gs>
                <a:gs pos="100000">
                  <a:srgbClr val="FF9933">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solidFill>
                  <a:schemeClr val="bg1"/>
                </a:solidFill>
              </a:endParaRPr>
            </a:p>
          </p:txBody>
        </p:sp>
        <p:sp>
          <p:nvSpPr>
            <p:cNvPr id="56" name="Text Box 21"/>
            <p:cNvSpPr txBox="1">
              <a:spLocks noChangeArrowheads="1"/>
            </p:cNvSpPr>
            <p:nvPr/>
          </p:nvSpPr>
          <p:spPr bwMode="gray">
            <a:xfrm>
              <a:off x="1296" y="3244"/>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bg1"/>
                  </a:solidFill>
                </a:rPr>
                <a:t>3</a:t>
              </a:r>
            </a:p>
          </p:txBody>
        </p:sp>
      </p:grpSp>
      <p:grpSp>
        <p:nvGrpSpPr>
          <p:cNvPr id="57" name="Group 22"/>
          <p:cNvGrpSpPr>
            <a:grpSpLocks/>
          </p:cNvGrpSpPr>
          <p:nvPr/>
        </p:nvGrpSpPr>
        <p:grpSpPr bwMode="auto">
          <a:xfrm>
            <a:off x="2069806" y="5138260"/>
            <a:ext cx="5105401" cy="555626"/>
            <a:chOff x="1248" y="3230"/>
            <a:chExt cx="3216" cy="350"/>
          </a:xfrm>
        </p:grpSpPr>
        <p:sp>
          <p:nvSpPr>
            <p:cNvPr id="58" name="Line 23"/>
            <p:cNvSpPr>
              <a:spLocks noChangeShapeType="1"/>
            </p:cNvSpPr>
            <p:nvPr/>
          </p:nvSpPr>
          <p:spPr bwMode="gray">
            <a:xfrm>
              <a:off x="1440" y="35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9" name="Rectangle 24"/>
            <p:cNvSpPr>
              <a:spLocks noChangeArrowheads="1"/>
            </p:cNvSpPr>
            <p:nvPr/>
          </p:nvSpPr>
          <p:spPr bwMode="gray">
            <a:xfrm rot="3419336">
              <a:off x="1261" y="3217"/>
              <a:ext cx="302" cy="328"/>
            </a:xfrm>
            <a:prstGeom prst="rect">
              <a:avLst/>
            </a:prstGeom>
            <a:gradFill rotWithShape="1">
              <a:gsLst>
                <a:gs pos="0">
                  <a:srgbClr val="990099"/>
                </a:gs>
                <a:gs pos="100000">
                  <a:srgbClr val="9900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00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solidFill>
                  <a:schemeClr val="bg1"/>
                </a:solidFill>
              </a:endParaRPr>
            </a:p>
          </p:txBody>
        </p:sp>
        <p:sp>
          <p:nvSpPr>
            <p:cNvPr id="60" name="Text Box 25"/>
            <p:cNvSpPr txBox="1">
              <a:spLocks noChangeArrowheads="1"/>
            </p:cNvSpPr>
            <p:nvPr/>
          </p:nvSpPr>
          <p:spPr bwMode="gray">
            <a:xfrm>
              <a:off x="1957" y="3289"/>
              <a:ext cx="8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vl1pPr>
            </a:lstStyle>
            <a:p>
              <a:r>
                <a:rPr lang="ru-RU" dirty="0" err="1"/>
                <a:t>Покодим</a:t>
              </a:r>
              <a:endParaRPr lang="en-US" dirty="0"/>
            </a:p>
          </p:txBody>
        </p:sp>
        <p:sp>
          <p:nvSpPr>
            <p:cNvPr id="61" name="Text Box 26"/>
            <p:cNvSpPr txBox="1">
              <a:spLocks noChangeArrowheads="1"/>
            </p:cNvSpPr>
            <p:nvPr/>
          </p:nvSpPr>
          <p:spPr bwMode="gray">
            <a:xfrm>
              <a:off x="1296" y="3244"/>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bg1"/>
                  </a:solidFill>
                </a:rPr>
                <a:t>5</a:t>
              </a:r>
            </a:p>
          </p:txBody>
        </p:sp>
      </p:grpSp>
      <p:sp>
        <p:nvSpPr>
          <p:cNvPr id="6" name="TextBox 5">
            <a:extLst>
              <a:ext uri="{FF2B5EF4-FFF2-40B4-BE49-F238E27FC236}">
                <a16:creationId xmlns:a16="http://schemas.microsoft.com/office/drawing/2014/main" id="{1D39AFBA-9A6B-0147-ADF5-D31DC18FF151}"/>
              </a:ext>
            </a:extLst>
          </p:cNvPr>
          <p:cNvSpPr txBox="1"/>
          <p:nvPr/>
        </p:nvSpPr>
        <p:spPr>
          <a:xfrm>
            <a:off x="3119140" y="3366323"/>
            <a:ext cx="1401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2400"/>
            </a:lvl1pPr>
          </a:lstStyle>
          <a:p>
            <a:r>
              <a:rPr lang="en-US" dirty="0"/>
              <a:t>Condition</a:t>
            </a:r>
            <a:endParaRPr lang="ru-BY" dirty="0"/>
          </a:p>
        </p:txBody>
      </p:sp>
    </p:spTree>
    <p:extLst>
      <p:ext uri="{BB962C8B-B14F-4D97-AF65-F5344CB8AC3E}">
        <p14:creationId xmlns:p14="http://schemas.microsoft.com/office/powerpoint/2010/main" val="4172410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BCF3B9A3-1727-6244-9C34-56F5EBECB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773" y="1301"/>
            <a:ext cx="4959458" cy="6812819"/>
          </a:xfrm>
          <a:prstGeom prst="rect">
            <a:avLst/>
          </a:prstGeom>
        </p:spPr>
      </p:pic>
    </p:spTree>
    <p:extLst>
      <p:ext uri="{BB962C8B-B14F-4D97-AF65-F5344CB8AC3E}">
        <p14:creationId xmlns:p14="http://schemas.microsoft.com/office/powerpoint/2010/main" val="1022464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8D22A540-5FAC-0042-8114-C80BB582B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407980"/>
            <a:ext cx="7620000" cy="3810000"/>
          </a:xfrm>
        </p:spPr>
      </p:pic>
      <p:sp>
        <p:nvSpPr>
          <p:cNvPr id="2" name="TextBox 1">
            <a:extLst>
              <a:ext uri="{FF2B5EF4-FFF2-40B4-BE49-F238E27FC236}">
                <a16:creationId xmlns:a16="http://schemas.microsoft.com/office/drawing/2014/main" id="{720341FA-775E-0F48-BAB5-568E585096A8}"/>
              </a:ext>
            </a:extLst>
          </p:cNvPr>
          <p:cNvSpPr txBox="1"/>
          <p:nvPr/>
        </p:nvSpPr>
        <p:spPr>
          <a:xfrm>
            <a:off x="1999281" y="325464"/>
            <a:ext cx="5191933" cy="923330"/>
          </a:xfrm>
          <a:prstGeom prst="rect">
            <a:avLst/>
          </a:prstGeom>
          <a:noFill/>
        </p:spPr>
        <p:txBody>
          <a:bodyPr wrap="square" rtlCol="0">
            <a:spAutoFit/>
          </a:bodyPr>
          <a:lstStyle/>
          <a:p>
            <a:r>
              <a:rPr lang="ru-RU" b="1" dirty="0"/>
              <a:t>Брайан </a:t>
            </a:r>
            <a:r>
              <a:rPr lang="ru-RU" b="1" dirty="0" err="1"/>
              <a:t>Гоетс</a:t>
            </a:r>
            <a:endParaRPr lang="ru-RU" b="1" dirty="0"/>
          </a:p>
          <a:p>
            <a:r>
              <a:rPr lang="ru-RU" b="1" dirty="0"/>
              <a:t>«Параллельное программирование в </a:t>
            </a:r>
            <a:r>
              <a:rPr lang="en-US" b="1" dirty="0"/>
              <a:t>JAVA</a:t>
            </a:r>
            <a:r>
              <a:rPr lang="ru-RU" b="1" dirty="0"/>
              <a:t> на практике</a:t>
            </a:r>
            <a:r>
              <a:rPr lang="ru-BY" b="1" dirty="0"/>
              <a:t>»</a:t>
            </a:r>
            <a:endParaRPr lang="ru-BY" dirty="0"/>
          </a:p>
        </p:txBody>
      </p:sp>
    </p:spTree>
    <p:extLst>
      <p:ext uri="{BB962C8B-B14F-4D97-AF65-F5344CB8AC3E}">
        <p14:creationId xmlns:p14="http://schemas.microsoft.com/office/powerpoint/2010/main" val="188044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B9D31A72-F92B-D447-A0B4-7D404541B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11" y="1230522"/>
            <a:ext cx="5842676" cy="2034231"/>
          </a:xfrm>
          <a:prstGeom prst="rect">
            <a:avLst/>
          </a:prstGeom>
        </p:spPr>
      </p:pic>
      <p:pic>
        <p:nvPicPr>
          <p:cNvPr id="13" name="Рисунок 12">
            <a:extLst>
              <a:ext uri="{FF2B5EF4-FFF2-40B4-BE49-F238E27FC236}">
                <a16:creationId xmlns:a16="http://schemas.microsoft.com/office/drawing/2014/main" id="{6384C380-A4AA-B940-86F6-CE50638B3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12" y="3468482"/>
            <a:ext cx="5842677" cy="3326059"/>
          </a:xfrm>
          <a:prstGeom prst="rect">
            <a:avLst/>
          </a:prstGeom>
        </p:spPr>
      </p:pic>
      <p:sp>
        <p:nvSpPr>
          <p:cNvPr id="14" name="TextBox 13">
            <a:extLst>
              <a:ext uri="{FF2B5EF4-FFF2-40B4-BE49-F238E27FC236}">
                <a16:creationId xmlns:a16="http://schemas.microsoft.com/office/drawing/2014/main" id="{650D27C1-EF1C-8546-AC65-67DC9AAEA778}"/>
              </a:ext>
            </a:extLst>
          </p:cNvPr>
          <p:cNvSpPr txBox="1"/>
          <p:nvPr/>
        </p:nvSpPr>
        <p:spPr>
          <a:xfrm>
            <a:off x="6190300" y="2247638"/>
            <a:ext cx="2953703" cy="4524315"/>
          </a:xfrm>
          <a:prstGeom prst="rect">
            <a:avLst/>
          </a:prstGeom>
          <a:noFill/>
        </p:spPr>
        <p:txBody>
          <a:bodyPr wrap="square" rtlCol="0">
            <a:spAutoFit/>
          </a:bodyPr>
          <a:lstStyle/>
          <a:p>
            <a:r>
              <a:rPr lang="ru-RU" dirty="0">
                <a:cs typeface="Apple Chancery" panose="03020702040506060504" pitchFamily="66" charset="-79"/>
              </a:rPr>
              <a:t>Наверное у многих возникало чувство некоторого хаоса при беглом взгляде на </a:t>
            </a:r>
            <a:r>
              <a:rPr lang="en-US" dirty="0" err="1">
                <a:cs typeface="Apple Chancery" panose="03020702040506060504" pitchFamily="66" charset="-79"/>
              </a:rPr>
              <a:t>java.util.concurrent</a:t>
            </a:r>
            <a:r>
              <a:rPr lang="en-US" dirty="0">
                <a:cs typeface="Apple Chancery" panose="03020702040506060504" pitchFamily="66" charset="-79"/>
              </a:rPr>
              <a:t>. </a:t>
            </a:r>
            <a:r>
              <a:rPr lang="ru-RU" dirty="0">
                <a:cs typeface="Apple Chancery" panose="03020702040506060504" pitchFamily="66" charset="-79"/>
              </a:rPr>
              <a:t>В одном пакете намешаны разные классы с совершенно разным функционалом, что несколько затрудняет понимание что к чему относится и как это работает. Поэтому, можно схематично поделить классы и интерфейсы по функциональному признаку.</a:t>
            </a:r>
            <a:endParaRPr lang="ru-BY" dirty="0">
              <a:cs typeface="Apple Chancery" panose="03020702040506060504" pitchFamily="66" charset="-79"/>
            </a:endParaRPr>
          </a:p>
        </p:txBody>
      </p:sp>
      <p:sp>
        <p:nvSpPr>
          <p:cNvPr id="15" name="Стрелка вниз 14">
            <a:extLst>
              <a:ext uri="{FF2B5EF4-FFF2-40B4-BE49-F238E27FC236}">
                <a16:creationId xmlns:a16="http://schemas.microsoft.com/office/drawing/2014/main" id="{47454026-0436-4644-B203-40CFFCDC6915}"/>
              </a:ext>
            </a:extLst>
          </p:cNvPr>
          <p:cNvSpPr/>
          <p:nvPr/>
        </p:nvSpPr>
        <p:spPr>
          <a:xfrm>
            <a:off x="4397071" y="2941986"/>
            <a:ext cx="413468" cy="487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6" name="Rectangle 9">
            <a:extLst>
              <a:ext uri="{FF2B5EF4-FFF2-40B4-BE49-F238E27FC236}">
                <a16:creationId xmlns:a16="http://schemas.microsoft.com/office/drawing/2014/main" id="{870BF37B-8AE1-CC4C-94D9-8A1B824DC0BD}"/>
              </a:ext>
            </a:extLst>
          </p:cNvPr>
          <p:cNvSpPr>
            <a:spLocks noChangeArrowheads="1"/>
          </p:cNvSpPr>
          <p:nvPr/>
        </p:nvSpPr>
        <p:spPr bwMode="gray">
          <a:xfrm rot="3419336">
            <a:off x="3411243" y="423586"/>
            <a:ext cx="479425" cy="520700"/>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solidFill>
                <a:schemeClr val="bg1"/>
              </a:solidFill>
            </a:endParaRPr>
          </a:p>
        </p:txBody>
      </p:sp>
      <p:sp>
        <p:nvSpPr>
          <p:cNvPr id="2" name="TextBox 1">
            <a:extLst>
              <a:ext uri="{FF2B5EF4-FFF2-40B4-BE49-F238E27FC236}">
                <a16:creationId xmlns:a16="http://schemas.microsoft.com/office/drawing/2014/main" id="{D329985E-B50E-5146-8805-2F086BE2EAC2}"/>
              </a:ext>
            </a:extLst>
          </p:cNvPr>
          <p:cNvSpPr txBox="1"/>
          <p:nvPr/>
        </p:nvSpPr>
        <p:spPr>
          <a:xfrm>
            <a:off x="3530600" y="533400"/>
            <a:ext cx="304800" cy="369332"/>
          </a:xfrm>
          <a:prstGeom prst="rect">
            <a:avLst/>
          </a:prstGeom>
          <a:noFill/>
        </p:spPr>
        <p:txBody>
          <a:bodyPr wrap="square" rtlCol="0">
            <a:spAutoFit/>
          </a:bodyPr>
          <a:lstStyle/>
          <a:p>
            <a:r>
              <a:rPr lang="ru-BY" dirty="0"/>
              <a:t>1</a:t>
            </a:r>
          </a:p>
        </p:txBody>
      </p:sp>
    </p:spTree>
    <p:extLst>
      <p:ext uri="{BB962C8B-B14F-4D97-AF65-F5344CB8AC3E}">
        <p14:creationId xmlns:p14="http://schemas.microsoft.com/office/powerpoint/2010/main" val="274049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584ADDCA-0BC2-BF41-95D9-2E46C73CE336}"/>
              </a:ext>
            </a:extLst>
          </p:cNvPr>
          <p:cNvSpPr/>
          <p:nvPr/>
        </p:nvSpPr>
        <p:spPr>
          <a:xfrm>
            <a:off x="2120915" y="2505671"/>
            <a:ext cx="4902175" cy="1754326"/>
          </a:xfrm>
          <a:prstGeom prst="rect">
            <a:avLst/>
          </a:prstGeom>
          <a:noFill/>
        </p:spPr>
        <p:txBody>
          <a:bodyPr wrap="none" lIns="91440" tIns="45720" rIns="91440" bIns="45720">
            <a:spAutoFit/>
          </a:bodyPr>
          <a:lstStyle/>
          <a:p>
            <a:pPr algn="ctr"/>
            <a:r>
              <a:rPr lang="ru-RU"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Погружаемся в </a:t>
            </a:r>
          </a:p>
          <a:p>
            <a:pPr algn="ctr"/>
            <a:r>
              <a:rPr lang="ru-RU"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терминологию</a:t>
            </a:r>
            <a:endParaRPr lang="ru-BY"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Прямоугольник 7">
            <a:extLst>
              <a:ext uri="{FF2B5EF4-FFF2-40B4-BE49-F238E27FC236}">
                <a16:creationId xmlns:a16="http://schemas.microsoft.com/office/drawing/2014/main" id="{04702193-0F1A-8444-B362-AF8F4BEE7A9A}"/>
              </a:ext>
            </a:extLst>
          </p:cNvPr>
          <p:cNvSpPr/>
          <p:nvPr/>
        </p:nvSpPr>
        <p:spPr>
          <a:xfrm>
            <a:off x="4187119" y="4495691"/>
            <a:ext cx="769762" cy="923330"/>
          </a:xfrm>
          <a:prstGeom prst="rect">
            <a:avLst/>
          </a:prstGeom>
          <a:noFill/>
        </p:spPr>
        <p:txBody>
          <a:bodyPr wrap="none" lIns="91440" tIns="45720" rIns="91440" bIns="45720">
            <a:spAutoFit/>
          </a:bodyPr>
          <a:lstStyle/>
          <a:p>
            <a:pPr algn="ctr"/>
            <a:r>
              <a:rPr lang="ru-RU" sz="5400" b="1" dirty="0">
                <a:ln w="9525">
                  <a:solidFill>
                    <a:schemeClr val="bg1"/>
                  </a:solidFill>
                  <a:prstDash val="solid"/>
                </a:ln>
                <a:effectLst>
                  <a:outerShdw blurRad="12700" dist="38100" dir="2700000" algn="tl" rotWithShape="0">
                    <a:schemeClr val="bg1">
                      <a:lumMod val="50000"/>
                    </a:schemeClr>
                  </a:outerShdw>
                </a:effectLst>
                <a:sym typeface="Wingdings" pitchFamily="2" charset="2"/>
              </a:rPr>
              <a:t></a:t>
            </a:r>
            <a:endParaRPr lang="ru-RU"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38579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A23661-9A14-C841-9C03-26CB6F66DA57}"/>
              </a:ext>
            </a:extLst>
          </p:cNvPr>
          <p:cNvSpPr txBox="1"/>
          <p:nvPr/>
        </p:nvSpPr>
        <p:spPr>
          <a:xfrm>
            <a:off x="532181" y="4005022"/>
            <a:ext cx="7760043" cy="2523768"/>
          </a:xfrm>
          <a:prstGeom prst="rect">
            <a:avLst/>
          </a:prstGeom>
          <a:noFill/>
        </p:spPr>
        <p:txBody>
          <a:bodyPr wrap="square" rtlCol="0">
            <a:spAutoFit/>
          </a:bodyPr>
          <a:lstStyle/>
          <a:p>
            <a:r>
              <a:rPr lang="ru-RU" sz="2000" b="1" dirty="0"/>
              <a:t>Очередь условий (</a:t>
            </a:r>
            <a:r>
              <a:rPr lang="en-US" sz="2000" b="1" dirty="0"/>
              <a:t>condition queue</a:t>
            </a:r>
            <a:r>
              <a:rPr lang="ru-RU" sz="2000" b="1" dirty="0"/>
              <a:t>) </a:t>
            </a:r>
            <a:r>
              <a:rPr lang="ru-RU" sz="2000" dirty="0"/>
              <a:t>получила свое имя, поскольку она предоставила группе потоков - называемой </a:t>
            </a:r>
            <a:r>
              <a:rPr lang="ru-RU" sz="2000" b="1" dirty="0"/>
              <a:t>набором ожидания (</a:t>
            </a:r>
            <a:r>
              <a:rPr lang="en-US" sz="2000" b="1" dirty="0"/>
              <a:t>wait set</a:t>
            </a:r>
            <a:r>
              <a:rPr lang="ru-RU" sz="2000" b="1" dirty="0"/>
              <a:t>) </a:t>
            </a:r>
            <a:r>
              <a:rPr lang="ru-RU" sz="2000" dirty="0"/>
              <a:t>- способ ожидания выполнения определенного условия. В отличие от обычных очередей, в которых элементы являются единицами данных, элементами очереди условий являются потоки, ожидающие выполнения условия.</a:t>
            </a:r>
            <a:endParaRPr lang="ru-BY" sz="2000" dirty="0"/>
          </a:p>
          <a:p>
            <a:endParaRPr lang="ru-BY" sz="2000" dirty="0"/>
          </a:p>
          <a:p>
            <a:endParaRPr lang="ru-BY" dirty="0"/>
          </a:p>
        </p:txBody>
      </p:sp>
      <p:sp>
        <p:nvSpPr>
          <p:cNvPr id="5" name="TextBox 4">
            <a:extLst>
              <a:ext uri="{FF2B5EF4-FFF2-40B4-BE49-F238E27FC236}">
                <a16:creationId xmlns:a16="http://schemas.microsoft.com/office/drawing/2014/main" id="{57AFC8B1-C26E-5C47-B193-A4DDBCFC9F69}"/>
              </a:ext>
            </a:extLst>
          </p:cNvPr>
          <p:cNvSpPr txBox="1"/>
          <p:nvPr/>
        </p:nvSpPr>
        <p:spPr>
          <a:xfrm>
            <a:off x="532181" y="2030279"/>
            <a:ext cx="7760043" cy="1600438"/>
          </a:xfrm>
          <a:prstGeom prst="rect">
            <a:avLst/>
          </a:prstGeom>
          <a:noFill/>
        </p:spPr>
        <p:txBody>
          <a:bodyPr wrap="square" rtlCol="0">
            <a:spAutoFit/>
          </a:bodyPr>
          <a:lstStyle/>
          <a:p>
            <a:r>
              <a:rPr lang="ru-RU" sz="2000" dirty="0"/>
              <a:t>Было бы неплохо иметь способ приостановки потока, но гарантировать, что он быстро пробудится, как только определенное условие (например, буфер больше не полон) становится истинным. Это именно то, чем занимаются очереди условий.</a:t>
            </a:r>
            <a:endParaRPr lang="ru-BY" sz="2000" dirty="0"/>
          </a:p>
          <a:p>
            <a:endParaRPr lang="ru-BY" dirty="0"/>
          </a:p>
        </p:txBody>
      </p:sp>
      <p:sp>
        <p:nvSpPr>
          <p:cNvPr id="3" name="TextBox 2">
            <a:extLst>
              <a:ext uri="{FF2B5EF4-FFF2-40B4-BE49-F238E27FC236}">
                <a16:creationId xmlns:a16="http://schemas.microsoft.com/office/drawing/2014/main" id="{7D6E1A15-6626-814B-AFB1-74047510B2AB}"/>
              </a:ext>
            </a:extLst>
          </p:cNvPr>
          <p:cNvSpPr txBox="1"/>
          <p:nvPr/>
        </p:nvSpPr>
        <p:spPr>
          <a:xfrm>
            <a:off x="1815739" y="529268"/>
            <a:ext cx="5173999" cy="646331"/>
          </a:xfrm>
          <a:prstGeom prst="rect">
            <a:avLst/>
          </a:prstGeom>
          <a:noFill/>
        </p:spPr>
        <p:txBody>
          <a:bodyPr wrap="square" rtlCol="0">
            <a:spAutoFit/>
          </a:bodyPr>
          <a:lstStyle>
            <a:defPPr>
              <a:defRPr lang="en-US"/>
            </a:defPPr>
            <a:lvl1pPr>
              <a:defRPr sz="3600" b="1"/>
            </a:lvl1pPr>
          </a:lstStyle>
          <a:p>
            <a:r>
              <a:rPr lang="en-US" dirty="0"/>
              <a:t>Condition queue, Wait set</a:t>
            </a:r>
            <a:endParaRPr lang="ru-BY" dirty="0"/>
          </a:p>
        </p:txBody>
      </p:sp>
    </p:spTree>
    <p:extLst>
      <p:ext uri="{BB962C8B-B14F-4D97-AF65-F5344CB8AC3E}">
        <p14:creationId xmlns:p14="http://schemas.microsoft.com/office/powerpoint/2010/main" val="265487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A41D26-DAE8-5149-93C4-5649AFAA5AC8}"/>
              </a:ext>
            </a:extLst>
          </p:cNvPr>
          <p:cNvSpPr txBox="1"/>
          <p:nvPr/>
        </p:nvSpPr>
        <p:spPr>
          <a:xfrm>
            <a:off x="568412" y="1519884"/>
            <a:ext cx="6376087" cy="4247317"/>
          </a:xfrm>
          <a:prstGeom prst="rect">
            <a:avLst/>
          </a:prstGeom>
          <a:noFill/>
        </p:spPr>
        <p:txBody>
          <a:bodyPr wrap="square" rtlCol="0">
            <a:spAutoFit/>
          </a:bodyPr>
          <a:lstStyle/>
          <a:p>
            <a:r>
              <a:rPr lang="ru-RU" dirty="0"/>
              <a:t>Ключом к правильному использованию очередей условий является определение </a:t>
            </a:r>
            <a:r>
              <a:rPr lang="ru-RU" i="1" dirty="0"/>
              <a:t>предикатов условий</a:t>
            </a:r>
            <a:r>
              <a:rPr lang="ru-RU" dirty="0"/>
              <a:t> (</a:t>
            </a:r>
            <a:r>
              <a:rPr lang="en-US" i="1" dirty="0"/>
              <a:t>condition predicates</a:t>
            </a:r>
            <a:r>
              <a:rPr lang="ru-RU" dirty="0"/>
              <a:t>), которые может ожидать объект.</a:t>
            </a:r>
          </a:p>
          <a:p>
            <a:endParaRPr lang="ru-RU" dirty="0"/>
          </a:p>
          <a:p>
            <a:r>
              <a:rPr lang="ru-RU" i="1" dirty="0"/>
              <a:t>Предикат условия представляет собой предусловие, которое в первую очередь делает операцию зависимой от состояния.</a:t>
            </a:r>
            <a:r>
              <a:rPr lang="ru-RU" dirty="0"/>
              <a:t> </a:t>
            </a:r>
          </a:p>
          <a:p>
            <a:endParaRPr lang="ru-RU" dirty="0"/>
          </a:p>
          <a:p>
            <a:r>
              <a:rPr lang="ru-RU" dirty="0"/>
              <a:t> Предикат условия приводит к путанице вокруг методов </a:t>
            </a:r>
            <a:r>
              <a:rPr lang="en-US" dirty="0"/>
              <a:t>wait </a:t>
            </a:r>
            <a:r>
              <a:rPr lang="ru-RU" dirty="0"/>
              <a:t>и </a:t>
            </a:r>
            <a:r>
              <a:rPr lang="en-US" dirty="0"/>
              <a:t>notify</a:t>
            </a:r>
            <a:r>
              <a:rPr lang="ru-RU" dirty="0"/>
              <a:t>, потому что у него нет создания экземпляра в </a:t>
            </a:r>
            <a:r>
              <a:rPr lang="en-US" dirty="0"/>
              <a:t>API</a:t>
            </a:r>
            <a:r>
              <a:rPr lang="ru-RU" dirty="0"/>
              <a:t>, и ни спецификация языка, ни реализация </a:t>
            </a:r>
            <a:r>
              <a:rPr lang="en-US" dirty="0"/>
              <a:t>JVM</a:t>
            </a:r>
            <a:r>
              <a:rPr lang="ru-RU" dirty="0"/>
              <a:t> не гарантирует его правильного использования. Фактически, о нём напрямую не упоминается ни в спецификации языка, ни в </a:t>
            </a:r>
            <a:r>
              <a:rPr lang="en-US" dirty="0"/>
              <a:t>Javadoc</a:t>
            </a:r>
            <a:r>
              <a:rPr lang="ru-RU" dirty="0"/>
              <a:t>. Но без него, ожидание по условию работать не будет.</a:t>
            </a:r>
            <a:endParaRPr lang="ru-BY" dirty="0"/>
          </a:p>
          <a:p>
            <a:endParaRPr lang="ru-RU" i="1" dirty="0"/>
          </a:p>
        </p:txBody>
      </p:sp>
      <p:sp>
        <p:nvSpPr>
          <p:cNvPr id="5" name="TextBox 4">
            <a:extLst>
              <a:ext uri="{FF2B5EF4-FFF2-40B4-BE49-F238E27FC236}">
                <a16:creationId xmlns:a16="http://schemas.microsoft.com/office/drawing/2014/main" id="{000D1DEB-48F0-104C-8AF0-B99A88E1EE1B}"/>
              </a:ext>
            </a:extLst>
          </p:cNvPr>
          <p:cNvSpPr txBox="1"/>
          <p:nvPr/>
        </p:nvSpPr>
        <p:spPr>
          <a:xfrm>
            <a:off x="7129853" y="2261289"/>
            <a:ext cx="1853513" cy="3139321"/>
          </a:xfrm>
          <a:prstGeom prst="rect">
            <a:avLst/>
          </a:prstGeom>
          <a:noFill/>
        </p:spPr>
        <p:txBody>
          <a:bodyPr wrap="square" rtlCol="0">
            <a:spAutoFit/>
          </a:bodyPr>
          <a:lstStyle/>
          <a:p>
            <a:r>
              <a:rPr lang="ru-RU" dirty="0"/>
              <a:t>Совет:</a:t>
            </a:r>
            <a:endParaRPr lang="en-US" dirty="0"/>
          </a:p>
          <a:p>
            <a:r>
              <a:rPr lang="ru-RU" dirty="0"/>
              <a:t>Документируйте предикаты условий, связанные с очередью условий, и ожидающими на них операциями.</a:t>
            </a:r>
            <a:endParaRPr lang="ru-BY" dirty="0"/>
          </a:p>
          <a:p>
            <a:endParaRPr lang="ru-BY" dirty="0"/>
          </a:p>
        </p:txBody>
      </p:sp>
      <p:sp>
        <p:nvSpPr>
          <p:cNvPr id="2" name="TextBox 1">
            <a:extLst>
              <a:ext uri="{FF2B5EF4-FFF2-40B4-BE49-F238E27FC236}">
                <a16:creationId xmlns:a16="http://schemas.microsoft.com/office/drawing/2014/main" id="{042EF1F8-2B8A-A644-868A-21255C4F8977}"/>
              </a:ext>
            </a:extLst>
          </p:cNvPr>
          <p:cNvSpPr txBox="1"/>
          <p:nvPr/>
        </p:nvSpPr>
        <p:spPr>
          <a:xfrm>
            <a:off x="2433236" y="449455"/>
            <a:ext cx="4511263" cy="646331"/>
          </a:xfrm>
          <a:prstGeom prst="rect">
            <a:avLst/>
          </a:prstGeom>
          <a:noFill/>
        </p:spPr>
        <p:txBody>
          <a:bodyPr wrap="square" rtlCol="0">
            <a:spAutoFit/>
          </a:bodyPr>
          <a:lstStyle/>
          <a:p>
            <a:r>
              <a:rPr lang="en-US" sz="3600" b="1" dirty="0"/>
              <a:t>Condition Predicate</a:t>
            </a:r>
            <a:endParaRPr lang="ru-BY" sz="3600" b="1" dirty="0"/>
          </a:p>
        </p:txBody>
      </p:sp>
    </p:spTree>
    <p:extLst>
      <p:ext uri="{BB962C8B-B14F-4D97-AF65-F5344CB8AC3E}">
        <p14:creationId xmlns:p14="http://schemas.microsoft.com/office/powerpoint/2010/main" val="417396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2C4772-73F5-064F-9594-9C7580DCAA0E}"/>
              </a:ext>
            </a:extLst>
          </p:cNvPr>
          <p:cNvSpPr>
            <a:spLocks noGrp="1"/>
          </p:cNvSpPr>
          <p:nvPr>
            <p:ph type="title"/>
          </p:nvPr>
        </p:nvSpPr>
        <p:spPr>
          <a:xfrm>
            <a:off x="1549832" y="163210"/>
            <a:ext cx="6965519" cy="998743"/>
          </a:xfrm>
        </p:spPr>
        <p:txBody>
          <a:bodyPr>
            <a:normAutofit fontScale="90000"/>
          </a:bodyPr>
          <a:lstStyle/>
          <a:p>
            <a:r>
              <a:rPr lang="ru-RU" dirty="0">
                <a:solidFill>
                  <a:schemeClr val="accent2">
                    <a:lumMod val="75000"/>
                  </a:schemeClr>
                </a:solidFill>
              </a:rPr>
              <a:t>Форма методов, зависимых от состояния </a:t>
            </a:r>
            <a:endParaRPr lang="ru-BY" dirty="0">
              <a:solidFill>
                <a:schemeClr val="accent2">
                  <a:lumMod val="75000"/>
                </a:schemeClr>
              </a:solidFill>
            </a:endParaRPr>
          </a:p>
        </p:txBody>
      </p:sp>
      <p:sp>
        <p:nvSpPr>
          <p:cNvPr id="3" name="Объект 2">
            <a:extLst>
              <a:ext uri="{FF2B5EF4-FFF2-40B4-BE49-F238E27FC236}">
                <a16:creationId xmlns:a16="http://schemas.microsoft.com/office/drawing/2014/main" id="{3EFC398D-A369-764F-B408-0D687452C771}"/>
              </a:ext>
            </a:extLst>
          </p:cNvPr>
          <p:cNvSpPr>
            <a:spLocks noGrp="1"/>
          </p:cNvSpPr>
          <p:nvPr>
            <p:ph idx="1"/>
          </p:nvPr>
        </p:nvSpPr>
        <p:spPr>
          <a:xfrm>
            <a:off x="170482" y="1287257"/>
            <a:ext cx="8344868" cy="4889709"/>
          </a:xfrm>
        </p:spPr>
        <p:txBody>
          <a:bodyPr>
            <a:normAutofit fontScale="92500"/>
          </a:bodyPr>
          <a:lstStyle/>
          <a:p>
            <a:pPr marL="0" indent="0">
              <a:buNone/>
            </a:pPr>
            <a:r>
              <a:rPr lang="ru-RU" sz="2600" dirty="0" err="1">
                <a:solidFill>
                  <a:srgbClr val="7030A0"/>
                </a:solidFill>
              </a:rPr>
              <a:t>void</a:t>
            </a:r>
            <a:r>
              <a:rPr lang="ru-RU" sz="2600" dirty="0">
                <a:solidFill>
                  <a:srgbClr val="7030A0"/>
                </a:solidFill>
              </a:rPr>
              <a:t> </a:t>
            </a:r>
            <a:r>
              <a:rPr lang="ru-RU" sz="2600" dirty="0" err="1">
                <a:solidFill>
                  <a:srgbClr val="7030A0"/>
                </a:solidFill>
              </a:rPr>
              <a:t>stateDependentMethod</a:t>
            </a:r>
            <a:r>
              <a:rPr lang="ru-RU" sz="2600" dirty="0">
                <a:solidFill>
                  <a:srgbClr val="7030A0"/>
                </a:solidFill>
              </a:rPr>
              <a:t>() </a:t>
            </a:r>
            <a:r>
              <a:rPr lang="ru-RU" sz="2600" dirty="0" err="1">
                <a:solidFill>
                  <a:srgbClr val="7030A0"/>
                </a:solidFill>
              </a:rPr>
              <a:t>throws</a:t>
            </a:r>
            <a:r>
              <a:rPr lang="ru-RU" sz="2600" dirty="0">
                <a:solidFill>
                  <a:srgbClr val="7030A0"/>
                </a:solidFill>
              </a:rPr>
              <a:t> </a:t>
            </a:r>
            <a:r>
              <a:rPr lang="ru-RU" sz="2600" dirty="0" err="1">
                <a:solidFill>
                  <a:srgbClr val="7030A0"/>
                </a:solidFill>
              </a:rPr>
              <a:t>InterruptedException</a:t>
            </a:r>
            <a:r>
              <a:rPr lang="ru-RU" sz="2600" dirty="0">
                <a:solidFill>
                  <a:srgbClr val="7030A0"/>
                </a:solidFill>
              </a:rPr>
              <a:t> {</a:t>
            </a:r>
          </a:p>
          <a:p>
            <a:pPr marL="0" indent="0">
              <a:buNone/>
            </a:pPr>
            <a:endParaRPr lang="ru-BY" dirty="0"/>
          </a:p>
          <a:p>
            <a:pPr marL="0" indent="0">
              <a:buNone/>
            </a:pPr>
            <a:r>
              <a:rPr lang="ru-RU" dirty="0"/>
              <a:t>//предикат условия должен быть защищен блокировкой </a:t>
            </a:r>
          </a:p>
          <a:p>
            <a:pPr marL="0" indent="0">
              <a:buNone/>
            </a:pPr>
            <a:endParaRPr lang="ru-RU" dirty="0"/>
          </a:p>
          <a:p>
            <a:pPr marL="0" indent="0">
              <a:buNone/>
            </a:pPr>
            <a:r>
              <a:rPr lang="en-US" dirty="0">
                <a:solidFill>
                  <a:srgbClr val="7030A0"/>
                </a:solidFill>
              </a:rPr>
              <a:t>synchronized(lock) {</a:t>
            </a:r>
            <a:endParaRPr lang="ru-BY" dirty="0">
              <a:solidFill>
                <a:srgbClr val="7030A0"/>
              </a:solidFill>
            </a:endParaRPr>
          </a:p>
          <a:p>
            <a:pPr marL="0" indent="0">
              <a:buNone/>
            </a:pPr>
            <a:r>
              <a:rPr lang="en-US" dirty="0">
                <a:solidFill>
                  <a:srgbClr val="7030A0"/>
                </a:solidFill>
              </a:rPr>
              <a:t>while (!</a:t>
            </a:r>
            <a:r>
              <a:rPr lang="en-US" dirty="0" err="1">
                <a:solidFill>
                  <a:srgbClr val="7030A0"/>
                </a:solidFill>
              </a:rPr>
              <a:t>conditionPredicate</a:t>
            </a:r>
            <a:r>
              <a:rPr lang="en-US" dirty="0">
                <a:solidFill>
                  <a:srgbClr val="7030A0"/>
                </a:solidFill>
              </a:rPr>
              <a:t>())</a:t>
            </a:r>
            <a:endParaRPr lang="ru-RU" dirty="0">
              <a:solidFill>
                <a:srgbClr val="7030A0"/>
              </a:solidFill>
            </a:endParaRPr>
          </a:p>
          <a:p>
            <a:pPr marL="0" indent="0">
              <a:buNone/>
            </a:pPr>
            <a:r>
              <a:rPr lang="en-US" dirty="0">
                <a:solidFill>
                  <a:srgbClr val="7030A0"/>
                </a:solidFill>
              </a:rPr>
              <a:t> </a:t>
            </a:r>
            <a:r>
              <a:rPr lang="en-US" dirty="0" err="1">
                <a:solidFill>
                  <a:srgbClr val="7030A0"/>
                </a:solidFill>
              </a:rPr>
              <a:t>lock.wait</a:t>
            </a:r>
            <a:r>
              <a:rPr lang="en-US" dirty="0">
                <a:solidFill>
                  <a:srgbClr val="7030A0"/>
                </a:solidFill>
              </a:rPr>
              <a:t>();</a:t>
            </a:r>
            <a:endParaRPr lang="ru-BY" dirty="0">
              <a:solidFill>
                <a:srgbClr val="7030A0"/>
              </a:solidFill>
            </a:endParaRPr>
          </a:p>
          <a:p>
            <a:pPr marL="0" indent="0">
              <a:buNone/>
            </a:pPr>
            <a:r>
              <a:rPr lang="en-US" i="1" dirty="0"/>
              <a:t>// </a:t>
            </a:r>
            <a:r>
              <a:rPr lang="ru-RU" dirty="0"/>
              <a:t>объект сейчас находится в нужном состоянии</a:t>
            </a:r>
            <a:r>
              <a:rPr lang="en-US" dirty="0"/>
              <a:t> </a:t>
            </a:r>
            <a:endParaRPr lang="ru-BY" dirty="0"/>
          </a:p>
          <a:p>
            <a:pPr marL="0" indent="0">
              <a:buNone/>
            </a:pPr>
            <a:r>
              <a:rPr lang="ru-RU" dirty="0">
                <a:solidFill>
                  <a:srgbClr val="7030A0"/>
                </a:solidFill>
              </a:rPr>
              <a:t>}</a:t>
            </a:r>
            <a:endParaRPr lang="ru-BY" dirty="0">
              <a:solidFill>
                <a:srgbClr val="7030A0"/>
              </a:solidFill>
            </a:endParaRPr>
          </a:p>
          <a:p>
            <a:pPr marL="0" indent="0">
              <a:buNone/>
            </a:pPr>
            <a:r>
              <a:rPr lang="ru-RU" dirty="0">
                <a:solidFill>
                  <a:srgbClr val="7030A0"/>
                </a:solidFill>
              </a:rPr>
              <a:t>}</a:t>
            </a:r>
            <a:endParaRPr lang="ru-BY" dirty="0">
              <a:solidFill>
                <a:srgbClr val="7030A0"/>
              </a:solidFill>
            </a:endParaRPr>
          </a:p>
          <a:p>
            <a:pPr marL="0" indent="0">
              <a:buNone/>
            </a:pPr>
            <a:endParaRPr lang="ru-BY" dirty="0"/>
          </a:p>
        </p:txBody>
      </p:sp>
    </p:spTree>
    <p:extLst>
      <p:ext uri="{BB962C8B-B14F-4D97-AF65-F5344CB8AC3E}">
        <p14:creationId xmlns:p14="http://schemas.microsoft.com/office/powerpoint/2010/main" val="351137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56CDA31-FD2F-A14A-824F-766CFB8780BA}"/>
              </a:ext>
            </a:extLst>
          </p:cNvPr>
          <p:cNvSpPr>
            <a:spLocks noGrp="1"/>
          </p:cNvSpPr>
          <p:nvPr>
            <p:ph idx="1"/>
          </p:nvPr>
        </p:nvSpPr>
        <p:spPr>
          <a:xfrm>
            <a:off x="637056" y="1473237"/>
            <a:ext cx="7869891" cy="4889709"/>
          </a:xfrm>
        </p:spPr>
        <p:txBody>
          <a:bodyPr>
            <a:normAutofit fontScale="92500" lnSpcReduction="10000"/>
          </a:bodyPr>
          <a:lstStyle/>
          <a:p>
            <a:pPr marL="0" indent="0">
              <a:buNone/>
            </a:pPr>
            <a:endParaRPr lang="ru-RU" sz="2300" dirty="0"/>
          </a:p>
          <a:p>
            <a:pPr marL="0" indent="0">
              <a:buNone/>
            </a:pPr>
            <a:r>
              <a:rPr lang="ru-RU" sz="2300" dirty="0"/>
              <a:t>Потоки захватывают справедливую блокировку (</a:t>
            </a:r>
            <a:r>
              <a:rPr lang="en-US" sz="2300" dirty="0"/>
              <a:t>Fair Lock</a:t>
            </a:r>
            <a:r>
              <a:rPr lang="ru-RU" sz="2300" dirty="0"/>
              <a:t>) в том порядке, в котором они ее запросили, </a:t>
            </a:r>
            <a:endParaRPr lang="en-US" sz="2300" dirty="0"/>
          </a:p>
          <a:p>
            <a:pPr marL="0" indent="0">
              <a:buNone/>
            </a:pPr>
            <a:r>
              <a:rPr lang="ru-RU" sz="2300" dirty="0"/>
              <a:t>в то время как несправедливая блокировка</a:t>
            </a:r>
            <a:r>
              <a:rPr lang="en-US" sz="2300" dirty="0"/>
              <a:t>(</a:t>
            </a:r>
            <a:r>
              <a:rPr lang="en-US" sz="2300" dirty="0" err="1"/>
              <a:t>Nonfair</a:t>
            </a:r>
            <a:r>
              <a:rPr lang="en-US" sz="2300" dirty="0"/>
              <a:t> Lock)</a:t>
            </a:r>
            <a:r>
              <a:rPr lang="ru-RU" sz="2300" dirty="0"/>
              <a:t> разрешает </a:t>
            </a:r>
            <a:r>
              <a:rPr lang="ru-RU" sz="2300" dirty="0" err="1"/>
              <a:t>баржирование</a:t>
            </a:r>
            <a:r>
              <a:rPr lang="ru-RU" sz="2300" dirty="0"/>
              <a:t> (</a:t>
            </a:r>
            <a:r>
              <a:rPr lang="en-US" sz="2300" dirty="0"/>
              <a:t>barging</a:t>
            </a:r>
            <a:r>
              <a:rPr lang="ru-RU" sz="2300" dirty="0"/>
              <a:t>): потоки, запрашивающие блокировку, могут опережать очередь ожидающих потоков, если блокировка оказывается доступной при запросе.</a:t>
            </a:r>
            <a:endParaRPr lang="en-US" sz="2300" dirty="0"/>
          </a:p>
          <a:p>
            <a:pPr marL="0" indent="0">
              <a:buNone/>
            </a:pPr>
            <a:r>
              <a:rPr lang="ru-RU" sz="2300" dirty="0"/>
              <a:t> “Несправедливые” экземпляры класса </a:t>
            </a:r>
            <a:r>
              <a:rPr lang="en-US" sz="2300" dirty="0" err="1"/>
              <a:t>ReentrantLock</a:t>
            </a:r>
            <a:r>
              <a:rPr lang="en-US" sz="2300" dirty="0"/>
              <a:t> </a:t>
            </a:r>
            <a:r>
              <a:rPr lang="ru-RU" sz="2300" dirty="0"/>
              <a:t>не стараются изо всех сил способствовать </a:t>
            </a:r>
            <a:r>
              <a:rPr lang="ru-RU" sz="2300" dirty="0" err="1"/>
              <a:t>баржированию</a:t>
            </a:r>
            <a:r>
              <a:rPr lang="ru-RU" sz="2300" dirty="0"/>
              <a:t> - они просто не препятствуют потоку в </a:t>
            </a:r>
            <a:r>
              <a:rPr lang="ru-RU" sz="2300" dirty="0" err="1"/>
              <a:t>баржировании</a:t>
            </a:r>
            <a:r>
              <a:rPr lang="ru-RU" sz="2300" dirty="0"/>
              <a:t>, если он появляется в нужное время. При справедливой блокировке, вновь запрашивающие потоки помещаются в очередь, если блокировка удерживается другим потоком или, если потоки помещены в очередь на ожидание блокировки; с несправедливой блокировкой, поток помещается в очередь только в том случае, если блокировка удерживается в текущий момент.</a:t>
            </a:r>
            <a:endParaRPr lang="ru-BY" sz="2300" dirty="0"/>
          </a:p>
          <a:p>
            <a:pPr marL="0" indent="0">
              <a:buNone/>
            </a:pPr>
            <a:endParaRPr lang="ru-BY" dirty="0"/>
          </a:p>
        </p:txBody>
      </p:sp>
      <p:sp>
        <p:nvSpPr>
          <p:cNvPr id="2" name="TextBox 1">
            <a:extLst>
              <a:ext uri="{FF2B5EF4-FFF2-40B4-BE49-F238E27FC236}">
                <a16:creationId xmlns:a16="http://schemas.microsoft.com/office/drawing/2014/main" id="{E5011C90-5CE7-8A4F-B6E6-3B04C95D9F14}"/>
              </a:ext>
            </a:extLst>
          </p:cNvPr>
          <p:cNvSpPr txBox="1"/>
          <p:nvPr/>
        </p:nvSpPr>
        <p:spPr>
          <a:xfrm>
            <a:off x="2895601" y="279403"/>
            <a:ext cx="4406900" cy="646331"/>
          </a:xfrm>
          <a:prstGeom prst="rect">
            <a:avLst/>
          </a:prstGeom>
          <a:noFill/>
        </p:spPr>
        <p:txBody>
          <a:bodyPr wrap="square" rtlCol="0">
            <a:spAutoFit/>
          </a:bodyPr>
          <a:lstStyle>
            <a:defPPr>
              <a:defRPr lang="en-US"/>
            </a:defPPr>
            <a:lvl1pPr>
              <a:defRPr sz="3600" b="1"/>
            </a:lvl1pPr>
          </a:lstStyle>
          <a:p>
            <a:r>
              <a:rPr lang="en-US" dirty="0" err="1"/>
              <a:t>NonFair</a:t>
            </a:r>
            <a:r>
              <a:rPr lang="ru-RU" dirty="0"/>
              <a:t> </a:t>
            </a:r>
            <a:r>
              <a:rPr lang="en-US" dirty="0"/>
              <a:t> </a:t>
            </a:r>
            <a:r>
              <a:rPr lang="ru-RU" dirty="0"/>
              <a:t>- </a:t>
            </a:r>
            <a:r>
              <a:rPr lang="en-US" dirty="0"/>
              <a:t> Fair </a:t>
            </a:r>
            <a:r>
              <a:rPr lang="ru-BY" dirty="0"/>
              <a:t>Loc</a:t>
            </a:r>
            <a:r>
              <a:rPr lang="en-US" dirty="0"/>
              <a:t>k</a:t>
            </a:r>
            <a:endParaRPr lang="ru-BY" dirty="0"/>
          </a:p>
        </p:txBody>
      </p:sp>
    </p:spTree>
    <p:extLst>
      <p:ext uri="{BB962C8B-B14F-4D97-AF65-F5344CB8AC3E}">
        <p14:creationId xmlns:p14="http://schemas.microsoft.com/office/powerpoint/2010/main" val="217090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E536942C-54A7-954B-B51C-45DD383F8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9" y="107031"/>
            <a:ext cx="6692087" cy="6643943"/>
          </a:xfrm>
          <a:prstGeom prst="rect">
            <a:avLst/>
          </a:prstGeom>
        </p:spPr>
      </p:pic>
    </p:spTree>
    <p:extLst>
      <p:ext uri="{BB962C8B-B14F-4D97-AF65-F5344CB8AC3E}">
        <p14:creationId xmlns:p14="http://schemas.microsoft.com/office/powerpoint/2010/main" val="1674794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930</TotalTime>
  <Words>1206</Words>
  <Application>Microsoft Macintosh PowerPoint</Application>
  <PresentationFormat>Экран (4:3)</PresentationFormat>
  <Paragraphs>69</Paragraphs>
  <Slides>21</Slides>
  <Notes>6</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21</vt:i4>
      </vt:variant>
    </vt:vector>
  </HeadingPairs>
  <TitlesOfParts>
    <vt:vector size="24" baseType="lpstr">
      <vt:lpstr>Arial</vt:lpstr>
      <vt:lpstr>Calibri</vt:lpstr>
      <vt:lpstr>Office Theme</vt:lpstr>
      <vt:lpstr>Презентация PowerPoint</vt:lpstr>
      <vt:lpstr>             Что обсудим:</vt:lpstr>
      <vt:lpstr>Презентация PowerPoint</vt:lpstr>
      <vt:lpstr>Презентация PowerPoint</vt:lpstr>
      <vt:lpstr>Презентация PowerPoint</vt:lpstr>
      <vt:lpstr>Презентация PowerPoint</vt:lpstr>
      <vt:lpstr>Форма методов, зависимых от состояния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PJSC "New Engineering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Markasian, Pavel (KIEVH)</dc:creator>
  <cp:lastModifiedBy>denissamsonenko2404@gmail.com</cp:lastModifiedBy>
  <cp:revision>162</cp:revision>
  <dcterms:created xsi:type="dcterms:W3CDTF">2016-11-18T14:12:19Z</dcterms:created>
  <dcterms:modified xsi:type="dcterms:W3CDTF">2020-05-22T12:24:26Z</dcterms:modified>
</cp:coreProperties>
</file>