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3.xml" ContentType="application/vnd.openxmlformats-officedocument.drawingml.chartshapes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7" r:id="rId2"/>
    <p:sldMasterId id="2147483700" r:id="rId3"/>
    <p:sldMasterId id="2147483669" r:id="rId4"/>
  </p:sldMasterIdLst>
  <p:notesMasterIdLst>
    <p:notesMasterId r:id="rId21"/>
  </p:notesMasterIdLst>
  <p:sldIdLst>
    <p:sldId id="263" r:id="rId5"/>
    <p:sldId id="258" r:id="rId6"/>
    <p:sldId id="257" r:id="rId7"/>
    <p:sldId id="274" r:id="rId8"/>
    <p:sldId id="276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3" r:id="rId18"/>
    <p:sldId id="26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D4C"/>
    <a:srgbClr val="090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ys%20Krolevetskiy\iCloudDrive\Small%20Academy%20of%20Sciences\2016\Math\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uk-UA" sz="2800" dirty="0" smtClean="0">
                <a:solidFill>
                  <a:srgbClr val="9ACD4C"/>
                </a:solidFill>
              </a:rPr>
              <a:t>ВВП Франції</a:t>
            </a:r>
            <a:endParaRPr lang="en-US" sz="2800" dirty="0">
              <a:solidFill>
                <a:srgbClr val="9ACD4C"/>
              </a:solidFill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6628799158456523E-2"/>
          <c:y val="0.12781476351332857"/>
          <c:w val="0.89844758858267704"/>
          <c:h val="0.78886190744463125"/>
        </c:manualLayout>
      </c:layout>
      <c:scatterChart>
        <c:scatterStyle val="smooth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pPr>
                <a:solidFill>
                  <a:srgbClr val="0909C7"/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pPr>
                <a:solidFill>
                  <a:srgbClr val="9ACD4C"/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9"/>
            <c:marker>
              <c:spPr>
                <a:solidFill>
                  <a:srgbClr val="0909C7"/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17"/>
            <c:marker>
              <c:spPr>
                <a:solidFill>
                  <a:srgbClr val="002060"/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22"/>
            <c:marker>
              <c:spPr>
                <a:solidFill>
                  <a:srgbClr val="9ACD4C"/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26"/>
            <c:marker>
              <c:spPr>
                <a:solidFill>
                  <a:srgbClr val="0909C7"/>
                </a:solidFill>
                <a:ln w="28575">
                  <a:solidFill>
                    <a:srgbClr val="9ACD4C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9ACD4C"/>
                </a:solidFill>
                <a:round/>
              </a:ln>
              <a:effectLst/>
            </c:spPr>
          </c:dPt>
          <c:dPt>
            <c:idx val="32"/>
            <c:marker>
              <c:spPr>
                <a:solidFill>
                  <a:srgbClr val="002060"/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38"/>
            <c:marker>
              <c:spPr>
                <a:solidFill>
                  <a:srgbClr val="9ACD4C"/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43"/>
            <c:marker>
              <c:spPr>
                <a:solidFill>
                  <a:srgbClr val="0909C7"/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45"/>
            <c:marker>
              <c:spPr>
                <a:solidFill>
                  <a:schemeClr val="accent2"/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48"/>
            <c:marker>
              <c:spPr>
                <a:solidFill>
                  <a:srgbClr val="0909C7"/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Sheet1!$B$2:$B$53</c:f>
              <c:numCache>
                <c:formatCode>General</c:formatCode>
                <c:ptCount val="52"/>
                <c:pt idx="0">
                  <c:v>43150</c:v>
                </c:pt>
                <c:pt idx="1">
                  <c:v>46620</c:v>
                </c:pt>
                <c:pt idx="2">
                  <c:v>52022</c:v>
                </c:pt>
                <c:pt idx="3">
                  <c:v>57948</c:v>
                </c:pt>
                <c:pt idx="4">
                  <c:v>63931</c:v>
                </c:pt>
                <c:pt idx="5">
                  <c:v>69073</c:v>
                </c:pt>
                <c:pt idx="6">
                  <c:v>74747</c:v>
                </c:pt>
                <c:pt idx="7">
                  <c:v>80960</c:v>
                </c:pt>
                <c:pt idx="8">
                  <c:v>89096</c:v>
                </c:pt>
                <c:pt idx="9">
                  <c:v>95000</c:v>
                </c:pt>
                <c:pt idx="10">
                  <c:v>113342</c:v>
                </c:pt>
                <c:pt idx="11">
                  <c:v>126392</c:v>
                </c:pt>
                <c:pt idx="12">
                  <c:v>140704</c:v>
                </c:pt>
                <c:pt idx="13">
                  <c:v>162302</c:v>
                </c:pt>
                <c:pt idx="14">
                  <c:v>189155</c:v>
                </c:pt>
                <c:pt idx="15">
                  <c:v>233355</c:v>
                </c:pt>
                <c:pt idx="16">
                  <c:v>275179</c:v>
                </c:pt>
                <c:pt idx="17">
                  <c:v>321564</c:v>
                </c:pt>
                <c:pt idx="18">
                  <c:v>354226</c:v>
                </c:pt>
                <c:pt idx="19">
                  <c:v>386521</c:v>
                </c:pt>
                <c:pt idx="20">
                  <c:v>416436</c:v>
                </c:pt>
                <c:pt idx="21">
                  <c:v>459311</c:v>
                </c:pt>
                <c:pt idx="22">
                  <c:v>516750</c:v>
                </c:pt>
                <c:pt idx="23">
                  <c:v>554624</c:v>
                </c:pt>
                <c:pt idx="24">
                  <c:v>605307</c:v>
                </c:pt>
                <c:pt idx="25">
                  <c:v>649404</c:v>
                </c:pt>
                <c:pt idx="26">
                  <c:v>680563</c:v>
                </c:pt>
                <c:pt idx="27">
                  <c:v>749418</c:v>
                </c:pt>
                <c:pt idx="28">
                  <c:v>830840</c:v>
                </c:pt>
                <c:pt idx="29">
                  <c:v>897680</c:v>
                </c:pt>
                <c:pt idx="30">
                  <c:v>950922</c:v>
                </c:pt>
                <c:pt idx="31">
                  <c:v>987022</c:v>
                </c:pt>
                <c:pt idx="32">
                  <c:v>1047751</c:v>
                </c:pt>
                <c:pt idx="33">
                  <c:v>1068400</c:v>
                </c:pt>
                <c:pt idx="34">
                  <c:v>1095579</c:v>
                </c:pt>
                <c:pt idx="35">
                  <c:v>1099389</c:v>
                </c:pt>
                <c:pt idx="36">
                  <c:v>1125543</c:v>
                </c:pt>
                <c:pt idx="37">
                  <c:v>1163003</c:v>
                </c:pt>
                <c:pt idx="38">
                  <c:v>1216045</c:v>
                </c:pt>
                <c:pt idx="39">
                  <c:v>1260637</c:v>
                </c:pt>
                <c:pt idx="40">
                  <c:v>1305058</c:v>
                </c:pt>
                <c:pt idx="41">
                  <c:v>1342444</c:v>
                </c:pt>
                <c:pt idx="42">
                  <c:v>1408650</c:v>
                </c:pt>
                <c:pt idx="43">
                  <c:v>1425009</c:v>
                </c:pt>
                <c:pt idx="44">
                  <c:v>1521435</c:v>
                </c:pt>
                <c:pt idx="45">
                  <c:v>1574163</c:v>
                </c:pt>
                <c:pt idx="46">
                  <c:v>1671586</c:v>
                </c:pt>
                <c:pt idx="47">
                  <c:v>1748827</c:v>
                </c:pt>
                <c:pt idx="48">
                  <c:v>1798282</c:v>
                </c:pt>
                <c:pt idx="49">
                  <c:v>1784729</c:v>
                </c:pt>
                <c:pt idx="50">
                  <c:v>1802992</c:v>
                </c:pt>
                <c:pt idx="51">
                  <c:v>1851510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9802640"/>
        <c:axId val="269799896"/>
      </c:scatterChart>
      <c:valAx>
        <c:axId val="26980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69799896"/>
        <c:crosses val="autoZero"/>
        <c:crossBetween val="midCat"/>
      </c:valAx>
      <c:valAx>
        <c:axId val="269799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69802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U_matr!$BB$5:$BB$56</c:f>
              <c:numCache>
                <c:formatCode>General</c:formatCode>
                <c:ptCount val="52"/>
                <c:pt idx="0">
                  <c:v>1.2361001648108492</c:v>
                </c:pt>
                <c:pt idx="1">
                  <c:v>0.84424404413410647</c:v>
                </c:pt>
                <c:pt idx="2">
                  <c:v>0.44007694422186416</c:v>
                </c:pt>
                <c:pt idx="3">
                  <c:v>2.949253149589115E-2</c:v>
                </c:pt>
                <c:pt idx="4">
                  <c:v>-0.3815219487506889</c:v>
                </c:pt>
                <c:pt idx="5">
                  <c:v>-0.78697297987187498</c:v>
                </c:pt>
                <c:pt idx="6">
                  <c:v>-1.1809481728377105</c:v>
                </c:pt>
                <c:pt idx="7">
                  <c:v>-1.5577024821798799</c:v>
                </c:pt>
                <c:pt idx="8">
                  <c:v>-1.911741981691355</c:v>
                </c:pt>
                <c:pt idx="9">
                  <c:v>-2.2379039782417345</c:v>
                </c:pt>
                <c:pt idx="10">
                  <c:v>-2.5314322954684623</c:v>
                </c:pt>
                <c:pt idx="11">
                  <c:v>-2.7880466295381638</c:v>
                </c:pt>
                <c:pt idx="12">
                  <c:v>-3.0040049656149481</c:v>
                </c:pt>
                <c:pt idx="13">
                  <c:v>-3.1761581448629927</c:v>
                </c:pt>
                <c:pt idx="14">
                  <c:v>-3.3019957862736629</c:v>
                </c:pt>
                <c:pt idx="15">
                  <c:v>-3.3796828936734999</c:v>
                </c:pt>
                <c:pt idx="16">
                  <c:v>-3.4080866141004842</c:v>
                </c:pt>
                <c:pt idx="17">
                  <c:v>-3.3867927573511807</c:v>
                </c:pt>
                <c:pt idx="18">
                  <c:v>-3.3161118358065851</c:v>
                </c:pt>
                <c:pt idx="19">
                  <c:v>-3.1970745364623916</c:v>
                </c:pt>
                <c:pt idx="20">
                  <c:v>-3.0314166911916907</c:v>
                </c:pt>
                <c:pt idx="21">
                  <c:v>-2.8215539644075127</c:v>
                </c:pt>
                <c:pt idx="22">
                  <c:v>-2.570546627236074</c:v>
                </c:pt>
                <c:pt idx="23">
                  <c:v>-2.2820549318726342</c:v>
                </c:pt>
                <c:pt idx="24">
                  <c:v>-1.9602857368623139</c:v>
                </c:pt>
                <c:pt idx="25">
                  <c:v>-1.609931161629488</c:v>
                </c:pt>
                <c:pt idx="26">
                  <c:v>-1.2361001648108498</c:v>
                </c:pt>
                <c:pt idx="27">
                  <c:v>-0.84424404413410736</c:v>
                </c:pt>
                <c:pt idx="28">
                  <c:v>-0.44007694422186527</c:v>
                </c:pt>
                <c:pt idx="29">
                  <c:v>-2.949253149589115E-2</c:v>
                </c:pt>
                <c:pt idx="30">
                  <c:v>0.38152194875068868</c:v>
                </c:pt>
                <c:pt idx="31">
                  <c:v>0.78697297987187431</c:v>
                </c:pt>
                <c:pt idx="32">
                  <c:v>1.1809481728377091</c:v>
                </c:pt>
                <c:pt idx="33">
                  <c:v>1.5577024821798799</c:v>
                </c:pt>
                <c:pt idx="34">
                  <c:v>1.9117419816913528</c:v>
                </c:pt>
                <c:pt idx="35">
                  <c:v>2.237903978241734</c:v>
                </c:pt>
                <c:pt idx="36">
                  <c:v>2.5314322954684627</c:v>
                </c:pt>
                <c:pt idx="37">
                  <c:v>2.7880466295381634</c:v>
                </c:pt>
                <c:pt idx="38">
                  <c:v>3.0040049656149477</c:v>
                </c:pt>
                <c:pt idx="39">
                  <c:v>3.1761581448629923</c:v>
                </c:pt>
                <c:pt idx="40">
                  <c:v>3.3019957862736624</c:v>
                </c:pt>
                <c:pt idx="41">
                  <c:v>3.3796828936735004</c:v>
                </c:pt>
                <c:pt idx="42">
                  <c:v>3.4080866141004837</c:v>
                </c:pt>
                <c:pt idx="43">
                  <c:v>3.3867927573511807</c:v>
                </c:pt>
                <c:pt idx="44">
                  <c:v>3.316111835806586</c:v>
                </c:pt>
                <c:pt idx="45">
                  <c:v>3.1970745364623911</c:v>
                </c:pt>
                <c:pt idx="46">
                  <c:v>3.0314166911916907</c:v>
                </c:pt>
                <c:pt idx="47">
                  <c:v>2.8215539644075136</c:v>
                </c:pt>
                <c:pt idx="48">
                  <c:v>2.5705466272360744</c:v>
                </c:pt>
                <c:pt idx="49">
                  <c:v>2.2820549318726355</c:v>
                </c:pt>
                <c:pt idx="50">
                  <c:v>1.9602857368623143</c:v>
                </c:pt>
                <c:pt idx="51">
                  <c:v>1.6099311616294882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857392"/>
        <c:axId val="272857784"/>
      </c:scatterChart>
      <c:valAx>
        <c:axId val="27285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857784"/>
        <c:crosses val="autoZero"/>
        <c:crossBetween val="midCat"/>
      </c:valAx>
      <c:valAx>
        <c:axId val="272857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85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U_matr!$BC$5:$BC$56</c:f>
              <c:numCache>
                <c:formatCode>General</c:formatCode>
                <c:ptCount val="52"/>
                <c:pt idx="0">
                  <c:v>1.1667621245401003</c:v>
                </c:pt>
                <c:pt idx="1">
                  <c:v>1.2342791244481435</c:v>
                </c:pt>
                <c:pt idx="2">
                  <c:v>1.2300643080653331</c:v>
                </c:pt>
                <c:pt idx="3">
                  <c:v>1.1543626251996038</c:v>
                </c:pt>
                <c:pt idx="4">
                  <c:v>1.0115735824946905</c:v>
                </c:pt>
                <c:pt idx="5">
                  <c:v>0.80999556009555074</c:v>
                </c:pt>
                <c:pt idx="6">
                  <c:v>0.56134353995772335</c:v>
                </c:pt>
                <c:pt idx="7">
                  <c:v>0.28006827367830028</c:v>
                </c:pt>
                <c:pt idx="8">
                  <c:v>-1.7483542660551632E-2</c:v>
                </c:pt>
                <c:pt idx="9">
                  <c:v>-0.31401927905006383</c:v>
                </c:pt>
                <c:pt idx="10">
                  <c:v>-0.59230535635482395</c:v>
                </c:pt>
                <c:pt idx="11">
                  <c:v>-0.83616879929061205</c:v>
                </c:pt>
                <c:pt idx="12">
                  <c:v>-1.0314371509615499</c:v>
                </c:pt>
                <c:pt idx="13">
                  <c:v>-1.1667621245401001</c:v>
                </c:pt>
                <c:pt idx="14">
                  <c:v>-1.2342791244481435</c:v>
                </c:pt>
                <c:pt idx="15">
                  <c:v>-1.2300643080653331</c:v>
                </c:pt>
                <c:pt idx="16">
                  <c:v>-1.1543626251996038</c:v>
                </c:pt>
                <c:pt idx="17">
                  <c:v>-1.0115735824946908</c:v>
                </c:pt>
                <c:pt idx="18">
                  <c:v>-0.80999556009555107</c:v>
                </c:pt>
                <c:pt idx="19">
                  <c:v>-0.5613435399577239</c:v>
                </c:pt>
                <c:pt idx="20">
                  <c:v>-0.28006827367830017</c:v>
                </c:pt>
                <c:pt idx="21">
                  <c:v>1.748354266055141E-2</c:v>
                </c:pt>
                <c:pt idx="22">
                  <c:v>0.31401927905006372</c:v>
                </c:pt>
                <c:pt idx="23">
                  <c:v>0.5923053563548234</c:v>
                </c:pt>
                <c:pt idx="24">
                  <c:v>0.83616879929061172</c:v>
                </c:pt>
                <c:pt idx="25">
                  <c:v>1.0314371509615496</c:v>
                </c:pt>
                <c:pt idx="26">
                  <c:v>1.1667621245401001</c:v>
                </c:pt>
                <c:pt idx="27">
                  <c:v>1.2342791244481435</c:v>
                </c:pt>
                <c:pt idx="28">
                  <c:v>1.2300643080653331</c:v>
                </c:pt>
                <c:pt idx="29">
                  <c:v>1.154362625199604</c:v>
                </c:pt>
                <c:pt idx="30">
                  <c:v>1.0115735824946908</c:v>
                </c:pt>
                <c:pt idx="31">
                  <c:v>0.80999556009555107</c:v>
                </c:pt>
                <c:pt idx="32">
                  <c:v>0.56134353995772401</c:v>
                </c:pt>
                <c:pt idx="33">
                  <c:v>0.28006827367830028</c:v>
                </c:pt>
                <c:pt idx="34">
                  <c:v>-1.7483542660550189E-2</c:v>
                </c:pt>
                <c:pt idx="35">
                  <c:v>-0.31401927905006349</c:v>
                </c:pt>
                <c:pt idx="36">
                  <c:v>-0.59230535635482418</c:v>
                </c:pt>
                <c:pt idx="37">
                  <c:v>-0.83616879929061161</c:v>
                </c:pt>
                <c:pt idx="38">
                  <c:v>-1.0314371509615496</c:v>
                </c:pt>
                <c:pt idx="39">
                  <c:v>-1.1667621245400996</c:v>
                </c:pt>
                <c:pt idx="40">
                  <c:v>-1.2342791244481432</c:v>
                </c:pt>
                <c:pt idx="41">
                  <c:v>-1.2300643080653331</c:v>
                </c:pt>
                <c:pt idx="42">
                  <c:v>-1.1543626251996042</c:v>
                </c:pt>
                <c:pt idx="43">
                  <c:v>-1.0115735824946908</c:v>
                </c:pt>
                <c:pt idx="44">
                  <c:v>-0.80999556009555207</c:v>
                </c:pt>
                <c:pt idx="45">
                  <c:v>-0.56134353995772412</c:v>
                </c:pt>
                <c:pt idx="46">
                  <c:v>-0.28006827367830051</c:v>
                </c:pt>
                <c:pt idx="47">
                  <c:v>1.7483542660549967E-2</c:v>
                </c:pt>
                <c:pt idx="48">
                  <c:v>0.31401927905006344</c:v>
                </c:pt>
                <c:pt idx="49">
                  <c:v>0.59230535635482218</c:v>
                </c:pt>
                <c:pt idx="50">
                  <c:v>0.8361687992906115</c:v>
                </c:pt>
                <c:pt idx="51">
                  <c:v>1.0314371509615494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850728"/>
        <c:axId val="273087168"/>
      </c:scatterChart>
      <c:valAx>
        <c:axId val="2728507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3087168"/>
        <c:crosses val="autoZero"/>
        <c:crossBetween val="midCat"/>
      </c:valAx>
      <c:valAx>
        <c:axId val="273087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850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U_matr!$BD$5:$BD$56</c:f>
              <c:numCache>
                <c:formatCode>General</c:formatCode>
                <c:ptCount val="52"/>
                <c:pt idx="0">
                  <c:v>0.10561341681852493</c:v>
                </c:pt>
                <c:pt idx="1">
                  <c:v>-8.0499537146228928E-2</c:v>
                </c:pt>
                <c:pt idx="2">
                  <c:v>-0.25615016633928878</c:v>
                </c:pt>
                <c:pt idx="3">
                  <c:v>-0.39850959504138278</c:v>
                </c:pt>
                <c:pt idx="4">
                  <c:v>-0.48907572212007111</c:v>
                </c:pt>
                <c:pt idx="5">
                  <c:v>-0.51607789312934693</c:v>
                </c:pt>
                <c:pt idx="6">
                  <c:v>-0.47600670301354309</c:v>
                </c:pt>
                <c:pt idx="7">
                  <c:v>-0.37407010476024333</c:v>
                </c:pt>
                <c:pt idx="8">
                  <c:v>-0.22351654469418133</c:v>
                </c:pt>
                <c:pt idx="9">
                  <c:v>-4.3913094835716676E-2</c:v>
                </c:pt>
                <c:pt idx="10">
                  <c:v>0.14139763081822088</c:v>
                </c:pt>
                <c:pt idx="11">
                  <c:v>0.30833125782026133</c:v>
                </c:pt>
                <c:pt idx="12">
                  <c:v>0.43519183756091667</c:v>
                </c:pt>
                <c:pt idx="13">
                  <c:v>0.50549161578687796</c:v>
                </c:pt>
                <c:pt idx="14">
                  <c:v>0.51009390504313523</c:v>
                </c:pt>
                <c:pt idx="15">
                  <c:v>0.44840055723344818</c:v>
                </c:pt>
                <c:pt idx="16">
                  <c:v>0.32842970344179473</c:v>
                </c:pt>
                <c:pt idx="17">
                  <c:v>0.16577365736341565</c:v>
                </c:pt>
                <c:pt idx="18">
                  <c:v>-1.8427578953474133E-2</c:v>
                </c:pt>
                <c:pt idx="19">
                  <c:v>-0.20023382863314815</c:v>
                </c:pt>
                <c:pt idx="20">
                  <c:v>-0.35601618526068829</c:v>
                </c:pt>
                <c:pt idx="21">
                  <c:v>-0.46552800312213893</c:v>
                </c:pt>
                <c:pt idx="22">
                  <c:v>-0.51453630342752454</c:v>
                </c:pt>
                <c:pt idx="23">
                  <c:v>-0.49667159918995402</c:v>
                </c:pt>
                <c:pt idx="24">
                  <c:v>-0.41425572161876989</c:v>
                </c:pt>
                <c:pt idx="25">
                  <c:v>-0.27800005748788065</c:v>
                </c:pt>
                <c:pt idx="26">
                  <c:v>-0.1056134168185251</c:v>
                </c:pt>
                <c:pt idx="27">
                  <c:v>8.0499537146228817E-2</c:v>
                </c:pt>
                <c:pt idx="28">
                  <c:v>0.25615016633928883</c:v>
                </c:pt>
                <c:pt idx="29">
                  <c:v>0.39850959504138278</c:v>
                </c:pt>
                <c:pt idx="30">
                  <c:v>0.48907572212007111</c:v>
                </c:pt>
                <c:pt idx="31">
                  <c:v>0.51607789312934704</c:v>
                </c:pt>
                <c:pt idx="32">
                  <c:v>0.47600670301354298</c:v>
                </c:pt>
                <c:pt idx="33">
                  <c:v>0.37407010476024311</c:v>
                </c:pt>
                <c:pt idx="34">
                  <c:v>0.22351654469418106</c:v>
                </c:pt>
                <c:pt idx="35">
                  <c:v>4.3913094835716426E-2</c:v>
                </c:pt>
                <c:pt idx="36">
                  <c:v>-0.14139763081822138</c:v>
                </c:pt>
                <c:pt idx="37">
                  <c:v>-0.30833125782026188</c:v>
                </c:pt>
                <c:pt idx="38">
                  <c:v>-0.43519183756091706</c:v>
                </c:pt>
                <c:pt idx="39">
                  <c:v>-0.50549161578687818</c:v>
                </c:pt>
                <c:pt idx="40">
                  <c:v>-0.51009390504313523</c:v>
                </c:pt>
                <c:pt idx="41">
                  <c:v>-0.44840055723344829</c:v>
                </c:pt>
                <c:pt idx="42">
                  <c:v>-0.3284297034417949</c:v>
                </c:pt>
                <c:pt idx="43">
                  <c:v>-0.16577365736341587</c:v>
                </c:pt>
                <c:pt idx="44">
                  <c:v>1.8427578953474855E-2</c:v>
                </c:pt>
                <c:pt idx="45">
                  <c:v>0.20023382863314881</c:v>
                </c:pt>
                <c:pt idx="46">
                  <c:v>0.35601618526068918</c:v>
                </c:pt>
                <c:pt idx="47">
                  <c:v>0.46552800312213866</c:v>
                </c:pt>
                <c:pt idx="48">
                  <c:v>0.51453630342752432</c:v>
                </c:pt>
                <c:pt idx="49">
                  <c:v>0.49667159918995413</c:v>
                </c:pt>
                <c:pt idx="50">
                  <c:v>0.41425572161877</c:v>
                </c:pt>
                <c:pt idx="51">
                  <c:v>0.27800005748788081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3080896"/>
        <c:axId val="273082072"/>
      </c:scatterChart>
      <c:valAx>
        <c:axId val="2730808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3082072"/>
        <c:crosses val="autoZero"/>
        <c:crossBetween val="midCat"/>
      </c:valAx>
      <c:valAx>
        <c:axId val="273082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3080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U_matr!$BE$5:$BE$56</c:f>
              <c:numCache>
                <c:formatCode>General</c:formatCode>
                <c:ptCount val="52"/>
                <c:pt idx="0">
                  <c:v>0.20832323904488242</c:v>
                </c:pt>
                <c:pt idx="1">
                  <c:v>5.9088450052383917E-2</c:v>
                </c:pt>
                <c:pt idx="2">
                  <c:v>-0.11986655913092112</c:v>
                </c:pt>
                <c:pt idx="3">
                  <c:v>-0.23853126576394656</c:v>
                </c:pt>
                <c:pt idx="4">
                  <c:v>-0.23721987326742158</c:v>
                </c:pt>
                <c:pt idx="5">
                  <c:v>-0.11659198387695661</c:v>
                </c:pt>
                <c:pt idx="6">
                  <c:v>6.2679167102434208E-2</c:v>
                </c:pt>
                <c:pt idx="7">
                  <c:v>0.21042404440212562</c:v>
                </c:pt>
                <c:pt idx="8">
                  <c:v>0.25233015071481379</c:v>
                </c:pt>
                <c:pt idx="9">
                  <c:v>0.16731961539321824</c:v>
                </c:pt>
                <c:pt idx="10">
                  <c:v>-1.8490897114562636E-3</c:v>
                </c:pt>
                <c:pt idx="11">
                  <c:v>-0.17008774243993346</c:v>
                </c:pt>
                <c:pt idx="12">
                  <c:v>-0.25277591698544022</c:v>
                </c:pt>
                <c:pt idx="13">
                  <c:v>-0.20832323904488242</c:v>
                </c:pt>
                <c:pt idx="14">
                  <c:v>-5.9088450052383897E-2</c:v>
                </c:pt>
                <c:pt idx="15">
                  <c:v>0.11986655913092123</c:v>
                </c:pt>
                <c:pt idx="16">
                  <c:v>0.23853126576394662</c:v>
                </c:pt>
                <c:pt idx="17">
                  <c:v>0.23721987326742155</c:v>
                </c:pt>
                <c:pt idx="18">
                  <c:v>0.11659198387695631</c:v>
                </c:pt>
                <c:pt idx="19">
                  <c:v>-6.2679167102434555E-2</c:v>
                </c:pt>
                <c:pt idx="20">
                  <c:v>-0.21042404440212556</c:v>
                </c:pt>
                <c:pt idx="21">
                  <c:v>-0.25233015071481379</c:v>
                </c:pt>
                <c:pt idx="22">
                  <c:v>-0.16731961539321796</c:v>
                </c:pt>
                <c:pt idx="23">
                  <c:v>1.849089711455941E-3</c:v>
                </c:pt>
                <c:pt idx="24">
                  <c:v>0.17008774243993341</c:v>
                </c:pt>
                <c:pt idx="25">
                  <c:v>0.25277591698544022</c:v>
                </c:pt>
                <c:pt idx="26">
                  <c:v>0.20832323904488248</c:v>
                </c:pt>
                <c:pt idx="27">
                  <c:v>5.9088450052383987E-2</c:v>
                </c:pt>
                <c:pt idx="28">
                  <c:v>-0.11986655913092115</c:v>
                </c:pt>
                <c:pt idx="29">
                  <c:v>-0.23853126576394659</c:v>
                </c:pt>
                <c:pt idx="30">
                  <c:v>-0.23721987326742158</c:v>
                </c:pt>
                <c:pt idx="31">
                  <c:v>-0.11659198387695639</c:v>
                </c:pt>
                <c:pt idx="32">
                  <c:v>6.2679167102434472E-2</c:v>
                </c:pt>
                <c:pt idx="33">
                  <c:v>0.21042404440212575</c:v>
                </c:pt>
                <c:pt idx="34">
                  <c:v>0.25233015071481374</c:v>
                </c:pt>
                <c:pt idx="35">
                  <c:v>0.16731961539321805</c:v>
                </c:pt>
                <c:pt idx="36">
                  <c:v>-1.8490897114567563E-3</c:v>
                </c:pt>
                <c:pt idx="37">
                  <c:v>-0.17008774243993399</c:v>
                </c:pt>
                <c:pt idx="38">
                  <c:v>-0.25277591698544027</c:v>
                </c:pt>
                <c:pt idx="39">
                  <c:v>-0.20832323904488204</c:v>
                </c:pt>
                <c:pt idx="40">
                  <c:v>-5.9088450052384084E-2</c:v>
                </c:pt>
                <c:pt idx="41">
                  <c:v>0.11986655913092106</c:v>
                </c:pt>
                <c:pt idx="42">
                  <c:v>0.23853126576394656</c:v>
                </c:pt>
                <c:pt idx="43">
                  <c:v>0.23721987326742164</c:v>
                </c:pt>
                <c:pt idx="44">
                  <c:v>0.11659198387695566</c:v>
                </c:pt>
                <c:pt idx="45">
                  <c:v>-6.2679167102435263E-2</c:v>
                </c:pt>
                <c:pt idx="46">
                  <c:v>-0.2104240444021262</c:v>
                </c:pt>
                <c:pt idx="47">
                  <c:v>-0.25233015071481385</c:v>
                </c:pt>
                <c:pt idx="48">
                  <c:v>-0.1673196153932188</c:v>
                </c:pt>
                <c:pt idx="49">
                  <c:v>1.8490897114557571E-3</c:v>
                </c:pt>
                <c:pt idx="50">
                  <c:v>0.17008774243993327</c:v>
                </c:pt>
                <c:pt idx="51">
                  <c:v>0.25277591698544016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3083640"/>
        <c:axId val="273084424"/>
      </c:scatterChart>
      <c:valAx>
        <c:axId val="2730836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3084424"/>
        <c:crosses val="autoZero"/>
        <c:crossBetween val="midCat"/>
      </c:valAx>
      <c:valAx>
        <c:axId val="273084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3083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149247182849423E-2"/>
          <c:y val="4.1368337311058073E-2"/>
          <c:w val="0.90289652370372508"/>
          <c:h val="0.8183822248949191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X_matr!$B$5:$B$60</c:f>
              <c:numCache>
                <c:formatCode>General</c:formatCode>
                <c:ptCount val="56"/>
                <c:pt idx="0">
                  <c:v>1</c:v>
                </c:pt>
                <c:pt idx="1">
                  <c:v>1.080417149478563</c:v>
                </c:pt>
                <c:pt idx="2">
                  <c:v>1.2056083429895712</c:v>
                </c:pt>
                <c:pt idx="3">
                  <c:v>1.3429432213209733</c:v>
                </c:pt>
                <c:pt idx="4">
                  <c:v>1.4815990730011588</c:v>
                </c:pt>
                <c:pt idx="5">
                  <c:v>1.6007647740440325</c:v>
                </c:pt>
                <c:pt idx="6">
                  <c:v>1.7322595596755503</c:v>
                </c:pt>
                <c:pt idx="7">
                  <c:v>1.8762456546929316</c:v>
                </c:pt>
                <c:pt idx="8">
                  <c:v>2.0647972190034762</c:v>
                </c:pt>
                <c:pt idx="9">
                  <c:v>2.33675550405562</c:v>
                </c:pt>
                <c:pt idx="10">
                  <c:v>2.6266975666280419</c:v>
                </c:pt>
                <c:pt idx="11">
                  <c:v>2.9291309385863267</c:v>
                </c:pt>
                <c:pt idx="12">
                  <c:v>3.2608111239860951</c:v>
                </c:pt>
                <c:pt idx="13">
                  <c:v>3.7613441483198145</c:v>
                </c:pt>
                <c:pt idx="14">
                  <c:v>4.3836616454229436</c:v>
                </c:pt>
                <c:pt idx="15">
                  <c:v>4.9444959443800691</c:v>
                </c:pt>
                <c:pt idx="16">
                  <c:v>5.6820162224797217</c:v>
                </c:pt>
                <c:pt idx="17">
                  <c:v>6.4431054461181922</c:v>
                </c:pt>
                <c:pt idx="18">
                  <c:v>7.2821784472769409</c:v>
                </c:pt>
                <c:pt idx="19">
                  <c:v>8.2623638470451919</c:v>
                </c:pt>
                <c:pt idx="20">
                  <c:v>9.4191425260718429</c:v>
                </c:pt>
                <c:pt idx="21">
                  <c:v>10.6445191193511</c:v>
                </c:pt>
                <c:pt idx="22">
                  <c:v>12.207415990730011</c:v>
                </c:pt>
                <c:pt idx="23">
                  <c:v>13.548644264194669</c:v>
                </c:pt>
                <c:pt idx="24">
                  <c:v>14.723221320973348</c:v>
                </c:pt>
                <c:pt idx="25">
                  <c:v>15.745168018539976</c:v>
                </c:pt>
                <c:pt idx="26">
                  <c:v>16.9717033603708</c:v>
                </c:pt>
                <c:pt idx="27">
                  <c:v>17.831239860950173</c:v>
                </c:pt>
                <c:pt idx="28">
                  <c:v>19.254692931633837</c:v>
                </c:pt>
                <c:pt idx="29">
                  <c:v>20.803707995365006</c:v>
                </c:pt>
                <c:pt idx="30">
                  <c:v>22.037589803012747</c:v>
                </c:pt>
                <c:pt idx="31">
                  <c:v>22.874206257242179</c:v>
                </c:pt>
                <c:pt idx="32">
                  <c:v>23.818099652375434</c:v>
                </c:pt>
                <c:pt idx="33">
                  <c:v>24.064889918887602</c:v>
                </c:pt>
                <c:pt idx="34">
                  <c:v>24.694762456546929</c:v>
                </c:pt>
                <c:pt idx="35">
                  <c:v>25.478308227114717</c:v>
                </c:pt>
                <c:pt idx="36">
                  <c:v>26.084426419466975</c:v>
                </c:pt>
                <c:pt idx="37">
                  <c:v>26.952560834298957</c:v>
                </c:pt>
                <c:pt idx="38">
                  <c:v>28.181807647740442</c:v>
                </c:pt>
                <c:pt idx="39">
                  <c:v>29.215225955967554</c:v>
                </c:pt>
                <c:pt idx="40">
                  <c:v>30.939930475086907</c:v>
                </c:pt>
                <c:pt idx="41">
                  <c:v>32.269849362688298</c:v>
                </c:pt>
                <c:pt idx="42">
                  <c:v>33.340672074159905</c:v>
                </c:pt>
                <c:pt idx="43">
                  <c:v>34.252815758980304</c:v>
                </c:pt>
                <c:pt idx="44">
                  <c:v>35.722711471610658</c:v>
                </c:pt>
                <c:pt idx="45">
                  <c:v>36.944681344148322</c:v>
                </c:pt>
                <c:pt idx="46">
                  <c:v>38.507207415990727</c:v>
                </c:pt>
                <c:pt idx="47">
                  <c:v>40.529015063731173</c:v>
                </c:pt>
                <c:pt idx="48">
                  <c:v>41.675133256083427</c:v>
                </c:pt>
                <c:pt idx="49">
                  <c:v>40.66579374275782</c:v>
                </c:pt>
                <c:pt idx="50">
                  <c:v>41.784287369640786</c:v>
                </c:pt>
                <c:pt idx="51">
                  <c:v>42.908690614136731</c:v>
                </c:pt>
                <c:pt idx="52">
                  <c:v>43.871680185399768</c:v>
                </c:pt>
                <c:pt idx="53">
                  <c:v>43.95805330243337</c:v>
                </c:pt>
                <c:pt idx="54">
                  <c:v>44.268991888760141</c:v>
                </c:pt>
                <c:pt idx="55">
                  <c:v>44.354600231749707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9800288"/>
        <c:axId val="269798720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v>X_form</c:v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X_matr!$D$5:$D$56</c15:sqref>
                        </c15:formulaRef>
                      </c:ext>
                    </c:extLst>
                    <c:numCache>
                      <c:formatCode>General</c:formatCode>
                      <c:ptCount val="52"/>
                      <c:pt idx="0">
                        <c:v>1.0454676316485372</c:v>
                      </c:pt>
                      <c:pt idx="1">
                        <c:v>1.1371209765104962</c:v>
                      </c:pt>
                      <c:pt idx="2">
                        <c:v>1.2682044645341053</c:v>
                      </c:pt>
                      <c:pt idx="3">
                        <c:v>1.4427129650878363</c:v>
                      </c:pt>
                      <c:pt idx="4">
                        <c:v>1.6202505324491945</c:v>
                      </c:pt>
                      <c:pt idx="5">
                        <c:v>1.7504628335863255</c:v>
                      </c:pt>
                      <c:pt idx="6">
                        <c:v>1.8107286706561239</c:v>
                      </c:pt>
                      <c:pt idx="7">
                        <c:v>1.8274704881632875</c:v>
                      </c:pt>
                      <c:pt idx="8">
                        <c:v>1.8700821037860049</c:v>
                      </c:pt>
                      <c:pt idx="9">
                        <c:v>2.020638381500504</c:v>
                      </c:pt>
                      <c:pt idx="10">
                        <c:v>2.3350674109194642</c:v>
                      </c:pt>
                      <c:pt idx="11">
                        <c:v>2.8159924304067525</c:v>
                      </c:pt>
                      <c:pt idx="12">
                        <c:v>3.411683695631007</c:v>
                      </c:pt>
                      <c:pt idx="13">
                        <c:v>4.0423918058855559</c:v>
                      </c:pt>
                      <c:pt idx="14">
                        <c:v>4.6413985235184256</c:v>
                      </c:pt>
                      <c:pt idx="15">
                        <c:v>5.1904574953849298</c:v>
                      </c:pt>
                      <c:pt idx="16">
                        <c:v>5.7318033548030334</c:v>
                      </c:pt>
                      <c:pt idx="17">
                        <c:v>6.35037383080099</c:v>
                      </c:pt>
                      <c:pt idx="18">
                        <c:v>7.1345998842906688</c:v>
                      </c:pt>
                      <c:pt idx="19">
                        <c:v>8.1347191879235865</c:v>
                      </c:pt>
                      <c:pt idx="20">
                        <c:v>9.3387583721122347</c:v>
                      </c:pt>
                      <c:pt idx="21">
                        <c:v>10.677524790838007</c:v>
                      </c:pt>
                      <c:pt idx="22">
                        <c:v>12.055571890961117</c:v>
                      </c:pt>
                      <c:pt idx="23">
                        <c:v>13.392359662626854</c:v>
                      </c:pt>
                      <c:pt idx="24">
                        <c:v>14.653091094400677</c:v>
                      </c:pt>
                      <c:pt idx="25">
                        <c:v>15.854299367732233</c:v>
                      </c:pt>
                      <c:pt idx="26">
                        <c:v>17.042319134268602</c:v>
                      </c:pt>
                      <c:pt idx="27">
                        <c:v>18.256678041535608</c:v>
                      </c:pt>
                      <c:pt idx="28">
                        <c:v>19.498157286394616</c:v>
                      </c:pt>
                      <c:pt idx="29">
                        <c:v>20.718888141447824</c:v>
                      </c:pt>
                      <c:pt idx="30">
                        <c:v>21.840568559811498</c:v>
                      </c:pt>
                      <c:pt idx="31">
                        <c:v>22.792392100456514</c:v>
                      </c:pt>
                      <c:pt idx="32">
                        <c:v>23.549906440647352</c:v>
                      </c:pt>
                      <c:pt idx="33">
                        <c:v>24.155031438524688</c:v>
                      </c:pt>
                      <c:pt idx="34">
                        <c:v>24.706425277781609</c:v>
                      </c:pt>
                      <c:pt idx="35">
                        <c:v>25.323848868518752</c:v>
                      </c:pt>
                      <c:pt idx="36">
                        <c:v>26.102926263667957</c:v>
                      </c:pt>
                      <c:pt idx="37">
                        <c:v>27.08136372406727</c:v>
                      </c:pt>
                      <c:pt idx="38">
                        <c:v>28.231949733887621</c:v>
                      </c:pt>
                      <c:pt idx="39">
                        <c:v>29.484401327706372</c:v>
                      </c:pt>
                      <c:pt idx="40">
                        <c:v>30.763994891851418</c:v>
                      </c:pt>
                      <c:pt idx="41">
                        <c:v>32.026985721009169</c:v>
                      </c:pt>
                      <c:pt idx="42">
                        <c:v>33.275013039891014</c:v>
                      </c:pt>
                      <c:pt idx="43">
                        <c:v>34.541837112074887</c:v>
                      </c:pt>
                      <c:pt idx="44">
                        <c:v>35.860187750709954</c:v>
                      </c:pt>
                      <c:pt idx="45">
                        <c:v>37.226900803723268</c:v>
                      </c:pt>
                      <c:pt idx="46">
                        <c:v>38.585607338057017</c:v>
                      </c:pt>
                      <c:pt idx="47">
                        <c:v>39.837447998358478</c:v>
                      </c:pt>
                      <c:pt idx="48">
                        <c:v>40.876033563690605</c:v>
                      </c:pt>
                      <c:pt idx="49">
                        <c:v>41.630351901363582</c:v>
                      </c:pt>
                      <c:pt idx="50">
                        <c:v>42.094870523610048</c:v>
                      </c:pt>
                      <c:pt idx="51">
                        <c:v>42.331997509140756</c:v>
                      </c:pt>
                    </c:numCache>
                  </c:numRef>
                </c:val>
                <c:smooth val="1"/>
              </c15:ser>
            </c15:filteredLineSeries>
          </c:ext>
        </c:extLst>
      </c:lineChart>
      <c:catAx>
        <c:axId val="269800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69798720"/>
        <c:crosses val="autoZero"/>
        <c:auto val="1"/>
        <c:lblAlgn val="ctr"/>
        <c:lblOffset val="100"/>
        <c:noMultiLvlLbl val="0"/>
      </c:catAx>
      <c:valAx>
        <c:axId val="2697987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6980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X_matr!$E$4</c:f>
              <c:strCache>
                <c:ptCount val="1"/>
                <c:pt idx="0">
                  <c:v>ε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X_matr!$E$5:$E$56</c:f>
              <c:numCache>
                <c:formatCode>General</c:formatCode>
                <c:ptCount val="52"/>
                <c:pt idx="0">
                  <c:v>3.6213411279187682</c:v>
                </c:pt>
                <c:pt idx="1">
                  <c:v>2.9056051439206136</c:v>
                </c:pt>
                <c:pt idx="2">
                  <c:v>2.2346432039548993</c:v>
                </c:pt>
                <c:pt idx="3">
                  <c:v>1.5758249488095828</c:v>
                </c:pt>
                <c:pt idx="4">
                  <c:v>0.91832766701304891</c:v>
                </c:pt>
                <c:pt idx="5">
                  <c:v>0.24134023457920506</c:v>
                </c:pt>
                <c:pt idx="6">
                  <c:v>-0.42331811326599933</c:v>
                </c:pt>
                <c:pt idx="7">
                  <c:v>-1.0754851517253368</c:v>
                </c:pt>
                <c:pt idx="8">
                  <c:v>-1.683086720891513</c:v>
                </c:pt>
                <c:pt idx="9">
                  <c:v>-2.2072815693160877</c:v>
                </c:pt>
                <c:pt idx="10">
                  <c:v>-2.7134926402203874</c:v>
                </c:pt>
                <c:pt idx="11">
                  <c:v>-3.2072124017388219</c:v>
                </c:pt>
                <c:pt idx="12">
                  <c:v>-3.6716853498157747</c:v>
                </c:pt>
                <c:pt idx="13">
                  <c:v>-3.9673054589587728</c:v>
                </c:pt>
                <c:pt idx="14">
                  <c:v>-4.1411410953323653</c:v>
                </c:pt>
                <c:pt idx="15">
                  <c:v>-4.3764599298519578</c:v>
                </c:pt>
                <c:pt idx="16">
                  <c:v>-4.4350927852290267</c:v>
                </c:pt>
                <c:pt idx="17">
                  <c:v>-4.4701566950672751</c:v>
                </c:pt>
                <c:pt idx="18">
                  <c:v>-4.4272368273852463</c:v>
                </c:pt>
                <c:pt idx="19">
                  <c:v>-4.243204561093715</c:v>
                </c:pt>
                <c:pt idx="20">
                  <c:v>-3.8825790155437838</c:v>
                </c:pt>
                <c:pt idx="21">
                  <c:v>-3.4533555557412461</c:v>
                </c:pt>
                <c:pt idx="22">
                  <c:v>-2.6866118178390552</c:v>
                </c:pt>
                <c:pt idx="23">
                  <c:v>-2.1415366778511169</c:v>
                </c:pt>
                <c:pt idx="24">
                  <c:v>-1.7631127545491578</c:v>
                </c:pt>
                <c:pt idx="25">
                  <c:v>-1.5373191904592494</c:v>
                </c:pt>
                <c:pt idx="26">
                  <c:v>-1.1069369821051458</c:v>
                </c:pt>
                <c:pt idx="27">
                  <c:v>-1.0435536150024918</c:v>
                </c:pt>
                <c:pt idx="28">
                  <c:v>-0.41625367779554789</c:v>
                </c:pt>
                <c:pt idx="29">
                  <c:v>0.33660825245890091</c:v>
                </c:pt>
                <c:pt idx="30">
                  <c:v>0.77433692662992204</c:v>
                </c:pt>
                <c:pt idx="31">
                  <c:v>0.81480024738263435</c:v>
                </c:pt>
                <c:pt idx="32">
                  <c:v>0.96254050903916966</c:v>
                </c:pt>
                <c:pt idx="33">
                  <c:v>0.4131776420746176</c:v>
                </c:pt>
                <c:pt idx="34">
                  <c:v>0.24689704625722531</c:v>
                </c:pt>
                <c:pt idx="35">
                  <c:v>0.23428968334829303</c:v>
                </c:pt>
                <c:pt idx="36">
                  <c:v>4.42547422238313E-2</c:v>
                </c:pt>
                <c:pt idx="37">
                  <c:v>0.1162360235790949</c:v>
                </c:pt>
                <c:pt idx="38">
                  <c:v>0.54932970354385802</c:v>
                </c:pt>
                <c:pt idx="39">
                  <c:v>0.78659487829425245</c:v>
                </c:pt>
                <c:pt idx="40">
                  <c:v>1.7151462639368837</c:v>
                </c:pt>
                <c:pt idx="41">
                  <c:v>2.2489120180615565</c:v>
                </c:pt>
                <c:pt idx="42">
                  <c:v>2.5235815960564416</c:v>
                </c:pt>
                <c:pt idx="43">
                  <c:v>2.6395721474001235</c:v>
                </c:pt>
                <c:pt idx="44">
                  <c:v>3.3133147265537559</c:v>
                </c:pt>
                <c:pt idx="45">
                  <c:v>3.739131465614701</c:v>
                </c:pt>
                <c:pt idx="46">
                  <c:v>4.5055044039803853</c:v>
                </c:pt>
                <c:pt idx="47">
                  <c:v>5.7311589182441125</c:v>
                </c:pt>
                <c:pt idx="48">
                  <c:v>6.0811239771196455</c:v>
                </c:pt>
                <c:pt idx="49">
                  <c:v>4.2756313303173208</c:v>
                </c:pt>
                <c:pt idx="50">
                  <c:v>4.5979718237235652</c:v>
                </c:pt>
                <c:pt idx="51">
                  <c:v>4.9262219347427916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9797544"/>
        <c:axId val="26980224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X_matr!$F$4</c15:sqref>
                        </c15:formulaRef>
                      </c:ext>
                    </c:extLst>
                    <c:strCache>
                      <c:ptCount val="1"/>
                      <c:pt idx="0">
                        <c:v>ε_t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X_matr!$F$5:$F$56</c15:sqref>
                        </c15:formulaRef>
                      </c:ext>
                    </c:extLst>
                    <c:numCache>
                      <c:formatCode>General</c:formatCode>
                      <c:ptCount val="52"/>
                      <c:pt idx="0">
                        <c:v>3.6668087595673051</c:v>
                      </c:pt>
                      <c:pt idx="1">
                        <c:v>2.9623089709525456</c:v>
                      </c:pt>
                      <c:pt idx="2">
                        <c:v>2.2972393254994343</c:v>
                      </c:pt>
                      <c:pt idx="3">
                        <c:v>1.6755946925764469</c:v>
                      </c:pt>
                      <c:pt idx="4">
                        <c:v>1.0569791264610835</c:v>
                      </c:pt>
                      <c:pt idx="5">
                        <c:v>0.3910382941214966</c:v>
                      </c:pt>
                      <c:pt idx="6">
                        <c:v>-0.34484900228542714</c:v>
                      </c:pt>
                      <c:pt idx="7">
                        <c:v>-1.1242603182549815</c:v>
                      </c:pt>
                      <c:pt idx="8">
                        <c:v>-1.8778018361089857</c:v>
                      </c:pt>
                      <c:pt idx="9">
                        <c:v>-2.5233986918712046</c:v>
                      </c:pt>
                      <c:pt idx="10">
                        <c:v>-3.0051227959289655</c:v>
                      </c:pt>
                      <c:pt idx="11">
                        <c:v>-3.3203509099183943</c:v>
                      </c:pt>
                      <c:pt idx="12">
                        <c:v>-3.5208127781708622</c:v>
                      </c:pt>
                      <c:pt idx="13">
                        <c:v>-3.6862578013930318</c:v>
                      </c:pt>
                      <c:pt idx="14">
                        <c:v>-3.8834042172368837</c:v>
                      </c:pt>
                      <c:pt idx="15">
                        <c:v>-4.1304983788470979</c:v>
                      </c:pt>
                      <c:pt idx="16">
                        <c:v>-4.3853056529057142</c:v>
                      </c:pt>
                      <c:pt idx="17">
                        <c:v>-4.5628883103844764</c:v>
                      </c:pt>
                      <c:pt idx="18">
                        <c:v>-4.5748153903715192</c:v>
                      </c:pt>
                      <c:pt idx="19">
                        <c:v>-4.3708492202153195</c:v>
                      </c:pt>
                      <c:pt idx="20">
                        <c:v>-3.9629631695033938</c:v>
                      </c:pt>
                      <c:pt idx="21">
                        <c:v>-3.4203498842543407</c:v>
                      </c:pt>
                      <c:pt idx="22">
                        <c:v>-2.8384559176079498</c:v>
                      </c:pt>
                      <c:pt idx="23">
                        <c:v>-2.2978212794189332</c:v>
                      </c:pt>
                      <c:pt idx="24">
                        <c:v>-1.8332429811218323</c:v>
                      </c:pt>
                      <c:pt idx="25">
                        <c:v>-1.4281878412669924</c:v>
                      </c:pt>
                      <c:pt idx="26">
                        <c:v>-1.036321208207345</c:v>
                      </c:pt>
                      <c:pt idx="27">
                        <c:v>-0.61811543441705252</c:v>
                      </c:pt>
                      <c:pt idx="28">
                        <c:v>-0.17278932303477296</c:v>
                      </c:pt>
                      <c:pt idx="29">
                        <c:v>0.25178839854171958</c:v>
                      </c:pt>
                      <c:pt idx="30">
                        <c:v>0.57731568342867179</c:v>
                      </c:pt>
                      <c:pt idx="31">
                        <c:v>0.73298609059697228</c:v>
                      </c:pt>
                      <c:pt idx="32">
                        <c:v>0.69434729731109324</c:v>
                      </c:pt>
                      <c:pt idx="33">
                        <c:v>0.50331916171170288</c:v>
                      </c:pt>
                      <c:pt idx="34">
                        <c:v>0.25855986749190574</c:v>
                      </c:pt>
                      <c:pt idx="35">
                        <c:v>7.983032475232929E-2</c:v>
                      </c:pt>
                      <c:pt idx="36">
                        <c:v>6.275458642481116E-2</c:v>
                      </c:pt>
                      <c:pt idx="37">
                        <c:v>0.24503891334740596</c:v>
                      </c:pt>
                      <c:pt idx="38">
                        <c:v>0.59947178969103876</c:v>
                      </c:pt>
                      <c:pt idx="39">
                        <c:v>1.0557702500330695</c:v>
                      </c:pt>
                      <c:pt idx="40">
                        <c:v>1.539210680701389</c:v>
                      </c:pt>
                      <c:pt idx="41">
                        <c:v>2.0060483763824353</c:v>
                      </c:pt>
                      <c:pt idx="42">
                        <c:v>2.4579225617875453</c:v>
                      </c:pt>
                      <c:pt idx="43">
                        <c:v>2.9285935004947197</c:v>
                      </c:pt>
                      <c:pt idx="44">
                        <c:v>3.4507910056530484</c:v>
                      </c:pt>
                      <c:pt idx="45">
                        <c:v>4.0213509251896502</c:v>
                      </c:pt>
                      <c:pt idx="46">
                        <c:v>4.5839043260466736</c:v>
                      </c:pt>
                      <c:pt idx="47">
                        <c:v>5.0395918528714168</c:v>
                      </c:pt>
                      <c:pt idx="48">
                        <c:v>5.2820242847268268</c:v>
                      </c:pt>
                      <c:pt idx="49">
                        <c:v>5.240189488923086</c:v>
                      </c:pt>
                      <c:pt idx="50">
                        <c:v>4.9085549776928206</c:v>
                      </c:pt>
                      <c:pt idx="51">
                        <c:v>4.3495288297468164</c:v>
                      </c:pt>
                    </c:numCache>
                  </c:numRef>
                </c:val>
                <c:smooth val="1"/>
              </c15:ser>
            </c15:filteredLineSeries>
          </c:ext>
        </c:extLst>
      </c:lineChart>
      <c:catAx>
        <c:axId val="269797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69802248"/>
        <c:crosses val="autoZero"/>
        <c:auto val="1"/>
        <c:lblAlgn val="ctr"/>
        <c:lblOffset val="100"/>
        <c:noMultiLvlLbl val="0"/>
      </c:catAx>
      <c:valAx>
        <c:axId val="269802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69797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X_stat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U_matr!$B$5:$B$56</c:f>
              <c:numCache>
                <c:formatCode>General</c:formatCode>
                <c:ptCount val="52"/>
                <c:pt idx="0">
                  <c:v>1</c:v>
                </c:pt>
                <c:pt idx="1">
                  <c:v>1.0982332438604223</c:v>
                </c:pt>
                <c:pt idx="2">
                  <c:v>1.2345258603421336</c:v>
                </c:pt>
                <c:pt idx="3">
                  <c:v>1.384359600977525</c:v>
                </c:pt>
                <c:pt idx="4">
                  <c:v>1.4933295941669003</c:v>
                </c:pt>
                <c:pt idx="5">
                  <c:v>1.609671086895557</c:v>
                </c:pt>
                <c:pt idx="6">
                  <c:v>1.7153158927927568</c:v>
                </c:pt>
                <c:pt idx="7">
                  <c:v>1.8568566964464566</c:v>
                </c:pt>
                <c:pt idx="8">
                  <c:v>2.0249989984375625</c:v>
                </c:pt>
                <c:pt idx="9">
                  <c:v>2.2568006089499622</c:v>
                </c:pt>
                <c:pt idx="10">
                  <c:v>2.4467369095789433</c:v>
                </c:pt>
                <c:pt idx="11">
                  <c:v>2.7421577661151395</c:v>
                </c:pt>
                <c:pt idx="12">
                  <c:v>3.0448299346981291</c:v>
                </c:pt>
                <c:pt idx="13">
                  <c:v>3.3881655382396541</c:v>
                </c:pt>
                <c:pt idx="14">
                  <c:v>3.5869957133127679</c:v>
                </c:pt>
                <c:pt idx="15">
                  <c:v>4.5781419013661315</c:v>
                </c:pt>
                <c:pt idx="16">
                  <c:v>5.0330515604342771</c:v>
                </c:pt>
                <c:pt idx="17">
                  <c:v>5.6702455831096508</c:v>
                </c:pt>
                <c:pt idx="18">
                  <c:v>6.6360322102479872</c:v>
                </c:pt>
                <c:pt idx="19">
                  <c:v>7.4094787869075756</c:v>
                </c:pt>
                <c:pt idx="20">
                  <c:v>8.1439846160009619</c:v>
                </c:pt>
                <c:pt idx="21">
                  <c:v>9.3926124754617195</c:v>
                </c:pt>
                <c:pt idx="22">
                  <c:v>10.873041945434878</c:v>
                </c:pt>
                <c:pt idx="23">
                  <c:v>12.340250791234325</c:v>
                </c:pt>
                <c:pt idx="24">
                  <c:v>13.205921237129923</c:v>
                </c:pt>
                <c:pt idx="25">
                  <c:v>14.328191979488002</c:v>
                </c:pt>
                <c:pt idx="26">
                  <c:v>16.219662673771083</c:v>
                </c:pt>
                <c:pt idx="27">
                  <c:v>17.207203237049796</c:v>
                </c:pt>
                <c:pt idx="28">
                  <c:v>17.97251712671768</c:v>
                </c:pt>
                <c:pt idx="29">
                  <c:v>18.726733704579143</c:v>
                </c:pt>
                <c:pt idx="30">
                  <c:v>20.099795681262769</c:v>
                </c:pt>
                <c:pt idx="31">
                  <c:v>21.008853811946636</c:v>
                </c:pt>
                <c:pt idx="32">
                  <c:v>22.494811906574256</c:v>
                </c:pt>
                <c:pt idx="33">
                  <c:v>23.817435198910299</c:v>
                </c:pt>
                <c:pt idx="34">
                  <c:v>23.928969191939427</c:v>
                </c:pt>
                <c:pt idx="35">
                  <c:v>24.265694483394096</c:v>
                </c:pt>
                <c:pt idx="36">
                  <c:v>25.083089619806898</c:v>
                </c:pt>
                <c:pt idx="37">
                  <c:v>24.780056888746444</c:v>
                </c:pt>
                <c:pt idx="38">
                  <c:v>25.306077480870158</c:v>
                </c:pt>
                <c:pt idx="39">
                  <c:v>25.978606626337086</c:v>
                </c:pt>
                <c:pt idx="40">
                  <c:v>25.468410720724329</c:v>
                </c:pt>
                <c:pt idx="41">
                  <c:v>27.065061495933655</c:v>
                </c:pt>
                <c:pt idx="42">
                  <c:v>28.946035815872762</c:v>
                </c:pt>
                <c:pt idx="43">
                  <c:v>30.646408397099474</c:v>
                </c:pt>
                <c:pt idx="44">
                  <c:v>31.246023797123513</c:v>
                </c:pt>
                <c:pt idx="45">
                  <c:v>31.475421657786146</c:v>
                </c:pt>
                <c:pt idx="46">
                  <c:v>31.800849324946917</c:v>
                </c:pt>
                <c:pt idx="47">
                  <c:v>32.873082007932375</c:v>
                </c:pt>
                <c:pt idx="48">
                  <c:v>33.408517286967673</c:v>
                </c:pt>
                <c:pt idx="49">
                  <c:v>36.720884579944716</c:v>
                </c:pt>
                <c:pt idx="50">
                  <c:v>35.773646889147066</c:v>
                </c:pt>
                <c:pt idx="51">
                  <c:v>34.439165097552184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9796760"/>
        <c:axId val="226826352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v>X_form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U_matr!$D$5:$D$56</c15:sqref>
                        </c15:formulaRef>
                      </c:ext>
                    </c:extLst>
                    <c:numCache>
                      <c:formatCode>General</c:formatCode>
                      <c:ptCount val="52"/>
                      <c:pt idx="0">
                        <c:v>1.4017769733525449</c:v>
                      </c:pt>
                      <c:pt idx="1">
                        <c:v>1.4084762994994275</c:v>
                      </c:pt>
                      <c:pt idx="2">
                        <c:v>1.3118749347008469</c:v>
                      </c:pt>
                      <c:pt idx="3">
                        <c:v>1.2309508936468616</c:v>
                      </c:pt>
                      <c:pt idx="4">
                        <c:v>1.2542788259860396</c:v>
                      </c:pt>
                      <c:pt idx="5">
                        <c:v>1.4072616807197398</c:v>
                      </c:pt>
                      <c:pt idx="6">
                        <c:v>1.6503629985841071</c:v>
                      </c:pt>
                      <c:pt idx="7">
                        <c:v>1.9084010883883424</c:v>
                      </c:pt>
                      <c:pt idx="8">
                        <c:v>2.1156556287896007</c:v>
                      </c:pt>
                      <c:pt idx="9">
                        <c:v>2.2539370002594143</c:v>
                      </c:pt>
                      <c:pt idx="10">
                        <c:v>2.3646508161500241</c:v>
                      </c:pt>
                      <c:pt idx="11">
                        <c:v>2.5292542032909342</c:v>
                      </c:pt>
                      <c:pt idx="12">
                        <c:v>2.8285861106111962</c:v>
                      </c:pt>
                      <c:pt idx="13">
                        <c:v>3.3022466038239577</c:v>
                      </c:pt>
                      <c:pt idx="14">
                        <c:v>3.9291152306268349</c:v>
                      </c:pt>
                      <c:pt idx="15">
                        <c:v>4.6392907908562604</c:v>
                      </c:pt>
                      <c:pt idx="16">
                        <c:v>5.3516687960092133</c:v>
                      </c:pt>
                      <c:pt idx="17">
                        <c:v>6.0181704467613635</c:v>
                      </c:pt>
                      <c:pt idx="18">
                        <c:v>6.6519864548705785</c:v>
                      </c:pt>
                      <c:pt idx="19">
                        <c:v>7.324984563566372</c:v>
                      </c:pt>
                      <c:pt idx="20">
                        <c:v>8.134776631062099</c:v>
                      </c:pt>
                      <c:pt idx="21">
                        <c:v>9.1571594398838272</c:v>
                      </c:pt>
                      <c:pt idx="22">
                        <c:v>10.407090938333821</c:v>
                      </c:pt>
                      <c:pt idx="23">
                        <c:v>11.827288310217105</c:v>
                      </c:pt>
                      <c:pt idx="24">
                        <c:v>13.309961668335712</c:v>
                      </c:pt>
                      <c:pt idx="25">
                        <c:v>14.740914623788706</c:v>
                      </c:pt>
                      <c:pt idx="26">
                        <c:v>16.044390746787528</c:v>
                      </c:pt>
                      <c:pt idx="27">
                        <c:v>17.207028222217403</c:v>
                      </c:pt>
                      <c:pt idx="28">
                        <c:v>18.270062315629428</c:v>
                      </c:pt>
                      <c:pt idx="29">
                        <c:v>19.295025957431577</c:v>
                      </c:pt>
                      <c:pt idx="30">
                        <c:v>20.321515104421298</c:v>
                      </c:pt>
                      <c:pt idx="31">
                        <c:v>21.339404363415913</c:v>
                      </c:pt>
                      <c:pt idx="32">
                        <c:v>22.290313686980348</c:v>
                      </c:pt>
                      <c:pt idx="33">
                        <c:v>23.097987198962315</c:v>
                      </c:pt>
                      <c:pt idx="34">
                        <c:v>23.712213618254399</c:v>
                      </c:pt>
                      <c:pt idx="35">
                        <c:v>24.143612083108053</c:v>
                      </c:pt>
                      <c:pt idx="36">
                        <c:v>24.470761082144243</c:v>
                      </c:pt>
                      <c:pt idx="37">
                        <c:v>24.814725883420472</c:v>
                      </c:pt>
                      <c:pt idx="38">
                        <c:v>25.292253303412991</c:v>
                      </c:pt>
                      <c:pt idx="39">
                        <c:v>25.96962059866992</c:v>
                      </c:pt>
                      <c:pt idx="40">
                        <c:v>26.838959929781623</c:v>
                      </c:pt>
                      <c:pt idx="41">
                        <c:v>27.827896400430099</c:v>
                      </c:pt>
                      <c:pt idx="42">
                        <c:v>28.83702355402032</c:v>
                      </c:pt>
                      <c:pt idx="43">
                        <c:v>29.786249583430628</c:v>
                      </c:pt>
                      <c:pt idx="44">
                        <c:v>30.647106221084421</c:v>
                      </c:pt>
                      <c:pt idx="45">
                        <c:v>31.445642230451174</c:v>
                      </c:pt>
                      <c:pt idx="46">
                        <c:v>32.235683320660591</c:v>
                      </c:pt>
                      <c:pt idx="47">
                        <c:v>33.057364311636853</c:v>
                      </c:pt>
                      <c:pt idx="48">
                        <c:v>33.903297736354759</c:v>
                      </c:pt>
                      <c:pt idx="49">
                        <c:v>34.71078230903602</c:v>
                      </c:pt>
                      <c:pt idx="50">
                        <c:v>35.385085521991613</c:v>
                      </c:pt>
                      <c:pt idx="51">
                        <c:v>35.84281799871718</c:v>
                      </c:pt>
                    </c:numCache>
                  </c:numRef>
                </c:val>
                <c:smooth val="1"/>
              </c15:ser>
            </c15:filteredLineSeries>
          </c:ext>
        </c:extLst>
      </c:lineChart>
      <c:catAx>
        <c:axId val="26979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26826352"/>
        <c:crosses val="autoZero"/>
        <c:auto val="1"/>
        <c:lblAlgn val="ctr"/>
        <c:lblOffset val="100"/>
        <c:noMultiLvlLbl val="0"/>
      </c:catAx>
      <c:valAx>
        <c:axId val="226826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69796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48126671393833E-2"/>
          <c:y val="2.040000444527371E-2"/>
          <c:w val="0.93417417926172119"/>
          <c:h val="0.91828885037618124"/>
        </c:manualLayout>
      </c:layout>
      <c:lineChart>
        <c:grouping val="standard"/>
        <c:varyColors val="0"/>
        <c:ser>
          <c:idx val="0"/>
          <c:order val="0"/>
          <c:tx>
            <c:strRef>
              <c:f>U_matr!$E$4</c:f>
              <c:strCache>
                <c:ptCount val="1"/>
                <c:pt idx="0">
                  <c:v>ε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U_matr!$E$5:$E$56</c:f>
              <c:numCache>
                <c:formatCode>General</c:formatCode>
                <c:ptCount val="52"/>
                <c:pt idx="0">
                  <c:v>2.3150219718618192</c:v>
                </c:pt>
                <c:pt idx="1">
                  <c:v>1.7468690258494064</c:v>
                </c:pt>
                <c:pt idx="2">
                  <c:v>1.2167754524582808</c:v>
                </c:pt>
                <c:pt idx="3">
                  <c:v>0.7002230032208363</c:v>
                </c:pt>
                <c:pt idx="4">
                  <c:v>0.14280680653737576</c:v>
                </c:pt>
                <c:pt idx="5">
                  <c:v>-0.40723789060680282</c:v>
                </c:pt>
                <c:pt idx="6">
                  <c:v>-0.96797927458243826</c:v>
                </c:pt>
                <c:pt idx="7">
                  <c:v>-1.4928246608015758</c:v>
                </c:pt>
                <c:pt idx="8">
                  <c:v>-1.9910685486833053</c:v>
                </c:pt>
                <c:pt idx="9">
                  <c:v>-2.4256531280437414</c:v>
                </c:pt>
                <c:pt idx="10">
                  <c:v>-2.9021030172875957</c:v>
                </c:pt>
                <c:pt idx="11">
                  <c:v>-3.2730683506242357</c:v>
                </c:pt>
                <c:pt idx="12">
                  <c:v>-3.6367823719140819</c:v>
                </c:pt>
                <c:pt idx="13">
                  <c:v>-3.9598329582453928</c:v>
                </c:pt>
                <c:pt idx="14">
                  <c:v>-4.4273889730451135</c:v>
                </c:pt>
                <c:pt idx="15">
                  <c:v>-4.1026289748645866</c:v>
                </c:pt>
                <c:pt idx="16">
                  <c:v>-4.3141055056692768</c:v>
                </c:pt>
                <c:pt idx="17">
                  <c:v>-4.3432976728667398</c:v>
                </c:pt>
                <c:pt idx="18">
                  <c:v>-4.0438972356012375</c:v>
                </c:pt>
                <c:pt idx="19">
                  <c:v>-3.9368368488144867</c:v>
                </c:pt>
                <c:pt idx="20">
                  <c:v>-3.8687172095939357</c:v>
                </c:pt>
                <c:pt idx="21">
                  <c:v>-3.2864755400060139</c:v>
                </c:pt>
                <c:pt idx="22">
                  <c:v>-2.4724322599056916</c:v>
                </c:pt>
                <c:pt idx="23">
                  <c:v>-1.6716096039790798</c:v>
                </c:pt>
                <c:pt idx="24">
                  <c:v>-1.4723253479563181</c:v>
                </c:pt>
                <c:pt idx="25">
                  <c:v>-1.0164407954710746</c:v>
                </c:pt>
                <c:pt idx="26">
                  <c:v>0.20864370893917039</c:v>
                </c:pt>
                <c:pt idx="27">
                  <c:v>0.5297980823450481</c:v>
                </c:pt>
                <c:pt idx="28">
                  <c:v>0.62872578214009556</c:v>
                </c:pt>
                <c:pt idx="29">
                  <c:v>0.71655617012872286</c:v>
                </c:pt>
                <c:pt idx="30">
                  <c:v>1.4232319569395133</c:v>
                </c:pt>
                <c:pt idx="31">
                  <c:v>1.6659038977505447</c:v>
                </c:pt>
                <c:pt idx="32">
                  <c:v>2.485475802505329</c:v>
                </c:pt>
                <c:pt idx="33">
                  <c:v>3.1417129049685357</c:v>
                </c:pt>
                <c:pt idx="34">
                  <c:v>2.5868607081248278</c:v>
                </c:pt>
                <c:pt idx="35">
                  <c:v>2.2571998097066608</c:v>
                </c:pt>
                <c:pt idx="36">
                  <c:v>2.4082087562466281</c:v>
                </c:pt>
                <c:pt idx="37">
                  <c:v>1.4387898353133366</c:v>
                </c:pt>
                <c:pt idx="38">
                  <c:v>1.2984242375642161</c:v>
                </c:pt>
                <c:pt idx="39">
                  <c:v>1.3045671931583076</c:v>
                </c:pt>
                <c:pt idx="40">
                  <c:v>0.12798509767271504</c:v>
                </c:pt>
                <c:pt idx="41">
                  <c:v>1.0582496830092047</c:v>
                </c:pt>
                <c:pt idx="42">
                  <c:v>2.2728378130754763</c:v>
                </c:pt>
                <c:pt idx="43">
                  <c:v>3.3068242044293523</c:v>
                </c:pt>
                <c:pt idx="44">
                  <c:v>3.2400534145805562</c:v>
                </c:pt>
                <c:pt idx="45">
                  <c:v>2.8030650853703527</c:v>
                </c:pt>
                <c:pt idx="46">
                  <c:v>2.4621065626582901</c:v>
                </c:pt>
                <c:pt idx="47">
                  <c:v>2.8679530557709114</c:v>
                </c:pt>
                <c:pt idx="48">
                  <c:v>2.7370021449333741</c:v>
                </c:pt>
                <c:pt idx="49">
                  <c:v>5.382983248037581</c:v>
                </c:pt>
                <c:pt idx="50">
                  <c:v>3.7693593673670946</c:v>
                </c:pt>
                <c:pt idx="51">
                  <c:v>1.7684913858993774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853080"/>
        <c:axId val="27285386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U_matr!$F$4</c15:sqref>
                        </c15:formulaRef>
                      </c:ext>
                    </c:extLst>
                    <c:strCache>
                      <c:ptCount val="1"/>
                      <c:pt idx="0">
                        <c:v>ε_t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U_matr!$F$5:$F$56</c15:sqref>
                        </c15:formulaRef>
                      </c:ext>
                    </c:extLst>
                    <c:numCache>
                      <c:formatCode>General</c:formatCode>
                      <c:ptCount val="52"/>
                      <c:pt idx="0">
                        <c:v>2.7167989452143568</c:v>
                      </c:pt>
                      <c:pt idx="1">
                        <c:v>2.057112081488405</c:v>
                      </c:pt>
                      <c:pt idx="2">
                        <c:v>1.2941245268169874</c:v>
                      </c:pt>
                      <c:pt idx="3">
                        <c:v>0.54681429589016572</c:v>
                      </c:pt>
                      <c:pt idx="4">
                        <c:v>-9.6243961643490999E-2</c:v>
                      </c:pt>
                      <c:pt idx="5">
                        <c:v>-0.60964729678262786</c:v>
                      </c:pt>
                      <c:pt idx="6">
                        <c:v>-1.0329321687910957</c:v>
                      </c:pt>
                      <c:pt idx="7">
                        <c:v>-1.4412802688596973</c:v>
                      </c:pt>
                      <c:pt idx="8">
                        <c:v>-1.9004119183312742</c:v>
                      </c:pt>
                      <c:pt idx="9">
                        <c:v>-2.4285167367342972</c:v>
                      </c:pt>
                      <c:pt idx="10">
                        <c:v>-2.9841891107165215</c:v>
                      </c:pt>
                      <c:pt idx="11">
                        <c:v>-3.4859719134484481</c:v>
                      </c:pt>
                      <c:pt idx="12">
                        <c:v>-3.853026196001021</c:v>
                      </c:pt>
                      <c:pt idx="13">
                        <c:v>-4.045751892661098</c:v>
                      </c:pt>
                      <c:pt idx="14">
                        <c:v>-4.0852694557310549</c:v>
                      </c:pt>
                      <c:pt idx="15">
                        <c:v>-4.0414800853744639</c:v>
                      </c:pt>
                      <c:pt idx="16">
                        <c:v>-3.9954882700943459</c:v>
                      </c:pt>
                      <c:pt idx="17">
                        <c:v>-3.9953728092150342</c:v>
                      </c:pt>
                      <c:pt idx="18">
                        <c:v>-4.0279429909786542</c:v>
                      </c:pt>
                      <c:pt idx="19">
                        <c:v>-4.0213310721556983</c:v>
                      </c:pt>
                      <c:pt idx="20">
                        <c:v>-3.8779251945328039</c:v>
                      </c:pt>
                      <c:pt idx="21">
                        <c:v>-3.5219285755839147</c:v>
                      </c:pt>
                      <c:pt idx="22">
                        <c:v>-2.9383832670067522</c:v>
                      </c:pt>
                      <c:pt idx="23">
                        <c:v>-2.1845720849963088</c:v>
                      </c:pt>
                      <c:pt idx="24">
                        <c:v>-1.3682849167505386</c:v>
                      </c:pt>
                      <c:pt idx="25">
                        <c:v>-0.60371815117037875</c:v>
                      </c:pt>
                      <c:pt idx="26">
                        <c:v>3.3371781955607582E-2</c:v>
                      </c:pt>
                      <c:pt idx="27">
                        <c:v>0.52962306751264887</c:v>
                      </c:pt>
                      <c:pt idx="28">
                        <c:v>0.92627097105183553</c:v>
                      </c:pt>
                      <c:pt idx="29">
                        <c:v>1.284848422981149</c:v>
                      </c:pt>
                      <c:pt idx="30">
                        <c:v>1.6449513800980289</c:v>
                      </c:pt>
                      <c:pt idx="31">
                        <c:v>1.996454449219816</c:v>
                      </c:pt>
                      <c:pt idx="32">
                        <c:v>2.2809775829114107</c:v>
                      </c:pt>
                      <c:pt idx="33">
                        <c:v>2.4222649050205489</c:v>
                      </c:pt>
                      <c:pt idx="34">
                        <c:v>2.3701051344397976</c:v>
                      </c:pt>
                      <c:pt idx="35">
                        <c:v>2.1351174094206047</c:v>
                      </c:pt>
                      <c:pt idx="36">
                        <c:v>1.7958802185839606</c:v>
                      </c:pt>
                      <c:pt idx="37">
                        <c:v>1.4734588299873557</c:v>
                      </c:pt>
                      <c:pt idx="38">
                        <c:v>1.2846000601070406</c:v>
                      </c:pt>
                      <c:pt idx="39">
                        <c:v>1.2955811654911324</c:v>
                      </c:pt>
                      <c:pt idx="40">
                        <c:v>1.4985343067299999</c:v>
                      </c:pt>
                      <c:pt idx="41">
                        <c:v>1.8210845875056396</c:v>
                      </c:pt>
                      <c:pt idx="42">
                        <c:v>2.1638255512230313</c:v>
                      </c:pt>
                      <c:pt idx="43">
                        <c:v>2.4466653907604954</c:v>
                      </c:pt>
                      <c:pt idx="44">
                        <c:v>2.6411358385414645</c:v>
                      </c:pt>
                      <c:pt idx="45">
                        <c:v>2.7732856580353809</c:v>
                      </c:pt>
                      <c:pt idx="46">
                        <c:v>2.896940558371953</c:v>
                      </c:pt>
                      <c:pt idx="47">
                        <c:v>3.0522353594753886</c:v>
                      </c:pt>
                      <c:pt idx="48">
                        <c:v>3.231782594320443</c:v>
                      </c:pt>
                      <c:pt idx="49">
                        <c:v>3.3728809771288675</c:v>
                      </c:pt>
                      <c:pt idx="50">
                        <c:v>3.3807980002116294</c:v>
                      </c:pt>
                      <c:pt idx="51">
                        <c:v>3.1721442870643588</c:v>
                      </c:pt>
                    </c:numCache>
                  </c:numRef>
                </c:val>
                <c:smooth val="1"/>
              </c15:ser>
            </c15:filteredLineSeries>
          </c:ext>
        </c:extLst>
      </c:lineChart>
      <c:catAx>
        <c:axId val="272853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853864"/>
        <c:crosses val="autoZero"/>
        <c:auto val="1"/>
        <c:lblAlgn val="ctr"/>
        <c:lblOffset val="100"/>
        <c:noMultiLvlLbl val="0"/>
      </c:catAx>
      <c:valAx>
        <c:axId val="272853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853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X_matr!$BB$5:$BB$56</c:f>
              <c:numCache>
                <c:formatCode>General</c:formatCode>
                <c:ptCount val="52"/>
                <c:pt idx="0">
                  <c:v>2.4402390735828714</c:v>
                </c:pt>
                <c:pt idx="1">
                  <c:v>2.0697992757378807</c:v>
                </c:pt>
                <c:pt idx="2">
                  <c:v>1.6691771436705669</c:v>
                </c:pt>
                <c:pt idx="3">
                  <c:v>1.2442146501889475</c:v>
                </c:pt>
                <c:pt idx="4">
                  <c:v>0.80110870538018175</c:v>
                </c:pt>
                <c:pt idx="5">
                  <c:v>0.34632079170727192</c:v>
                </c:pt>
                <c:pt idx="6">
                  <c:v>-0.1135172589552369</c:v>
                </c:pt>
                <c:pt idx="7">
                  <c:v>-0.57169997236357228</c:v>
                </c:pt>
                <c:pt idx="8">
                  <c:v>-1.0215460128186247</c:v>
                </c:pt>
                <c:pt idx="9">
                  <c:v>-1.4564956120854928</c:v>
                </c:pt>
                <c:pt idx="10">
                  <c:v>-1.8702062255856675</c:v>
                </c:pt>
                <c:pt idx="11">
                  <c:v>-2.2566450209791449</c:v>
                </c:pt>
                <c:pt idx="12">
                  <c:v>-2.6101768504447058</c:v>
                </c:pt>
                <c:pt idx="13">
                  <c:v>-2.9256464238243916</c:v>
                </c:pt>
                <c:pt idx="14">
                  <c:v>-3.1984534843627141</c:v>
                </c:pt>
                <c:pt idx="15">
                  <c:v>-3.4246198908090237</c:v>
                </c:pt>
                <c:pt idx="16">
                  <c:v>-3.6008476276749395</c:v>
                </c:pt>
                <c:pt idx="17">
                  <c:v>-3.7245668977266515</c:v>
                </c:pt>
                <c:pt idx="18">
                  <c:v>-3.7939735954152729</c:v>
                </c:pt>
                <c:pt idx="19">
                  <c:v>-3.8080556147982314</c:v>
                </c:pt>
                <c:pt idx="20">
                  <c:v>-3.7666076083229765</c:v>
                </c:pt>
                <c:pt idx="21">
                  <c:v>-3.6702339812567013</c:v>
                </c:pt>
                <c:pt idx="22">
                  <c:v>-3.5203400780965395</c:v>
                </c:pt>
                <c:pt idx="23">
                  <c:v>-3.3191116894822414</c:v>
                </c:pt>
                <c:pt idx="24">
                  <c:v>-3.0694831784466721</c:v>
                </c:pt>
                <c:pt idx="25">
                  <c:v>-2.7750946907951812</c:v>
                </c:pt>
                <c:pt idx="26">
                  <c:v>-2.4402390735828718</c:v>
                </c:pt>
                <c:pt idx="27">
                  <c:v>-2.0697992757378816</c:v>
                </c:pt>
                <c:pt idx="28">
                  <c:v>-1.6691771436705678</c:v>
                </c:pt>
                <c:pt idx="29">
                  <c:v>-1.2442146501889477</c:v>
                </c:pt>
                <c:pt idx="30">
                  <c:v>-0.80110870538018197</c:v>
                </c:pt>
                <c:pt idx="31">
                  <c:v>-0.34632079170727281</c:v>
                </c:pt>
                <c:pt idx="32">
                  <c:v>0.11351725895523557</c:v>
                </c:pt>
                <c:pt idx="33">
                  <c:v>0.57169997236357228</c:v>
                </c:pt>
                <c:pt idx="34">
                  <c:v>1.0215460128186225</c:v>
                </c:pt>
                <c:pt idx="35">
                  <c:v>1.4564956120854926</c:v>
                </c:pt>
                <c:pt idx="36">
                  <c:v>1.8702062255856677</c:v>
                </c:pt>
                <c:pt idx="37">
                  <c:v>2.256645020979144</c:v>
                </c:pt>
                <c:pt idx="38">
                  <c:v>2.6101768504447054</c:v>
                </c:pt>
                <c:pt idx="39">
                  <c:v>2.9256464238243898</c:v>
                </c:pt>
                <c:pt idx="40">
                  <c:v>3.1984534843627137</c:v>
                </c:pt>
                <c:pt idx="41">
                  <c:v>3.4246198908090237</c:v>
                </c:pt>
                <c:pt idx="42">
                  <c:v>3.6008476276749386</c:v>
                </c:pt>
                <c:pt idx="43">
                  <c:v>3.7245668977266515</c:v>
                </c:pt>
                <c:pt idx="44">
                  <c:v>3.7939735954152729</c:v>
                </c:pt>
                <c:pt idx="45">
                  <c:v>3.808055614798231</c:v>
                </c:pt>
                <c:pt idx="46">
                  <c:v>3.7666076083229769</c:v>
                </c:pt>
                <c:pt idx="47">
                  <c:v>3.6702339812567022</c:v>
                </c:pt>
                <c:pt idx="48">
                  <c:v>3.5203400780965399</c:v>
                </c:pt>
                <c:pt idx="49">
                  <c:v>3.3191116894822423</c:v>
                </c:pt>
                <c:pt idx="50">
                  <c:v>3.0694831784466721</c:v>
                </c:pt>
                <c:pt idx="51">
                  <c:v>2.7750946907951812</c:v>
                </c:pt>
              </c:numCache>
            </c:numRef>
          </c:yVal>
          <c:smooth val="1"/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X_matr!$BB$5:$BB$56</c:f>
              <c:numCache>
                <c:formatCode>General</c:formatCode>
                <c:ptCount val="52"/>
                <c:pt idx="0">
                  <c:v>2.4402390735828714</c:v>
                </c:pt>
                <c:pt idx="1">
                  <c:v>2.0697992757378807</c:v>
                </c:pt>
                <c:pt idx="2">
                  <c:v>1.6691771436705669</c:v>
                </c:pt>
                <c:pt idx="3">
                  <c:v>1.2442146501889475</c:v>
                </c:pt>
                <c:pt idx="4">
                  <c:v>0.80110870538018175</c:v>
                </c:pt>
                <c:pt idx="5">
                  <c:v>0.34632079170727192</c:v>
                </c:pt>
                <c:pt idx="6">
                  <c:v>-0.1135172589552369</c:v>
                </c:pt>
                <c:pt idx="7">
                  <c:v>-0.57169997236357228</c:v>
                </c:pt>
                <c:pt idx="8">
                  <c:v>-1.0215460128186247</c:v>
                </c:pt>
                <c:pt idx="9">
                  <c:v>-1.4564956120854928</c:v>
                </c:pt>
                <c:pt idx="10">
                  <c:v>-1.8702062255856675</c:v>
                </c:pt>
                <c:pt idx="11">
                  <c:v>-2.2566450209791449</c:v>
                </c:pt>
                <c:pt idx="12">
                  <c:v>-2.6101768504447058</c:v>
                </c:pt>
                <c:pt idx="13">
                  <c:v>-2.9256464238243916</c:v>
                </c:pt>
                <c:pt idx="14">
                  <c:v>-3.1984534843627141</c:v>
                </c:pt>
                <c:pt idx="15">
                  <c:v>-3.4246198908090237</c:v>
                </c:pt>
                <c:pt idx="16">
                  <c:v>-3.6008476276749395</c:v>
                </c:pt>
                <c:pt idx="17">
                  <c:v>-3.7245668977266515</c:v>
                </c:pt>
                <c:pt idx="18">
                  <c:v>-3.7939735954152729</c:v>
                </c:pt>
                <c:pt idx="19">
                  <c:v>-3.8080556147982314</c:v>
                </c:pt>
                <c:pt idx="20">
                  <c:v>-3.7666076083229765</c:v>
                </c:pt>
                <c:pt idx="21">
                  <c:v>-3.6702339812567013</c:v>
                </c:pt>
                <c:pt idx="22">
                  <c:v>-3.5203400780965395</c:v>
                </c:pt>
                <c:pt idx="23">
                  <c:v>-3.3191116894822414</c:v>
                </c:pt>
                <c:pt idx="24">
                  <c:v>-3.0694831784466721</c:v>
                </c:pt>
                <c:pt idx="25">
                  <c:v>-2.7750946907951812</c:v>
                </c:pt>
                <c:pt idx="26">
                  <c:v>-2.4402390735828718</c:v>
                </c:pt>
                <c:pt idx="27">
                  <c:v>-2.0697992757378816</c:v>
                </c:pt>
                <c:pt idx="28">
                  <c:v>-1.6691771436705678</c:v>
                </c:pt>
                <c:pt idx="29">
                  <c:v>-1.2442146501889477</c:v>
                </c:pt>
                <c:pt idx="30">
                  <c:v>-0.80110870538018197</c:v>
                </c:pt>
                <c:pt idx="31">
                  <c:v>-0.34632079170727281</c:v>
                </c:pt>
                <c:pt idx="32">
                  <c:v>0.11351725895523557</c:v>
                </c:pt>
                <c:pt idx="33">
                  <c:v>0.57169997236357228</c:v>
                </c:pt>
                <c:pt idx="34">
                  <c:v>1.0215460128186225</c:v>
                </c:pt>
                <c:pt idx="35">
                  <c:v>1.4564956120854926</c:v>
                </c:pt>
                <c:pt idx="36">
                  <c:v>1.8702062255856677</c:v>
                </c:pt>
                <c:pt idx="37">
                  <c:v>2.256645020979144</c:v>
                </c:pt>
                <c:pt idx="38">
                  <c:v>2.6101768504447054</c:v>
                </c:pt>
                <c:pt idx="39">
                  <c:v>2.9256464238243898</c:v>
                </c:pt>
                <c:pt idx="40">
                  <c:v>3.1984534843627137</c:v>
                </c:pt>
                <c:pt idx="41">
                  <c:v>3.4246198908090237</c:v>
                </c:pt>
                <c:pt idx="42">
                  <c:v>3.6008476276749386</c:v>
                </c:pt>
                <c:pt idx="43">
                  <c:v>3.7245668977266515</c:v>
                </c:pt>
                <c:pt idx="44">
                  <c:v>3.7939735954152729</c:v>
                </c:pt>
                <c:pt idx="45">
                  <c:v>3.808055614798231</c:v>
                </c:pt>
                <c:pt idx="46">
                  <c:v>3.7666076083229769</c:v>
                </c:pt>
                <c:pt idx="47">
                  <c:v>3.6702339812567022</c:v>
                </c:pt>
                <c:pt idx="48">
                  <c:v>3.5203400780965399</c:v>
                </c:pt>
                <c:pt idx="49">
                  <c:v>3.3191116894822423</c:v>
                </c:pt>
                <c:pt idx="50">
                  <c:v>3.0694831784466721</c:v>
                </c:pt>
                <c:pt idx="51">
                  <c:v>2.7750946907951812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856216"/>
        <c:axId val="272851120"/>
      </c:scatterChart>
      <c:valAx>
        <c:axId val="272856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851120"/>
        <c:crosses val="autoZero"/>
        <c:crossBetween val="midCat"/>
      </c:valAx>
      <c:valAx>
        <c:axId val="272851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856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X_matr!$BC$5:$BC$56</c:f>
              <c:numCache>
                <c:formatCode>General</c:formatCode>
                <c:ptCount val="52"/>
                <c:pt idx="0">
                  <c:v>1.4921905011021102</c:v>
                </c:pt>
                <c:pt idx="1">
                  <c:v>1.4000173651739218</c:v>
                </c:pt>
                <c:pt idx="2">
                  <c:v>1.2264803088378906</c:v>
                </c:pt>
                <c:pt idx="3">
                  <c:v>0.98166467502673249</c:v>
                </c:pt>
                <c:pt idx="4">
                  <c:v>0.67979825850893016</c:v>
                </c:pt>
                <c:pt idx="5">
                  <c:v>0.33842443817271911</c:v>
                </c:pt>
                <c:pt idx="6">
                  <c:v>-2.261738038730926E-2</c:v>
                </c:pt>
                <c:pt idx="7">
                  <c:v>-0.38234475901005993</c:v>
                </c:pt>
                <c:pt idx="8">
                  <c:v>-0.71985165000579765</c:v>
                </c:pt>
                <c:pt idx="9">
                  <c:v>-1.0155233796574827</c:v>
                </c:pt>
                <c:pt idx="10">
                  <c:v>-1.2521765817607686</c:v>
                </c:pt>
                <c:pt idx="11">
                  <c:v>-1.4160578324088013</c:v>
                </c:pt>
                <c:pt idx="12">
                  <c:v>-1.4976429489980263</c:v>
                </c:pt>
                <c:pt idx="13">
                  <c:v>-1.4921905011021099</c:v>
                </c:pt>
                <c:pt idx="14">
                  <c:v>-1.4000173651739216</c:v>
                </c:pt>
                <c:pt idx="15">
                  <c:v>-1.2264803088378908</c:v>
                </c:pt>
                <c:pt idx="16">
                  <c:v>-0.98166467502673249</c:v>
                </c:pt>
                <c:pt idx="17">
                  <c:v>-0.67979825850893039</c:v>
                </c:pt>
                <c:pt idx="18">
                  <c:v>-0.33842443817271961</c:v>
                </c:pt>
                <c:pt idx="19">
                  <c:v>2.26173803873084E-2</c:v>
                </c:pt>
                <c:pt idx="20">
                  <c:v>0.38234475901006004</c:v>
                </c:pt>
                <c:pt idx="21">
                  <c:v>0.71985165000579754</c:v>
                </c:pt>
                <c:pt idx="22">
                  <c:v>1.0155233796574827</c:v>
                </c:pt>
                <c:pt idx="23">
                  <c:v>1.2521765817607684</c:v>
                </c:pt>
                <c:pt idx="24">
                  <c:v>1.4160578324088011</c:v>
                </c:pt>
                <c:pt idx="25">
                  <c:v>1.4976429489980263</c:v>
                </c:pt>
                <c:pt idx="26">
                  <c:v>1.4921905011021099</c:v>
                </c:pt>
                <c:pt idx="27">
                  <c:v>1.4000173651739221</c:v>
                </c:pt>
                <c:pt idx="28">
                  <c:v>1.2264803088378913</c:v>
                </c:pt>
                <c:pt idx="29">
                  <c:v>0.98166467502673271</c:v>
                </c:pt>
                <c:pt idx="30">
                  <c:v>0.6797982585089305</c:v>
                </c:pt>
                <c:pt idx="31">
                  <c:v>0.33842443817271978</c:v>
                </c:pt>
                <c:pt idx="32">
                  <c:v>-2.2617380387308206E-2</c:v>
                </c:pt>
                <c:pt idx="33">
                  <c:v>-0.38234475901005993</c:v>
                </c:pt>
                <c:pt idx="34">
                  <c:v>-0.7198516500057961</c:v>
                </c:pt>
                <c:pt idx="35">
                  <c:v>-1.0155233796574823</c:v>
                </c:pt>
                <c:pt idx="36">
                  <c:v>-1.2521765817607688</c:v>
                </c:pt>
                <c:pt idx="37">
                  <c:v>-1.4160578324088011</c:v>
                </c:pt>
                <c:pt idx="38">
                  <c:v>-1.4976429489980263</c:v>
                </c:pt>
                <c:pt idx="39">
                  <c:v>-1.4921905011021104</c:v>
                </c:pt>
                <c:pt idx="40">
                  <c:v>-1.4000173651739221</c:v>
                </c:pt>
                <c:pt idx="41">
                  <c:v>-1.2264803088378906</c:v>
                </c:pt>
                <c:pt idx="42">
                  <c:v>-0.98166467502673371</c:v>
                </c:pt>
                <c:pt idx="43">
                  <c:v>-0.67979825850893072</c:v>
                </c:pt>
                <c:pt idx="44">
                  <c:v>-0.33842443817272128</c:v>
                </c:pt>
                <c:pt idx="45">
                  <c:v>2.2617380387308011E-2</c:v>
                </c:pt>
                <c:pt idx="46">
                  <c:v>0.38234475901005965</c:v>
                </c:pt>
                <c:pt idx="47">
                  <c:v>0.71985165000579587</c:v>
                </c:pt>
                <c:pt idx="48">
                  <c:v>1.0155233796574823</c:v>
                </c:pt>
                <c:pt idx="49">
                  <c:v>1.2521765817607673</c:v>
                </c:pt>
                <c:pt idx="50">
                  <c:v>1.4160578324088011</c:v>
                </c:pt>
                <c:pt idx="51">
                  <c:v>1.4976429489980263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854256"/>
        <c:axId val="272851904"/>
      </c:scatterChart>
      <c:valAx>
        <c:axId val="272854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851904"/>
        <c:crosses val="autoZero"/>
        <c:crossBetween val="midCat"/>
      </c:valAx>
      <c:valAx>
        <c:axId val="272851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854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956489974835614E-2"/>
          <c:y val="0.16708333333333336"/>
          <c:w val="0.87751430040317124"/>
          <c:h val="0.77736111111111106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X_matr!$BD$5:$BD$56</c:f>
              <c:numCache>
                <c:formatCode>General</c:formatCode>
                <c:ptCount val="52"/>
                <c:pt idx="0">
                  <c:v>-8.8674089695546521E-2</c:v>
                </c:pt>
                <c:pt idx="1">
                  <c:v>-0.27958707305308172</c:v>
                </c:pt>
                <c:pt idx="2">
                  <c:v>-0.43416281940346357</c:v>
                </c:pt>
                <c:pt idx="3">
                  <c:v>-0.53231150317158393</c:v>
                </c:pt>
                <c:pt idx="4">
                  <c:v>-0.56127698386397584</c:v>
                </c:pt>
                <c:pt idx="5">
                  <c:v>-0.51729468994500982</c:v>
                </c:pt>
                <c:pt idx="6">
                  <c:v>-0.40608089084302357</c:v>
                </c:pt>
                <c:pt idx="7">
                  <c:v>-0.24208976761977008</c:v>
                </c:pt>
                <c:pt idx="8">
                  <c:v>-4.6634838981821677E-2</c:v>
                </c:pt>
                <c:pt idx="9">
                  <c:v>0.15488110377372569</c:v>
                </c:pt>
                <c:pt idx="10">
                  <c:v>0.33626753440877899</c:v>
                </c:pt>
                <c:pt idx="11">
                  <c:v>0.47395010934624443</c:v>
                </c:pt>
                <c:pt idx="12">
                  <c:v>0.55003456651375515</c:v>
                </c:pt>
                <c:pt idx="13">
                  <c:v>0.55463239811133991</c:v>
                </c:pt>
                <c:pt idx="14">
                  <c:v>0.48714603539357726</c:v>
                </c:pt>
                <c:pt idx="15">
                  <c:v>0.35634651319425742</c:v>
                </c:pt>
                <c:pt idx="16">
                  <c:v>0.17923352032830908</c:v>
                </c:pt>
                <c:pt idx="17">
                  <c:v>-2.1174007712946474E-2</c:v>
                </c:pt>
                <c:pt idx="18">
                  <c:v>-0.21882960259701148</c:v>
                </c:pt>
                <c:pt idx="19">
                  <c:v>-0.3880444579042539</c:v>
                </c:pt>
                <c:pt idx="20">
                  <c:v>-0.50682613945205646</c:v>
                </c:pt>
                <c:pt idx="21">
                  <c:v>-0.5597368873061781</c:v>
                </c:pt>
                <c:pt idx="22">
                  <c:v>-0.53990002307084783</c:v>
                </c:pt>
                <c:pt idx="23">
                  <c:v>-0.44989369468876805</c:v>
                </c:pt>
                <c:pt idx="24">
                  <c:v>-0.30141580096065407</c:v>
                </c:pt>
                <c:pt idx="25">
                  <c:v>-0.11376364471172316</c:v>
                </c:pt>
                <c:pt idx="26">
                  <c:v>8.8674089695546396E-2</c:v>
                </c:pt>
                <c:pt idx="27">
                  <c:v>0.27958707305308161</c:v>
                </c:pt>
                <c:pt idx="28">
                  <c:v>0.43416281940346357</c:v>
                </c:pt>
                <c:pt idx="29">
                  <c:v>0.53231150317158393</c:v>
                </c:pt>
                <c:pt idx="30">
                  <c:v>0.56127698386397584</c:v>
                </c:pt>
                <c:pt idx="31">
                  <c:v>0.51729468994500971</c:v>
                </c:pt>
                <c:pt idx="32">
                  <c:v>0.4060808908430234</c:v>
                </c:pt>
                <c:pt idx="33">
                  <c:v>0.24208976761976983</c:v>
                </c:pt>
                <c:pt idx="34">
                  <c:v>4.6634838981821386E-2</c:v>
                </c:pt>
                <c:pt idx="35">
                  <c:v>-0.15488110377372594</c:v>
                </c:pt>
                <c:pt idx="36">
                  <c:v>-0.33626753440877949</c:v>
                </c:pt>
                <c:pt idx="37">
                  <c:v>-0.47395010934624482</c:v>
                </c:pt>
                <c:pt idx="38">
                  <c:v>-0.55003456651375526</c:v>
                </c:pt>
                <c:pt idx="39">
                  <c:v>-0.55463239811133991</c:v>
                </c:pt>
                <c:pt idx="40">
                  <c:v>-0.48714603539357731</c:v>
                </c:pt>
                <c:pt idx="41">
                  <c:v>-0.35634651319425759</c:v>
                </c:pt>
                <c:pt idx="42">
                  <c:v>-0.1792335203283093</c:v>
                </c:pt>
                <c:pt idx="43">
                  <c:v>2.1174007712946266E-2</c:v>
                </c:pt>
                <c:pt idx="44">
                  <c:v>0.21882960259701217</c:v>
                </c:pt>
                <c:pt idx="45">
                  <c:v>0.38804445790425446</c:v>
                </c:pt>
                <c:pt idx="46">
                  <c:v>0.5068261394520569</c:v>
                </c:pt>
                <c:pt idx="47">
                  <c:v>0.5597368873061781</c:v>
                </c:pt>
                <c:pt idx="48">
                  <c:v>0.53990002307084817</c:v>
                </c:pt>
                <c:pt idx="49">
                  <c:v>0.44989369468876822</c:v>
                </c:pt>
                <c:pt idx="50">
                  <c:v>0.30141580096065429</c:v>
                </c:pt>
                <c:pt idx="51">
                  <c:v>0.11376364471172336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853472"/>
        <c:axId val="272855040"/>
      </c:scatterChart>
      <c:valAx>
        <c:axId val="2728534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855040"/>
        <c:crosses val="autoZero"/>
        <c:crossBetween val="midCat"/>
      </c:valAx>
      <c:valAx>
        <c:axId val="27285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853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X_matr!$BE$5:$BE$56</c:f>
              <c:numCache>
                <c:formatCode>General</c:formatCode>
                <c:ptCount val="52"/>
                <c:pt idx="0">
                  <c:v>-0.17694672542212955</c:v>
                </c:pt>
                <c:pt idx="1">
                  <c:v>-0.22792059690617469</c:v>
                </c:pt>
                <c:pt idx="2">
                  <c:v>-0.16425530760556001</c:v>
                </c:pt>
                <c:pt idx="3">
                  <c:v>-1.7973129467649382E-2</c:v>
                </c:pt>
                <c:pt idx="4">
                  <c:v>0.13734914643594739</c:v>
                </c:pt>
                <c:pt idx="5">
                  <c:v>0.22358775418651552</c:v>
                </c:pt>
                <c:pt idx="6">
                  <c:v>0.19736652790014261</c:v>
                </c:pt>
                <c:pt idx="7">
                  <c:v>7.1874180738420945E-2</c:v>
                </c:pt>
                <c:pt idx="8">
                  <c:v>-8.9769334302741852E-2</c:v>
                </c:pt>
                <c:pt idx="9">
                  <c:v>-0.20626080390195492</c:v>
                </c:pt>
                <c:pt idx="10">
                  <c:v>-0.21900752299130818</c:v>
                </c:pt>
                <c:pt idx="11">
                  <c:v>-0.12159816587669274</c:v>
                </c:pt>
                <c:pt idx="12">
                  <c:v>3.697245475811442E-2</c:v>
                </c:pt>
                <c:pt idx="13">
                  <c:v>0.17694672542212952</c:v>
                </c:pt>
                <c:pt idx="14">
                  <c:v>0.22792059690617467</c:v>
                </c:pt>
                <c:pt idx="15">
                  <c:v>0.16425530760555992</c:v>
                </c:pt>
                <c:pt idx="16">
                  <c:v>1.7973129467649264E-2</c:v>
                </c:pt>
                <c:pt idx="17">
                  <c:v>-0.13734914643594748</c:v>
                </c:pt>
                <c:pt idx="18">
                  <c:v>-0.22358775418651558</c:v>
                </c:pt>
                <c:pt idx="19">
                  <c:v>-0.19736652790014247</c:v>
                </c:pt>
                <c:pt idx="20">
                  <c:v>-7.1874180738421029E-2</c:v>
                </c:pt>
                <c:pt idx="21">
                  <c:v>8.9769334302741782E-2</c:v>
                </c:pt>
                <c:pt idx="22">
                  <c:v>0.20626080390195503</c:v>
                </c:pt>
                <c:pt idx="23">
                  <c:v>0.2190075229913083</c:v>
                </c:pt>
                <c:pt idx="24">
                  <c:v>0.12159816587669284</c:v>
                </c:pt>
                <c:pt idx="25">
                  <c:v>-3.6972454758114337E-2</c:v>
                </c:pt>
                <c:pt idx="26">
                  <c:v>-0.17694672542212952</c:v>
                </c:pt>
                <c:pt idx="27">
                  <c:v>-0.22792059690617469</c:v>
                </c:pt>
                <c:pt idx="28">
                  <c:v>-0.16425530760555995</c:v>
                </c:pt>
                <c:pt idx="29">
                  <c:v>-1.797312946764934E-2</c:v>
                </c:pt>
                <c:pt idx="30">
                  <c:v>0.13734914643594742</c:v>
                </c:pt>
                <c:pt idx="31">
                  <c:v>0.22358775418651555</c:v>
                </c:pt>
                <c:pt idx="32">
                  <c:v>0.19736652790014253</c:v>
                </c:pt>
                <c:pt idx="33">
                  <c:v>7.1874180738420723E-2</c:v>
                </c:pt>
                <c:pt idx="34">
                  <c:v>-8.976933430274206E-2</c:v>
                </c:pt>
                <c:pt idx="35">
                  <c:v>-0.206260803901955</c:v>
                </c:pt>
                <c:pt idx="36">
                  <c:v>-0.21900752299130807</c:v>
                </c:pt>
                <c:pt idx="37">
                  <c:v>-0.1215981658766922</c:v>
                </c:pt>
                <c:pt idx="38">
                  <c:v>3.6972454758115052E-2</c:v>
                </c:pt>
                <c:pt idx="39">
                  <c:v>0.17694672542212997</c:v>
                </c:pt>
                <c:pt idx="40">
                  <c:v>0.22792059690617469</c:v>
                </c:pt>
                <c:pt idx="41">
                  <c:v>0.16425530760556004</c:v>
                </c:pt>
                <c:pt idx="42">
                  <c:v>1.7973129467649424E-2</c:v>
                </c:pt>
                <c:pt idx="43">
                  <c:v>-0.13734914643594737</c:v>
                </c:pt>
                <c:pt idx="44">
                  <c:v>-0.22358775418651569</c:v>
                </c:pt>
                <c:pt idx="45">
                  <c:v>-0.19736652790014217</c:v>
                </c:pt>
                <c:pt idx="46">
                  <c:v>-7.1874180738420029E-2</c:v>
                </c:pt>
                <c:pt idx="47">
                  <c:v>8.9769334302741241E-2</c:v>
                </c:pt>
                <c:pt idx="48">
                  <c:v>0.20626080390195461</c:v>
                </c:pt>
                <c:pt idx="49">
                  <c:v>0.21900752299130832</c:v>
                </c:pt>
                <c:pt idx="50">
                  <c:v>0.12159816587669296</c:v>
                </c:pt>
                <c:pt idx="51">
                  <c:v>-3.697245475811417E-2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855824"/>
        <c:axId val="272856608"/>
      </c:scatterChart>
      <c:valAx>
        <c:axId val="2728558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856608"/>
        <c:crosses val="autoZero"/>
        <c:crossBetween val="midCat"/>
      </c:valAx>
      <c:valAx>
        <c:axId val="272856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272855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B391D-8EB7-47C4-AE15-9890311C477A}" type="doc">
      <dgm:prSet loTypeId="urn:microsoft.com/office/officeart/2011/layout/HexagonRadial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uk-UA"/>
        </a:p>
      </dgm:t>
    </dgm:pt>
    <dgm:pt modelId="{DBA1CEED-6493-4EE5-9E8D-7E976933A1C7}">
      <dgm:prSet phldrT="[Text]" custT="1"/>
      <dgm:spPr/>
      <dgm:t>
        <a:bodyPr/>
        <a:lstStyle/>
        <a:p>
          <a:r>
            <a:rPr lang="uk-UA" sz="2000" b="0" dirty="0" smtClean="0"/>
            <a:t>Економіка</a:t>
          </a:r>
          <a:endParaRPr lang="uk-UA" sz="2000" b="0" dirty="0"/>
        </a:p>
      </dgm:t>
    </dgm:pt>
    <dgm:pt modelId="{A5768A95-D362-40A3-9AF9-F2EE5929CC98}" type="parTrans" cxnId="{0768BEA8-0C7F-43F1-BB80-F7400BE7A894}">
      <dgm:prSet/>
      <dgm:spPr/>
      <dgm:t>
        <a:bodyPr/>
        <a:lstStyle/>
        <a:p>
          <a:endParaRPr lang="uk-UA"/>
        </a:p>
      </dgm:t>
    </dgm:pt>
    <dgm:pt modelId="{E4FADBD4-6A50-4B63-8BA5-09AF240C245F}" type="sibTrans" cxnId="{0768BEA8-0C7F-43F1-BB80-F7400BE7A894}">
      <dgm:prSet/>
      <dgm:spPr/>
      <dgm:t>
        <a:bodyPr/>
        <a:lstStyle/>
        <a:p>
          <a:endParaRPr lang="uk-UA"/>
        </a:p>
      </dgm:t>
    </dgm:pt>
    <dgm:pt modelId="{D3F268BB-95BB-414A-B502-0C15DB09B663}">
      <dgm:prSet phldrT="[Text]"/>
      <dgm:spPr/>
      <dgm:t>
        <a:bodyPr/>
        <a:lstStyle/>
        <a:p>
          <a:r>
            <a:rPr lang="uk-UA" dirty="0" smtClean="0"/>
            <a:t>НС</a:t>
          </a:r>
          <a:endParaRPr lang="uk-UA" dirty="0"/>
        </a:p>
      </dgm:t>
    </dgm:pt>
    <dgm:pt modelId="{8A23E712-8629-4C2E-8920-DF2252230938}" type="parTrans" cxnId="{C744DB1B-BC67-4E92-8535-7A50CCD3C233}">
      <dgm:prSet/>
      <dgm:spPr/>
      <dgm:t>
        <a:bodyPr/>
        <a:lstStyle/>
        <a:p>
          <a:endParaRPr lang="uk-UA"/>
        </a:p>
      </dgm:t>
    </dgm:pt>
    <dgm:pt modelId="{E6A2B971-8864-4E3C-8F99-2F66DFF554B7}" type="sibTrans" cxnId="{C744DB1B-BC67-4E92-8535-7A50CCD3C233}">
      <dgm:prSet/>
      <dgm:spPr/>
      <dgm:t>
        <a:bodyPr/>
        <a:lstStyle/>
        <a:p>
          <a:endParaRPr lang="uk-UA"/>
        </a:p>
      </dgm:t>
    </dgm:pt>
    <dgm:pt modelId="{AB5B1D28-346D-4A3D-8C97-1B6CBBEC68B1}">
      <dgm:prSet phldrT="[Text]"/>
      <dgm:spPr/>
      <dgm:t>
        <a:bodyPr/>
        <a:lstStyle/>
        <a:p>
          <a:r>
            <a:rPr lang="uk-UA" dirty="0" smtClean="0"/>
            <a:t>Інвестиції</a:t>
          </a:r>
          <a:endParaRPr lang="uk-UA" dirty="0"/>
        </a:p>
      </dgm:t>
    </dgm:pt>
    <dgm:pt modelId="{C22461A6-DC52-4E68-AF89-618BB2AA2801}" type="parTrans" cxnId="{7673633D-DB8D-43D5-B7E9-7BCA4092F1FB}">
      <dgm:prSet/>
      <dgm:spPr/>
      <dgm:t>
        <a:bodyPr/>
        <a:lstStyle/>
        <a:p>
          <a:endParaRPr lang="uk-UA"/>
        </a:p>
      </dgm:t>
    </dgm:pt>
    <dgm:pt modelId="{3DE15EF4-5DC4-4086-A481-F27039CB089B}" type="sibTrans" cxnId="{7673633D-DB8D-43D5-B7E9-7BCA4092F1FB}">
      <dgm:prSet/>
      <dgm:spPr/>
      <dgm:t>
        <a:bodyPr/>
        <a:lstStyle/>
        <a:p>
          <a:endParaRPr lang="uk-UA"/>
        </a:p>
      </dgm:t>
    </dgm:pt>
    <dgm:pt modelId="{A23AE9D4-8556-48CD-BE27-6A28849ED953}">
      <dgm:prSet phldrT="[Text]"/>
      <dgm:spPr/>
      <dgm:t>
        <a:bodyPr/>
        <a:lstStyle/>
        <a:p>
          <a:r>
            <a:rPr lang="uk-UA" dirty="0" smtClean="0"/>
            <a:t>ОФ</a:t>
          </a:r>
          <a:endParaRPr lang="uk-UA" dirty="0"/>
        </a:p>
      </dgm:t>
    </dgm:pt>
    <dgm:pt modelId="{24097C79-8FF6-4086-B664-FC61016F8B11}" type="parTrans" cxnId="{CE732B4A-F8AD-4EEC-B52E-C75071E91199}">
      <dgm:prSet/>
      <dgm:spPr/>
      <dgm:t>
        <a:bodyPr/>
        <a:lstStyle/>
        <a:p>
          <a:endParaRPr lang="uk-UA"/>
        </a:p>
      </dgm:t>
    </dgm:pt>
    <dgm:pt modelId="{A19D6D5B-457C-4E45-9501-A56F7D61A9BD}" type="sibTrans" cxnId="{CE732B4A-F8AD-4EEC-B52E-C75071E91199}">
      <dgm:prSet/>
      <dgm:spPr/>
      <dgm:t>
        <a:bodyPr/>
        <a:lstStyle/>
        <a:p>
          <a:endParaRPr lang="uk-UA"/>
        </a:p>
      </dgm:t>
    </dgm:pt>
    <dgm:pt modelId="{28CB16ED-CF11-475F-A696-6CEB0BDDBBA4}">
      <dgm:prSet phldrT="[Text]"/>
      <dgm:spPr/>
      <dgm:t>
        <a:bodyPr/>
        <a:lstStyle/>
        <a:p>
          <a:r>
            <a:rPr lang="uk-UA" dirty="0" smtClean="0"/>
            <a:t>ВВП та НД</a:t>
          </a:r>
          <a:endParaRPr lang="uk-UA" dirty="0"/>
        </a:p>
      </dgm:t>
    </dgm:pt>
    <dgm:pt modelId="{1FFD57F6-D95A-402A-8E57-3BB88A85DBA0}" type="sibTrans" cxnId="{802B53E5-8CDD-4729-8C3C-C45A2753771C}">
      <dgm:prSet/>
      <dgm:spPr/>
      <dgm:t>
        <a:bodyPr/>
        <a:lstStyle/>
        <a:p>
          <a:endParaRPr lang="uk-UA"/>
        </a:p>
      </dgm:t>
    </dgm:pt>
    <dgm:pt modelId="{EB41BEC2-CBDF-4DC0-8458-6A293698A7E6}" type="parTrans" cxnId="{802B53E5-8CDD-4729-8C3C-C45A2753771C}">
      <dgm:prSet/>
      <dgm:spPr/>
      <dgm:t>
        <a:bodyPr/>
        <a:lstStyle/>
        <a:p>
          <a:endParaRPr lang="uk-UA"/>
        </a:p>
      </dgm:t>
    </dgm:pt>
    <dgm:pt modelId="{99948ACD-21F5-41F6-ADD5-444E506D6FD3}" type="pres">
      <dgm:prSet presAssocID="{FBCB391D-8EB7-47C4-AE15-9890311C477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uk-UA"/>
        </a:p>
      </dgm:t>
    </dgm:pt>
    <dgm:pt modelId="{EF8F4676-6EFD-4012-81B5-DFE1389B3333}" type="pres">
      <dgm:prSet presAssocID="{DBA1CEED-6493-4EE5-9E8D-7E976933A1C7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uk-UA"/>
        </a:p>
      </dgm:t>
    </dgm:pt>
    <dgm:pt modelId="{B463B75C-18AD-4166-B464-21E5B0378B5A}" type="pres">
      <dgm:prSet presAssocID="{28CB16ED-CF11-475F-A696-6CEB0BDDBBA4}" presName="Accent1" presStyleCnt="0"/>
      <dgm:spPr/>
    </dgm:pt>
    <dgm:pt modelId="{8DCEDD4E-C95C-437D-9D31-F6ED21E18CCB}" type="pres">
      <dgm:prSet presAssocID="{28CB16ED-CF11-475F-A696-6CEB0BDDBBA4}" presName="Accent" presStyleLbl="bgShp" presStyleIdx="0" presStyleCnt="4"/>
      <dgm:spPr/>
    </dgm:pt>
    <dgm:pt modelId="{446F6CDF-172C-4E90-B618-175CBC6C92CF}" type="pres">
      <dgm:prSet presAssocID="{28CB16ED-CF11-475F-A696-6CEB0BDDBBA4}" presName="Chil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BD4E258-D20F-4D7A-BD58-8566606E9AB1}" type="pres">
      <dgm:prSet presAssocID="{D3F268BB-95BB-414A-B502-0C15DB09B663}" presName="Accent2" presStyleCnt="0"/>
      <dgm:spPr/>
    </dgm:pt>
    <dgm:pt modelId="{B43498EB-BA81-4B26-81B6-1A3B7FA739E1}" type="pres">
      <dgm:prSet presAssocID="{D3F268BB-95BB-414A-B502-0C15DB09B663}" presName="Accent" presStyleLbl="bgShp" presStyleIdx="1" presStyleCnt="4"/>
      <dgm:spPr/>
    </dgm:pt>
    <dgm:pt modelId="{C1B8F665-96B7-4BA6-82A0-DDB51F7E6A77}" type="pres">
      <dgm:prSet presAssocID="{D3F268BB-95BB-414A-B502-0C15DB09B663}" presName="Chil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5E003C7-58CC-4DB1-938E-E8C686E6C1FD}" type="pres">
      <dgm:prSet presAssocID="{AB5B1D28-346D-4A3D-8C97-1B6CBBEC68B1}" presName="Accent3" presStyleCnt="0"/>
      <dgm:spPr/>
    </dgm:pt>
    <dgm:pt modelId="{9AEFD5C8-90BB-46B0-83DE-C3B5AFC16F5B}" type="pres">
      <dgm:prSet presAssocID="{AB5B1D28-346D-4A3D-8C97-1B6CBBEC68B1}" presName="Accent" presStyleLbl="bgShp" presStyleIdx="2" presStyleCnt="4"/>
      <dgm:spPr/>
    </dgm:pt>
    <dgm:pt modelId="{A596A9F4-EC7A-44EF-AFBF-A663452A65B6}" type="pres">
      <dgm:prSet presAssocID="{AB5B1D28-346D-4A3D-8C97-1B6CBBEC68B1}" presName="Chil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BD20A2F-2E61-43EC-ABB0-A877D751140E}" type="pres">
      <dgm:prSet presAssocID="{A23AE9D4-8556-48CD-BE27-6A28849ED953}" presName="Accent4" presStyleCnt="0"/>
      <dgm:spPr/>
    </dgm:pt>
    <dgm:pt modelId="{608913FC-D725-4B66-B34F-CF4210E9D6DC}" type="pres">
      <dgm:prSet presAssocID="{A23AE9D4-8556-48CD-BE27-6A28849ED953}" presName="Accent" presStyleLbl="bgShp" presStyleIdx="3" presStyleCnt="4"/>
      <dgm:spPr/>
    </dgm:pt>
    <dgm:pt modelId="{4898E626-74A7-4F76-ABCD-1F92231C4CFF}" type="pres">
      <dgm:prSet presAssocID="{A23AE9D4-8556-48CD-BE27-6A28849ED953}" presName="Chil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7673633D-DB8D-43D5-B7E9-7BCA4092F1FB}" srcId="{DBA1CEED-6493-4EE5-9E8D-7E976933A1C7}" destId="{AB5B1D28-346D-4A3D-8C97-1B6CBBEC68B1}" srcOrd="2" destOrd="0" parTransId="{C22461A6-DC52-4E68-AF89-618BB2AA2801}" sibTransId="{3DE15EF4-5DC4-4086-A481-F27039CB089B}"/>
    <dgm:cxn modelId="{C744DB1B-BC67-4E92-8535-7A50CCD3C233}" srcId="{DBA1CEED-6493-4EE5-9E8D-7E976933A1C7}" destId="{D3F268BB-95BB-414A-B502-0C15DB09B663}" srcOrd="1" destOrd="0" parTransId="{8A23E712-8629-4C2E-8920-DF2252230938}" sibTransId="{E6A2B971-8864-4E3C-8F99-2F66DFF554B7}"/>
    <dgm:cxn modelId="{88AFF1A9-8BAA-4FE8-98B4-B2ABD831765F}" type="presOf" srcId="{D3F268BB-95BB-414A-B502-0C15DB09B663}" destId="{C1B8F665-96B7-4BA6-82A0-DDB51F7E6A77}" srcOrd="0" destOrd="0" presId="urn:microsoft.com/office/officeart/2011/layout/HexagonRadial"/>
    <dgm:cxn modelId="{35D1309A-F74A-4678-B5B1-55560C4A7E55}" type="presOf" srcId="{DBA1CEED-6493-4EE5-9E8D-7E976933A1C7}" destId="{EF8F4676-6EFD-4012-81B5-DFE1389B3333}" srcOrd="0" destOrd="0" presId="urn:microsoft.com/office/officeart/2011/layout/HexagonRadial"/>
    <dgm:cxn modelId="{13FA234D-328D-4AF4-A073-BDCF0A89E1BC}" type="presOf" srcId="{FBCB391D-8EB7-47C4-AE15-9890311C477A}" destId="{99948ACD-21F5-41F6-ADD5-444E506D6FD3}" srcOrd="0" destOrd="0" presId="urn:microsoft.com/office/officeart/2011/layout/HexagonRadial"/>
    <dgm:cxn modelId="{3966CF56-3507-467F-8217-A3DDDE582F61}" type="presOf" srcId="{A23AE9D4-8556-48CD-BE27-6A28849ED953}" destId="{4898E626-74A7-4F76-ABCD-1F92231C4CFF}" srcOrd="0" destOrd="0" presId="urn:microsoft.com/office/officeart/2011/layout/HexagonRadial"/>
    <dgm:cxn modelId="{802B53E5-8CDD-4729-8C3C-C45A2753771C}" srcId="{DBA1CEED-6493-4EE5-9E8D-7E976933A1C7}" destId="{28CB16ED-CF11-475F-A696-6CEB0BDDBBA4}" srcOrd="0" destOrd="0" parTransId="{EB41BEC2-CBDF-4DC0-8458-6A293698A7E6}" sibTransId="{1FFD57F6-D95A-402A-8E57-3BB88A85DBA0}"/>
    <dgm:cxn modelId="{CE732B4A-F8AD-4EEC-B52E-C75071E91199}" srcId="{DBA1CEED-6493-4EE5-9E8D-7E976933A1C7}" destId="{A23AE9D4-8556-48CD-BE27-6A28849ED953}" srcOrd="3" destOrd="0" parTransId="{24097C79-8FF6-4086-B664-FC61016F8B11}" sibTransId="{A19D6D5B-457C-4E45-9501-A56F7D61A9BD}"/>
    <dgm:cxn modelId="{0768BEA8-0C7F-43F1-BB80-F7400BE7A894}" srcId="{FBCB391D-8EB7-47C4-AE15-9890311C477A}" destId="{DBA1CEED-6493-4EE5-9E8D-7E976933A1C7}" srcOrd="0" destOrd="0" parTransId="{A5768A95-D362-40A3-9AF9-F2EE5929CC98}" sibTransId="{E4FADBD4-6A50-4B63-8BA5-09AF240C245F}"/>
    <dgm:cxn modelId="{262728BA-9488-44DE-9DC5-C7582EF9A7AF}" type="presOf" srcId="{AB5B1D28-346D-4A3D-8C97-1B6CBBEC68B1}" destId="{A596A9F4-EC7A-44EF-AFBF-A663452A65B6}" srcOrd="0" destOrd="0" presId="urn:microsoft.com/office/officeart/2011/layout/HexagonRadial"/>
    <dgm:cxn modelId="{12A3C425-54BA-4C32-AECB-F91FB8F374A7}" type="presOf" srcId="{28CB16ED-CF11-475F-A696-6CEB0BDDBBA4}" destId="{446F6CDF-172C-4E90-B618-175CBC6C92CF}" srcOrd="0" destOrd="0" presId="urn:microsoft.com/office/officeart/2011/layout/HexagonRadial"/>
    <dgm:cxn modelId="{BA16B8F4-C96B-491A-BEEB-74D036BB26FE}" type="presParOf" srcId="{99948ACD-21F5-41F6-ADD5-444E506D6FD3}" destId="{EF8F4676-6EFD-4012-81B5-DFE1389B3333}" srcOrd="0" destOrd="0" presId="urn:microsoft.com/office/officeart/2011/layout/HexagonRadial"/>
    <dgm:cxn modelId="{30E44350-4A29-44A5-B13A-63BBAC431010}" type="presParOf" srcId="{99948ACD-21F5-41F6-ADD5-444E506D6FD3}" destId="{B463B75C-18AD-4166-B464-21E5B0378B5A}" srcOrd="1" destOrd="0" presId="urn:microsoft.com/office/officeart/2011/layout/HexagonRadial"/>
    <dgm:cxn modelId="{8CC9C7A0-5E26-4BE4-8FEC-EC6DB7761FCF}" type="presParOf" srcId="{B463B75C-18AD-4166-B464-21E5B0378B5A}" destId="{8DCEDD4E-C95C-437D-9D31-F6ED21E18CCB}" srcOrd="0" destOrd="0" presId="urn:microsoft.com/office/officeart/2011/layout/HexagonRadial"/>
    <dgm:cxn modelId="{3CD5F457-1B46-432B-8480-454305D175BF}" type="presParOf" srcId="{99948ACD-21F5-41F6-ADD5-444E506D6FD3}" destId="{446F6CDF-172C-4E90-B618-175CBC6C92CF}" srcOrd="2" destOrd="0" presId="urn:microsoft.com/office/officeart/2011/layout/HexagonRadial"/>
    <dgm:cxn modelId="{0EBC1087-0050-444F-88E6-0F74D71282A1}" type="presParOf" srcId="{99948ACD-21F5-41F6-ADD5-444E506D6FD3}" destId="{0BD4E258-D20F-4D7A-BD58-8566606E9AB1}" srcOrd="3" destOrd="0" presId="urn:microsoft.com/office/officeart/2011/layout/HexagonRadial"/>
    <dgm:cxn modelId="{AB82A440-5FA9-4A06-9241-67369E98A434}" type="presParOf" srcId="{0BD4E258-D20F-4D7A-BD58-8566606E9AB1}" destId="{B43498EB-BA81-4B26-81B6-1A3B7FA739E1}" srcOrd="0" destOrd="0" presId="urn:microsoft.com/office/officeart/2011/layout/HexagonRadial"/>
    <dgm:cxn modelId="{E523298B-E071-4253-9982-636BD3F031F6}" type="presParOf" srcId="{99948ACD-21F5-41F6-ADD5-444E506D6FD3}" destId="{C1B8F665-96B7-4BA6-82A0-DDB51F7E6A77}" srcOrd="4" destOrd="0" presId="urn:microsoft.com/office/officeart/2011/layout/HexagonRadial"/>
    <dgm:cxn modelId="{7602F3C1-E75D-4538-8417-2DCD20550A85}" type="presParOf" srcId="{99948ACD-21F5-41F6-ADD5-444E506D6FD3}" destId="{D5E003C7-58CC-4DB1-938E-E8C686E6C1FD}" srcOrd="5" destOrd="0" presId="urn:microsoft.com/office/officeart/2011/layout/HexagonRadial"/>
    <dgm:cxn modelId="{D88AA729-E3A4-4941-9A8E-DF9DD74B0F40}" type="presParOf" srcId="{D5E003C7-58CC-4DB1-938E-E8C686E6C1FD}" destId="{9AEFD5C8-90BB-46B0-83DE-C3B5AFC16F5B}" srcOrd="0" destOrd="0" presId="urn:microsoft.com/office/officeart/2011/layout/HexagonRadial"/>
    <dgm:cxn modelId="{461F6652-7247-4261-832C-19F52F348D29}" type="presParOf" srcId="{99948ACD-21F5-41F6-ADD5-444E506D6FD3}" destId="{A596A9F4-EC7A-44EF-AFBF-A663452A65B6}" srcOrd="6" destOrd="0" presId="urn:microsoft.com/office/officeart/2011/layout/HexagonRadial"/>
    <dgm:cxn modelId="{72FF9F0D-79D2-4636-8E36-07A1C3550CCE}" type="presParOf" srcId="{99948ACD-21F5-41F6-ADD5-444E506D6FD3}" destId="{8BD20A2F-2E61-43EC-ABB0-A877D751140E}" srcOrd="7" destOrd="0" presId="urn:microsoft.com/office/officeart/2011/layout/HexagonRadial"/>
    <dgm:cxn modelId="{1183F11D-D494-414E-A325-AF9813635687}" type="presParOf" srcId="{8BD20A2F-2E61-43EC-ABB0-A877D751140E}" destId="{608913FC-D725-4B66-B34F-CF4210E9D6DC}" srcOrd="0" destOrd="0" presId="urn:microsoft.com/office/officeart/2011/layout/HexagonRadial"/>
    <dgm:cxn modelId="{C01A65A5-7D2B-4AEC-858E-9E6ADBE0E126}" type="presParOf" srcId="{99948ACD-21F5-41F6-ADD5-444E506D6FD3}" destId="{4898E626-74A7-4F76-ABCD-1F92231C4CFF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F4676-6EFD-4012-81B5-DFE1389B3333}">
      <dsp:nvSpPr>
        <dsp:cNvPr id="0" name=""/>
        <dsp:cNvSpPr/>
      </dsp:nvSpPr>
      <dsp:spPr>
        <a:xfrm>
          <a:off x="1855015" y="1480611"/>
          <a:ext cx="1882141" cy="162793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0" kern="1200" dirty="0" smtClean="0"/>
            <a:t>Економіка</a:t>
          </a:r>
          <a:endParaRPr lang="uk-UA" sz="2000" b="0" kern="1200" dirty="0"/>
        </a:p>
      </dsp:txBody>
      <dsp:txXfrm>
        <a:off x="2166894" y="1750367"/>
        <a:ext cx="1258383" cy="1088425"/>
      </dsp:txXfrm>
    </dsp:sp>
    <dsp:sp modelId="{B43498EB-BA81-4B26-81B6-1A3B7FA739E1}">
      <dsp:nvSpPr>
        <dsp:cNvPr id="0" name=""/>
        <dsp:cNvSpPr/>
      </dsp:nvSpPr>
      <dsp:spPr>
        <a:xfrm>
          <a:off x="3033505" y="701752"/>
          <a:ext cx="710224" cy="61179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6F6CDF-172C-4E90-B618-175CBC6C92CF}">
      <dsp:nvSpPr>
        <dsp:cNvPr id="0" name=""/>
        <dsp:cNvSpPr/>
      </dsp:nvSpPr>
      <dsp:spPr>
        <a:xfrm>
          <a:off x="2028424" y="0"/>
          <a:ext cx="1542210" cy="133420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ВВП та НД</a:t>
          </a:r>
          <a:endParaRPr lang="uk-UA" sz="1800" kern="1200" dirty="0"/>
        </a:p>
      </dsp:txBody>
      <dsp:txXfrm>
        <a:off x="2284002" y="221107"/>
        <a:ext cx="1031054" cy="891988"/>
      </dsp:txXfrm>
    </dsp:sp>
    <dsp:sp modelId="{9AEFD5C8-90BB-46B0-83DE-C3B5AFC16F5B}">
      <dsp:nvSpPr>
        <dsp:cNvPr id="0" name=""/>
        <dsp:cNvSpPr/>
      </dsp:nvSpPr>
      <dsp:spPr>
        <a:xfrm>
          <a:off x="3862361" y="1845485"/>
          <a:ext cx="710224" cy="61179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B8F665-96B7-4BA6-82A0-DDB51F7E6A77}">
      <dsp:nvSpPr>
        <dsp:cNvPr id="0" name=""/>
        <dsp:cNvSpPr/>
      </dsp:nvSpPr>
      <dsp:spPr>
        <a:xfrm>
          <a:off x="3442925" y="820623"/>
          <a:ext cx="1542210" cy="133420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НС</a:t>
          </a:r>
          <a:endParaRPr lang="uk-UA" sz="1800" kern="1200" dirty="0"/>
        </a:p>
      </dsp:txBody>
      <dsp:txXfrm>
        <a:off x="3698503" y="1041730"/>
        <a:ext cx="1031054" cy="891988"/>
      </dsp:txXfrm>
    </dsp:sp>
    <dsp:sp modelId="{608913FC-D725-4B66-B34F-CF4210E9D6DC}">
      <dsp:nvSpPr>
        <dsp:cNvPr id="0" name=""/>
        <dsp:cNvSpPr/>
      </dsp:nvSpPr>
      <dsp:spPr>
        <a:xfrm>
          <a:off x="3286419" y="3136545"/>
          <a:ext cx="710224" cy="61179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96A9F4-EC7A-44EF-AFBF-A663452A65B6}">
      <dsp:nvSpPr>
        <dsp:cNvPr id="0" name=""/>
        <dsp:cNvSpPr/>
      </dsp:nvSpPr>
      <dsp:spPr>
        <a:xfrm>
          <a:off x="3442925" y="2433874"/>
          <a:ext cx="1542210" cy="133420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Інвестиції</a:t>
          </a:r>
          <a:endParaRPr lang="uk-UA" sz="1800" kern="1200" dirty="0"/>
        </a:p>
      </dsp:txBody>
      <dsp:txXfrm>
        <a:off x="3698503" y="2654981"/>
        <a:ext cx="1031054" cy="891988"/>
      </dsp:txXfrm>
    </dsp:sp>
    <dsp:sp modelId="{4898E626-74A7-4F76-ABCD-1F92231C4CFF}">
      <dsp:nvSpPr>
        <dsp:cNvPr id="0" name=""/>
        <dsp:cNvSpPr/>
      </dsp:nvSpPr>
      <dsp:spPr>
        <a:xfrm>
          <a:off x="2028424" y="3255416"/>
          <a:ext cx="1542210" cy="133420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ОФ</a:t>
          </a:r>
          <a:endParaRPr lang="uk-UA" sz="1800" kern="1200" dirty="0"/>
        </a:p>
      </dsp:txBody>
      <dsp:txXfrm>
        <a:off x="2284002" y="3476523"/>
        <a:ext cx="1031054" cy="891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0.73489</cdr:x>
      <cdr:y>0.35646</cdr:y>
    </cdr:from>
    <cdr:to>
      <cdr:x>0.73641</cdr:x>
      <cdr:y>0.91588</cdr:y>
    </cdr:to>
    <cdr:cxnSp macro="">
      <cdr:nvCxnSpPr>
        <cdr:cNvPr id="8" name="Straight Connector 7"/>
        <cdr:cNvCxnSpPr/>
      </cdr:nvCxnSpPr>
      <cdr:spPr>
        <a:xfrm xmlns:a="http://schemas.openxmlformats.org/drawingml/2006/main">
          <a:off x="7588175" y="1580223"/>
          <a:ext cx="15742" cy="247996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0.22708</cdr:x>
      <cdr:y>0.90111</cdr:y>
    </cdr:from>
    <cdr:to>
      <cdr:x>0.47752</cdr:x>
      <cdr:y>0.90111</cdr:y>
    </cdr:to>
    <cdr:cxnSp macro="">
      <cdr:nvCxnSpPr>
        <cdr:cNvPr id="11" name="Straight Arrow Connector 10"/>
        <cdr:cNvCxnSpPr/>
      </cdr:nvCxnSpPr>
      <cdr:spPr>
        <a:xfrm xmlns:a="http://schemas.openxmlformats.org/drawingml/2006/main">
          <a:off x="2344737" y="3994707"/>
          <a:ext cx="2585938" cy="0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0.10575</cdr:x>
      <cdr:y>0.17016</cdr:y>
    </cdr:from>
    <cdr:to>
      <cdr:x>0.10672</cdr:x>
      <cdr:y>0.89063</cdr:y>
    </cdr:to>
    <cdr:cxnSp macro="">
      <cdr:nvCxnSpPr>
        <cdr:cNvPr id="13" name="Straight Connector 12"/>
        <cdr:cNvCxnSpPr/>
      </cdr:nvCxnSpPr>
      <cdr:spPr>
        <a:xfrm xmlns:a="http://schemas.openxmlformats.org/drawingml/2006/main">
          <a:off x="976947" y="745935"/>
          <a:ext cx="8975" cy="3158284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0.5693</cdr:x>
      <cdr:y>0.17016</cdr:y>
    </cdr:from>
    <cdr:to>
      <cdr:x>0.57013</cdr:x>
      <cdr:y>0.50438</cdr:y>
    </cdr:to>
    <cdr:cxnSp macro="">
      <cdr:nvCxnSpPr>
        <cdr:cNvPr id="15" name="Straight Connector 14"/>
        <cdr:cNvCxnSpPr/>
      </cdr:nvCxnSpPr>
      <cdr:spPr>
        <a:xfrm xmlns:a="http://schemas.openxmlformats.org/drawingml/2006/main">
          <a:off x="5259387" y="745935"/>
          <a:ext cx="7603" cy="1465082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0.81018</cdr:x>
      <cdr:y>0.16819</cdr:y>
    </cdr:from>
    <cdr:to>
      <cdr:x>0.81057</cdr:x>
      <cdr:y>0.19934</cdr:y>
    </cdr:to>
    <cdr:cxnSp macro="">
      <cdr:nvCxnSpPr>
        <cdr:cNvPr id="16" name="Straight Connector 15"/>
        <cdr:cNvCxnSpPr/>
      </cdr:nvCxnSpPr>
      <cdr:spPr>
        <a:xfrm xmlns:a="http://schemas.openxmlformats.org/drawingml/2006/main">
          <a:off x="8365631" y="745606"/>
          <a:ext cx="4027" cy="138092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0.57214</cdr:x>
      <cdr:y>0.18222</cdr:y>
    </cdr:from>
    <cdr:to>
      <cdr:x>0.80823</cdr:x>
      <cdr:y>0.18222</cdr:y>
    </cdr:to>
    <cdr:cxnSp macro="">
      <cdr:nvCxnSpPr>
        <cdr:cNvPr id="21" name="Straight Arrow Connector 20"/>
        <cdr:cNvCxnSpPr/>
      </cdr:nvCxnSpPr>
      <cdr:spPr>
        <a:xfrm xmlns:a="http://schemas.openxmlformats.org/drawingml/2006/main">
          <a:off x="5907695" y="807814"/>
          <a:ext cx="2437792" cy="0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0.3456</cdr:x>
      <cdr:y>0.16669</cdr:y>
    </cdr:from>
    <cdr:to>
      <cdr:x>0.34662</cdr:x>
      <cdr:y>0.79171</cdr:y>
    </cdr:to>
    <cdr:cxnSp macro="">
      <cdr:nvCxnSpPr>
        <cdr:cNvPr id="14" name="Straight Connector 13"/>
        <cdr:cNvCxnSpPr/>
      </cdr:nvCxnSpPr>
      <cdr:spPr>
        <a:xfrm xmlns:a="http://schemas.openxmlformats.org/drawingml/2006/main" flipH="1">
          <a:off x="3192767" y="730695"/>
          <a:ext cx="9421" cy="2739901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0.10822</cdr:x>
      <cdr:y>0.18247</cdr:y>
    </cdr:from>
    <cdr:to>
      <cdr:x>0.34662</cdr:x>
      <cdr:y>0.18288</cdr:y>
    </cdr:to>
    <cdr:cxnSp macro="">
      <cdr:nvCxnSpPr>
        <cdr:cNvPr id="23" name="Straight Arrow Connector 22"/>
        <cdr:cNvCxnSpPr/>
      </cdr:nvCxnSpPr>
      <cdr:spPr>
        <a:xfrm xmlns:a="http://schemas.openxmlformats.org/drawingml/2006/main" flipV="1">
          <a:off x="999807" y="799897"/>
          <a:ext cx="2202380" cy="1802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0.71616</cdr:x>
      <cdr:y>0.71268</cdr:y>
    </cdr:from>
    <cdr:to>
      <cdr:x>0.8911</cdr:x>
      <cdr:y>0.84705</cdr:y>
    </cdr:to>
    <cdr:sp macro="" textlink="">
      <cdr:nvSpPr>
        <cdr:cNvPr id="2" name="TextBox 9"/>
        <cdr:cNvSpPr txBox="1"/>
      </cdr:nvSpPr>
      <cdr:spPr>
        <a:xfrm xmlns:a="http://schemas.openxmlformats.org/drawingml/2006/main">
          <a:off x="3307402" y="1632440"/>
          <a:ext cx="807913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sz="2000" i="0" smtClean="0">
              <a:solidFill>
                <a:srgbClr val="9ACD4C"/>
              </a:solidFill>
              <a:latin typeface="Cambria Math" panose="02040503050406030204" pitchFamily="18" charset="0"/>
            </a:rPr>
            <a:t>[</a:t>
          </a:r>
          <a:r>
            <a:rPr lang="uk-UA" sz="2000" b="0" i="0" smtClean="0">
              <a:solidFill>
                <a:srgbClr val="9ACD4C"/>
              </a:solidFill>
              <a:latin typeface="Cambria Math" panose="02040503050406030204" pitchFamily="18" charset="0"/>
            </a:rPr>
            <a:t>2034]</a:t>
          </a:r>
          <a:endParaRPr lang="uk-UA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0.1331</cdr:x>
      <cdr:y>0.08171</cdr:y>
    </cdr:from>
    <cdr:to>
      <cdr:x>0.51413</cdr:x>
      <cdr:y>0.28131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14877" y="187154"/>
          <a:ext cx="176022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uk-UA" sz="2000" dirty="0" smtClean="0">
              <a:solidFill>
                <a:srgbClr val="9ACD4C"/>
              </a:solidFill>
            </a:rPr>
            <a:t>Хвиля Кузнеця</a:t>
          </a:r>
          <a:endParaRPr lang="uk-UA" sz="2000" dirty="0">
            <a:solidFill>
              <a:srgbClr val="9ACD4C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24FC9-C716-4BC4-B47C-F3EF4B23377E}" type="datetimeFigureOut">
              <a:rPr lang="uk-UA" smtClean="0"/>
              <a:pPr/>
              <a:t>08.04.2016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F454C-0E66-4915-9EE9-B1BBDDAE454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139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F454C-0E66-4915-9EE9-B1BBDDAE454B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703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F454C-0E66-4915-9EE9-B1BBDDAE454B}" type="slidenum">
              <a:rPr lang="uk-UA" smtClean="0"/>
              <a:pPr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6053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F454C-0E66-4915-9EE9-B1BBDDAE454B}" type="slidenum">
              <a:rPr lang="uk-UA" smtClean="0"/>
              <a:pPr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736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EEB5485-2BA8-487D-A6A8-300B44B076BE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1EB7-0615-43DE-9BCD-54AAC2D381F0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0375-F676-4BFB-AF60-E8406AE564FF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6A84-CAA2-4948-AA90-A3B0A4D79ED7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DAA0-E76D-470F-B4B9-226310F00EF5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7839-866D-450F-8FED-BD8516D32944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C58B-981F-4D53-B59F-4A8B7BBA712A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76F3-1867-4BAF-A382-BB1A42DFB19B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5627-189D-4D6D-BC83-2E9298C8A3CE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4255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882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0463-9341-483D-8370-1232BCB583E5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2" y="6076723"/>
            <a:ext cx="771089" cy="365125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4291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228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7218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49377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9368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3757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41624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14283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0680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1035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18A3-E6C3-4B59-9C1C-54172F79CA81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28548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90330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9977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933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78901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95612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74922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88789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67743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279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DF0-F2C1-488B-93FB-9A1CCD09961B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81666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729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431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849-16D4-47E5-8955-E0C7EEBBA0F9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0478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3486C0-2629-4F66-A8C1-BF684633CFBC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771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58A7-FA76-47CB-B211-3C916BFEDC99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364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DC222-9303-499F-AEB2-B8771B8009EE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342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4405-B8F5-4A76-BB2D-8AE30FA8F5B1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9896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A127-1E0D-4351-847E-335AFC4C1E4B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01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5BCD-CE07-4BAB-B612-82F55D4DAE7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7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BC5-F1B1-47B3-AB55-F03343FE989D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301E-84CF-41F2-9642-826ED5030531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37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DBB1-B3F4-4A10-B27B-85B3E1ED7CBE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1796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51EF-3680-446A-A787-E92341AC62F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2108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ABB8-AB41-4790-8227-9A30FB068782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374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84E-68A0-4BC7-99DF-0A7742CD8CB6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073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A7CB-8200-4F32-A759-CEEED5830928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5579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EDF8-E4C8-42F8-980B-B119232F53A8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7786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992-EF33-4810-8037-EF11EC805F8E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57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BD53-B23E-492E-B813-11D73B83C2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7921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7DD7-677D-49C9-A9E3-7D4D88B7E532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50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CDDF-4AF4-40CF-9C78-B1294EDA45B7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FA58-8DA8-4F72-9EF3-A61C483A7DEB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0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89A3-69C6-4591-AAD7-FE671DC19540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2434-4E5B-4F98-802A-60B143F7DEB8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278E-F5F1-40C4-83D6-8A147D256460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2AE0-BA5E-40F6-AD28-7E9525BBA4C2}" type="datetime1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F06A-27CC-4978-BA87-21DB4EA5C020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ADBE1-8E05-4438-A94D-213EC712B0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691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16B22-8FB8-4762-8427-69546C89883F}" type="datetimeFigureOut">
              <a:rPr lang="uk-UA" smtClean="0"/>
              <a:t>08.04.2016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D6849-16D4-47E5-8955-E0C7EEBBA0F9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067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B4927-8CFF-4068-B31F-B14FC88CB33F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146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hart" Target="../charts/chart10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2292222"/>
            <a:ext cx="9269372" cy="1845275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dirty="0"/>
              <a:t>Моделювання динамічних процесів</a:t>
            </a:r>
            <a:br>
              <a:rPr lang="uk-UA" sz="4000" dirty="0"/>
            </a:br>
            <a:r>
              <a:rPr lang="uk-UA" sz="4000" dirty="0"/>
              <a:t> на базі статистичних даних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3980978"/>
            <a:ext cx="8791575" cy="1655762"/>
          </a:xfrm>
        </p:spPr>
        <p:txBody>
          <a:bodyPr>
            <a:normAutofit lnSpcReduction="10000"/>
          </a:bodyPr>
          <a:lstStyle/>
          <a:p>
            <a:pPr algn="r">
              <a:spcBef>
                <a:spcPts val="0"/>
              </a:spcBef>
            </a:pPr>
            <a:r>
              <a:rPr lang="uk-UA" sz="1600" dirty="0"/>
              <a:t>Роботу виконав: </a:t>
            </a:r>
          </a:p>
          <a:p>
            <a:pPr algn="r">
              <a:spcBef>
                <a:spcPts val="0"/>
              </a:spcBef>
              <a:spcAft>
                <a:spcPts val="1200"/>
              </a:spcAft>
            </a:pPr>
            <a:r>
              <a:rPr lang="uk-UA" sz="1600" dirty="0">
                <a:solidFill>
                  <a:srgbClr val="9ACD4C"/>
                </a:solidFill>
              </a:rPr>
              <a:t>Кролевецький Денис </a:t>
            </a:r>
            <a:r>
              <a:rPr lang="uk-UA" sz="1600" dirty="0" smtClean="0">
                <a:solidFill>
                  <a:srgbClr val="9ACD4C"/>
                </a:solidFill>
              </a:rPr>
              <a:t>Юрійович</a:t>
            </a:r>
            <a:endParaRPr lang="en-US" sz="1600" dirty="0" smtClean="0">
              <a:solidFill>
                <a:srgbClr val="9ACD4C"/>
              </a:solidFill>
            </a:endParaRPr>
          </a:p>
          <a:p>
            <a:pPr algn="r">
              <a:spcBef>
                <a:spcPts val="0"/>
              </a:spcBef>
            </a:pPr>
            <a:r>
              <a:rPr lang="uk-UA" sz="1600" dirty="0"/>
              <a:t>Наукові керівники:</a:t>
            </a:r>
          </a:p>
          <a:p>
            <a:pPr algn="r">
              <a:spcBef>
                <a:spcPts val="0"/>
              </a:spcBef>
            </a:pPr>
            <a:r>
              <a:rPr lang="uk-UA" sz="1600" dirty="0" err="1">
                <a:solidFill>
                  <a:srgbClr val="9ACD4C"/>
                </a:solidFill>
              </a:rPr>
              <a:t>Азаренкова</a:t>
            </a:r>
            <a:r>
              <a:rPr lang="uk-UA" sz="1600" dirty="0">
                <a:solidFill>
                  <a:srgbClr val="9ACD4C"/>
                </a:solidFill>
              </a:rPr>
              <a:t> Альона </a:t>
            </a:r>
            <a:r>
              <a:rPr lang="uk-UA" sz="1600" dirty="0" smtClean="0">
                <a:solidFill>
                  <a:srgbClr val="9ACD4C"/>
                </a:solidFill>
              </a:rPr>
              <a:t>Іванівна</a:t>
            </a:r>
          </a:p>
          <a:p>
            <a:pPr algn="r">
              <a:spcBef>
                <a:spcPts val="0"/>
              </a:spcBef>
            </a:pPr>
            <a:r>
              <a:rPr lang="uk-UA" sz="1600" dirty="0" err="1" smtClean="0">
                <a:solidFill>
                  <a:srgbClr val="9ACD4C"/>
                </a:solidFill>
              </a:rPr>
              <a:t>Потапенко</a:t>
            </a:r>
            <a:r>
              <a:rPr lang="uk-UA" sz="1600" dirty="0" smtClean="0">
                <a:solidFill>
                  <a:srgbClr val="9ACD4C"/>
                </a:solidFill>
              </a:rPr>
              <a:t> Катерина Олексіївна</a:t>
            </a:r>
            <a:endParaRPr lang="uk-UA" sz="1600" dirty="0">
              <a:solidFill>
                <a:srgbClr val="9ACD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9613"/>
          </a:xfrm>
        </p:spPr>
        <p:txBody>
          <a:bodyPr/>
          <a:lstStyle/>
          <a:p>
            <a:r>
              <a:rPr lang="uk-UA" dirty="0" smtClean="0"/>
              <a:t>Аналіз статистичних даних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38130"/>
                <a:ext cx="10136188" cy="4743901"/>
              </a:xfrm>
            </p:spPr>
            <p:txBody>
              <a:bodyPr>
                <a:norm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uk-UA" dirty="0" smtClean="0"/>
                  <a:t>Тепер</a:t>
                </a:r>
                <a:r>
                  <a:rPr lang="en-US" dirty="0" smtClean="0"/>
                  <a:t> </a:t>
                </a:r>
                <a:r>
                  <a:rPr lang="uk-UA" i="1" dirty="0" smtClean="0">
                    <a:solidFill>
                      <a:srgbClr val="9ACD4C"/>
                    </a:solidFill>
                  </a:rPr>
                  <a:t>розклад</a:t>
                </a:r>
                <a:r>
                  <a:rPr lang="uk-UA" dirty="0" smtClean="0"/>
                  <a:t> </a:t>
                </a:r>
                <a:r>
                  <a:rPr lang="uk-UA" dirty="0" smtClean="0">
                    <a:solidFill>
                      <a:srgbClr val="9ACD4C"/>
                    </a:solidFill>
                  </a:rPr>
                  <a:t>траєкторії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i="1" dirty="0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>
                    <a:solidFill>
                      <a:srgbClr val="9ACD4C"/>
                    </a:solidFill>
                  </a:rPr>
                  <a:t> </a:t>
                </a:r>
                <a:r>
                  <a:rPr lang="uk-UA" dirty="0"/>
                  <a:t>на </a:t>
                </a:r>
                <a:r>
                  <a:rPr lang="uk-UA" i="1" dirty="0"/>
                  <a:t>трендову</a:t>
                </a:r>
                <a:r>
                  <a:rPr lang="uk-UA" dirty="0"/>
                  <a:t> та </a:t>
                </a:r>
                <a:r>
                  <a:rPr lang="uk-UA" i="1" dirty="0"/>
                  <a:t>періодичну</a:t>
                </a:r>
                <a:r>
                  <a:rPr lang="uk-UA" dirty="0"/>
                  <a:t> складові </a:t>
                </a:r>
                <a:r>
                  <a:rPr lang="uk-UA" dirty="0">
                    <a:solidFill>
                      <a:srgbClr val="9ACD4C"/>
                    </a:solidFill>
                  </a:rPr>
                  <a:t>приймає вигляд</a:t>
                </a:r>
                <a:r>
                  <a:rPr lang="uk-UA" dirty="0"/>
                  <a:t>: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  +  </m:t>
                          </m:r>
                          <m:acc>
                            <m:accPr>
                              <m:chr m:val="̂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ba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 smtClean="0">
                              <a:solidFill>
                                <a:srgbClr val="9ACD4C"/>
                              </a:solidFill>
                              <a:latin typeface="Cambria Math" panose="02040503050406030204" pitchFamily="18" charset="0"/>
                            </a:rPr>
                            <m:t>тренд</m:t>
                          </m:r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значущі</m:t>
                              </m:r>
                            </m:num>
                            <m:den>
                              <m:r>
                                <a:rPr lang="uk-UA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гармоніки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just">
                  <a:spcAft>
                    <a:spcPts val="1200"/>
                  </a:spcAft>
                </a:pPr>
                <a:endParaRPr lang="uk-UA" i="1" dirty="0" smtClean="0">
                  <a:solidFill>
                    <a:srgbClr val="9ACD4C"/>
                  </a:solidFill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uk-UA" i="1" dirty="0" smtClean="0">
                    <a:solidFill>
                      <a:srgbClr val="9ACD4C"/>
                    </a:solidFill>
                  </a:rPr>
                  <a:t>МНК-оцінювання невідомих параметрів у даній роботі виконується за допомогою програмних засобів пакету </a:t>
                </a:r>
                <a:r>
                  <a:rPr lang="en-US" b="1" i="1" dirty="0" smtClean="0">
                    <a:solidFill>
                      <a:srgbClr val="9ACD4C"/>
                    </a:solidFill>
                  </a:rPr>
                  <a:t>Microsoft Excel</a:t>
                </a:r>
                <a:r>
                  <a:rPr lang="en-US" dirty="0" smtClean="0">
                    <a:solidFill>
                      <a:srgbClr val="9ACD4C"/>
                    </a:solidFill>
                  </a:rPr>
                  <a:t>.</a:t>
                </a:r>
                <a:endParaRPr lang="uk-UA" dirty="0">
                  <a:solidFill>
                    <a:srgbClr val="9ACD4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38130"/>
                <a:ext cx="10136188" cy="4743901"/>
              </a:xfrm>
              <a:blipFill rotWithShape="0">
                <a:blip r:embed="rId2"/>
                <a:stretch>
                  <a:fillRect l="-1203" t="-1799" r="-96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4769"/>
            <a:ext cx="9905998" cy="1478570"/>
          </a:xfrm>
        </p:spPr>
        <p:txBody>
          <a:bodyPr/>
          <a:lstStyle/>
          <a:p>
            <a:r>
              <a:rPr lang="uk-UA" dirty="0" smtClean="0"/>
              <a:t>Апробація побудованих алгоритмів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213422"/>
              </p:ext>
            </p:extLst>
          </p:nvPr>
        </p:nvGraphicFramePr>
        <p:xfrm>
          <a:off x="1141413" y="1504951"/>
          <a:ext cx="4745309" cy="3990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691646"/>
              </p:ext>
            </p:extLst>
          </p:nvPr>
        </p:nvGraphicFramePr>
        <p:xfrm>
          <a:off x="6094411" y="1565871"/>
          <a:ext cx="4952999" cy="3930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62113" y="1565871"/>
            <a:ext cx="3503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Модельна крива для ВВП</a:t>
            </a:r>
            <a:endParaRPr lang="uk-UA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255868" y="1565871"/>
            <a:ext cx="2734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Коливання для ВВП</a:t>
            </a:r>
            <a:endParaRPr lang="uk-U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94212" y="5556845"/>
                <a:ext cx="52003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sz="2400" dirty="0" smtClean="0"/>
                  <a:t>Коефіцієнт детермінації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4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uk-UA" sz="2400" dirty="0">
                    <a:solidFill>
                      <a:srgbClr val="9ACD4C"/>
                    </a:solidFill>
                  </a:rPr>
                  <a:t>0,99</a:t>
                </a:r>
                <a:r>
                  <a:rPr lang="en-US" sz="2400" dirty="0">
                    <a:solidFill>
                      <a:srgbClr val="9ACD4C"/>
                    </a:solidFill>
                  </a:rPr>
                  <a:t>7279</a:t>
                </a:r>
                <a:endParaRPr lang="uk-UA" sz="2400" dirty="0">
                  <a:solidFill>
                    <a:srgbClr val="9ACD4C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212" y="5556845"/>
                <a:ext cx="520039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758" t="-10667" r="-703" b="-30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1471613" y="2171700"/>
            <a:ext cx="3914775" cy="2700338"/>
          </a:xfrm>
          <a:custGeom>
            <a:avLst/>
            <a:gdLst>
              <a:gd name="connsiteX0" fmla="*/ 0 w 3914775"/>
              <a:gd name="connsiteY0" fmla="*/ 2700338 h 2700338"/>
              <a:gd name="connsiteX1" fmla="*/ 242887 w 3914775"/>
              <a:gd name="connsiteY1" fmla="*/ 2681288 h 2700338"/>
              <a:gd name="connsiteX2" fmla="*/ 390525 w 3914775"/>
              <a:gd name="connsiteY2" fmla="*/ 2657475 h 2700338"/>
              <a:gd name="connsiteX3" fmla="*/ 609600 w 3914775"/>
              <a:gd name="connsiteY3" fmla="*/ 2647950 h 2700338"/>
              <a:gd name="connsiteX4" fmla="*/ 790575 w 3914775"/>
              <a:gd name="connsiteY4" fmla="*/ 2605088 h 2700338"/>
              <a:gd name="connsiteX5" fmla="*/ 1033462 w 3914775"/>
              <a:gd name="connsiteY5" fmla="*/ 2495550 h 2700338"/>
              <a:gd name="connsiteX6" fmla="*/ 1166812 w 3914775"/>
              <a:gd name="connsiteY6" fmla="*/ 2428875 h 2700338"/>
              <a:gd name="connsiteX7" fmla="*/ 1371600 w 3914775"/>
              <a:gd name="connsiteY7" fmla="*/ 2324100 h 2700338"/>
              <a:gd name="connsiteX8" fmla="*/ 1538287 w 3914775"/>
              <a:gd name="connsiteY8" fmla="*/ 2166938 h 2700338"/>
              <a:gd name="connsiteX9" fmla="*/ 1757362 w 3914775"/>
              <a:gd name="connsiteY9" fmla="*/ 1895475 h 2700338"/>
              <a:gd name="connsiteX10" fmla="*/ 1990725 w 3914775"/>
              <a:gd name="connsiteY10" fmla="*/ 1666875 h 2700338"/>
              <a:gd name="connsiteX11" fmla="*/ 2238375 w 3914775"/>
              <a:gd name="connsiteY11" fmla="*/ 1400175 h 2700338"/>
              <a:gd name="connsiteX12" fmla="*/ 2471737 w 3914775"/>
              <a:gd name="connsiteY12" fmla="*/ 1223963 h 2700338"/>
              <a:gd name="connsiteX13" fmla="*/ 2733675 w 3914775"/>
              <a:gd name="connsiteY13" fmla="*/ 1081088 h 2700338"/>
              <a:gd name="connsiteX14" fmla="*/ 2962275 w 3914775"/>
              <a:gd name="connsiteY14" fmla="*/ 876300 h 2700338"/>
              <a:gd name="connsiteX15" fmla="*/ 3324225 w 3914775"/>
              <a:gd name="connsiteY15" fmla="*/ 485775 h 2700338"/>
              <a:gd name="connsiteX16" fmla="*/ 3576637 w 3914775"/>
              <a:gd name="connsiteY16" fmla="*/ 190500 h 2700338"/>
              <a:gd name="connsiteX17" fmla="*/ 3767137 w 3914775"/>
              <a:gd name="connsiteY17" fmla="*/ 42863 h 2700338"/>
              <a:gd name="connsiteX18" fmla="*/ 3914775 w 3914775"/>
              <a:gd name="connsiteY18" fmla="*/ 0 h 2700338"/>
              <a:gd name="connsiteX19" fmla="*/ 3914775 w 3914775"/>
              <a:gd name="connsiteY19" fmla="*/ 0 h 270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4775" h="2700338">
                <a:moveTo>
                  <a:pt x="0" y="2700338"/>
                </a:moveTo>
                <a:cubicBezTo>
                  <a:pt x="88900" y="2694385"/>
                  <a:pt x="177800" y="2688432"/>
                  <a:pt x="242887" y="2681288"/>
                </a:cubicBezTo>
                <a:cubicBezTo>
                  <a:pt x="307975" y="2674144"/>
                  <a:pt x="329406" y="2663031"/>
                  <a:pt x="390525" y="2657475"/>
                </a:cubicBezTo>
                <a:cubicBezTo>
                  <a:pt x="451644" y="2651919"/>
                  <a:pt x="542925" y="2656681"/>
                  <a:pt x="609600" y="2647950"/>
                </a:cubicBezTo>
                <a:cubicBezTo>
                  <a:pt x="676275" y="2639219"/>
                  <a:pt x="719931" y="2630488"/>
                  <a:pt x="790575" y="2605088"/>
                </a:cubicBezTo>
                <a:cubicBezTo>
                  <a:pt x="861219" y="2579688"/>
                  <a:pt x="970756" y="2524919"/>
                  <a:pt x="1033462" y="2495550"/>
                </a:cubicBezTo>
                <a:cubicBezTo>
                  <a:pt x="1096168" y="2466181"/>
                  <a:pt x="1166812" y="2428875"/>
                  <a:pt x="1166812" y="2428875"/>
                </a:cubicBezTo>
                <a:cubicBezTo>
                  <a:pt x="1223168" y="2400300"/>
                  <a:pt x="1309688" y="2367756"/>
                  <a:pt x="1371600" y="2324100"/>
                </a:cubicBezTo>
                <a:cubicBezTo>
                  <a:pt x="1433513" y="2280444"/>
                  <a:pt x="1473993" y="2238376"/>
                  <a:pt x="1538287" y="2166938"/>
                </a:cubicBezTo>
                <a:cubicBezTo>
                  <a:pt x="1602581" y="2095500"/>
                  <a:pt x="1681956" y="1978819"/>
                  <a:pt x="1757362" y="1895475"/>
                </a:cubicBezTo>
                <a:cubicBezTo>
                  <a:pt x="1832768" y="1812131"/>
                  <a:pt x="1910556" y="1749425"/>
                  <a:pt x="1990725" y="1666875"/>
                </a:cubicBezTo>
                <a:cubicBezTo>
                  <a:pt x="2070894" y="1584325"/>
                  <a:pt x="2158206" y="1473994"/>
                  <a:pt x="2238375" y="1400175"/>
                </a:cubicBezTo>
                <a:cubicBezTo>
                  <a:pt x="2318544" y="1326356"/>
                  <a:pt x="2389187" y="1277144"/>
                  <a:pt x="2471737" y="1223963"/>
                </a:cubicBezTo>
                <a:cubicBezTo>
                  <a:pt x="2554287" y="1170782"/>
                  <a:pt x="2651919" y="1139032"/>
                  <a:pt x="2733675" y="1081088"/>
                </a:cubicBezTo>
                <a:cubicBezTo>
                  <a:pt x="2815431" y="1023144"/>
                  <a:pt x="2863850" y="975519"/>
                  <a:pt x="2962275" y="876300"/>
                </a:cubicBezTo>
                <a:cubicBezTo>
                  <a:pt x="3060700" y="777081"/>
                  <a:pt x="3221831" y="600075"/>
                  <a:pt x="3324225" y="485775"/>
                </a:cubicBezTo>
                <a:cubicBezTo>
                  <a:pt x="3426619" y="371475"/>
                  <a:pt x="3502818" y="264319"/>
                  <a:pt x="3576637" y="190500"/>
                </a:cubicBezTo>
                <a:cubicBezTo>
                  <a:pt x="3650456" y="116681"/>
                  <a:pt x="3710781" y="74613"/>
                  <a:pt x="3767137" y="42863"/>
                </a:cubicBezTo>
                <a:cubicBezTo>
                  <a:pt x="3823493" y="11113"/>
                  <a:pt x="3914775" y="0"/>
                  <a:pt x="3914775" y="0"/>
                </a:cubicBezTo>
                <a:lnTo>
                  <a:pt x="3914775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Freeform 5"/>
          <p:cNvSpPr/>
          <p:nvPr/>
        </p:nvSpPr>
        <p:spPr>
          <a:xfrm>
            <a:off x="6415088" y="2408486"/>
            <a:ext cx="4448831" cy="2587558"/>
          </a:xfrm>
          <a:custGeom>
            <a:avLst/>
            <a:gdLst>
              <a:gd name="connsiteX0" fmla="*/ 0 w 4448831"/>
              <a:gd name="connsiteY0" fmla="*/ 439489 h 2587558"/>
              <a:gd name="connsiteX1" fmla="*/ 290512 w 4448831"/>
              <a:gd name="connsiteY1" fmla="*/ 996702 h 2587558"/>
              <a:gd name="connsiteX2" fmla="*/ 528637 w 4448831"/>
              <a:gd name="connsiteY2" fmla="*/ 1496764 h 2587558"/>
              <a:gd name="connsiteX3" fmla="*/ 709612 w 4448831"/>
              <a:gd name="connsiteY3" fmla="*/ 1887289 h 2587558"/>
              <a:gd name="connsiteX4" fmla="*/ 895350 w 4448831"/>
              <a:gd name="connsiteY4" fmla="*/ 2206377 h 2587558"/>
              <a:gd name="connsiteX5" fmla="*/ 1157287 w 4448831"/>
              <a:gd name="connsiteY5" fmla="*/ 2354014 h 2587558"/>
              <a:gd name="connsiteX6" fmla="*/ 1419225 w 4448831"/>
              <a:gd name="connsiteY6" fmla="*/ 2544514 h 2587558"/>
              <a:gd name="connsiteX7" fmla="*/ 1590675 w 4448831"/>
              <a:gd name="connsiteY7" fmla="*/ 2573089 h 2587558"/>
              <a:gd name="connsiteX8" fmla="*/ 1781175 w 4448831"/>
              <a:gd name="connsiteY8" fmla="*/ 2358777 h 2587558"/>
              <a:gd name="connsiteX9" fmla="*/ 1990725 w 4448831"/>
              <a:gd name="connsiteY9" fmla="*/ 1982539 h 2587558"/>
              <a:gd name="connsiteX10" fmla="*/ 2252662 w 4448831"/>
              <a:gd name="connsiteY10" fmla="*/ 1663452 h 2587558"/>
              <a:gd name="connsiteX11" fmla="*/ 2519362 w 4448831"/>
              <a:gd name="connsiteY11" fmla="*/ 1320552 h 2587558"/>
              <a:gd name="connsiteX12" fmla="*/ 2652712 w 4448831"/>
              <a:gd name="connsiteY12" fmla="*/ 1211014 h 2587558"/>
              <a:gd name="connsiteX13" fmla="*/ 2795587 w 4448831"/>
              <a:gd name="connsiteY13" fmla="*/ 1206252 h 2587558"/>
              <a:gd name="connsiteX14" fmla="*/ 3062287 w 4448831"/>
              <a:gd name="connsiteY14" fmla="*/ 1372939 h 2587558"/>
              <a:gd name="connsiteX15" fmla="*/ 3405187 w 4448831"/>
              <a:gd name="connsiteY15" fmla="*/ 1111002 h 2587558"/>
              <a:gd name="connsiteX16" fmla="*/ 3567112 w 4448831"/>
              <a:gd name="connsiteY16" fmla="*/ 863352 h 2587558"/>
              <a:gd name="connsiteX17" fmla="*/ 3829050 w 4448831"/>
              <a:gd name="connsiteY17" fmla="*/ 491877 h 2587558"/>
              <a:gd name="connsiteX18" fmla="*/ 4043362 w 4448831"/>
              <a:gd name="connsiteY18" fmla="*/ 120402 h 2587558"/>
              <a:gd name="connsiteX19" fmla="*/ 4205287 w 4448831"/>
              <a:gd name="connsiteY19" fmla="*/ 6102 h 2587558"/>
              <a:gd name="connsiteX20" fmla="*/ 4295775 w 4448831"/>
              <a:gd name="connsiteY20" fmla="*/ 39439 h 2587558"/>
              <a:gd name="connsiteX21" fmla="*/ 4433887 w 4448831"/>
              <a:gd name="connsiteY21" fmla="*/ 239464 h 2587558"/>
              <a:gd name="connsiteX22" fmla="*/ 4438650 w 4448831"/>
              <a:gd name="connsiteY22" fmla="*/ 248989 h 258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48831" h="2587558">
                <a:moveTo>
                  <a:pt x="0" y="439489"/>
                </a:moveTo>
                <a:cubicBezTo>
                  <a:pt x="101203" y="629989"/>
                  <a:pt x="202406" y="820490"/>
                  <a:pt x="290512" y="996702"/>
                </a:cubicBezTo>
                <a:cubicBezTo>
                  <a:pt x="378618" y="1172914"/>
                  <a:pt x="458787" y="1348333"/>
                  <a:pt x="528637" y="1496764"/>
                </a:cubicBezTo>
                <a:cubicBezTo>
                  <a:pt x="598487" y="1645195"/>
                  <a:pt x="648493" y="1769020"/>
                  <a:pt x="709612" y="1887289"/>
                </a:cubicBezTo>
                <a:cubicBezTo>
                  <a:pt x="770731" y="2005558"/>
                  <a:pt x="820738" y="2128590"/>
                  <a:pt x="895350" y="2206377"/>
                </a:cubicBezTo>
                <a:cubicBezTo>
                  <a:pt x="969962" y="2284164"/>
                  <a:pt x="1069975" y="2297658"/>
                  <a:pt x="1157287" y="2354014"/>
                </a:cubicBezTo>
                <a:cubicBezTo>
                  <a:pt x="1244600" y="2410370"/>
                  <a:pt x="1346994" y="2508001"/>
                  <a:pt x="1419225" y="2544514"/>
                </a:cubicBezTo>
                <a:cubicBezTo>
                  <a:pt x="1491456" y="2581027"/>
                  <a:pt x="1530350" y="2604045"/>
                  <a:pt x="1590675" y="2573089"/>
                </a:cubicBezTo>
                <a:cubicBezTo>
                  <a:pt x="1651000" y="2542133"/>
                  <a:pt x="1714500" y="2457202"/>
                  <a:pt x="1781175" y="2358777"/>
                </a:cubicBezTo>
                <a:cubicBezTo>
                  <a:pt x="1847850" y="2260352"/>
                  <a:pt x="1912144" y="2098426"/>
                  <a:pt x="1990725" y="1982539"/>
                </a:cubicBezTo>
                <a:cubicBezTo>
                  <a:pt x="2069306" y="1866652"/>
                  <a:pt x="2164556" y="1773783"/>
                  <a:pt x="2252662" y="1663452"/>
                </a:cubicBezTo>
                <a:cubicBezTo>
                  <a:pt x="2340768" y="1553121"/>
                  <a:pt x="2452687" y="1395958"/>
                  <a:pt x="2519362" y="1320552"/>
                </a:cubicBezTo>
                <a:cubicBezTo>
                  <a:pt x="2586037" y="1245146"/>
                  <a:pt x="2606675" y="1230064"/>
                  <a:pt x="2652712" y="1211014"/>
                </a:cubicBezTo>
                <a:cubicBezTo>
                  <a:pt x="2698749" y="1191964"/>
                  <a:pt x="2727324" y="1179264"/>
                  <a:pt x="2795587" y="1206252"/>
                </a:cubicBezTo>
                <a:cubicBezTo>
                  <a:pt x="2863850" y="1233240"/>
                  <a:pt x="2960687" y="1388814"/>
                  <a:pt x="3062287" y="1372939"/>
                </a:cubicBezTo>
                <a:cubicBezTo>
                  <a:pt x="3163887" y="1357064"/>
                  <a:pt x="3321049" y="1195933"/>
                  <a:pt x="3405187" y="1111002"/>
                </a:cubicBezTo>
                <a:cubicBezTo>
                  <a:pt x="3489325" y="1026071"/>
                  <a:pt x="3496468" y="966539"/>
                  <a:pt x="3567112" y="863352"/>
                </a:cubicBezTo>
                <a:cubicBezTo>
                  <a:pt x="3637756" y="760165"/>
                  <a:pt x="3749675" y="615702"/>
                  <a:pt x="3829050" y="491877"/>
                </a:cubicBezTo>
                <a:cubicBezTo>
                  <a:pt x="3908425" y="368052"/>
                  <a:pt x="3980656" y="201364"/>
                  <a:pt x="4043362" y="120402"/>
                </a:cubicBezTo>
                <a:cubicBezTo>
                  <a:pt x="4106068" y="39440"/>
                  <a:pt x="4163218" y="19596"/>
                  <a:pt x="4205287" y="6102"/>
                </a:cubicBezTo>
                <a:cubicBezTo>
                  <a:pt x="4247356" y="-7392"/>
                  <a:pt x="4257675" y="545"/>
                  <a:pt x="4295775" y="39439"/>
                </a:cubicBezTo>
                <a:cubicBezTo>
                  <a:pt x="4333875" y="78333"/>
                  <a:pt x="4410075" y="204539"/>
                  <a:pt x="4433887" y="239464"/>
                </a:cubicBezTo>
                <a:cubicBezTo>
                  <a:pt x="4457699" y="274389"/>
                  <a:pt x="4448174" y="261689"/>
                  <a:pt x="4438650" y="248989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4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4769"/>
            <a:ext cx="9905998" cy="1478570"/>
          </a:xfrm>
        </p:spPr>
        <p:txBody>
          <a:bodyPr/>
          <a:lstStyle/>
          <a:p>
            <a:r>
              <a:rPr lang="uk-UA" dirty="0" smtClean="0"/>
              <a:t>Апробація побудованих алгоритмів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2113" y="1565871"/>
            <a:ext cx="3370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prstClr val="white"/>
                </a:solidFill>
              </a:rPr>
              <a:t>Модельна крива для НД</a:t>
            </a:r>
            <a:endParaRPr lang="uk-UA" sz="240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55868" y="1565871"/>
            <a:ext cx="260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prstClr val="white"/>
                </a:solidFill>
              </a:rPr>
              <a:t>Коливання для НД</a:t>
            </a:r>
            <a:endParaRPr lang="uk-UA" sz="24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94212" y="5556845"/>
                <a:ext cx="52003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sz="2400" dirty="0" smtClean="0">
                    <a:solidFill>
                      <a:prstClr val="white"/>
                    </a:solidFill>
                  </a:rPr>
                  <a:t>Коефіцієнт детермінації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4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smtClean="0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uk-UA" sz="2400" dirty="0" smtClean="0">
                    <a:solidFill>
                      <a:srgbClr val="9ACD4C"/>
                    </a:solidFill>
                  </a:rPr>
                  <a:t>0,9</a:t>
                </a:r>
                <a:r>
                  <a:rPr lang="en-US" sz="2400" dirty="0">
                    <a:solidFill>
                      <a:srgbClr val="9ACD4C"/>
                    </a:solidFill>
                  </a:rPr>
                  <a:t>96665</a:t>
                </a:r>
                <a:endParaRPr lang="uk-UA" sz="2400" dirty="0">
                  <a:solidFill>
                    <a:srgbClr val="9ACD4C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212" y="5556845"/>
                <a:ext cx="520039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758" t="-10667" r="-703" b="-30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059153"/>
              </p:ext>
            </p:extLst>
          </p:nvPr>
        </p:nvGraphicFramePr>
        <p:xfrm>
          <a:off x="1141414" y="1565871"/>
          <a:ext cx="4952997" cy="3930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160197"/>
              </p:ext>
            </p:extLst>
          </p:nvPr>
        </p:nvGraphicFramePr>
        <p:xfrm>
          <a:off x="6094411" y="1854950"/>
          <a:ext cx="4952999" cy="3640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Freeform 4"/>
          <p:cNvSpPr/>
          <p:nvPr/>
        </p:nvSpPr>
        <p:spPr>
          <a:xfrm>
            <a:off x="1500188" y="2052176"/>
            <a:ext cx="4408463" cy="3048378"/>
          </a:xfrm>
          <a:custGeom>
            <a:avLst/>
            <a:gdLst>
              <a:gd name="connsiteX0" fmla="*/ 0 w 4408463"/>
              <a:gd name="connsiteY0" fmla="*/ 3029412 h 3048378"/>
              <a:gd name="connsiteX1" fmla="*/ 185737 w 4408463"/>
              <a:gd name="connsiteY1" fmla="*/ 3038937 h 3048378"/>
              <a:gd name="connsiteX2" fmla="*/ 300037 w 4408463"/>
              <a:gd name="connsiteY2" fmla="*/ 3043699 h 3048378"/>
              <a:gd name="connsiteX3" fmla="*/ 657225 w 4408463"/>
              <a:gd name="connsiteY3" fmla="*/ 2967499 h 3048378"/>
              <a:gd name="connsiteX4" fmla="*/ 881062 w 4408463"/>
              <a:gd name="connsiteY4" fmla="*/ 2934162 h 3048378"/>
              <a:gd name="connsiteX5" fmla="*/ 1062037 w 4408463"/>
              <a:gd name="connsiteY5" fmla="*/ 2891299 h 3048378"/>
              <a:gd name="connsiteX6" fmla="*/ 1362075 w 4408463"/>
              <a:gd name="connsiteY6" fmla="*/ 2686512 h 3048378"/>
              <a:gd name="connsiteX7" fmla="*/ 1633537 w 4408463"/>
              <a:gd name="connsiteY7" fmla="*/ 2505537 h 3048378"/>
              <a:gd name="connsiteX8" fmla="*/ 1985962 w 4408463"/>
              <a:gd name="connsiteY8" fmla="*/ 2110249 h 3048378"/>
              <a:gd name="connsiteX9" fmla="*/ 2100262 w 4408463"/>
              <a:gd name="connsiteY9" fmla="*/ 1938799 h 3048378"/>
              <a:gd name="connsiteX10" fmla="*/ 2290762 w 4408463"/>
              <a:gd name="connsiteY10" fmla="*/ 1686387 h 3048378"/>
              <a:gd name="connsiteX11" fmla="*/ 2586037 w 4408463"/>
              <a:gd name="connsiteY11" fmla="*/ 1367299 h 3048378"/>
              <a:gd name="connsiteX12" fmla="*/ 2847975 w 4408463"/>
              <a:gd name="connsiteY12" fmla="*/ 1119649 h 3048378"/>
              <a:gd name="connsiteX13" fmla="*/ 2962275 w 4408463"/>
              <a:gd name="connsiteY13" fmla="*/ 1067262 h 3048378"/>
              <a:gd name="connsiteX14" fmla="*/ 3162300 w 4408463"/>
              <a:gd name="connsiteY14" fmla="*/ 986299 h 3048378"/>
              <a:gd name="connsiteX15" fmla="*/ 3267075 w 4408463"/>
              <a:gd name="connsiteY15" fmla="*/ 938674 h 3048378"/>
              <a:gd name="connsiteX16" fmla="*/ 3419475 w 4408463"/>
              <a:gd name="connsiteY16" fmla="*/ 829137 h 3048378"/>
              <a:gd name="connsiteX17" fmla="*/ 3667125 w 4408463"/>
              <a:gd name="connsiteY17" fmla="*/ 576724 h 3048378"/>
              <a:gd name="connsiteX18" fmla="*/ 3881437 w 4408463"/>
              <a:gd name="connsiteY18" fmla="*/ 390987 h 3048378"/>
              <a:gd name="connsiteX19" fmla="*/ 4081462 w 4408463"/>
              <a:gd name="connsiteY19" fmla="*/ 233824 h 3048378"/>
              <a:gd name="connsiteX20" fmla="*/ 4281487 w 4408463"/>
              <a:gd name="connsiteY20" fmla="*/ 86187 h 3048378"/>
              <a:gd name="connsiteX21" fmla="*/ 4395787 w 4408463"/>
              <a:gd name="connsiteY21" fmla="*/ 5224 h 3048378"/>
              <a:gd name="connsiteX22" fmla="*/ 4400550 w 4408463"/>
              <a:gd name="connsiteY22" fmla="*/ 14749 h 304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08463" h="3048378">
                <a:moveTo>
                  <a:pt x="0" y="3029412"/>
                </a:moveTo>
                <a:lnTo>
                  <a:pt x="185737" y="3038937"/>
                </a:lnTo>
                <a:cubicBezTo>
                  <a:pt x="235743" y="3041318"/>
                  <a:pt x="221456" y="3055605"/>
                  <a:pt x="300037" y="3043699"/>
                </a:cubicBezTo>
                <a:cubicBezTo>
                  <a:pt x="378618" y="3031793"/>
                  <a:pt x="560388" y="2985755"/>
                  <a:pt x="657225" y="2967499"/>
                </a:cubicBezTo>
                <a:cubicBezTo>
                  <a:pt x="754062" y="2949243"/>
                  <a:pt x="813593" y="2946862"/>
                  <a:pt x="881062" y="2934162"/>
                </a:cubicBezTo>
                <a:cubicBezTo>
                  <a:pt x="948531" y="2921462"/>
                  <a:pt x="981868" y="2932574"/>
                  <a:pt x="1062037" y="2891299"/>
                </a:cubicBezTo>
                <a:cubicBezTo>
                  <a:pt x="1142206" y="2850024"/>
                  <a:pt x="1362075" y="2686512"/>
                  <a:pt x="1362075" y="2686512"/>
                </a:cubicBezTo>
                <a:cubicBezTo>
                  <a:pt x="1457325" y="2622218"/>
                  <a:pt x="1529556" y="2601581"/>
                  <a:pt x="1633537" y="2505537"/>
                </a:cubicBezTo>
                <a:cubicBezTo>
                  <a:pt x="1737518" y="2409493"/>
                  <a:pt x="1908174" y="2204705"/>
                  <a:pt x="1985962" y="2110249"/>
                </a:cubicBezTo>
                <a:cubicBezTo>
                  <a:pt x="2063750" y="2015793"/>
                  <a:pt x="2049462" y="2009443"/>
                  <a:pt x="2100262" y="1938799"/>
                </a:cubicBezTo>
                <a:cubicBezTo>
                  <a:pt x="2151062" y="1868155"/>
                  <a:pt x="2209800" y="1781637"/>
                  <a:pt x="2290762" y="1686387"/>
                </a:cubicBezTo>
                <a:cubicBezTo>
                  <a:pt x="2371725" y="1591137"/>
                  <a:pt x="2493168" y="1461755"/>
                  <a:pt x="2586037" y="1367299"/>
                </a:cubicBezTo>
                <a:cubicBezTo>
                  <a:pt x="2678906" y="1272843"/>
                  <a:pt x="2785269" y="1169655"/>
                  <a:pt x="2847975" y="1119649"/>
                </a:cubicBezTo>
                <a:cubicBezTo>
                  <a:pt x="2910681" y="1069643"/>
                  <a:pt x="2909888" y="1089487"/>
                  <a:pt x="2962275" y="1067262"/>
                </a:cubicBezTo>
                <a:cubicBezTo>
                  <a:pt x="3014662" y="1045037"/>
                  <a:pt x="3111500" y="1007730"/>
                  <a:pt x="3162300" y="986299"/>
                </a:cubicBezTo>
                <a:cubicBezTo>
                  <a:pt x="3213100" y="964868"/>
                  <a:pt x="3224213" y="964868"/>
                  <a:pt x="3267075" y="938674"/>
                </a:cubicBezTo>
                <a:cubicBezTo>
                  <a:pt x="3309938" y="912480"/>
                  <a:pt x="3352800" y="889462"/>
                  <a:pt x="3419475" y="829137"/>
                </a:cubicBezTo>
                <a:cubicBezTo>
                  <a:pt x="3486150" y="768812"/>
                  <a:pt x="3590131" y="649749"/>
                  <a:pt x="3667125" y="576724"/>
                </a:cubicBezTo>
                <a:cubicBezTo>
                  <a:pt x="3744119" y="503699"/>
                  <a:pt x="3812381" y="448137"/>
                  <a:pt x="3881437" y="390987"/>
                </a:cubicBezTo>
                <a:cubicBezTo>
                  <a:pt x="3950493" y="333837"/>
                  <a:pt x="4014787" y="284624"/>
                  <a:pt x="4081462" y="233824"/>
                </a:cubicBezTo>
                <a:cubicBezTo>
                  <a:pt x="4148137" y="183024"/>
                  <a:pt x="4229100" y="124287"/>
                  <a:pt x="4281487" y="86187"/>
                </a:cubicBezTo>
                <a:cubicBezTo>
                  <a:pt x="4333874" y="48087"/>
                  <a:pt x="4375943" y="17130"/>
                  <a:pt x="4395787" y="5224"/>
                </a:cubicBezTo>
                <a:cubicBezTo>
                  <a:pt x="4415631" y="-6682"/>
                  <a:pt x="4408090" y="4033"/>
                  <a:pt x="4400550" y="14749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Freeform 5"/>
          <p:cNvSpPr/>
          <p:nvPr/>
        </p:nvSpPr>
        <p:spPr>
          <a:xfrm>
            <a:off x="6372225" y="2651824"/>
            <a:ext cx="4548008" cy="2092277"/>
          </a:xfrm>
          <a:custGeom>
            <a:avLst/>
            <a:gdLst>
              <a:gd name="connsiteX0" fmla="*/ 0 w 4548008"/>
              <a:gd name="connsiteY0" fmla="*/ 186626 h 2092277"/>
              <a:gd name="connsiteX1" fmla="*/ 233363 w 4548008"/>
              <a:gd name="connsiteY1" fmla="*/ 700976 h 2092277"/>
              <a:gd name="connsiteX2" fmla="*/ 361950 w 4548008"/>
              <a:gd name="connsiteY2" fmla="*/ 977201 h 2092277"/>
              <a:gd name="connsiteX3" fmla="*/ 523875 w 4548008"/>
              <a:gd name="connsiteY3" fmla="*/ 1220089 h 2092277"/>
              <a:gd name="connsiteX4" fmla="*/ 681038 w 4548008"/>
              <a:gd name="connsiteY4" fmla="*/ 1410589 h 2092277"/>
              <a:gd name="connsiteX5" fmla="*/ 814388 w 4548008"/>
              <a:gd name="connsiteY5" fmla="*/ 1643951 h 2092277"/>
              <a:gd name="connsiteX6" fmla="*/ 923925 w 4548008"/>
              <a:gd name="connsiteY6" fmla="*/ 1820164 h 2092277"/>
              <a:gd name="connsiteX7" fmla="*/ 1071563 w 4548008"/>
              <a:gd name="connsiteY7" fmla="*/ 2029714 h 2092277"/>
              <a:gd name="connsiteX8" fmla="*/ 1228725 w 4548008"/>
              <a:gd name="connsiteY8" fmla="*/ 2091626 h 2092277"/>
              <a:gd name="connsiteX9" fmla="*/ 1457325 w 4548008"/>
              <a:gd name="connsiteY9" fmla="*/ 2063051 h 2092277"/>
              <a:gd name="connsiteX10" fmla="*/ 1690688 w 4548008"/>
              <a:gd name="connsiteY10" fmla="*/ 2077339 h 2092277"/>
              <a:gd name="connsiteX11" fmla="*/ 1862138 w 4548008"/>
              <a:gd name="connsiteY11" fmla="*/ 1963039 h 2092277"/>
              <a:gd name="connsiteX12" fmla="*/ 2076450 w 4548008"/>
              <a:gd name="connsiteY12" fmla="*/ 1496314 h 2092277"/>
              <a:gd name="connsiteX13" fmla="*/ 2286000 w 4548008"/>
              <a:gd name="connsiteY13" fmla="*/ 1001014 h 2092277"/>
              <a:gd name="connsiteX14" fmla="*/ 2519363 w 4548008"/>
              <a:gd name="connsiteY14" fmla="*/ 658114 h 2092277"/>
              <a:gd name="connsiteX15" fmla="*/ 2833688 w 4548008"/>
              <a:gd name="connsiteY15" fmla="*/ 319976 h 2092277"/>
              <a:gd name="connsiteX16" fmla="*/ 2962275 w 4548008"/>
              <a:gd name="connsiteY16" fmla="*/ 267589 h 2092277"/>
              <a:gd name="connsiteX17" fmla="*/ 3114675 w 4548008"/>
              <a:gd name="connsiteY17" fmla="*/ 329501 h 2092277"/>
              <a:gd name="connsiteX18" fmla="*/ 3271838 w 4548008"/>
              <a:gd name="connsiteY18" fmla="*/ 510476 h 2092277"/>
              <a:gd name="connsiteX19" fmla="*/ 3419475 w 4548008"/>
              <a:gd name="connsiteY19" fmla="*/ 586676 h 2092277"/>
              <a:gd name="connsiteX20" fmla="*/ 3629025 w 4548008"/>
              <a:gd name="connsiteY20" fmla="*/ 477139 h 2092277"/>
              <a:gd name="connsiteX21" fmla="*/ 3781425 w 4548008"/>
              <a:gd name="connsiteY21" fmla="*/ 310451 h 2092277"/>
              <a:gd name="connsiteX22" fmla="*/ 3971925 w 4548008"/>
              <a:gd name="connsiteY22" fmla="*/ 181864 h 2092277"/>
              <a:gd name="connsiteX23" fmla="*/ 4243388 w 4548008"/>
              <a:gd name="connsiteY23" fmla="*/ 72326 h 2092277"/>
              <a:gd name="connsiteX24" fmla="*/ 4395788 w 4548008"/>
              <a:gd name="connsiteY24" fmla="*/ 889 h 2092277"/>
              <a:gd name="connsiteX25" fmla="*/ 4495800 w 4548008"/>
              <a:gd name="connsiteY25" fmla="*/ 34226 h 2092277"/>
              <a:gd name="connsiteX26" fmla="*/ 4543425 w 4548008"/>
              <a:gd name="connsiteY26" fmla="*/ 62801 h 2092277"/>
              <a:gd name="connsiteX27" fmla="*/ 4543425 w 4548008"/>
              <a:gd name="connsiteY27" fmla="*/ 67564 h 209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48008" h="2092277">
                <a:moveTo>
                  <a:pt x="0" y="186626"/>
                </a:moveTo>
                <a:lnTo>
                  <a:pt x="233363" y="700976"/>
                </a:lnTo>
                <a:cubicBezTo>
                  <a:pt x="293688" y="832739"/>
                  <a:pt x="313531" y="890682"/>
                  <a:pt x="361950" y="977201"/>
                </a:cubicBezTo>
                <a:cubicBezTo>
                  <a:pt x="410369" y="1063720"/>
                  <a:pt x="470694" y="1147858"/>
                  <a:pt x="523875" y="1220089"/>
                </a:cubicBezTo>
                <a:cubicBezTo>
                  <a:pt x="577056" y="1292320"/>
                  <a:pt x="632619" y="1339945"/>
                  <a:pt x="681038" y="1410589"/>
                </a:cubicBezTo>
                <a:cubicBezTo>
                  <a:pt x="729457" y="1481233"/>
                  <a:pt x="773907" y="1575689"/>
                  <a:pt x="814388" y="1643951"/>
                </a:cubicBezTo>
                <a:cubicBezTo>
                  <a:pt x="854869" y="1712214"/>
                  <a:pt x="881063" y="1755870"/>
                  <a:pt x="923925" y="1820164"/>
                </a:cubicBezTo>
                <a:cubicBezTo>
                  <a:pt x="966787" y="1884458"/>
                  <a:pt x="1020763" y="1984470"/>
                  <a:pt x="1071563" y="2029714"/>
                </a:cubicBezTo>
                <a:cubicBezTo>
                  <a:pt x="1122363" y="2074958"/>
                  <a:pt x="1164431" y="2086070"/>
                  <a:pt x="1228725" y="2091626"/>
                </a:cubicBezTo>
                <a:cubicBezTo>
                  <a:pt x="1293019" y="2097182"/>
                  <a:pt x="1380331" y="2065432"/>
                  <a:pt x="1457325" y="2063051"/>
                </a:cubicBezTo>
                <a:cubicBezTo>
                  <a:pt x="1534319" y="2060670"/>
                  <a:pt x="1623219" y="2094008"/>
                  <a:pt x="1690688" y="2077339"/>
                </a:cubicBezTo>
                <a:cubicBezTo>
                  <a:pt x="1758157" y="2060670"/>
                  <a:pt x="1797844" y="2059877"/>
                  <a:pt x="1862138" y="1963039"/>
                </a:cubicBezTo>
                <a:cubicBezTo>
                  <a:pt x="1926432" y="1866202"/>
                  <a:pt x="2005806" y="1656651"/>
                  <a:pt x="2076450" y="1496314"/>
                </a:cubicBezTo>
                <a:cubicBezTo>
                  <a:pt x="2147094" y="1335977"/>
                  <a:pt x="2212181" y="1140714"/>
                  <a:pt x="2286000" y="1001014"/>
                </a:cubicBezTo>
                <a:cubicBezTo>
                  <a:pt x="2359819" y="861314"/>
                  <a:pt x="2428082" y="771620"/>
                  <a:pt x="2519363" y="658114"/>
                </a:cubicBezTo>
                <a:cubicBezTo>
                  <a:pt x="2610644" y="544608"/>
                  <a:pt x="2759869" y="385064"/>
                  <a:pt x="2833688" y="319976"/>
                </a:cubicBezTo>
                <a:cubicBezTo>
                  <a:pt x="2907507" y="254889"/>
                  <a:pt x="2915444" y="266002"/>
                  <a:pt x="2962275" y="267589"/>
                </a:cubicBezTo>
                <a:cubicBezTo>
                  <a:pt x="3009106" y="269176"/>
                  <a:pt x="3063081" y="289020"/>
                  <a:pt x="3114675" y="329501"/>
                </a:cubicBezTo>
                <a:cubicBezTo>
                  <a:pt x="3166269" y="369982"/>
                  <a:pt x="3221038" y="467614"/>
                  <a:pt x="3271838" y="510476"/>
                </a:cubicBezTo>
                <a:cubicBezTo>
                  <a:pt x="3322638" y="553338"/>
                  <a:pt x="3359944" y="592232"/>
                  <a:pt x="3419475" y="586676"/>
                </a:cubicBezTo>
                <a:cubicBezTo>
                  <a:pt x="3479006" y="581120"/>
                  <a:pt x="3568700" y="523176"/>
                  <a:pt x="3629025" y="477139"/>
                </a:cubicBezTo>
                <a:cubicBezTo>
                  <a:pt x="3689350" y="431102"/>
                  <a:pt x="3724275" y="359664"/>
                  <a:pt x="3781425" y="310451"/>
                </a:cubicBezTo>
                <a:cubicBezTo>
                  <a:pt x="3838575" y="261239"/>
                  <a:pt x="3894931" y="221551"/>
                  <a:pt x="3971925" y="181864"/>
                </a:cubicBezTo>
                <a:cubicBezTo>
                  <a:pt x="4048919" y="142177"/>
                  <a:pt x="4172744" y="102488"/>
                  <a:pt x="4243388" y="72326"/>
                </a:cubicBezTo>
                <a:cubicBezTo>
                  <a:pt x="4314032" y="42164"/>
                  <a:pt x="4353719" y="7239"/>
                  <a:pt x="4395788" y="889"/>
                </a:cubicBezTo>
                <a:cubicBezTo>
                  <a:pt x="4437857" y="-5461"/>
                  <a:pt x="4471194" y="23907"/>
                  <a:pt x="4495800" y="34226"/>
                </a:cubicBezTo>
                <a:cubicBezTo>
                  <a:pt x="4520406" y="44545"/>
                  <a:pt x="4535488" y="57245"/>
                  <a:pt x="4543425" y="62801"/>
                </a:cubicBezTo>
                <a:cubicBezTo>
                  <a:pt x="4551363" y="68357"/>
                  <a:pt x="4547394" y="67960"/>
                  <a:pt x="4543425" y="6756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23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154769"/>
                <a:ext cx="9905998" cy="1478570"/>
              </a:xfrm>
            </p:spPr>
            <p:txBody>
              <a:bodyPr/>
              <a:lstStyle/>
              <a:p>
                <a:r>
                  <a:rPr lang="uk-UA" dirty="0" smtClean="0"/>
                  <a:t>Апробація побудованих алгоритмів</a:t>
                </a:r>
                <a:endParaRPr lang="uk-U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154769"/>
                <a:ext cx="9905998" cy="1478570"/>
              </a:xfrm>
              <a:blipFill rotWithShape="0">
                <a:blip r:embed="rId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855696"/>
              </p:ext>
            </p:extLst>
          </p:nvPr>
        </p:nvGraphicFramePr>
        <p:xfrm>
          <a:off x="1438075" y="1975826"/>
          <a:ext cx="4618235" cy="2290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475538"/>
              </p:ext>
            </p:extLst>
          </p:nvPr>
        </p:nvGraphicFramePr>
        <p:xfrm>
          <a:off x="1371400" y="4133453"/>
          <a:ext cx="4619625" cy="2332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675533"/>
              </p:ext>
            </p:extLst>
          </p:nvPr>
        </p:nvGraphicFramePr>
        <p:xfrm>
          <a:off x="6297214" y="1975825"/>
          <a:ext cx="4619625" cy="229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580948"/>
              </p:ext>
            </p:extLst>
          </p:nvPr>
        </p:nvGraphicFramePr>
        <p:xfrm>
          <a:off x="6362499" y="4266390"/>
          <a:ext cx="4619625" cy="2199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38075" y="1389084"/>
            <a:ext cx="954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/>
              <a:t>Графічна інтерпретація значущих для </a:t>
            </a:r>
            <a:r>
              <a:rPr lang="uk-UA" sz="2400" dirty="0" smtClean="0"/>
              <a:t>ВВП гармонічних хвиль</a:t>
            </a:r>
            <a:endParaRPr lang="uk-U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065020" y="2132916"/>
            <a:ext cx="2278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9ACD4C"/>
                </a:solidFill>
              </a:rPr>
              <a:t>Хвиля Кондратьєва</a:t>
            </a:r>
            <a:endParaRPr lang="uk-UA" sz="2000" dirty="0">
              <a:solidFill>
                <a:srgbClr val="9ACD4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5020" y="426639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9ACD4C"/>
                </a:solidFill>
              </a:rPr>
              <a:t>Хвиля №2</a:t>
            </a:r>
            <a:endParaRPr lang="uk-UA" sz="2000" dirty="0">
              <a:solidFill>
                <a:srgbClr val="9ACD4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9173" y="4257960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9ACD4C"/>
                </a:solidFill>
              </a:rPr>
              <a:t>Хвиля Жугляра</a:t>
            </a:r>
            <a:endParaRPr lang="uk-UA" sz="2000" dirty="0">
              <a:solidFill>
                <a:srgbClr val="9ACD4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959340" y="3559234"/>
                <a:ext cx="807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sz="2000" i="1" smtClean="0">
                              <a:solidFill>
                                <a:srgbClr val="9ACD4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b="0" i="1" smtClean="0">
                              <a:solidFill>
                                <a:srgbClr val="9ACD4C"/>
                              </a:solidFill>
                              <a:latin typeface="Cambria Math" panose="02040503050406030204" pitchFamily="18" charset="0"/>
                            </a:rPr>
                            <m:t>2029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340" y="3559234"/>
                <a:ext cx="807913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8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4769"/>
            <a:ext cx="9905998" cy="1478570"/>
          </a:xfrm>
        </p:spPr>
        <p:txBody>
          <a:bodyPr/>
          <a:lstStyle/>
          <a:p>
            <a:r>
              <a:rPr lang="uk-UA" dirty="0" smtClean="0"/>
              <a:t>Апробація побудованих алгоритмів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5929" y="1389084"/>
            <a:ext cx="796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dirty="0">
                <a:solidFill>
                  <a:prstClr val="white"/>
                </a:solidFill>
              </a:rPr>
              <a:t>Графічна інтерпретація значущих для </a:t>
            </a:r>
            <a:r>
              <a:rPr lang="uk-UA" sz="2400" dirty="0" smtClean="0">
                <a:solidFill>
                  <a:prstClr val="white"/>
                </a:solidFill>
              </a:rPr>
              <a:t>НД гармонічних хвиль</a:t>
            </a:r>
            <a:endParaRPr lang="uk-UA" sz="2400" dirty="0">
              <a:solidFill>
                <a:prstClr val="white"/>
              </a:solidFill>
            </a:endParaRPr>
          </a:p>
        </p:txBody>
      </p:sp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794760"/>
              </p:ext>
            </p:extLst>
          </p:nvPr>
        </p:nvGraphicFramePr>
        <p:xfrm>
          <a:off x="1359182" y="2216701"/>
          <a:ext cx="4572000" cy="2048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158456"/>
              </p:ext>
            </p:extLst>
          </p:nvPr>
        </p:nvGraphicFramePr>
        <p:xfrm>
          <a:off x="6561814" y="2216701"/>
          <a:ext cx="4572000" cy="214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893140"/>
              </p:ext>
            </p:extLst>
          </p:nvPr>
        </p:nvGraphicFramePr>
        <p:xfrm>
          <a:off x="1272778" y="4265178"/>
          <a:ext cx="4658404" cy="2156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218200"/>
              </p:ext>
            </p:extLst>
          </p:nvPr>
        </p:nvGraphicFramePr>
        <p:xfrm>
          <a:off x="6561814" y="4265177"/>
          <a:ext cx="4572000" cy="2156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20240" y="2216700"/>
            <a:ext cx="2278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9ACD4C"/>
                </a:solidFill>
              </a:rPr>
              <a:t>Хвиля Кондратьєва</a:t>
            </a:r>
            <a:endParaRPr lang="uk-UA" sz="2000" dirty="0">
              <a:solidFill>
                <a:srgbClr val="9ACD4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0240" y="4231019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9ACD4C"/>
                </a:solidFill>
              </a:rPr>
              <a:t>Хвиля №2</a:t>
            </a:r>
            <a:endParaRPr lang="uk-UA" sz="2000" dirty="0">
              <a:solidFill>
                <a:srgbClr val="9ACD4C"/>
              </a:solidFill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087594" y="2153960"/>
            <a:ext cx="1760220" cy="4572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dirty="0" smtClean="0">
                <a:solidFill>
                  <a:srgbClr val="9ACD4C"/>
                </a:solidFill>
              </a:rPr>
              <a:t>Хвиля Кузнеця</a:t>
            </a:r>
            <a:endParaRPr lang="uk-UA" sz="2000" dirty="0">
              <a:solidFill>
                <a:srgbClr val="9ACD4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94413" y="4162396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9ACD4C"/>
                </a:solidFill>
              </a:rPr>
              <a:t>Хвиля Жугляра</a:t>
            </a:r>
            <a:endParaRPr lang="uk-UA" sz="2000" dirty="0">
              <a:solidFill>
                <a:srgbClr val="9ACD4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157597" y="3681815"/>
                <a:ext cx="807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sz="2000" i="1" smtClean="0">
                              <a:solidFill>
                                <a:srgbClr val="9ACD4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b="0" i="1" smtClean="0">
                              <a:solidFill>
                                <a:srgbClr val="9ACD4C"/>
                              </a:solidFill>
                              <a:latin typeface="Cambria Math" panose="02040503050406030204" pitchFamily="18" charset="0"/>
                            </a:rPr>
                            <m:t>2029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597" y="3681815"/>
                <a:ext cx="807913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56760" y="3681815"/>
                <a:ext cx="807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sz="2000" i="1" smtClean="0">
                              <a:solidFill>
                                <a:srgbClr val="9ACD4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000" b="0" i="1" smtClean="0">
                              <a:solidFill>
                                <a:srgbClr val="9ACD4C"/>
                              </a:solidFill>
                              <a:latin typeface="Cambria Math" panose="02040503050406030204" pitchFamily="18" charset="0"/>
                            </a:rPr>
                            <m:t>2034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760" y="3681815"/>
                <a:ext cx="807913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2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00803"/>
            <a:ext cx="9905998" cy="1478570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79373"/>
            <a:ext cx="9905999" cy="467601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uk-UA" dirty="0"/>
              <a:t>У роботі </a:t>
            </a:r>
            <a:r>
              <a:rPr lang="uk-UA" i="1" dirty="0" smtClean="0">
                <a:solidFill>
                  <a:srgbClr val="9ACD4C"/>
                </a:solidFill>
              </a:rPr>
              <a:t>запропоновано </a:t>
            </a:r>
            <a:r>
              <a:rPr lang="uk-UA" i="1" dirty="0">
                <a:solidFill>
                  <a:srgbClr val="9ACD4C"/>
                </a:solidFill>
              </a:rPr>
              <a:t>алгоритм параметричної ідентифікації</a:t>
            </a:r>
            <a:r>
              <a:rPr lang="uk-UA" dirty="0">
                <a:solidFill>
                  <a:srgbClr val="9ACD4C"/>
                </a:solidFill>
              </a:rPr>
              <a:t> </a:t>
            </a:r>
            <a:r>
              <a:rPr lang="uk-UA" dirty="0"/>
              <a:t>моделі макроекономічної динаміки. </a:t>
            </a:r>
            <a:endParaRPr lang="uk-UA" dirty="0" smtClean="0"/>
          </a:p>
          <a:p>
            <a:pPr algn="just"/>
            <a:r>
              <a:rPr lang="uk-UA" dirty="0" smtClean="0"/>
              <a:t>Отримані </a:t>
            </a:r>
            <a:r>
              <a:rPr lang="uk-UA" i="1" dirty="0">
                <a:solidFill>
                  <a:srgbClr val="9ACD4C"/>
                </a:solidFill>
              </a:rPr>
              <a:t>алгоритми </a:t>
            </a:r>
            <a:r>
              <a:rPr lang="uk-UA" i="1" dirty="0" smtClean="0">
                <a:solidFill>
                  <a:srgbClr val="9ACD4C"/>
                </a:solidFill>
              </a:rPr>
              <a:t>апробовані </a:t>
            </a:r>
            <a:r>
              <a:rPr lang="uk-UA" dirty="0"/>
              <a:t>на прикладі </a:t>
            </a:r>
            <a:r>
              <a:rPr lang="uk-UA" dirty="0" smtClean="0"/>
              <a:t>макроекономічних  показників  Франції</a:t>
            </a:r>
            <a:r>
              <a:rPr lang="uk-UA" dirty="0"/>
              <a:t>. </a:t>
            </a:r>
            <a:endParaRPr lang="uk-UA" dirty="0" smtClean="0"/>
          </a:p>
          <a:p>
            <a:pPr algn="just"/>
            <a:r>
              <a:rPr lang="uk-UA" dirty="0" smtClean="0"/>
              <a:t>Методом </a:t>
            </a:r>
            <a:r>
              <a:rPr lang="uk-UA" dirty="0"/>
              <a:t>найменших квадратів </a:t>
            </a:r>
            <a:r>
              <a:rPr lang="uk-UA" i="1" dirty="0">
                <a:solidFill>
                  <a:srgbClr val="9ACD4C"/>
                </a:solidFill>
              </a:rPr>
              <a:t>визначено параметри моделі</a:t>
            </a:r>
            <a:r>
              <a:rPr lang="uk-UA" dirty="0"/>
              <a:t>. </a:t>
            </a:r>
            <a:endParaRPr lang="uk-UA" dirty="0" smtClean="0"/>
          </a:p>
          <a:p>
            <a:pPr algn="just"/>
            <a:r>
              <a:rPr lang="uk-UA" dirty="0" smtClean="0"/>
              <a:t>Проведено </a:t>
            </a:r>
            <a:r>
              <a:rPr lang="uk-UA" dirty="0"/>
              <a:t>обчислення </a:t>
            </a:r>
            <a:r>
              <a:rPr lang="uk-UA" i="1" dirty="0" smtClean="0">
                <a:solidFill>
                  <a:srgbClr val="9ACD4C"/>
                </a:solidFill>
              </a:rPr>
              <a:t>коефіцієнтів детермінації</a:t>
            </a:r>
            <a:r>
              <a:rPr lang="uk-UA" dirty="0" smtClean="0"/>
              <a:t>, які мають достатньо </a:t>
            </a:r>
            <a:r>
              <a:rPr lang="uk-UA" dirty="0" smtClean="0">
                <a:solidFill>
                  <a:srgbClr val="9ACD4C"/>
                </a:solidFill>
              </a:rPr>
              <a:t>високі</a:t>
            </a:r>
            <a:r>
              <a:rPr lang="uk-UA" b="1" i="1" dirty="0" smtClean="0">
                <a:solidFill>
                  <a:srgbClr val="9ACD4C"/>
                </a:solidFill>
              </a:rPr>
              <a:t> </a:t>
            </a:r>
            <a:r>
              <a:rPr lang="uk-UA" i="1" dirty="0" smtClean="0">
                <a:solidFill>
                  <a:srgbClr val="9ACD4C"/>
                </a:solidFill>
              </a:rPr>
              <a:t>значення</a:t>
            </a:r>
            <a:r>
              <a:rPr lang="uk-UA" dirty="0" smtClean="0"/>
              <a:t>.</a:t>
            </a:r>
            <a:endParaRPr lang="uk-UA" dirty="0"/>
          </a:p>
          <a:p>
            <a:pPr algn="just"/>
            <a:r>
              <a:rPr lang="uk-UA" i="1" dirty="0">
                <a:solidFill>
                  <a:srgbClr val="9ACD4C"/>
                </a:solidFill>
              </a:rPr>
              <a:t>Виділено значущі гармонічні  коливання</a:t>
            </a:r>
            <a:r>
              <a:rPr lang="uk-UA" dirty="0"/>
              <a:t>, характерні досліджуваній динамічній </a:t>
            </a:r>
            <a:r>
              <a:rPr lang="uk-UA" dirty="0" smtClean="0"/>
              <a:t>системі.</a:t>
            </a:r>
          </a:p>
          <a:p>
            <a:pPr algn="just"/>
            <a:r>
              <a:rPr lang="uk-UA" dirty="0" smtClean="0"/>
              <a:t>У </a:t>
            </a:r>
            <a:r>
              <a:rPr lang="uk-UA" dirty="0"/>
              <a:t>результаті проведених </a:t>
            </a:r>
            <a:r>
              <a:rPr lang="uk-UA" dirty="0" smtClean="0"/>
              <a:t>досліджень </a:t>
            </a:r>
            <a:r>
              <a:rPr lang="uk-UA" i="1" dirty="0" smtClean="0">
                <a:solidFill>
                  <a:srgbClr val="9ACD4C"/>
                </a:solidFill>
              </a:rPr>
              <a:t>спрогнозовано </a:t>
            </a:r>
            <a:r>
              <a:rPr lang="uk-UA" i="1" dirty="0">
                <a:solidFill>
                  <a:srgbClr val="9ACD4C"/>
                </a:solidFill>
              </a:rPr>
              <a:t>перспективи економічного розвитку досліджуваної </a:t>
            </a:r>
            <a:r>
              <a:rPr lang="uk-UA" i="1" dirty="0" smtClean="0">
                <a:solidFill>
                  <a:srgbClr val="9ACD4C"/>
                </a:solidFill>
              </a:rPr>
              <a:t>країни</a:t>
            </a:r>
            <a:r>
              <a:rPr lang="uk-U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97243"/>
            <a:ext cx="9905998" cy="1478570"/>
          </a:xfrm>
        </p:spPr>
        <p:txBody>
          <a:bodyPr/>
          <a:lstStyle/>
          <a:p>
            <a:r>
              <a:rPr lang="uk-UA" dirty="0" smtClean="0"/>
              <a:t>Значущість гармонік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75813"/>
                <a:ext cx="9905999" cy="46167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uk-UA" sz="2200" dirty="0" smtClean="0"/>
                  <a:t>Значущість </a:t>
                </a:r>
                <a:r>
                  <a:rPr lang="en-US" sz="2200" i="1" dirty="0"/>
                  <a:t>k</a:t>
                </a:r>
                <a:r>
                  <a:rPr lang="uk-UA" sz="2200" dirty="0"/>
                  <a:t>-ї гармоніки визначається за допомогою </a:t>
                </a:r>
                <a:r>
                  <a:rPr lang="uk-UA" sz="2200" dirty="0">
                    <a:solidFill>
                      <a:srgbClr val="9ACD4C"/>
                    </a:solidFill>
                  </a:rPr>
                  <a:t>критерію </a:t>
                </a:r>
                <a:r>
                  <a:rPr lang="uk-UA" sz="2200" dirty="0" smtClean="0">
                    <a:solidFill>
                      <a:srgbClr val="9ACD4C"/>
                    </a:solidFill>
                  </a:rPr>
                  <a:t>Стьюдента</a:t>
                </a:r>
                <a:r>
                  <a:rPr lang="uk-UA" sz="2200" dirty="0" smtClean="0"/>
                  <a:t>:</a:t>
                </a:r>
                <a:endParaRPr lang="uk-UA" sz="2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uk-UA" sz="26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uk-UA" sz="26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uk-UA" sz="2600" i="1">
                                        <a:solidFill>
                                          <a:srgbClr val="9ACD4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solidFill>
                                          <a:srgbClr val="9ACD4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uk-UA" sz="260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uk-UA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uk-UA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uk-UA" sz="2600" i="1">
                                        <a:solidFill>
                                          <a:srgbClr val="9ACD4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solidFill>
                                          <a:srgbClr val="9ACD4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/>
                        </m:sSubSup>
                      </m:den>
                    </m:f>
                    <m:r>
                      <a:rPr lang="uk-UA" sz="2600" i="1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uk-UA" sz="26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uk-UA" sz="26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</m:sSub>
                    <m:r>
                      <a:rPr lang="uk-UA" sz="2600" i="1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f>
                      <m:fPr>
                        <m:ctrlPr>
                          <a:rPr lang="uk-UA" sz="26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uk-UA" sz="26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uk-UA" sz="2600" i="1">
                                        <a:solidFill>
                                          <a:srgbClr val="9ACD4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solidFill>
                                          <a:srgbClr val="9ACD4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uk-UA" sz="260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uk-UA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uk-UA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uk-UA" sz="2600" i="1">
                                        <a:solidFill>
                                          <a:srgbClr val="9ACD4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solidFill>
                                          <a:srgbClr val="9ACD4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6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/>
                        </m:sSubSup>
                      </m:den>
                    </m:f>
                    <m:r>
                      <a:rPr lang="uk-UA" sz="2600" i="1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uk-UA" sz="26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uk-UA" sz="26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</m:sSub>
                    <m:r>
                      <a:rPr lang="uk-UA" sz="2600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ru-RU" sz="2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uk-UA" sz="2600" i="1">
                        <a:latin typeface="Cambria Math" panose="02040503050406030204" pitchFamily="18" charset="0"/>
                      </a:rPr>
                      <m:t>=1, 2,…</m:t>
                    </m:r>
                  </m:oMath>
                </a14:m>
                <a:r>
                  <a:rPr lang="uk-UA" sz="2600" dirty="0"/>
                  <a:t>                  </a:t>
                </a:r>
                <a:endParaRPr lang="uk-UA" sz="26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uk-UA" sz="22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uk-UA" sz="22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2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uk-UA" sz="22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uk-UA" sz="22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ru-RU" sz="22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uk-UA" sz="22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uk-UA" sz="2200" dirty="0"/>
                  <a:t> і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sz="22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uk-UA" sz="22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2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uk-UA" sz="22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uk-UA" sz="22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solidFill>
                                      <a:srgbClr val="9ACD4C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ru-RU" sz="22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uk-UA" sz="22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200" dirty="0"/>
                  <a:t>– дисперсії МНК-оцінок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uk-UA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uk-UA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uk-UA" sz="2200" dirty="0"/>
                  <a:t> 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uk-UA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uk-UA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uk-UA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uk-UA" sz="2200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22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uk-UA" sz="22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</m:sSub>
                  </m:oMath>
                </a14:m>
                <a:r>
                  <a:rPr lang="uk-UA" sz="2200" dirty="0"/>
                  <a:t> – критичне значення розподілу </a:t>
                </a:r>
                <a:r>
                  <a:rPr lang="uk-UA" sz="2200" dirty="0" smtClean="0"/>
                  <a:t>Стьюдента(обчислюється за таблицею</a:t>
                </a:r>
                <a:r>
                  <a:rPr lang="en-US" sz="2200" dirty="0" smtClean="0"/>
                  <a:t>:</a:t>
                </a:r>
                <a:r>
                  <a:rPr lang="uk-UA" sz="2200" dirty="0"/>
                  <a:t> </a:t>
                </a:r>
                <a:r>
                  <a:rPr lang="uk-UA" sz="2200" dirty="0">
                    <a:solidFill>
                      <a:srgbClr val="9ACD4C"/>
                    </a:solidFill>
                  </a:rPr>
                  <a:t>рівні значущості </a:t>
                </a:r>
                <a:r>
                  <a:rPr lang="uk-UA" sz="2200" i="1" dirty="0">
                    <a:solidFill>
                      <a:srgbClr val="9ACD4C"/>
                    </a:solidFill>
                  </a:rPr>
                  <a:t>α</a:t>
                </a:r>
                <a:r>
                  <a:rPr lang="uk-UA" sz="2200" dirty="0">
                    <a:solidFill>
                      <a:srgbClr val="9ACD4C"/>
                    </a:solidFill>
                  </a:rPr>
                  <a:t> </a:t>
                </a:r>
                <a:r>
                  <a:rPr lang="uk-UA" sz="2200" dirty="0"/>
                  <a:t>та </a:t>
                </a:r>
                <a:r>
                  <a:rPr lang="en-US" sz="2200" i="1" dirty="0" smtClean="0">
                    <a:solidFill>
                      <a:srgbClr val="9ACD4C"/>
                    </a:solidFill>
                  </a:rPr>
                  <a:t>r</a:t>
                </a:r>
                <a:r>
                  <a:rPr lang="uk-UA" sz="2200" i="1" dirty="0" smtClean="0">
                    <a:solidFill>
                      <a:srgbClr val="9ACD4C"/>
                    </a:solidFill>
                  </a:rPr>
                  <a:t> </a:t>
                </a:r>
                <a:r>
                  <a:rPr lang="uk-UA" sz="2200" dirty="0" smtClean="0">
                    <a:solidFill>
                      <a:srgbClr val="9ACD4C"/>
                    </a:solidFill>
                  </a:rPr>
                  <a:t>ступенях вільності</a:t>
                </a:r>
                <a:r>
                  <a:rPr lang="uk-UA" sz="2200" dirty="0" smtClean="0"/>
                  <a:t>)</a:t>
                </a:r>
                <a:r>
                  <a:rPr lang="ru-RU" sz="2200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sz="2200" i="1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Ступ</m:t>
                              </m:r>
                              <m:r>
                                <a:rPr lang="uk-UA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е</m:t>
                              </m:r>
                              <m:r>
                                <a:rPr lang="uk-UA" sz="2200" i="1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  <m:r>
                                <a:rPr lang="uk-UA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і</m:t>
                              </m:r>
                            </m:num>
                            <m:den>
                              <m:r>
                                <a:rPr lang="uk-UA" sz="2200" i="1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вільності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  <m:sSup>
                                <m:sSupPr>
                                  <m:ctrlPr>
                                    <a:rPr lang="uk-UA" sz="2200" b="0" i="1" smtClean="0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sz="2200" b="0" i="1" smtClean="0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  <m:t>б</m:t>
                                  </m:r>
                                </m:e>
                                <m:sup>
                                  <m:r>
                                    <a:rPr lang="uk-UA" sz="2200" b="0" i="1" smtClean="0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uk-UA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єм</m:t>
                              </m:r>
                            </m:num>
                            <m:den>
                              <m:r>
                                <a:rPr lang="uk-UA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вибірки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Кількість</m:t>
                              </m:r>
                              <m:r>
                                <a:rPr lang="uk-UA" sz="2200" i="1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 шуканих</m:t>
                              </m:r>
                            </m:num>
                            <m:den>
                              <m:r>
                                <a:rPr lang="uk-UA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змінних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200" dirty="0" smtClean="0"/>
              </a:p>
              <a:p>
                <a:pPr marL="0" indent="0">
                  <a:buNone/>
                </a:pPr>
                <a:r>
                  <a:rPr lang="uk-UA" sz="2200" dirty="0" smtClean="0"/>
                  <a:t>Якщо </a:t>
                </a:r>
                <a:r>
                  <a:rPr lang="uk-UA" sz="2200" dirty="0">
                    <a:solidFill>
                      <a:srgbClr val="9ACD4C"/>
                    </a:solidFill>
                  </a:rPr>
                  <a:t>обидві</a:t>
                </a:r>
                <a:r>
                  <a:rPr lang="uk-UA" sz="2200" dirty="0"/>
                  <a:t> </a:t>
                </a:r>
                <a:r>
                  <a:rPr lang="uk-UA" sz="2200" dirty="0">
                    <a:solidFill>
                      <a:srgbClr val="9ACD4C"/>
                    </a:solidFill>
                  </a:rPr>
                  <a:t>нерівності </a:t>
                </a:r>
                <a:r>
                  <a:rPr lang="uk-UA" sz="2200" dirty="0" smtClean="0">
                    <a:solidFill>
                      <a:srgbClr val="9ACD4C"/>
                    </a:solidFill>
                  </a:rPr>
                  <a:t>не </a:t>
                </a:r>
                <a:r>
                  <a:rPr lang="uk-UA" sz="2200" dirty="0">
                    <a:solidFill>
                      <a:srgbClr val="9ACD4C"/>
                    </a:solidFill>
                  </a:rPr>
                  <a:t>виконуються</a:t>
                </a:r>
                <a:r>
                  <a:rPr lang="uk-UA" sz="2200" dirty="0"/>
                  <a:t>, то відповідну гармоніку треба </a:t>
                </a:r>
                <a:r>
                  <a:rPr lang="uk-UA" sz="2200" dirty="0">
                    <a:solidFill>
                      <a:srgbClr val="9ACD4C"/>
                    </a:solidFill>
                  </a:rPr>
                  <a:t>вилучити</a:t>
                </a:r>
                <a:r>
                  <a:rPr lang="uk-UA" sz="2200" dirty="0"/>
                  <a:t> з цієї </a:t>
                </a:r>
                <a:r>
                  <a:rPr lang="uk-UA" sz="2200" dirty="0" smtClean="0"/>
                  <a:t>моделі.</a:t>
                </a:r>
                <a:endParaRPr lang="uk-UA" sz="2200" dirty="0"/>
              </a:p>
              <a:p>
                <a:endParaRPr lang="uk-U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75813"/>
                <a:ext cx="9905999" cy="4616749"/>
              </a:xfrm>
              <a:blipFill rotWithShape="0">
                <a:blip r:embed="rId2"/>
                <a:stretch>
                  <a:fillRect l="-615" t="-39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Актуальність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dirty="0" smtClean="0">
                <a:latin typeface="Calibri" panose="020F0502020204030204" pitchFamily="34" charset="0"/>
                <a:cs typeface="Arial" panose="020B0604020202020204" pitchFamily="34" charset="0"/>
              </a:rPr>
              <a:t>Потреба у створенні </a:t>
            </a:r>
            <a:r>
              <a:rPr lang="uk-UA" i="1" dirty="0">
                <a:solidFill>
                  <a:srgbClr val="9ACD4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ефективних методів розв’язання задач математичного </a:t>
            </a:r>
            <a:r>
              <a:rPr lang="uk-UA" i="1" dirty="0" smtClean="0">
                <a:solidFill>
                  <a:srgbClr val="9ACD4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моделювання</a:t>
            </a:r>
            <a:r>
              <a:rPr lang="uk-UA" i="1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Calibri" panose="020F0502020204030204" pitchFamily="34" charset="0"/>
                <a:cs typeface="Arial" panose="020B0604020202020204" pitchFamily="34" charset="0"/>
              </a:rPr>
              <a:t>в області природничих, технічних, </a:t>
            </a:r>
            <a:r>
              <a:rPr lang="uk-UA" dirty="0" smtClean="0">
                <a:latin typeface="Calibri" panose="020F0502020204030204" pitchFamily="34" charset="0"/>
                <a:cs typeface="Arial" panose="020B0604020202020204" pitchFamily="34" charset="0"/>
              </a:rPr>
              <a:t>економічних наук, соціології.</a:t>
            </a:r>
          </a:p>
          <a:p>
            <a:pPr algn="just"/>
            <a:endParaRPr lang="uk-UA" dirty="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i="1" dirty="0">
                <a:latin typeface="Calibri" panose="020F0502020204030204" pitchFamily="34" charset="0"/>
                <a:cs typeface="Arial" panose="020B0604020202020204" pitchFamily="34" charset="0"/>
              </a:rPr>
              <a:t>Моделювання макроекономічної динаміки</a:t>
            </a:r>
            <a:r>
              <a:rPr lang="uk-UA" dirty="0">
                <a:solidFill>
                  <a:srgbClr val="9ACD4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Calibri" panose="020F0502020204030204" pitchFamily="34" charset="0"/>
                <a:cs typeface="Arial" panose="020B0604020202020204" pitchFamily="34" charset="0"/>
              </a:rPr>
              <a:t>є особливо важливим, оскільки зараз </a:t>
            </a:r>
            <a:r>
              <a:rPr lang="uk-UA" i="1" dirty="0">
                <a:solidFill>
                  <a:srgbClr val="9ACD4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світова економіка перебуває в умовах кризи</a:t>
            </a:r>
            <a:r>
              <a:rPr lang="uk-UA" dirty="0">
                <a:latin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uk-U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37118"/>
            <a:ext cx="9990008" cy="5210601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uk-UA" sz="3200" dirty="0" smtClean="0">
                <a:latin typeface="+mj-lt"/>
              </a:rPr>
              <a:t>Новизна роботи полягає у тому, що:</a:t>
            </a:r>
            <a:endParaRPr lang="uk-UA" sz="3600" dirty="0" smtClean="0">
              <a:latin typeface="+mj-lt"/>
            </a:endParaRPr>
          </a:p>
          <a:p>
            <a:pPr algn="just"/>
            <a:r>
              <a:rPr lang="uk-UA" i="1" dirty="0" smtClean="0">
                <a:solidFill>
                  <a:srgbClr val="9ACD4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Всі параметри</a:t>
            </a:r>
            <a:r>
              <a:rPr lang="uk-UA" dirty="0" smtClean="0">
                <a:solidFill>
                  <a:srgbClr val="9ACD4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системи </a:t>
            </a:r>
            <a:r>
              <a:rPr lang="uk-UA" i="1" dirty="0" smtClean="0">
                <a:solidFill>
                  <a:srgbClr val="9ACD4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знаходяться методом найменших квадратів</a:t>
            </a:r>
            <a:r>
              <a:rPr lang="uk-UA" dirty="0" smtClean="0">
                <a:latin typeface="Calibri" panose="020F0502020204030204" pitchFamily="34" charset="0"/>
                <a:cs typeface="Arial" panose="020B0604020202020204" pitchFamily="34" charset="0"/>
              </a:rPr>
              <a:t>, а не вважаються відомими.</a:t>
            </a:r>
          </a:p>
          <a:p>
            <a:pPr algn="just"/>
            <a:r>
              <a:rPr lang="uk-UA" dirty="0" smtClean="0">
                <a:latin typeface="Calibri" panose="020F0502020204030204" pitchFamily="34" charset="0"/>
                <a:cs typeface="Arial" panose="020B0604020202020204" pitchFamily="34" charset="0"/>
              </a:rPr>
              <a:t>Проведена </a:t>
            </a:r>
            <a:r>
              <a:rPr lang="uk-UA" dirty="0" smtClean="0">
                <a:solidFill>
                  <a:srgbClr val="9ACD4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адаптація моделі </a:t>
            </a:r>
            <a:r>
              <a:rPr lang="uk-UA" dirty="0" smtClean="0">
                <a:latin typeface="Calibri" panose="020F0502020204030204" pitchFamily="34" charset="0"/>
                <a:cs typeface="Arial" panose="020B0604020202020204" pitchFamily="34" charset="0"/>
              </a:rPr>
              <a:t>до реальної макроекономічної системи.</a:t>
            </a:r>
          </a:p>
          <a:p>
            <a:pPr marL="0" indent="0" algn="just">
              <a:buNone/>
            </a:pPr>
            <a:endParaRPr lang="uk-UA" dirty="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uk-UA" sz="2800" dirty="0" smtClean="0">
                <a:latin typeface="+mj-lt"/>
              </a:rPr>
              <a:t>Об’єкт </a:t>
            </a:r>
            <a:r>
              <a:rPr lang="uk-UA" sz="2800" dirty="0">
                <a:latin typeface="+mj-lt"/>
              </a:rPr>
              <a:t>дослідження </a:t>
            </a:r>
            <a:r>
              <a:rPr lang="uk-UA" dirty="0"/>
              <a:t>– </a:t>
            </a:r>
            <a:r>
              <a:rPr lang="uk-UA" i="1" dirty="0">
                <a:solidFill>
                  <a:srgbClr val="9ACD4C"/>
                </a:solidFill>
              </a:rPr>
              <a:t>макроекономічна система</a:t>
            </a:r>
            <a:r>
              <a:rPr lang="uk-UA" dirty="0"/>
              <a:t>. </a:t>
            </a:r>
            <a:endParaRPr lang="uk-UA" dirty="0" smtClean="0"/>
          </a:p>
          <a:p>
            <a:pPr marL="0" indent="0" algn="just">
              <a:buNone/>
            </a:pPr>
            <a:r>
              <a:rPr lang="uk-UA" sz="2800" dirty="0" smtClean="0">
                <a:latin typeface="+mj-lt"/>
              </a:rPr>
              <a:t>Предмет </a:t>
            </a:r>
            <a:r>
              <a:rPr lang="uk-UA" sz="2800" dirty="0">
                <a:latin typeface="+mj-lt"/>
              </a:rPr>
              <a:t>дослідження </a:t>
            </a:r>
            <a:r>
              <a:rPr lang="uk-UA" dirty="0"/>
              <a:t>– </a:t>
            </a:r>
            <a:r>
              <a:rPr lang="uk-UA" i="1" dirty="0">
                <a:solidFill>
                  <a:srgbClr val="9ACD4C"/>
                </a:solidFill>
              </a:rPr>
              <a:t>побудова та апробація динамічного макроекономічного циклічного процесу на базі статистичних даних</a:t>
            </a:r>
            <a:r>
              <a:rPr lang="uk-UA" dirty="0"/>
              <a:t>. </a:t>
            </a:r>
          </a:p>
          <a:p>
            <a:endParaRPr lang="uk-U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45524"/>
            <a:ext cx="9905998" cy="1478570"/>
          </a:xfrm>
        </p:spPr>
        <p:txBody>
          <a:bodyPr/>
          <a:lstStyle/>
          <a:p>
            <a:r>
              <a:rPr lang="uk-UA" dirty="0" smtClean="0"/>
              <a:t>Завдання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35137"/>
            <a:ext cx="9905999" cy="390417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uk-UA" dirty="0" smtClean="0"/>
              <a:t>У </a:t>
            </a:r>
            <a:r>
              <a:rPr lang="uk-UA" dirty="0"/>
              <a:t>даній роботі </a:t>
            </a:r>
            <a:r>
              <a:rPr lang="uk-UA" dirty="0">
                <a:solidFill>
                  <a:srgbClr val="9ACD4C"/>
                </a:solidFill>
              </a:rPr>
              <a:t>моделюються динамічні макроекономічні процеси</a:t>
            </a:r>
            <a:r>
              <a:rPr lang="uk-UA" dirty="0"/>
              <a:t>, яким властива </a:t>
            </a:r>
            <a:r>
              <a:rPr lang="uk-UA" dirty="0" smtClean="0">
                <a:solidFill>
                  <a:srgbClr val="9ACD4C"/>
                </a:solidFill>
              </a:rPr>
              <a:t>циклічність</a:t>
            </a:r>
            <a:r>
              <a:rPr lang="uk-UA" dirty="0" smtClean="0"/>
              <a:t>.</a:t>
            </a:r>
          </a:p>
          <a:p>
            <a:pPr algn="just"/>
            <a:r>
              <a:rPr lang="uk-UA" dirty="0" smtClean="0">
                <a:solidFill>
                  <a:srgbClr val="9ACD4C"/>
                </a:solidFill>
              </a:rPr>
              <a:t>Представлено </a:t>
            </a:r>
            <a:r>
              <a:rPr lang="uk-UA" dirty="0">
                <a:solidFill>
                  <a:srgbClr val="9ACD4C"/>
                </a:solidFill>
              </a:rPr>
              <a:t>модель поведінки динамічної макроекономічної системи</a:t>
            </a:r>
            <a:r>
              <a:rPr lang="uk-UA" dirty="0"/>
              <a:t>, </a:t>
            </a:r>
            <a:r>
              <a:rPr lang="uk-UA" dirty="0" smtClean="0">
                <a:solidFill>
                  <a:srgbClr val="9ACD4C"/>
                </a:solidFill>
              </a:rPr>
              <a:t>з </a:t>
            </a:r>
            <a:r>
              <a:rPr lang="uk-UA" dirty="0">
                <a:solidFill>
                  <a:srgbClr val="9ACD4C"/>
                </a:solidFill>
              </a:rPr>
              <a:t>новим авторським підходом оцінювання невідомих параметрів</a:t>
            </a:r>
            <a:r>
              <a:rPr lang="uk-UA" dirty="0"/>
              <a:t> статистичними методами. </a:t>
            </a:r>
            <a:endParaRPr lang="uk-UA" dirty="0" smtClean="0"/>
          </a:p>
          <a:p>
            <a:pPr algn="just"/>
            <a:r>
              <a:rPr lang="uk-UA" dirty="0" smtClean="0"/>
              <a:t>Оцінювання </a:t>
            </a:r>
            <a:r>
              <a:rPr lang="uk-UA" dirty="0"/>
              <a:t>здійснюється </a:t>
            </a:r>
            <a:r>
              <a:rPr lang="uk-UA" dirty="0">
                <a:solidFill>
                  <a:srgbClr val="9ACD4C"/>
                </a:solidFill>
              </a:rPr>
              <a:t>методом найменших квадратів </a:t>
            </a:r>
            <a:r>
              <a:rPr lang="uk-UA" dirty="0" smtClean="0">
                <a:solidFill>
                  <a:srgbClr val="9ACD4C"/>
                </a:solidFill>
              </a:rPr>
              <a:t>за </a:t>
            </a:r>
            <a:r>
              <a:rPr lang="uk-UA" dirty="0">
                <a:solidFill>
                  <a:srgbClr val="9ACD4C"/>
                </a:solidFill>
              </a:rPr>
              <a:t>допомогою спеціальних програмних </a:t>
            </a:r>
            <a:r>
              <a:rPr lang="uk-UA" dirty="0" smtClean="0">
                <a:solidFill>
                  <a:srgbClr val="9ACD4C"/>
                </a:solidFill>
              </a:rPr>
              <a:t>пакетів</a:t>
            </a:r>
            <a:r>
              <a:rPr lang="uk-UA" dirty="0" smtClean="0"/>
              <a:t>. </a:t>
            </a:r>
          </a:p>
          <a:p>
            <a:pPr algn="just"/>
            <a:r>
              <a:rPr lang="uk-UA" dirty="0" smtClean="0">
                <a:solidFill>
                  <a:srgbClr val="9ACD4C"/>
                </a:solidFill>
              </a:rPr>
              <a:t>Апробація</a:t>
            </a:r>
            <a:r>
              <a:rPr lang="uk-UA" dirty="0" smtClean="0"/>
              <a:t> моделі </a:t>
            </a:r>
            <a:r>
              <a:rPr lang="uk-UA" dirty="0">
                <a:solidFill>
                  <a:srgbClr val="9ACD4C"/>
                </a:solidFill>
              </a:rPr>
              <a:t>на основі </a:t>
            </a:r>
            <a:r>
              <a:rPr lang="uk-UA" dirty="0"/>
              <a:t>статистичних даних конкретної макроекономічної </a:t>
            </a:r>
            <a:r>
              <a:rPr lang="uk-UA" dirty="0" smtClean="0"/>
              <a:t>динаміки(</a:t>
            </a:r>
            <a:r>
              <a:rPr lang="uk-UA" dirty="0" smtClean="0">
                <a:solidFill>
                  <a:srgbClr val="9ACD4C"/>
                </a:solidFill>
              </a:rPr>
              <a:t>економіки Франції</a:t>
            </a:r>
            <a:r>
              <a:rPr lang="uk-UA" dirty="0" smtClean="0"/>
              <a:t>).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78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08453"/>
            <a:ext cx="9905998" cy="1478570"/>
          </a:xfrm>
        </p:spPr>
        <p:txBody>
          <a:bodyPr/>
          <a:lstStyle/>
          <a:p>
            <a:r>
              <a:rPr lang="uk-UA" dirty="0" smtClean="0"/>
              <a:t>Економіка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29101" y="1887022"/>
                <a:ext cx="7153274" cy="390977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uk-UA" sz="2900" dirty="0" smtClean="0"/>
              </a:p>
              <a:p>
                <a:pPr marL="0" indent="0">
                  <a:buNone/>
                </a:pPr>
                <a:endParaRPr lang="uk-UA" sz="29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uk-UA" sz="31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uk-UA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31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ВВП</m:t>
                        </m:r>
                      </m:e>
                    </m:d>
                    <m:r>
                      <a:rPr lang="uk-UA" sz="3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uk-UA" sz="31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uk-UA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31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Н</m:t>
                        </m:r>
                        <m:r>
                          <a:rPr lang="uk-UA" sz="31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e>
                    </m:d>
                    <m:r>
                      <a:rPr lang="uk-UA" sz="31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uk-UA" sz="31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uk-UA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31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Інвестиції</m:t>
                        </m:r>
                      </m:e>
                    </m:d>
                    <m:r>
                      <a:rPr lang="uk-UA" sz="3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1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uk-UA" sz="31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uk-UA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uk-UA" sz="310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uk-UA" sz="3100" b="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Державні</m:t>
                            </m:r>
                          </m:num>
                          <m:den>
                            <m:r>
                              <a:rPr lang="uk-UA" sz="3100" b="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витрати</m:t>
                            </m:r>
                          </m:den>
                        </m:f>
                      </m:e>
                    </m:d>
                  </m:oMath>
                </a14:m>
                <a:endParaRPr lang="uk-UA" sz="21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31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НС</m:t>
                        </m:r>
                      </m:e>
                    </m:d>
                    <m:r>
                      <a:rPr lang="uk-UA" sz="3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uk-UA" sz="31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uk-UA" sz="31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uk-UA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uk-UA" sz="310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uk-UA" sz="3100" b="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ВВП </m:t>
                            </m:r>
                            <m:r>
                              <a:rPr lang="uk-UA" sz="31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за</m:t>
                            </m:r>
                          </m:num>
                          <m:den>
                            <m:r>
                              <a:rPr lang="uk-UA" sz="3100" b="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минулий</m:t>
                            </m:r>
                            <m:r>
                              <a:rPr lang="uk-UA" sz="3100" b="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 рік</m:t>
                            </m:r>
                          </m:den>
                        </m:f>
                      </m:e>
                    </m:d>
                  </m:oMath>
                </a14:m>
                <a:endParaRPr lang="uk-UA" sz="2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uk-UA" sz="31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31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Інвестиції</m:t>
                        </m:r>
                      </m:e>
                    </m:d>
                    <m:r>
                      <a:rPr lang="uk-UA" sz="3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uk-UA" sz="31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31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НС</m:t>
                        </m:r>
                      </m:e>
                    </m:d>
                    <m:r>
                      <a:rPr lang="ru-RU" sz="31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uk-UA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u-RU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310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uk-UA" sz="3100" b="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НС за</m:t>
                            </m:r>
                          </m:num>
                          <m:den>
                            <m:r>
                              <a:rPr lang="uk-UA" sz="3100" b="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минулий</m:t>
                            </m:r>
                            <m:r>
                              <a:rPr lang="uk-UA" sz="3100" b="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 рік</m:t>
                            </m:r>
                          </m:den>
                        </m:f>
                      </m:e>
                    </m:d>
                    <m:r>
                      <a:rPr lang="uk-UA" sz="3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uk-UA" sz="3100" i="1" dirty="0" smtClean="0">
                  <a:latin typeface="Cambria Math" panose="02040503050406030204" pitchFamily="18" charset="0"/>
                </a:endParaRPr>
              </a:p>
              <a:p>
                <a:endParaRPr lang="uk-U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9101" y="1887022"/>
                <a:ext cx="7153274" cy="390977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109146690"/>
              </p:ext>
            </p:extLst>
          </p:nvPr>
        </p:nvGraphicFramePr>
        <p:xfrm>
          <a:off x="-812699" y="1658780"/>
          <a:ext cx="6840151" cy="458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3294647" y="1613755"/>
            <a:ext cx="7920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Зв’язок між основними макроекономічними показниками: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006352" y="5475615"/>
                <a:ext cx="8208540" cy="6423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Інвестиції</m:t>
                        </m:r>
                      </m:e>
                    </m:d>
                    <m:r>
                      <a:rPr lang="uk-UA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ОФ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uk-UA" sz="24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ОФ за</m:t>
                            </m:r>
                          </m:num>
                          <m:den>
                            <m:r>
                              <a:rPr lang="uk-UA" sz="2400" b="0" i="1" smtClean="0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минулий</m:t>
                            </m:r>
                            <m:r>
                              <a:rPr lang="uk-UA" sz="2400" i="1">
                                <a:solidFill>
                                  <a:srgbClr val="9ACD4C"/>
                                </a:solidFill>
                                <a:latin typeface="Cambria Math" panose="02040503050406030204" pitchFamily="18" charset="0"/>
                              </a:rPr>
                              <m:t> рік</m:t>
                            </m:r>
                          </m:den>
                        </m:f>
                      </m:e>
                    </m:d>
                    <m:r>
                      <a:rPr lang="uk-UA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ОФ</m:t>
                        </m:r>
                      </m:e>
                    </m:d>
                  </m:oMath>
                </a14:m>
                <a:endParaRPr lang="uk-UA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352" y="5475615"/>
                <a:ext cx="8208540" cy="64235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35756" y="2160290"/>
            <a:ext cx="66261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/>
              <a:t>(</a:t>
            </a:r>
            <a:r>
              <a:rPr lang="uk-UA" sz="2200" dirty="0" smtClean="0">
                <a:solidFill>
                  <a:srgbClr val="9ACD4C"/>
                </a:solidFill>
              </a:rPr>
              <a:t>НС</a:t>
            </a:r>
            <a:r>
              <a:rPr lang="uk-UA" sz="2200" dirty="0" smtClean="0"/>
              <a:t> – невиробниче споживання; </a:t>
            </a:r>
            <a:r>
              <a:rPr lang="uk-UA" sz="2200" dirty="0" smtClean="0">
                <a:solidFill>
                  <a:srgbClr val="9ACD4C"/>
                </a:solidFill>
              </a:rPr>
              <a:t>ОФ</a:t>
            </a:r>
            <a:r>
              <a:rPr lang="uk-UA" sz="2200" dirty="0" smtClean="0"/>
              <a:t> – основні фонди)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18796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9613"/>
          </a:xfrm>
        </p:spPr>
        <p:txBody>
          <a:bodyPr/>
          <a:lstStyle/>
          <a:p>
            <a:r>
              <a:rPr lang="uk-UA" dirty="0" smtClean="0"/>
              <a:t>Аналіз статистичних даних</a:t>
            </a:r>
            <a:endParaRPr lang="uk-UA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414155021"/>
              </p:ext>
            </p:extLst>
          </p:nvPr>
        </p:nvGraphicFramePr>
        <p:xfrm>
          <a:off x="1141413" y="1688757"/>
          <a:ext cx="10325657" cy="443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110488" y="4551397"/>
            <a:ext cx="0" cy="116629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86194" y="5613828"/>
            <a:ext cx="1480" cy="1392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141417" y="5675740"/>
            <a:ext cx="2588171" cy="772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71390" y="5317584"/>
                <a:ext cx="4378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90" y="5317584"/>
                <a:ext cx="437812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308930" y="5275630"/>
                <a:ext cx="4437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930" y="5275630"/>
                <a:ext cx="44377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4732895" y="2496571"/>
            <a:ext cx="2263218" cy="1367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78546" y="2532651"/>
                <a:ext cx="3076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546" y="2532651"/>
                <a:ext cx="30764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7647" r="-5882" b="-1372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9717" y="2531790"/>
                <a:ext cx="3136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717" y="2531790"/>
                <a:ext cx="31361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647" r="-9804" b="-1568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53086" y="2526007"/>
                <a:ext cx="3136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86" y="2526007"/>
                <a:ext cx="313612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7308" r="-7692" b="-1568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4732895" y="2332382"/>
            <a:ext cx="5489601" cy="287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9613"/>
          </a:xfrm>
        </p:spPr>
        <p:txBody>
          <a:bodyPr/>
          <a:lstStyle/>
          <a:p>
            <a:r>
              <a:rPr lang="uk-UA" dirty="0" smtClean="0"/>
              <a:t>Аналіз статистичних даних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38131"/>
                <a:ext cx="9905999" cy="4191966"/>
              </a:xfrm>
            </p:spPr>
            <p:txBody>
              <a:bodyPr>
                <a:norm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uk-UA" dirty="0" smtClean="0"/>
                  <a:t>Проведемо </a:t>
                </a:r>
                <a:r>
                  <a:rPr lang="uk-UA" i="1" dirty="0" smtClean="0">
                    <a:solidFill>
                      <a:srgbClr val="9ACD4C"/>
                    </a:solidFill>
                  </a:rPr>
                  <a:t>обезрозмірювання</a:t>
                </a:r>
                <a:r>
                  <a:rPr lang="uk-UA" dirty="0" smtClean="0"/>
                  <a:t>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uk-UA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ba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marL="0" indent="0" algn="ctr">
                  <a:spcAft>
                    <a:spcPts val="1800"/>
                  </a:spcAft>
                  <a:buNone/>
                </a:pPr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uk-UA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uk-UA" sz="2800" b="0" i="1" smtClean="0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ВВП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uk-UA" sz="2800" i="1">
                        <a:latin typeface="Cambria Math" panose="02040503050406030204" pitchFamily="18" charset="0"/>
                      </a:rPr>
                      <m:t>  =</m:t>
                    </m:r>
                    <m:sSub>
                      <m:sSubPr>
                        <m:ctrlPr>
                          <a:rPr lang="uk-U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uk-U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uk-UA" sz="2800" b="0" i="1" smtClean="0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тренд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uk-UA" sz="2800" i="1">
                        <a:latin typeface="Cambria Math" panose="02040503050406030204" pitchFamily="18" charset="0"/>
                      </a:rPr>
                      <m:t>   +   </m:t>
                    </m:r>
                    <m:sSub>
                      <m:sSubPr>
                        <m:ctrlPr>
                          <a:rPr lang="uk-U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uk-UA" sz="2800" b="0" i="1" smtClean="0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випадкові коливання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uk-UA" sz="2800" dirty="0" smtClean="0"/>
              </a:p>
              <a:p>
                <a:pPr algn="just">
                  <a:spcAft>
                    <a:spcPts val="1800"/>
                  </a:spcAft>
                </a:pPr>
                <a:r>
                  <a:rPr lang="uk-UA" dirty="0" smtClean="0"/>
                  <a:t>Тренд має проходити через </a:t>
                </a:r>
                <a:r>
                  <a:rPr lang="uk-UA" dirty="0">
                    <a:solidFill>
                      <a:srgbClr val="9ACD4C"/>
                    </a:solidFill>
                  </a:rPr>
                  <a:t>центр </a:t>
                </a:r>
                <a:r>
                  <a:rPr lang="uk-UA" dirty="0" smtClean="0">
                    <a:solidFill>
                      <a:srgbClr val="9ACD4C"/>
                    </a:solidFill>
                  </a:rPr>
                  <a:t>розсіювання(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uk-UA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uk-UA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bar>
                    <m:r>
                      <a:rPr lang="uk-UA" i="1">
                        <a:solidFill>
                          <a:srgbClr val="9ACD4C"/>
                        </a:solidFill>
                        <a:latin typeface="Cambria Math" panose="02040503050406030204" pitchFamily="18" charset="0"/>
                      </a:rPr>
                      <m:t>; </m:t>
                    </m:r>
                    <m:bar>
                      <m:barPr>
                        <m:pos m:val="top"/>
                        <m:ctrlPr>
                          <a:rPr lang="uk-UA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uk-UA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uk-UA" dirty="0" smtClean="0">
                    <a:solidFill>
                      <a:srgbClr val="9ACD4C"/>
                    </a:solidFill>
                  </a:rPr>
                  <a:t>)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uk-UA" i="1">
                          <a:latin typeface="Cambria Math" panose="02040503050406030204" pitchFamily="18" charset="0"/>
                        </a:rPr>
                        <m:t>  +  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bar>
                      <m:r>
                        <a:rPr lang="uk-UA" i="1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uk-UA" dirty="0" smtClean="0"/>
              </a:p>
              <a:p>
                <a:pPr algn="just">
                  <a:spcAft>
                    <a:spcPts val="1800"/>
                  </a:spcAft>
                </a:pPr>
                <a:r>
                  <a:rPr lang="uk-UA" dirty="0" smtClean="0"/>
                  <a:t>Середнє значення випадкових коливань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uk-U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38131"/>
                <a:ext cx="9905999" cy="4191966"/>
              </a:xfrm>
              <a:blipFill rotWithShape="0"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9613"/>
          </a:xfrm>
        </p:spPr>
        <p:txBody>
          <a:bodyPr/>
          <a:lstStyle/>
          <a:p>
            <a:r>
              <a:rPr lang="uk-UA" dirty="0" smtClean="0"/>
              <a:t>Аналіз статистичних даних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1369" y="1838131"/>
                <a:ext cx="10402888" cy="431553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uk-UA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випадкові</m:t>
                              </m:r>
                            </m:num>
                            <m:den>
                              <m:r>
                                <a:rPr lang="uk-UA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коливання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uk-UA" b="0" i="1" smtClean="0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  <m:t>значущі</m:t>
                                  </m:r>
                                </m:num>
                                <m:den>
                                  <m:r>
                                    <a:rPr lang="uk-UA" b="0" i="1" smtClean="0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  <m:t>гармоніки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uk-UA" b="0" i="1" smtClean="0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  <m:t>випадкові</m:t>
                                  </m:r>
                                </m:num>
                                <m:den>
                                  <m:r>
                                    <a:rPr lang="uk-UA" b="0" i="1" smtClean="0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  <m:t>відхилення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algn="just">
                  <a:spcAft>
                    <a:spcPts val="1200"/>
                  </a:spcAft>
                </a:pPr>
                <a:endParaRPr lang="en-US" i="1" dirty="0" smtClean="0"/>
              </a:p>
              <a:p>
                <a:pPr algn="just">
                  <a:spcAft>
                    <a:spcPts val="1200"/>
                  </a:spcAft>
                </a:pPr>
                <a:endParaRPr lang="uk-UA" i="1" dirty="0" smtClean="0">
                  <a:latin typeface="Cambria Math" panose="020405030504060302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uk-UA" dirty="0" smtClean="0"/>
                  <a:t>Середнє значення</a:t>
                </a:r>
                <a:r>
                  <a:rPr lang="en-US" dirty="0" smtClean="0"/>
                  <a:t> </a:t>
                </a:r>
                <a:r>
                  <a:rPr lang="uk-UA" dirty="0" smtClean="0"/>
                  <a:t>випадкових відхилень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uk-UA" dirty="0" smtClean="0"/>
                  <a:t>.</a:t>
                </a:r>
                <a:endParaRPr lang="uk-UA" dirty="0"/>
              </a:p>
              <a:p>
                <a:pPr marL="0" indent="0" algn="just">
                  <a:spcAft>
                    <a:spcPts val="1200"/>
                  </a:spcAft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1369" y="1838131"/>
                <a:ext cx="10402888" cy="4315534"/>
              </a:xfrm>
              <a:blipFill rotWithShape="0"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9613"/>
          </a:xfrm>
        </p:spPr>
        <p:txBody>
          <a:bodyPr/>
          <a:lstStyle/>
          <a:p>
            <a:r>
              <a:rPr lang="uk-UA" dirty="0" smtClean="0"/>
              <a:t>Аналіз статистичних даних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38130"/>
                <a:ext cx="9905999" cy="4743901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20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200" i="1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20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200" i="1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200" i="1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uk-UA" sz="2200" i="1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  <m:t>значущі</m:t>
                                  </m:r>
                                </m:num>
                                <m:den>
                                  <m:r>
                                    <a:rPr lang="uk-UA" sz="2200" i="1">
                                      <a:solidFill>
                                        <a:srgbClr val="9ACD4C"/>
                                      </a:solidFill>
                                      <a:latin typeface="Cambria Math" panose="02040503050406030204" pitchFamily="18" charset="0"/>
                                    </a:rPr>
                                    <m:t>гармоніки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uk-UA" sz="22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uk-UA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uk-UA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6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26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6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  <m:f>
                              <m:f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</m:t>
                            </m:r>
                            <m:f>
                              <m:f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</m:t>
                            </m:r>
                            <m:f>
                              <m:f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nary>
                  </m:oMath>
                </a14:m>
                <a:r>
                  <a:rPr lang="en-US" sz="2600" dirty="0" smtClean="0"/>
                  <a:t>     ;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uk-UA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uk-UA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60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b="0" i="1" smtClean="0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6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600" i="1">
                            <a:solidFill>
                              <a:srgbClr val="9ACD4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</m:t>
                            </m:r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</m:t>
                            </m:r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nary>
                  </m:oMath>
                </a14:m>
                <a:endParaRPr lang="en-US" sz="2200" dirty="0" smtClean="0"/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uk-UA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uk-UA" sz="2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uk-UA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uk-UA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nary>
                            </m:e>
                            <m:e>
                              <m:f>
                                <m:fPr>
                                  <m:ctrlPr>
                                    <a:rPr lang="uk-UA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uk-UA" sz="2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nary>
                            </m:e>
                          </m:eqAr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&lt;=&gt;  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    &lt;=&gt;  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9ACD4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rgbClr val="9ACD4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200" b="0" i="1" smtClean="0">
                              <a:solidFill>
                                <a:srgbClr val="9ACD4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=1,2,…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38130"/>
                <a:ext cx="9905999" cy="474390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ustom 4">
      <a:majorFont>
        <a:latin typeface="Helvetica Neue"/>
        <a:ea typeface=""/>
        <a:cs typeface=""/>
      </a:majorFont>
      <a:minorFont>
        <a:latin typeface="Calibri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ustom 4">
      <a:majorFont>
        <a:latin typeface="Helvetica Neue"/>
        <a:ea typeface=""/>
        <a:cs typeface=""/>
      </a:majorFont>
      <a:minorFont>
        <a:latin typeface="Calibri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704</TotalTime>
  <Words>372</Words>
  <Application>Microsoft Office PowerPoint</Application>
  <PresentationFormat>Widescreen</PresentationFormat>
  <Paragraphs>119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Helvetica Neue</vt:lpstr>
      <vt:lpstr>Trebuchet MS</vt:lpstr>
      <vt:lpstr>Circuit</vt:lpstr>
      <vt:lpstr>Custom Design</vt:lpstr>
      <vt:lpstr>1_Custom Design</vt:lpstr>
      <vt:lpstr>1_Circuit</vt:lpstr>
      <vt:lpstr>Моделювання динамічних процесів  на базі статистичних даних </vt:lpstr>
      <vt:lpstr>Актуальність</vt:lpstr>
      <vt:lpstr>PowerPoint Presentation</vt:lpstr>
      <vt:lpstr>Завдання</vt:lpstr>
      <vt:lpstr>Економіка</vt:lpstr>
      <vt:lpstr>Аналіз статистичних даних</vt:lpstr>
      <vt:lpstr>Аналіз статистичних даних</vt:lpstr>
      <vt:lpstr>Аналіз статистичних даних</vt:lpstr>
      <vt:lpstr>Аналіз статистичних даних</vt:lpstr>
      <vt:lpstr>Аналіз статистичних даних</vt:lpstr>
      <vt:lpstr>Апробація побудованих алгоритмів</vt:lpstr>
      <vt:lpstr>Апробація побудованих алгоритмів</vt:lpstr>
      <vt:lpstr>Апробація побудованих алгоритмів</vt:lpstr>
      <vt:lpstr>Апробація побудованих алгоритмів</vt:lpstr>
      <vt:lpstr>Висновки</vt:lpstr>
      <vt:lpstr>Значущість гармонік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Моделювання динамічних процесів  на базі статистичних даних</dc:title>
  <dc:creator>Denys Krolevetskiy</dc:creator>
  <cp:lastModifiedBy>Denys Krolevetskiy</cp:lastModifiedBy>
  <cp:revision>75</cp:revision>
  <dcterms:created xsi:type="dcterms:W3CDTF">2016-02-15T05:17:26Z</dcterms:created>
  <dcterms:modified xsi:type="dcterms:W3CDTF">2016-04-08T16:07:06Z</dcterms:modified>
</cp:coreProperties>
</file>