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70" r:id="rId4"/>
    <p:sldId id="27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7" r:id="rId16"/>
    <p:sldId id="267" r:id="rId17"/>
    <p:sldId id="275" r:id="rId18"/>
    <p:sldId id="27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2A886-28DD-4810-845B-8F29FC93937E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1C0F5-8316-47A3-AF68-D91AF9330E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07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20C31-1F79-4890-B5BD-4D7F9214B96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531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CE3C-F230-423E-86CB-852C0F769F2E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9A8C-B414-4769-B504-D8B89D797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25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CE3C-F230-423E-86CB-852C0F769F2E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9A8C-B414-4769-B504-D8B89D797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31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CE3C-F230-423E-86CB-852C0F769F2E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9A8C-B414-4769-B504-D8B89D797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11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CE3C-F230-423E-86CB-852C0F769F2E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9A8C-B414-4769-B504-D8B89D797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75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CE3C-F230-423E-86CB-852C0F769F2E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9A8C-B414-4769-B504-D8B89D797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27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CE3C-F230-423E-86CB-852C0F769F2E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9A8C-B414-4769-B504-D8B89D797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95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CE3C-F230-423E-86CB-852C0F769F2E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9A8C-B414-4769-B504-D8B89D797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85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CE3C-F230-423E-86CB-852C0F769F2E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9A8C-B414-4769-B504-D8B89D797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48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CE3C-F230-423E-86CB-852C0F769F2E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9A8C-B414-4769-B504-D8B89D797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54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CE3C-F230-423E-86CB-852C0F769F2E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9A8C-B414-4769-B504-D8B89D797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24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CE3C-F230-423E-86CB-852C0F769F2E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9A8C-B414-4769-B504-D8B89D797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60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1CE3C-F230-423E-86CB-852C0F769F2E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59A8C-B414-4769-B504-D8B89D797D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39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2420" y="1523999"/>
            <a:ext cx="5021580" cy="1216343"/>
          </a:xfrm>
        </p:spPr>
        <p:txBody>
          <a:bodyPr/>
          <a:lstStyle/>
          <a:p>
            <a:r>
              <a:rPr lang="ru-RU" dirty="0" smtClean="0"/>
              <a:t>БПЛА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59180" y="3070860"/>
            <a:ext cx="3977640" cy="1531620"/>
          </a:xfrm>
        </p:spPr>
        <p:txBody>
          <a:bodyPr/>
          <a:lstStyle/>
          <a:p>
            <a:r>
              <a:rPr lang="ru-RU" dirty="0" smtClean="0"/>
              <a:t>Шухова </a:t>
            </a:r>
            <a:endParaRPr lang="ru-RU" dirty="0"/>
          </a:p>
        </p:txBody>
      </p:sp>
      <p:pic>
        <p:nvPicPr>
          <p:cNvPr id="4" name="Рисунок 3" descr="C:\Users\User\AppData\Local\Packages\Microsoft.Windows.Photos_8wekyb3d8bbwe\TempState\ShareServiceTempFolder\HTB12RP5pNSYBuNjSspjq6x73VXaV.jpg_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580" y="1523999"/>
            <a:ext cx="6069330" cy="4678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85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Анализ </a:t>
            </a:r>
            <a:r>
              <a:rPr lang="ru-RU" b="1" dirty="0" err="1"/>
              <a:t>результатов</a:t>
            </a:r>
            <a:r>
              <a:rPr lang="ru-RU" dirty="0" err="1"/>
              <a:t>:После</a:t>
            </a:r>
            <a:r>
              <a:rPr lang="ru-RU" dirty="0"/>
              <a:t> расчета </a:t>
            </a:r>
            <a:r>
              <a:rPr lang="ru-RU" i="1" dirty="0" smtClean="0"/>
              <a:t>CL</a:t>
            </a:r>
            <a:r>
              <a:rPr lang="ru-RU" dirty="0"/>
              <a:t>​ и </a:t>
            </a:r>
            <a:r>
              <a:rPr lang="ru-RU" i="1" dirty="0" smtClean="0"/>
              <a:t>CD</a:t>
            </a:r>
            <a:r>
              <a:rPr lang="ru-RU" dirty="0"/>
              <a:t>​ можно проанализировать их в зависимости от угла атаки и скорости. Это позволяет определить, как меняются аэродинамические характеристики корпуса ЛА в различных условиях.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427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 smtClean="0"/>
              <a:t>Для определения геометрии корпуса ЛА и, соответственно, площади поперечного сечения S и длины L, требуется иметь геометрические данные или чертежи корпуса. Вот как можно произвести эти измерения:</a:t>
            </a:r>
          </a:p>
          <a:p>
            <a:endParaRPr lang="ru-RU" dirty="0" smtClean="0"/>
          </a:p>
          <a:p>
            <a:r>
              <a:rPr lang="ru-RU" dirty="0" smtClean="0"/>
              <a:t>1.  Площадь поперечного сечения (S) :</a:t>
            </a:r>
          </a:p>
          <a:p>
            <a:r>
              <a:rPr lang="ru-RU" dirty="0" smtClean="0"/>
              <a:t>   - Если у вас есть трехмерная модель корпуса ЛА, вы можете использовать программное обеспечение для анализа этой модели и расчета площади сечения. Многие программы CAD (</a:t>
            </a:r>
            <a:r>
              <a:rPr lang="ru-RU" dirty="0" err="1" smtClean="0"/>
              <a:t>Computer-Aided</a:t>
            </a:r>
            <a:r>
              <a:rPr lang="ru-RU" dirty="0" smtClean="0"/>
              <a:t> </a:t>
            </a:r>
            <a:r>
              <a:rPr lang="ru-RU" dirty="0" err="1" smtClean="0"/>
              <a:t>Design</a:t>
            </a:r>
            <a:r>
              <a:rPr lang="ru-RU" dirty="0" smtClean="0"/>
              <a:t>) могут предоставить эту информацию.</a:t>
            </a:r>
          </a:p>
          <a:p>
            <a:r>
              <a:rPr lang="ru-RU" dirty="0" smtClean="0"/>
              <a:t>   - Если у вас есть только двухмерный чертеж, площадь поперечного сечения может быть найдена путем измерения этой площади на чертеже с помощью инструментов для измерения площади, доступных в программе или с помощью математических методов, таких как интегрирование.</a:t>
            </a:r>
          </a:p>
          <a:p>
            <a:endParaRPr lang="ru-RU" dirty="0" smtClean="0"/>
          </a:p>
          <a:p>
            <a:r>
              <a:rPr lang="ru-RU" dirty="0" smtClean="0"/>
              <a:t>2.  Длина корпуса (L) :</a:t>
            </a:r>
          </a:p>
          <a:p>
            <a:r>
              <a:rPr lang="ru-RU" dirty="0" smtClean="0"/>
              <a:t>   - Длина корпуса ЛА обычно измеряется вдоль его продольной оси, то есть в направлении движения ЛА. Если у вас есть модель корпуса ЛА, вы можете измерить эту длину в программе CAD или аналогичном инструменте.</a:t>
            </a:r>
          </a:p>
          <a:p>
            <a:r>
              <a:rPr lang="ru-RU" dirty="0" smtClean="0"/>
              <a:t>   - Если у вас есть только двухмерный чертеж, длина корпуса может быть измерена с помощью линейного измерения на чертеже.</a:t>
            </a:r>
          </a:p>
          <a:p>
            <a:endParaRPr lang="ru-RU" dirty="0" smtClean="0"/>
          </a:p>
          <a:p>
            <a:r>
              <a:rPr lang="ru-RU" dirty="0" smtClean="0"/>
              <a:t>После того как площадь поперечного сечения и длина корпуса будут определены, вы сможете использовать эти значения в дальнейших расчетах аэродинамических характеристик, таких как коэффициент подъемной силы (C_L) и коэффициент сопротивления (C_D), как было описано ранее.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5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Правильно, определение характеристик потока, таких как скорость воздушного потока (\(V\)) и плотность воздуха (\(\</a:t>
            </a:r>
            <a:r>
              <a:rPr lang="ru-RU" dirty="0" err="1" smtClean="0"/>
              <a:t>rho</a:t>
            </a:r>
            <a:r>
              <a:rPr lang="ru-RU" dirty="0" smtClean="0"/>
              <a:t>\)), очень важно для расчета аэродинамических характеристик. Давайте рассмотрим, как мы можем определить эти параметры: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1.  Скорость воздушного потока (\(V\)) :</a:t>
            </a:r>
          </a:p>
          <a:p>
            <a:pPr marL="0" indent="0">
              <a:buNone/>
            </a:pPr>
            <a:r>
              <a:rPr lang="ru-RU" dirty="0" smtClean="0"/>
              <a:t>   - Даны значения 100 км/ч и 150 км/ч. Это скорость, с которой ЛА движется относительно окружающего воздуха. В вашем случае они уже предоставлены.</a:t>
            </a:r>
          </a:p>
          <a:p>
            <a:pPr marL="0" indent="0">
              <a:buNone/>
            </a:pPr>
            <a:r>
              <a:rPr lang="ru-RU" dirty="0" smtClean="0"/>
              <a:t>   </a:t>
            </a:r>
          </a:p>
          <a:p>
            <a:pPr marL="0" indent="0">
              <a:buNone/>
            </a:pPr>
            <a:r>
              <a:rPr lang="ru-RU" dirty="0" smtClean="0"/>
              <a:t>2.  Плотность воздуха (\(\</a:t>
            </a:r>
            <a:r>
              <a:rPr lang="ru-RU" dirty="0" err="1" smtClean="0"/>
              <a:t>rho</a:t>
            </a:r>
            <a:r>
              <a:rPr lang="ru-RU" dirty="0" smtClean="0"/>
              <a:t>\)) :</a:t>
            </a:r>
          </a:p>
          <a:p>
            <a:pPr marL="0" indent="0">
              <a:buNone/>
            </a:pPr>
            <a:r>
              <a:rPr lang="ru-RU" dirty="0" smtClean="0"/>
              <a:t>   - Плотность воздуха зависит от высоты, температуры и давления. Однако для простых расчетов аэродинамических характеристик обычно используется стандартное значение плотности воздуха на уровне моря, которое составляет около 1.225 кг/м³.</a:t>
            </a:r>
          </a:p>
          <a:p>
            <a:pPr marL="0" indent="0">
              <a:buNone/>
            </a:pPr>
            <a:r>
              <a:rPr lang="ru-RU" dirty="0" smtClean="0"/>
              <a:t>   - Если вам необходимо более точное значение для конкретных условий (например, на конкретной высоте), вы можете воспользоваться атмосферной моделью, такой как модель ISA (</a:t>
            </a:r>
            <a:r>
              <a:rPr lang="ru-RU" dirty="0" err="1" smtClean="0"/>
              <a:t>International</a:t>
            </a:r>
            <a:r>
              <a:rPr lang="ru-RU" dirty="0" smtClean="0"/>
              <a:t> </a:t>
            </a:r>
            <a:r>
              <a:rPr lang="ru-RU" dirty="0" err="1" smtClean="0"/>
              <a:t>Standard</a:t>
            </a:r>
            <a:r>
              <a:rPr lang="ru-RU" dirty="0" smtClean="0"/>
              <a:t> </a:t>
            </a:r>
            <a:r>
              <a:rPr lang="ru-RU" dirty="0" err="1" smtClean="0"/>
              <a:t>Atmosphere</a:t>
            </a:r>
            <a:r>
              <a:rPr lang="ru-RU" dirty="0" smtClean="0"/>
              <a:t>), чтобы определить плотность воздуха на данной высоте.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данном случае, поскольку у нас нет конкретных значений высоты или других параметров атмосферы, мы можем использовать стандартное значение плотности воздуха на уровне моря (1.225 кг/м³) для наших расчетов.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041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32500" lnSpcReduction="20000"/>
              </a:bodyPr>
              <a:lstStyle/>
              <a:p>
                <a:r>
                  <a:rPr lang="ru-RU" dirty="0" smtClean="0"/>
                  <a:t>Для расчета коэффициента подъемной силы (\(C_L\)) и коэффициента сопротивления (\(C_D\)) требуется знать аэродинамические силы - подъемную силу (\(L\)) и силу сопротивления (\(D\)), а также динамическое давление, которое обычно определяется как </a:t>
                </a:r>
                <a:r>
                  <a:rPr lang="en-US" dirty="0" smtClean="0"/>
                  <a:t> </a:t>
                </a:r>
                <a:r>
                  <a:rPr lang="ru-RU" dirty="0" smtClean="0"/>
                  <a:t>где \(\</a:t>
                </a:r>
                <a:r>
                  <a:rPr lang="ru-RU" dirty="0" err="1" smtClean="0"/>
                  <a:t>rho</a:t>
                </a:r>
                <a:r>
                  <a:rPr lang="ru-RU" dirty="0" smtClean="0"/>
                  <a:t>\) - плотность воздуха, \(V\) - скорость потока.</a:t>
                </a:r>
              </a:p>
              <a:p>
                <a:endParaRPr lang="ru-RU" dirty="0" smtClean="0"/>
              </a:p>
              <a:p>
                <a:r>
                  <a:rPr lang="ru-RU" dirty="0" smtClean="0"/>
                  <a:t>1.  Подъемная сила (L) : Это сила, направленная вверх и создаваемая аэродинамическими поверхностями ЛА. Ее можно измерить или рассчитать с помощью экспериментальных данных, моделирования или аэродинамических тестов.</a:t>
                </a:r>
              </a:p>
              <a:p>
                <a:endParaRPr lang="ru-RU" dirty="0" smtClean="0"/>
              </a:p>
              <a:p>
                <a:r>
                  <a:rPr lang="ru-RU" dirty="0" smtClean="0"/>
                  <a:t>2.  Сила сопротивления D : Это сила, направленная против движения ЛА и вызванная сопротивлением воздуха. Опять же, ее можно измерить или рассчитать с помощью различных методов.</a:t>
                </a:r>
              </a:p>
              <a:p>
                <a:endParaRPr lang="ru-RU" dirty="0" smtClean="0"/>
              </a:p>
              <a:p>
                <a:r>
                  <a:rPr lang="ru-RU" dirty="0" smtClean="0"/>
                  <a:t>3.  Динамическое давление</a:t>
                </a:r>
                <a:r>
                  <a:rPr lang="en-US" dirty="0" smtClean="0"/>
                  <a:t> (</a:t>
                </a:r>
                <a:r>
                  <a:rPr lang="ru-RU" dirty="0" smtClean="0"/>
                  <a:t>q) : Это давление, вызванное движением воздуха. Оно зависит от скорости и плотности воздуха и является важным параметром для расчета аэродинамических сил.</a:t>
                </a:r>
              </a:p>
              <a:p>
                <a:endParaRPr lang="ru-RU" dirty="0" smtClean="0"/>
              </a:p>
              <a:p>
                <a:r>
                  <a:rPr lang="ru-RU" dirty="0" smtClean="0"/>
                  <a:t>Используя эти данные, мы можем рассчитать коэффициенты подъемной силы и сопротивления следующим образом:</a:t>
                </a:r>
              </a:p>
              <a:p>
                <a:endParaRPr lang="ru-RU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𝑞𝑆</m:t>
                        </m:r>
                      </m:den>
                    </m:f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𝑞𝑆</m:t>
                        </m:r>
                      </m:den>
                    </m:f>
                  </m:oMath>
                </a14:m>
                <a:endParaRPr lang="ru-RU" dirty="0" smtClean="0"/>
              </a:p>
              <a:p>
                <a:r>
                  <a:rPr lang="ru-RU" dirty="0" smtClean="0"/>
                  <a:t>Где (S) - площадь поперечного сечения корпуса ЛА.</a:t>
                </a:r>
              </a:p>
              <a:p>
                <a:endParaRPr lang="ru-RU" dirty="0" smtClean="0"/>
              </a:p>
              <a:p>
                <a:r>
                  <a:rPr lang="ru-RU" dirty="0" smtClean="0"/>
                  <a:t>После расчета C_L и C_D вы сможете получить представление о том, как аэродинамические характеристики ЛА изменяются при различных условиях скорости и угла атаки.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62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040" y="1883162"/>
            <a:ext cx="8513639" cy="468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0701"/>
          <a:stretch/>
        </p:blipFill>
        <p:spPr>
          <a:xfrm>
            <a:off x="884158" y="1775460"/>
            <a:ext cx="7373007" cy="440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6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209" y="2087880"/>
            <a:ext cx="10790384" cy="358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7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96BAEA0E-8EB3-45A7-9A7C-EE6CF42A17C4}"/>
              </a:ext>
            </a:extLst>
          </p:cNvPr>
          <p:cNvSpPr txBox="1">
            <a:spLocks/>
          </p:cNvSpPr>
          <p:nvPr/>
        </p:nvSpPr>
        <p:spPr>
          <a:xfrm>
            <a:off x="3528128" y="581306"/>
            <a:ext cx="7978746" cy="751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600" b="1" u="sng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ГЕОМЕТРИЧЕСКИЕ ХАРАКТЕРИСТИКИ КРЫЛА В ПЛАНЕ</a:t>
            </a:r>
          </a:p>
          <a:p>
            <a:pPr algn="l" defTabSz="1218967">
              <a:defRPr/>
            </a:pPr>
            <a:endParaRPr lang="ru-RU" sz="2600" b="1" u="sng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2" name="Рисунок 8" descr="лого темный.png">
            <a:extLst>
              <a:ext uri="{FF2B5EF4-FFF2-40B4-BE49-F238E27FC236}">
                <a16:creationId xmlns:a16="http://schemas.microsoft.com/office/drawing/2014/main" id="{4692AAE5-C97B-47C7-8682-0844B1AE12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06" y="576792"/>
            <a:ext cx="2851973" cy="54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88417" y="364142"/>
            <a:ext cx="11361217" cy="587481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061" y="1988592"/>
            <a:ext cx="5724525" cy="2876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Подзаголовок 3"/>
          <p:cNvSpPr txBox="1">
            <a:spLocks/>
          </p:cNvSpPr>
          <p:nvPr/>
        </p:nvSpPr>
        <p:spPr>
          <a:xfrm>
            <a:off x="5782348" y="5243324"/>
            <a:ext cx="5611238" cy="464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Профиль крыла</a:t>
            </a:r>
            <a:r>
              <a:rPr lang="ru-RU" sz="1600" dirty="0">
                <a:latin typeface="Arial Narrow" pitchFamily="34" charset="0"/>
              </a:rPr>
              <a:t> – </a:t>
            </a:r>
            <a:r>
              <a:rPr lang="ru-RU" sz="1600" dirty="0" smtClean="0">
                <a:latin typeface="Arial Narrow" pitchFamily="34" charset="0"/>
              </a:rPr>
              <a:t>это форма поперечного сечения крыла</a:t>
            </a:r>
            <a:endParaRPr lang="ru-RU" sz="1600" dirty="0">
              <a:latin typeface="Arial Narrow" pitchFamily="34" charset="0"/>
            </a:endParaRPr>
          </a:p>
        </p:txBody>
      </p:sp>
      <p:sp>
        <p:nvSpPr>
          <p:cNvPr id="13" name="Подзаголовок 3"/>
          <p:cNvSpPr txBox="1">
            <a:spLocks/>
          </p:cNvSpPr>
          <p:nvPr/>
        </p:nvSpPr>
        <p:spPr>
          <a:xfrm>
            <a:off x="648713" y="3301551"/>
            <a:ext cx="4876800" cy="464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Хорда </a:t>
            </a:r>
            <a:r>
              <a:rPr lang="ru-RU" sz="18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профиля </a:t>
            </a:r>
            <a:r>
              <a:rPr lang="ru-RU" sz="16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- </a:t>
            </a:r>
            <a:r>
              <a:rPr lang="ru-RU" sz="1600" dirty="0" smtClean="0">
                <a:latin typeface="Arial Narrow" pitchFamily="34" charset="0"/>
              </a:rPr>
              <a:t>отрезок </a:t>
            </a:r>
            <a:r>
              <a:rPr lang="ru-RU" sz="1600" dirty="0">
                <a:latin typeface="Arial Narrow" pitchFamily="34" charset="0"/>
              </a:rPr>
              <a:t>прямой, соединяющий две наиболее удаленные точки профиля. Хорда обозначается, как правило, буквой b.</a:t>
            </a:r>
          </a:p>
        </p:txBody>
      </p:sp>
      <p:sp>
        <p:nvSpPr>
          <p:cNvPr id="14" name="Подзаголовок 3"/>
          <p:cNvSpPr txBox="1">
            <a:spLocks/>
          </p:cNvSpPr>
          <p:nvPr/>
        </p:nvSpPr>
        <p:spPr>
          <a:xfrm>
            <a:off x="648713" y="4147817"/>
            <a:ext cx="4876800" cy="464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600" dirty="0">
                <a:latin typeface="Arial Narrow" pitchFamily="34" charset="0"/>
              </a:rPr>
              <a:t>Сечение крыла в плоскости симметрии называется </a:t>
            </a:r>
            <a:r>
              <a:rPr lang="ru-RU" sz="16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корневым профилем</a:t>
            </a:r>
            <a:r>
              <a:rPr lang="ru-RU" sz="1600" dirty="0">
                <a:latin typeface="Arial Narrow" pitchFamily="34" charset="0"/>
              </a:rPr>
              <a:t>, а его хорда </a:t>
            </a:r>
            <a:r>
              <a:rPr lang="ru-RU" sz="1600" dirty="0" smtClean="0">
                <a:latin typeface="Arial Narrow" pitchFamily="34" charset="0"/>
              </a:rPr>
              <a:t>–</a:t>
            </a:r>
            <a:r>
              <a:rPr lang="ru-RU" sz="16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корневой</a:t>
            </a:r>
            <a:r>
              <a:rPr lang="ru-RU" sz="16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 b</a:t>
            </a:r>
            <a:r>
              <a:rPr lang="ru-RU" sz="1600" dirty="0">
                <a:latin typeface="Arial Narrow" pitchFamily="34" charset="0"/>
              </a:rPr>
              <a:t> </a:t>
            </a:r>
            <a:r>
              <a:rPr lang="ru-RU" sz="1600" baseline="-25000" dirty="0" err="1">
                <a:latin typeface="Arial Narrow" pitchFamily="34" charset="0"/>
              </a:rPr>
              <a:t>кр</a:t>
            </a:r>
            <a:r>
              <a:rPr lang="ru-RU" sz="1600" dirty="0">
                <a:latin typeface="Arial Narrow" pitchFamily="34" charset="0"/>
              </a:rPr>
              <a:t>. На концах крыла соответственно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 </a:t>
            </a:r>
            <a:r>
              <a:rPr lang="ru-RU" sz="16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концевой профиль</a:t>
            </a:r>
            <a:r>
              <a:rPr lang="ru-RU" sz="1600" dirty="0">
                <a:latin typeface="Arial Narrow" pitchFamily="34" charset="0"/>
              </a:rPr>
              <a:t> и </a:t>
            </a:r>
            <a:r>
              <a:rPr lang="ru-RU" sz="16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концевая хорда b</a:t>
            </a:r>
            <a:r>
              <a:rPr lang="ru-RU" sz="1600" dirty="0">
                <a:latin typeface="Arial Narrow" pitchFamily="34" charset="0"/>
              </a:rPr>
              <a:t> </a:t>
            </a:r>
            <a:r>
              <a:rPr lang="ru-RU" sz="1600" baseline="-25000" dirty="0" err="1">
                <a:latin typeface="Arial Narrow" pitchFamily="34" charset="0"/>
              </a:rPr>
              <a:t>кц</a:t>
            </a:r>
            <a:r>
              <a:rPr lang="ru-RU" sz="1600" dirty="0">
                <a:latin typeface="Arial Narrow" pitchFamily="34" charset="0"/>
              </a:rPr>
              <a:t>. </a:t>
            </a:r>
          </a:p>
        </p:txBody>
      </p:sp>
      <p:sp>
        <p:nvSpPr>
          <p:cNvPr id="15" name="Подзаголовок 3"/>
          <p:cNvSpPr txBox="1">
            <a:spLocks/>
          </p:cNvSpPr>
          <p:nvPr/>
        </p:nvSpPr>
        <p:spPr>
          <a:xfrm>
            <a:off x="648713" y="1756536"/>
            <a:ext cx="4876800" cy="464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Размах крыла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ru-RU" sz="18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(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l)</a:t>
            </a:r>
            <a:r>
              <a:rPr lang="ru-RU" sz="18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ru-RU" sz="1600" dirty="0" smtClean="0">
                <a:latin typeface="Arial Narrow" pitchFamily="34" charset="0"/>
              </a:rPr>
              <a:t>- </a:t>
            </a:r>
            <a:r>
              <a:rPr lang="ru-RU" sz="1600" dirty="0">
                <a:latin typeface="Arial Narrow" pitchFamily="34" charset="0"/>
              </a:rPr>
              <a:t>это</a:t>
            </a:r>
            <a:r>
              <a:rPr lang="en-US" sz="1600" dirty="0">
                <a:latin typeface="Arial Narrow" pitchFamily="34" charset="0"/>
              </a:rPr>
              <a:t> </a:t>
            </a:r>
            <a:r>
              <a:rPr lang="ru-RU" sz="1600" dirty="0">
                <a:latin typeface="Arial Narrow" pitchFamily="34" charset="0"/>
              </a:rPr>
              <a:t>расстояние </a:t>
            </a:r>
            <a:r>
              <a:rPr lang="ru-RU" sz="1600" dirty="0" smtClean="0">
                <a:latin typeface="Arial Narrow" pitchFamily="34" charset="0"/>
              </a:rPr>
              <a:t>между </a:t>
            </a:r>
            <a:r>
              <a:rPr lang="ru-RU" sz="1600" dirty="0">
                <a:latin typeface="Arial Narrow" pitchFamily="34" charset="0"/>
              </a:rPr>
              <a:t>концами крыла по прямой линии.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97265" y="1322848"/>
            <a:ext cx="114461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 Narrow" pitchFamily="34" charset="0"/>
              </a:rPr>
              <a:t>Форма </a:t>
            </a:r>
            <a:r>
              <a:rPr lang="ru-RU" sz="1600" dirty="0" smtClean="0">
                <a:latin typeface="Arial Narrow" pitchFamily="34" charset="0"/>
              </a:rPr>
              <a:t>крыла в плане</a:t>
            </a:r>
            <a:r>
              <a:rPr lang="ru-RU" sz="1600" dirty="0">
                <a:latin typeface="Arial Narrow" pitchFamily="34" charset="0"/>
              </a:rPr>
              <a:t> характеризуется </a:t>
            </a:r>
            <a:r>
              <a:rPr lang="ru-RU" sz="16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размахом, площадью, удлинением, сужением, стреловидностью</a:t>
            </a:r>
            <a:r>
              <a:rPr lang="ru-RU" sz="1600" dirty="0">
                <a:latin typeface="Arial Narrow" pitchFamily="34" charset="0"/>
              </a:rPr>
              <a:t> </a:t>
            </a:r>
            <a:r>
              <a:rPr lang="ru-RU" sz="16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и </a:t>
            </a:r>
            <a:r>
              <a:rPr lang="ru-RU" sz="16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поперечным </a:t>
            </a:r>
            <a:r>
              <a:rPr lang="ru-RU" sz="16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V</a:t>
            </a:r>
            <a:r>
              <a:rPr lang="ru-RU" sz="16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.</a:t>
            </a:r>
            <a:endParaRPr lang="ru-RU" sz="1600" dirty="0">
              <a:latin typeface="Arial Narrow" pitchFamily="34" charset="0"/>
            </a:endParaRPr>
          </a:p>
        </p:txBody>
      </p:sp>
      <p:sp>
        <p:nvSpPr>
          <p:cNvPr id="16" name="Подзаголовок 3"/>
          <p:cNvSpPr txBox="1">
            <a:spLocks/>
          </p:cNvSpPr>
          <p:nvPr/>
        </p:nvSpPr>
        <p:spPr>
          <a:xfrm>
            <a:off x="648713" y="2372264"/>
            <a:ext cx="4876800" cy="464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Площадь крыла 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S</a:t>
            </a:r>
            <a:r>
              <a:rPr lang="ru-RU" sz="18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кр</a:t>
            </a:r>
            <a:r>
              <a:rPr lang="ru-RU" sz="18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- </a:t>
            </a:r>
            <a:r>
              <a:rPr lang="ru-RU" sz="1600" dirty="0" smtClean="0">
                <a:latin typeface="Arial Narrow" pitchFamily="34" charset="0"/>
              </a:rPr>
              <a:t>есть  </a:t>
            </a:r>
            <a:r>
              <a:rPr lang="ru-RU" sz="1600" dirty="0">
                <a:latin typeface="Arial Narrow" pitchFamily="34" charset="0"/>
              </a:rPr>
              <a:t>площадь  </a:t>
            </a:r>
            <a:r>
              <a:rPr lang="ru-RU" sz="1600" dirty="0" smtClean="0">
                <a:latin typeface="Arial Narrow" pitchFamily="34" charset="0"/>
              </a:rPr>
              <a:t>фигуры ограничена </a:t>
            </a:r>
            <a:r>
              <a:rPr lang="ru-RU" sz="1600" dirty="0">
                <a:latin typeface="Arial Narrow" pitchFamily="34" charset="0"/>
              </a:rPr>
              <a:t>контурами крыла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48713" y="2782668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Удлинение крыла</a:t>
            </a:r>
            <a:r>
              <a:rPr lang="ru-RU" sz="16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ru-RU" sz="1600" dirty="0" smtClean="0">
                <a:latin typeface="Arial Narrow" pitchFamily="34" charset="0"/>
              </a:rPr>
              <a:t>-</a:t>
            </a:r>
            <a:r>
              <a:rPr lang="ru-RU" sz="1600" dirty="0">
                <a:latin typeface="Arial Narrow" pitchFamily="34" charset="0"/>
              </a:rPr>
              <a:t> </a:t>
            </a:r>
            <a:r>
              <a:rPr lang="ru-RU" sz="1600" dirty="0" smtClean="0">
                <a:latin typeface="Arial Narrow" pitchFamily="34" charset="0"/>
              </a:rPr>
              <a:t>отношение </a:t>
            </a:r>
            <a:r>
              <a:rPr lang="ru-RU" sz="1600" dirty="0">
                <a:latin typeface="Arial Narrow" pitchFamily="34" charset="0"/>
              </a:rPr>
              <a:t>размаха </a:t>
            </a:r>
            <a:r>
              <a:rPr lang="ru-RU" sz="1600" dirty="0" smtClean="0">
                <a:latin typeface="Arial Narrow" pitchFamily="34" charset="0"/>
              </a:rPr>
              <a:t>к </a:t>
            </a:r>
            <a:r>
              <a:rPr lang="ru-RU" sz="1600" dirty="0">
                <a:latin typeface="Arial Narrow" pitchFamily="34" charset="0"/>
              </a:rPr>
              <a:t>средней хорде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97265" y="5275061"/>
            <a:ext cx="477969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Сужением крыла η</a:t>
            </a:r>
            <a:r>
              <a:rPr lang="ru-RU" sz="16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 </a:t>
            </a:r>
            <a:r>
              <a:rPr lang="ru-RU" sz="1600" dirty="0">
                <a:latin typeface="Arial Narrow" pitchFamily="34" charset="0"/>
              </a:rPr>
              <a:t>называется отношение осевой </a:t>
            </a:r>
            <a:r>
              <a:rPr lang="ru-RU" sz="1600" dirty="0" smtClean="0">
                <a:latin typeface="Arial Narrow" pitchFamily="34" charset="0"/>
              </a:rPr>
              <a:t>хорды к </a:t>
            </a:r>
            <a:r>
              <a:rPr lang="ru-RU" sz="1600" dirty="0">
                <a:latin typeface="Arial Narrow" pitchFamily="34" charset="0"/>
              </a:rPr>
              <a:t>концевой хорде</a:t>
            </a:r>
          </a:p>
        </p:txBody>
      </p:sp>
      <p:sp>
        <p:nvSpPr>
          <p:cNvPr id="19" name="Подзаголовок 3"/>
          <p:cNvSpPr txBox="1">
            <a:spLocks/>
          </p:cNvSpPr>
          <p:nvPr/>
        </p:nvSpPr>
        <p:spPr>
          <a:xfrm>
            <a:off x="5782347" y="5627780"/>
            <a:ext cx="5724525" cy="464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8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Угол попе</a:t>
            </a:r>
            <a:r>
              <a:rPr lang="ru-RU" sz="18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р</a:t>
            </a:r>
            <a:r>
              <a:rPr lang="ru-RU" sz="18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ечного 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V </a:t>
            </a:r>
            <a:r>
              <a:rPr lang="ru-RU" sz="18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крыла </a:t>
            </a:r>
            <a:r>
              <a:rPr lang="ru-RU" sz="1600" dirty="0" smtClean="0">
                <a:latin typeface="Arial Narrow" pitchFamily="34" charset="0"/>
              </a:rPr>
              <a:t>– это угол между поперечной осью самолета и нижней поверхностью крыла</a:t>
            </a:r>
            <a:endParaRPr lang="ru-RU" sz="16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52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8" descr="лого темный.png">
            <a:extLst>
              <a:ext uri="{FF2B5EF4-FFF2-40B4-BE49-F238E27FC236}">
                <a16:creationId xmlns:a16="http://schemas.microsoft.com/office/drawing/2014/main" id="{4692AAE5-C97B-47C7-8682-0844B1AE12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06" y="576792"/>
            <a:ext cx="2851973" cy="54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388417" y="364142"/>
            <a:ext cx="11361217" cy="587481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дзаголовок 3"/>
          <p:cNvSpPr txBox="1">
            <a:spLocks/>
          </p:cNvSpPr>
          <p:nvPr/>
        </p:nvSpPr>
        <p:spPr>
          <a:xfrm>
            <a:off x="6400055" y="5133420"/>
            <a:ext cx="5227858" cy="6987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Стреловидность крыла</a:t>
            </a:r>
            <a:r>
              <a:rPr lang="ru-RU" sz="1600" dirty="0">
                <a:latin typeface="Arial Narrow" pitchFamily="34" charset="0"/>
              </a:rPr>
              <a:t> - это отклонение крыла  относительно корневого сечения</a:t>
            </a:r>
            <a:r>
              <a:rPr lang="ru-RU" sz="1600" dirty="0" smtClean="0">
                <a:latin typeface="Arial Narrow" pitchFamily="34" charset="0"/>
              </a:rPr>
              <a:t>.</a:t>
            </a:r>
            <a:r>
              <a:rPr lang="ru-RU" sz="1600" b="1" i="1" dirty="0"/>
              <a:t> </a:t>
            </a:r>
            <a:endParaRPr lang="ru-RU" sz="1600" b="1" i="1" dirty="0" smtClean="0"/>
          </a:p>
          <a:p>
            <a:pPr marL="0" indent="0">
              <a:buNone/>
            </a:pPr>
            <a:endParaRPr lang="ru-RU" sz="1600" dirty="0">
              <a:latin typeface="Arial Narrow" pitchFamily="34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02" y="1512521"/>
            <a:ext cx="4926415" cy="32829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398" y="1703565"/>
            <a:ext cx="3237586" cy="31959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Прямоугольник 17"/>
          <p:cNvSpPr/>
          <p:nvPr/>
        </p:nvSpPr>
        <p:spPr>
          <a:xfrm>
            <a:off x="6400055" y="5669243"/>
            <a:ext cx="5052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Угол стреловидности </a:t>
            </a:r>
            <a:r>
              <a:rPr lang="ru-RU" sz="1600" dirty="0">
                <a:latin typeface="Arial Narrow" pitchFamily="34" charset="0"/>
              </a:rPr>
              <a:t>- угол </a:t>
            </a:r>
            <a:r>
              <a:rPr lang="ru-RU" sz="1600" dirty="0" smtClean="0">
                <a:latin typeface="Arial Narrow" pitchFamily="34" charset="0"/>
              </a:rPr>
              <a:t>между </a:t>
            </a:r>
            <a:r>
              <a:rPr lang="ru-RU" sz="1600" dirty="0">
                <a:latin typeface="Arial Narrow" pitchFamily="34" charset="0"/>
              </a:rPr>
              <a:t>линией передней кромки крыла и поперечной осью самолета. 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763954" y="5039353"/>
            <a:ext cx="54709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Стреловидное крыло </a:t>
            </a:r>
            <a:r>
              <a:rPr lang="ru-RU" sz="1600" dirty="0" smtClean="0">
                <a:latin typeface="Arial Narrow" pitchFamily="34" charset="0"/>
              </a:rPr>
              <a:t>появилось </a:t>
            </a:r>
            <a:r>
              <a:rPr lang="ru-RU" sz="1600" dirty="0">
                <a:latin typeface="Arial Narrow" pitchFamily="34" charset="0"/>
              </a:rPr>
              <a:t>при приближении скорости полета к величинам порядка 800–900 км/ч. Стреловидные крылья напоминают наконечник стрелы, то есть крылья образуют с корпусом самолета острые углы. </a:t>
            </a:r>
            <a:endParaRPr lang="ru-RU" sz="1600" dirty="0" smtClean="0">
              <a:latin typeface="Arial Narrow" pitchFamily="34" charset="0"/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96BAEA0E-8EB3-45A7-9A7C-EE6CF42A17C4}"/>
              </a:ext>
            </a:extLst>
          </p:cNvPr>
          <p:cNvSpPr txBox="1">
            <a:spLocks/>
          </p:cNvSpPr>
          <p:nvPr/>
        </p:nvSpPr>
        <p:spPr>
          <a:xfrm>
            <a:off x="3438743" y="473842"/>
            <a:ext cx="8189170" cy="751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600" b="1" u="sng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ГЕОМЕТРИЧЕСКИЕ ХАРАКТЕРИСТИКИ КРЫЛА В ПЛАНЕ.</a:t>
            </a:r>
          </a:p>
          <a:p>
            <a:pPr algn="r"/>
            <a:r>
              <a:rPr lang="ru-RU" sz="2600" b="1" u="sng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СТРЕЛОВИДНОСТЬ</a:t>
            </a:r>
          </a:p>
          <a:p>
            <a:pPr algn="just"/>
            <a:r>
              <a:rPr lang="ru-RU" sz="2600" b="1" u="sng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endParaRPr lang="ru-RU" sz="2600" u="sng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algn="r" defTabSz="1218967">
              <a:defRPr/>
            </a:pPr>
            <a:endParaRPr lang="ru-RU" sz="2600" b="1" u="sng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27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419" y="1825625"/>
            <a:ext cx="79491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4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ru-RU" sz="3700" dirty="0" smtClean="0"/>
              <a:t> 1. Введение: </a:t>
            </a:r>
          </a:p>
          <a:p>
            <a:pPr marL="0" indent="0">
              <a:buNone/>
            </a:pPr>
            <a:r>
              <a:rPr lang="ru-RU" sz="3700" dirty="0" smtClean="0"/>
              <a:t>   - В этом разделе вы должны кратко описать цели презентации и ее контекст. Убедитесь, что аудитория понимает, что будет представлено в презентации и как это связано с общей темой. Вы можете также привести краткое введение в аэродинамику и важность ее понимания для разработки летательных аппаратов.</a:t>
            </a:r>
          </a:p>
          <a:p>
            <a:pPr marL="0" indent="0">
              <a:buNone/>
            </a:pPr>
            <a:endParaRPr lang="ru-RU" sz="3700" dirty="0" smtClean="0"/>
          </a:p>
          <a:p>
            <a:pPr marL="0" indent="0">
              <a:buNone/>
            </a:pPr>
            <a:r>
              <a:rPr lang="ru-RU" sz="3700" dirty="0" smtClean="0"/>
              <a:t> 2. Расчет 3D модели корпуса ЛА: </a:t>
            </a:r>
          </a:p>
          <a:p>
            <a:pPr marL="0" indent="0">
              <a:buNone/>
            </a:pPr>
            <a:r>
              <a:rPr lang="ru-RU" sz="3700" dirty="0" smtClean="0"/>
              <a:t>   - Здесь вы должны объяснить условия, при которых проводились расчеты. Это включает в себя угол атаки (α) и скорость (V). Объясните, как эти параметры влияют на аэродинамические характеристики летательного аппарата. Также стоит упомянуть о необходимости использования специализированных программ или сред для моделирования, таких как программы CAD или аэродинамические симуляторы.</a:t>
            </a:r>
          </a:p>
          <a:p>
            <a:pPr marL="0" indent="0">
              <a:buNone/>
            </a:pPr>
            <a:endParaRPr lang="ru-RU" sz="3700" dirty="0" smtClean="0"/>
          </a:p>
          <a:p>
            <a:pPr marL="0" indent="0">
              <a:buNone/>
            </a:pPr>
            <a:r>
              <a:rPr lang="ru-RU" sz="3700" dirty="0" smtClean="0"/>
              <a:t> 3. Определение параметров: </a:t>
            </a:r>
          </a:p>
          <a:p>
            <a:pPr marL="0" indent="0">
              <a:buNone/>
            </a:pPr>
            <a:r>
              <a:rPr lang="ru-RU" sz="3700" dirty="0" smtClean="0"/>
              <a:t>   - Здесь следует подробно описать, какие параметры будут определены в рамках презентации: подъемная сила, сопротивление и аэродинамическое качество. Объясните, как эти параметры вычисляются и как они связаны с коэффициентами подъемной силы и сопротивления, а также с динамическим давлением и площадью поперечного сечения ЛА.</a:t>
            </a:r>
          </a:p>
          <a:p>
            <a:pPr marL="0" indent="0">
              <a:buNone/>
            </a:pPr>
            <a:endParaRPr lang="ru-RU" sz="3700" dirty="0" smtClean="0"/>
          </a:p>
          <a:p>
            <a:pPr marL="0" indent="0">
              <a:buNone/>
            </a:pPr>
            <a:r>
              <a:rPr lang="ru-RU" sz="3700" dirty="0" smtClean="0"/>
              <a:t> 4. Заполнение таблицы: </a:t>
            </a:r>
          </a:p>
          <a:p>
            <a:pPr marL="0" indent="0">
              <a:buNone/>
            </a:pPr>
            <a:r>
              <a:rPr lang="ru-RU" sz="3700" dirty="0" smtClean="0"/>
              <a:t>   - В этом разделе предлагается заполнить таблицу с результатами расчетов. Таблица должна содержать значения параметров для различных значений угла атаки и скорости. Убедитесь, что таблица четко структурирована и легко читается.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0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5. Используемая среда моделирования: </a:t>
            </a:r>
          </a:p>
          <a:p>
            <a:pPr marL="0" indent="0">
              <a:buNone/>
            </a:pPr>
            <a:r>
              <a:rPr lang="ru-RU" dirty="0" smtClean="0"/>
              <a:t>   - Здесь вы должны представить используемое программное обеспечение или среду моделирования. Укажите его название, особенности и возможности. Объясните, какие методы и технологии используются в этой среде для проведения аэродинамических расчетов.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6. Заключение: </a:t>
            </a:r>
          </a:p>
          <a:p>
            <a:pPr marL="0" indent="0">
              <a:buNone/>
            </a:pPr>
            <a:r>
              <a:rPr lang="ru-RU" dirty="0" smtClean="0"/>
              <a:t>   - В заключении подведите итоги расчетов и представленной информации. Обсудите полученные результаты и их практическую значимость. Также укажите возможные направления для дальнейших исследований или оптимизации.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7. Вопросы и обсуждение: </a:t>
            </a:r>
          </a:p>
          <a:p>
            <a:pPr marL="0" indent="0">
              <a:buNone/>
            </a:pPr>
            <a:r>
              <a:rPr lang="ru-RU" dirty="0" smtClean="0"/>
              <a:t>   - В конце презентации пригласите аудиторию к задаванию вопросов и обсуждению темы. Подготовьтесь к ответам на вопросы и проведению дискуссии, если она возникнет.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Каждый пункт презентации должен быть подкреплен соответствующими данными, графиками или примерами, чтобы сделать презентацию более наглядной и интересной для аудитории.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02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Определение геометрии корпуса ЛА</a:t>
            </a:r>
            <a:r>
              <a:rPr lang="ru-RU" dirty="0"/>
              <a:t>: Необходимо знать геометрические параметры корпуса, такие как площадь поперечного сечения, длина, коэффициенты формы и т. д.</a:t>
            </a:r>
          </a:p>
          <a:p>
            <a:r>
              <a:rPr lang="ru-RU" b="1" dirty="0"/>
              <a:t>Определение характеристик потока</a:t>
            </a:r>
            <a:r>
              <a:rPr lang="ru-RU" dirty="0"/>
              <a:t>: Это включает скорость и плотность воздуха в зависимости от условий, включая угол атаки.</a:t>
            </a:r>
          </a:p>
          <a:p>
            <a:r>
              <a:rPr lang="ru-RU" b="1" dirty="0"/>
              <a:t>Расчет аэродинамических сил</a:t>
            </a:r>
            <a:r>
              <a:rPr lang="ru-RU" dirty="0"/>
              <a:t>: Используя базовые аэродинамические формулы, такие как формулу Лифта и формулу сопротивления, можно рассчитать аэродинамические силы в зависимости от угла атаки и скорости.</a:t>
            </a:r>
          </a:p>
          <a:p>
            <a:r>
              <a:rPr lang="ru-RU" b="1" dirty="0"/>
              <a:t>Анализ результатов</a:t>
            </a:r>
            <a:r>
              <a:rPr lang="ru-RU" dirty="0"/>
              <a:t>: После расчета можно проанализировать полученные значения и сделать выводы о поведении корпуса ЛА при различных условиях.</a:t>
            </a:r>
          </a:p>
          <a:p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73967"/>
            <a:ext cx="10347960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Провести расчет 3D модели корпуса ЛА при следующих условиях: - угол атаки, α: 0 / 3 / 6 град; - скорость, V: 100 / 150 км/ч</a:t>
            </a:r>
          </a:p>
        </p:txBody>
      </p:sp>
    </p:spTree>
    <p:extLst>
      <p:ext uri="{BB962C8B-B14F-4D97-AF65-F5344CB8AC3E}">
        <p14:creationId xmlns:p14="http://schemas.microsoft.com/office/powerpoint/2010/main" val="189153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b="1" i="0" dirty="0" smtClean="0">
                    <a:solidFill>
                      <a:srgbClr val="0D0D0D"/>
                    </a:solidFill>
                    <a:effectLst/>
                    <a:latin typeface="Söhne"/>
                  </a:rPr>
                  <a:t>Коэффициент подъемной силы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1" i="1" dirty="0" smtClean="0">
                            <a:solidFill>
                              <a:srgbClr val="0D0D0D"/>
                            </a:solidFill>
                            <a:effectLst/>
                            <a:latin typeface="KaTeX_Math"/>
                          </a:rPr>
                          <m:t>C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1" i="1" dirty="0" smtClean="0">
                            <a:solidFill>
                              <a:srgbClr val="0D0D0D"/>
                            </a:solidFill>
                            <a:effectLst/>
                            <a:latin typeface="KaTeX_Math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D0D0D"/>
                            </a:solidFill>
                            <a:effectLst/>
                            <a:latin typeface="KaTeX_Main"/>
                          </a:rPr>
                          <m:t>​</m:t>
                        </m:r>
                      </m:sub>
                    </m:sSub>
                  </m:oMath>
                </a14:m>
                <a:r>
                  <a:rPr lang="en-US" b="1" i="0" dirty="0" smtClean="0">
                    <a:solidFill>
                      <a:srgbClr val="0D0D0D"/>
                    </a:solidFill>
                    <a:effectLst/>
                    <a:latin typeface="Söhne"/>
                  </a:rPr>
                  <a:t>)</a:t>
                </a:r>
                <a:r>
                  <a:rPr lang="en-US" b="0" i="0" dirty="0" smtClean="0">
                    <a:solidFill>
                      <a:srgbClr val="0D0D0D"/>
                    </a:solidFill>
                    <a:effectLst/>
                    <a:latin typeface="Söhne"/>
                  </a:rPr>
                  <a:t>: </a:t>
                </a:r>
                <a:endParaRPr lang="ru-RU" b="0" i="0" dirty="0" smtClean="0">
                  <a:solidFill>
                    <a:srgbClr val="0D0D0D"/>
                  </a:solidFill>
                  <a:effectLst/>
                  <a:latin typeface="Söhne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i="1" dirty="0" smtClean="0">
                              <a:solidFill>
                                <a:srgbClr val="0D0D0D"/>
                              </a:solidFill>
                              <a:effectLst/>
                              <a:latin typeface="KaTeX_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1" dirty="0" smtClean="0">
                              <a:solidFill>
                                <a:srgbClr val="0D0D0D"/>
                              </a:solidFill>
                              <a:effectLst/>
                              <a:latin typeface="KaTeX_Math"/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US" i="0" dirty="0" smtClean="0">
                              <a:solidFill>
                                <a:srgbClr val="0D0D0D"/>
                              </a:solidFill>
                              <a:effectLst/>
                              <a:latin typeface="KaTeX_Main"/>
                            </a:rPr>
                            <m:t>​</m:t>
                          </m:r>
                        </m:sub>
                      </m:sSub>
                      <m:r>
                        <a:rPr lang="ru-RU" b="0" i="1" smtClean="0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 smtClean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f>
                            <m:fPr>
                              <m:ctrlPr>
                                <a:rPr lang="ru-RU" i="1" smtClean="0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b="0" i="1" smtClean="0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b="0" i="1" smtClean="0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ru-RU" i="1" smtClean="0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ru-RU" dirty="0">
                  <a:solidFill>
                    <a:srgbClr val="0D0D0D"/>
                  </a:solidFill>
                  <a:latin typeface="Söhne"/>
                </a:endParaRPr>
              </a:p>
              <a:p>
                <a:pPr marL="0" indent="0">
                  <a:buNone/>
                </a:pPr>
                <a:r>
                  <a:rPr lang="en-US" b="0" i="0" dirty="0" smtClean="0">
                    <a:solidFill>
                      <a:srgbClr val="0D0D0D"/>
                    </a:solidFill>
                    <a:effectLst/>
                    <a:latin typeface="KaTeX_Main"/>
                  </a:rPr>
                  <a:t>​</a:t>
                </a:r>
                <a:r>
                  <a:rPr lang="en-US" b="0" i="0" dirty="0" smtClean="0">
                    <a:solidFill>
                      <a:srgbClr val="0D0D0D"/>
                    </a:solidFill>
                    <a:effectLst/>
                    <a:latin typeface="Söhne"/>
                  </a:rPr>
                  <a:t> </a:t>
                </a:r>
                <a:r>
                  <a:rPr lang="ru-RU" b="0" i="0" dirty="0" smtClean="0">
                    <a:solidFill>
                      <a:srgbClr val="0D0D0D"/>
                    </a:solidFill>
                    <a:effectLst/>
                    <a:latin typeface="Söhne"/>
                  </a:rPr>
                  <a:t>где </a:t>
                </a:r>
                <a:r>
                  <a:rPr lang="en-US" b="0" i="1" dirty="0" smtClean="0">
                    <a:solidFill>
                      <a:srgbClr val="0D0D0D"/>
                    </a:solidFill>
                    <a:effectLst/>
                    <a:latin typeface="KaTeX_Math"/>
                  </a:rPr>
                  <a:t>L</a:t>
                </a:r>
                <a:r>
                  <a:rPr lang="en-US" b="0" i="0" dirty="0" smtClean="0">
                    <a:solidFill>
                      <a:srgbClr val="0D0D0D"/>
                    </a:solidFill>
                    <a:effectLst/>
                    <a:latin typeface="Söhne"/>
                  </a:rPr>
                  <a:t> - </a:t>
                </a:r>
                <a:r>
                  <a:rPr lang="ru-RU" b="0" i="0" dirty="0" smtClean="0">
                    <a:solidFill>
                      <a:srgbClr val="0D0D0D"/>
                    </a:solidFill>
                    <a:effectLst/>
                    <a:latin typeface="Söhne"/>
                  </a:rPr>
                  <a:t>подъемная сила, </a:t>
                </a:r>
                <a:r>
                  <a:rPr lang="el-GR" b="0" i="1" dirty="0" smtClean="0">
                    <a:solidFill>
                      <a:srgbClr val="0D0D0D"/>
                    </a:solidFill>
                    <a:effectLst/>
                    <a:latin typeface="KaTeX_Math"/>
                  </a:rPr>
                  <a:t>ρ</a:t>
                </a:r>
                <a:r>
                  <a:rPr lang="el-GR" b="0" i="0" dirty="0" smtClean="0">
                    <a:solidFill>
                      <a:srgbClr val="0D0D0D"/>
                    </a:solidFill>
                    <a:effectLst/>
                    <a:latin typeface="Söhne"/>
                  </a:rPr>
                  <a:t> - </a:t>
                </a:r>
                <a:r>
                  <a:rPr lang="ru-RU" b="0" i="0" dirty="0" smtClean="0">
                    <a:solidFill>
                      <a:srgbClr val="0D0D0D"/>
                    </a:solidFill>
                    <a:effectLst/>
                    <a:latin typeface="Söhne"/>
                  </a:rPr>
                  <a:t>плотность воздуха, </a:t>
                </a:r>
                <a:r>
                  <a:rPr lang="en-US" b="0" i="1" dirty="0" smtClean="0">
                    <a:solidFill>
                      <a:srgbClr val="0D0D0D"/>
                    </a:solidFill>
                    <a:effectLst/>
                    <a:latin typeface="KaTeX_Math"/>
                  </a:rPr>
                  <a:t>V</a:t>
                </a:r>
                <a:r>
                  <a:rPr lang="en-US" b="0" i="0" dirty="0" smtClean="0">
                    <a:solidFill>
                      <a:srgbClr val="0D0D0D"/>
                    </a:solidFill>
                    <a:effectLst/>
                    <a:latin typeface="Söhne"/>
                  </a:rPr>
                  <a:t> - </a:t>
                </a:r>
                <a:r>
                  <a:rPr lang="ru-RU" b="0" i="0" dirty="0" smtClean="0">
                    <a:solidFill>
                      <a:srgbClr val="0D0D0D"/>
                    </a:solidFill>
                    <a:effectLst/>
                    <a:latin typeface="Söhne"/>
                  </a:rPr>
                  <a:t>скорость потока, </a:t>
                </a:r>
                <a:r>
                  <a:rPr lang="en-US" b="0" i="1" dirty="0" smtClean="0">
                    <a:solidFill>
                      <a:srgbClr val="0D0D0D"/>
                    </a:solidFill>
                    <a:effectLst/>
                    <a:latin typeface="KaTeX_Math"/>
                  </a:rPr>
                  <a:t>S</a:t>
                </a:r>
                <a:r>
                  <a:rPr lang="en-US" b="0" i="0" dirty="0" smtClean="0">
                    <a:solidFill>
                      <a:srgbClr val="0D0D0D"/>
                    </a:solidFill>
                    <a:effectLst/>
                    <a:latin typeface="Söhne"/>
                  </a:rPr>
                  <a:t> - </a:t>
                </a:r>
                <a:r>
                  <a:rPr lang="ru-RU" b="0" i="0" dirty="0" smtClean="0">
                    <a:solidFill>
                      <a:srgbClr val="0D0D0D"/>
                    </a:solidFill>
                    <a:effectLst/>
                    <a:latin typeface="Söhne"/>
                  </a:rPr>
                  <a:t>площадь поперечного сечения.</a:t>
                </a:r>
              </a:p>
              <a:p>
                <a:r>
                  <a:rPr lang="ru-RU" b="1" i="0" dirty="0" smtClean="0">
                    <a:solidFill>
                      <a:srgbClr val="0D0D0D"/>
                    </a:solidFill>
                    <a:effectLst/>
                    <a:latin typeface="Söhne"/>
                  </a:rPr>
                  <a:t>Коэффициент сопротивления (</a:t>
                </a:r>
                <a:r>
                  <a:rPr lang="en-US" b="1" i="0" dirty="0" smtClean="0">
                    <a:solidFill>
                      <a:srgbClr val="0D0D0D"/>
                    </a:solidFill>
                    <a:effectLst/>
                    <a:latin typeface="KaTeX_Main"/>
                  </a:rPr>
                  <a:t>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1" i="1" dirty="0" smtClean="0">
                            <a:solidFill>
                              <a:srgbClr val="0D0D0D"/>
                            </a:solidFill>
                            <a:effectLst/>
                            <a:latin typeface="KaTeX_Math"/>
                          </a:rPr>
                          <m:t>C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1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olidFill>
                              <a:srgbClr val="0D0D0D"/>
                            </a:solidFill>
                            <a:effectLst/>
                            <a:latin typeface="KaTeX_Main"/>
                          </a:rPr>
                          <m:t>​</m:t>
                        </m:r>
                      </m:sub>
                    </m:sSub>
                  </m:oMath>
                </a14:m>
                <a:r>
                  <a:rPr lang="en-US" b="1" i="0" dirty="0" smtClean="0">
                    <a:solidFill>
                      <a:srgbClr val="0D0D0D"/>
                    </a:solidFill>
                    <a:effectLst/>
                    <a:latin typeface="Söhne"/>
                  </a:rPr>
                  <a:t>)</a:t>
                </a:r>
                <a:r>
                  <a:rPr lang="en-US" b="0" i="0" dirty="0" smtClean="0">
                    <a:solidFill>
                      <a:srgbClr val="0D0D0D"/>
                    </a:solidFill>
                    <a:effectLst/>
                    <a:latin typeface="Söhne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D0D0D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i="1" dirty="0" smtClean="0">
                    <a:solidFill>
                      <a:srgbClr val="0D0D0D"/>
                    </a:solidFill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 dirty="0" smtClean="0">
                            <a:solidFill>
                              <a:srgbClr val="0D0D0D"/>
                            </a:solidFill>
                            <a:effectLst/>
                            <a:latin typeface="KaTeX_Math"/>
                          </a:rPr>
                          <m:t>C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1" dirty="0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rgbClr val="0D0D0D"/>
                            </a:solidFill>
                            <a:effectLst/>
                            <a:latin typeface="KaTeX_Main"/>
                          </a:rPr>
                          <m:t>​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f>
                          <m:fPr>
                            <m:ctrlPr>
                              <a:rPr lang="ru-RU" i="1" smtClean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b="0" i="1" smtClean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b="0" i="1" smtClean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sSup>
                          <m:sSupPr>
                            <m:ctrlPr>
                              <a:rPr lang="ru-RU" i="1" smtClean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i="0" dirty="0" smtClean="0">
                    <a:solidFill>
                      <a:srgbClr val="0D0D0D"/>
                    </a:solidFill>
                    <a:effectLst/>
                    <a:latin typeface="KaTeX_Main"/>
                  </a:rPr>
                  <a:t>​</a:t>
                </a:r>
                <a:r>
                  <a:rPr lang="en-US" i="0" dirty="0" smtClean="0">
                    <a:solidFill>
                      <a:srgbClr val="0D0D0D"/>
                    </a:solidFill>
                    <a:effectLst/>
                    <a:latin typeface="Söhne"/>
                  </a:rPr>
                  <a:t> </a:t>
                </a:r>
              </a:p>
              <a:p>
                <a:r>
                  <a:rPr lang="ru-RU" b="0" i="0" dirty="0" smtClean="0">
                    <a:solidFill>
                      <a:srgbClr val="0D0D0D"/>
                    </a:solidFill>
                    <a:effectLst/>
                    <a:latin typeface="Söhne"/>
                  </a:rPr>
                  <a:t>где </a:t>
                </a:r>
                <a:r>
                  <a:rPr lang="en-US" b="0" i="1" dirty="0" smtClean="0">
                    <a:solidFill>
                      <a:srgbClr val="0D0D0D"/>
                    </a:solidFill>
                    <a:effectLst/>
                    <a:latin typeface="KaTeX_Math"/>
                  </a:rPr>
                  <a:t>D</a:t>
                </a:r>
                <a:r>
                  <a:rPr lang="en-US" b="0" i="0" dirty="0" smtClean="0">
                    <a:solidFill>
                      <a:srgbClr val="0D0D0D"/>
                    </a:solidFill>
                    <a:effectLst/>
                    <a:latin typeface="Söhne"/>
                  </a:rPr>
                  <a:t> - </a:t>
                </a:r>
                <a:r>
                  <a:rPr lang="ru-RU" b="0" i="0" dirty="0" smtClean="0">
                    <a:solidFill>
                      <a:srgbClr val="0D0D0D"/>
                    </a:solidFill>
                    <a:effectLst/>
                    <a:latin typeface="Söhne"/>
                  </a:rPr>
                  <a:t>сила сопротивления.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4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Определение геометрии корпуса ЛА</a:t>
            </a:r>
            <a:r>
              <a:rPr lang="ru-RU" dirty="0"/>
              <a:t>:</a:t>
            </a:r>
          </a:p>
          <a:p>
            <a:r>
              <a:rPr lang="ru-RU" dirty="0"/>
              <a:t>Площадь поперечного сечения </a:t>
            </a:r>
            <a:r>
              <a:rPr lang="ru-RU" dirty="0" smtClean="0"/>
              <a:t>(</a:t>
            </a:r>
            <a:r>
              <a:rPr lang="ru-RU" i="1" dirty="0" smtClean="0"/>
              <a:t>S</a:t>
            </a:r>
            <a:r>
              <a:rPr lang="ru-RU" dirty="0"/>
              <a:t>): Это площадь сечения корпуса, измеренная перпендикулярно направлению движения ЛА. Может быть найдена с помощью геометрических данных корпуса.</a:t>
            </a:r>
          </a:p>
          <a:p>
            <a:r>
              <a:rPr lang="ru-RU" dirty="0"/>
              <a:t>Длина корпуса </a:t>
            </a:r>
            <a:r>
              <a:rPr lang="ru-RU" dirty="0" smtClean="0"/>
              <a:t>(</a:t>
            </a:r>
            <a:r>
              <a:rPr lang="ru-RU" i="1" dirty="0" smtClean="0"/>
              <a:t>L</a:t>
            </a:r>
            <a:r>
              <a:rPr lang="ru-RU" dirty="0"/>
              <a:t>): Это длина корпуса вдоль направления движения ЛА. Также должна быть известна из геометрических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01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Определение характеристик потока</a:t>
            </a:r>
            <a:r>
              <a:rPr lang="ru-RU" dirty="0"/>
              <a:t>:</a:t>
            </a:r>
          </a:p>
          <a:p>
            <a:r>
              <a:rPr lang="ru-RU" dirty="0"/>
              <a:t>Скорость воздушного потока </a:t>
            </a:r>
            <a:r>
              <a:rPr lang="ru-RU" dirty="0" smtClean="0"/>
              <a:t>(</a:t>
            </a:r>
            <a:r>
              <a:rPr lang="ru-RU" i="1" dirty="0" smtClean="0"/>
              <a:t>V</a:t>
            </a:r>
            <a:r>
              <a:rPr lang="ru-RU" dirty="0"/>
              <a:t>): Это скорость, с которой ЛА движется относительно окружающего воздуха. В данном случае даны значения 100 км/ч и 150 км/ч.</a:t>
            </a:r>
          </a:p>
          <a:p>
            <a:r>
              <a:rPr lang="ru-RU" dirty="0"/>
              <a:t>Плотность воздуха </a:t>
            </a:r>
            <a:r>
              <a:rPr lang="ru-RU" dirty="0" smtClean="0"/>
              <a:t>(</a:t>
            </a:r>
            <a:r>
              <a:rPr lang="ru-RU" i="1" dirty="0" smtClean="0"/>
              <a:t>ρ</a:t>
            </a:r>
            <a:r>
              <a:rPr lang="ru-RU" dirty="0"/>
              <a:t>): Плотность воздуха зависит от высоты, температуры и давления. Обычно для аэродинамических расчетов используется значение на уровне моря.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73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Расчет аэродинамических сил</a:t>
            </a:r>
            <a:r>
              <a:rPr lang="ru-RU" dirty="0"/>
              <a:t>:</a:t>
            </a:r>
          </a:p>
          <a:p>
            <a:r>
              <a:rPr lang="ru-RU" dirty="0"/>
              <a:t>Коэффициент подъемной силы </a:t>
            </a:r>
            <a:r>
              <a:rPr lang="ru-RU" dirty="0" smtClean="0"/>
              <a:t>(</a:t>
            </a:r>
            <a:r>
              <a:rPr lang="ru-RU" i="1" dirty="0" smtClean="0"/>
              <a:t>CL</a:t>
            </a:r>
            <a:r>
              <a:rPr lang="ru-RU" dirty="0"/>
              <a:t>​): Это отношение подъемной силы к динамическому давлению.</a:t>
            </a:r>
          </a:p>
          <a:p>
            <a:r>
              <a:rPr lang="ru-RU" dirty="0"/>
              <a:t>Коэффициент сопротивления </a:t>
            </a:r>
            <a:r>
              <a:rPr lang="ru-RU" dirty="0" smtClean="0"/>
              <a:t>(</a:t>
            </a:r>
            <a:r>
              <a:rPr lang="ru-RU" i="1" dirty="0" smtClean="0"/>
              <a:t>CD</a:t>
            </a:r>
            <a:r>
              <a:rPr lang="ru-RU" dirty="0"/>
              <a:t>​): Это отношение силы сопротивления к динамическому давлению.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619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1381</Words>
  <Application>Microsoft Office PowerPoint</Application>
  <PresentationFormat>Широкоэкранный</PresentationFormat>
  <Paragraphs>99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Arial</vt:lpstr>
      <vt:lpstr>Arial Narrow</vt:lpstr>
      <vt:lpstr>Calibri</vt:lpstr>
      <vt:lpstr>Calibri Light</vt:lpstr>
      <vt:lpstr>Cambria Math</vt:lpstr>
      <vt:lpstr>KaTeX_Main</vt:lpstr>
      <vt:lpstr>KaTeX_Math</vt:lpstr>
      <vt:lpstr>Söhne</vt:lpstr>
      <vt:lpstr>Тема Office</vt:lpstr>
      <vt:lpstr>БПЛА</vt:lpstr>
      <vt:lpstr>Презентация PowerPoint</vt:lpstr>
      <vt:lpstr>Презентация PowerPoint</vt:lpstr>
      <vt:lpstr>Презентация PowerPoint</vt:lpstr>
      <vt:lpstr>Провести расчет 3D модели корпуса ЛА при следующих условиях: - угол атаки, α: 0 / 3 / 6 град; - скорость, V: 100 / 150 км/ч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7</cp:revision>
  <dcterms:created xsi:type="dcterms:W3CDTF">2024-02-22T11:39:55Z</dcterms:created>
  <dcterms:modified xsi:type="dcterms:W3CDTF">2024-02-22T17:44:12Z</dcterms:modified>
</cp:coreProperties>
</file>