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0" r:id="rId2"/>
  </p:sldMasterIdLst>
  <p:notesMasterIdLst>
    <p:notesMasterId r:id="rId7"/>
  </p:notesMasterIdLst>
  <p:sldIdLst>
    <p:sldId id="524" r:id="rId3"/>
    <p:sldId id="525" r:id="rId4"/>
    <p:sldId id="543" r:id="rId5"/>
    <p:sldId id="54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C00"/>
    <a:srgbClr val="F0F0F0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3979" autoAdjust="0"/>
  </p:normalViewPr>
  <p:slideViewPr>
    <p:cSldViewPr snapToGrid="0">
      <p:cViewPr varScale="1">
        <p:scale>
          <a:sx n="65" d="100"/>
          <a:sy n="65" d="100"/>
        </p:scale>
        <p:origin x="36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8FCFE-F316-49C5-A3FC-507A450A88AB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8FE2F-B1C4-47FA-8554-15D93AB3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2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Работаю в компании </a:t>
            </a:r>
            <a:r>
              <a:rPr lang="en-US" dirty="0" err="1" smtClean="0"/>
              <a:t>Epam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966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7937"/>
            <a:ext cx="12192000" cy="5067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4375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9" descr="EPAM_LOGO_gray_blu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47" y="129342"/>
            <a:ext cx="2319313" cy="90859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80047" y="6291578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64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0800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3600" baseline="0"/>
            </a:lvl1pPr>
            <a:lvl2pPr>
              <a:buClr>
                <a:schemeClr val="accent1"/>
              </a:buClr>
              <a:defRPr sz="3200" baseline="0"/>
            </a:lvl2pPr>
            <a:lvl3pPr>
              <a:buClr>
                <a:schemeClr val="accent1"/>
              </a:buClr>
              <a:defRPr sz="2800"/>
            </a:lvl3pPr>
            <a:lvl4pPr>
              <a:buClr>
                <a:schemeClr val="accent1"/>
              </a:buClr>
              <a:defRPr sz="24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0675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0800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3600" baseline="0"/>
            </a:lvl1pPr>
            <a:lvl2pPr>
              <a:buClr>
                <a:schemeClr val="accent1"/>
              </a:buClr>
              <a:defRPr sz="3200" baseline="0"/>
            </a:lvl2pPr>
            <a:lvl3pPr>
              <a:buClr>
                <a:schemeClr val="accent1"/>
              </a:buClr>
              <a:defRPr sz="2800"/>
            </a:lvl3pPr>
            <a:lvl4pPr>
              <a:buClr>
                <a:schemeClr val="accent1"/>
              </a:buClr>
              <a:defRPr sz="24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8910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731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190759"/>
            <a:ext cx="5366326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190759"/>
            <a:ext cx="5708071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9397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819563"/>
            <a:ext cx="5366326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819563"/>
            <a:ext cx="5708071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4"/>
          </p:nvPr>
        </p:nvSpPr>
        <p:spPr>
          <a:xfrm>
            <a:off x="471056" y="1190759"/>
            <a:ext cx="5366326" cy="62880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2873" y="1200023"/>
            <a:ext cx="5708070" cy="6195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en-US" sz="2800" b="1" kern="1200" cap="all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5398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564" y="2069919"/>
            <a:ext cx="9915236" cy="1606154"/>
          </a:xfrm>
          <a:prstGeom prst="rect">
            <a:avLst/>
          </a:prstGeom>
        </p:spPr>
        <p:txBody>
          <a:bodyPr/>
          <a:lstStyle>
            <a:lvl1pPr>
              <a:defRPr sz="7800" b="0" i="0" cap="all" baseline="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4690" y="-1617437"/>
            <a:ext cx="9407641" cy="2610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320801" y="5573704"/>
            <a:ext cx="13743709" cy="1731139"/>
          </a:xfrm>
          <a:prstGeom prst="rect">
            <a:avLst/>
          </a:prstGeom>
        </p:spPr>
      </p:pic>
      <p:pic>
        <p:nvPicPr>
          <p:cNvPr id="11" name="Picture 10" descr="EPAM_LOGO_gray_blu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2" y="0"/>
            <a:ext cx="3041732" cy="1191605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21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DC0B00-26C0-4F23-A3EA-5604793D6513}" type="datetimeFigureOut">
              <a:rPr lang="ru-RU" smtClean="0"/>
              <a:pPr/>
              <a:t>30.06.2018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7498AE2-7DBD-4F03-A7D5-B4E2C8184E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23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0800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3600" baseline="0"/>
            </a:lvl1pPr>
            <a:lvl2pPr>
              <a:buClr>
                <a:schemeClr val="accent1"/>
              </a:buClr>
              <a:defRPr sz="3200" baseline="0"/>
            </a:lvl2pPr>
            <a:lvl3pPr>
              <a:buClr>
                <a:schemeClr val="accent1"/>
              </a:buClr>
              <a:defRPr sz="2800"/>
            </a:lvl3pPr>
            <a:lvl4pPr>
              <a:buClr>
                <a:schemeClr val="accent1"/>
              </a:buClr>
              <a:defRPr sz="24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8191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0800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3600" baseline="0"/>
            </a:lvl1pPr>
            <a:lvl2pPr>
              <a:buClr>
                <a:schemeClr val="accent1"/>
              </a:buClr>
              <a:defRPr sz="3200" baseline="0"/>
            </a:lvl2pPr>
            <a:lvl3pPr>
              <a:buClr>
                <a:schemeClr val="accent1"/>
              </a:buClr>
              <a:defRPr sz="2800"/>
            </a:lvl3pPr>
            <a:lvl4pPr>
              <a:buClr>
                <a:schemeClr val="accent1"/>
              </a:buClr>
              <a:defRPr sz="24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2137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0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190759"/>
            <a:ext cx="5366326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190759"/>
            <a:ext cx="5708071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2198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819563"/>
            <a:ext cx="5366326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819563"/>
            <a:ext cx="5708071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4"/>
          </p:nvPr>
        </p:nvSpPr>
        <p:spPr>
          <a:xfrm>
            <a:off x="471056" y="1190759"/>
            <a:ext cx="5366326" cy="62880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2873" y="1200023"/>
            <a:ext cx="5708070" cy="6195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en-US" sz="2800" b="1" kern="1200" cap="all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402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564" y="2069919"/>
            <a:ext cx="9915236" cy="1606154"/>
          </a:xfrm>
          <a:prstGeom prst="rect">
            <a:avLst/>
          </a:prstGeom>
        </p:spPr>
        <p:txBody>
          <a:bodyPr/>
          <a:lstStyle>
            <a:lvl1pPr>
              <a:defRPr sz="7800" b="0" i="0" cap="all" baseline="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4690" y="-1617437"/>
            <a:ext cx="9407641" cy="2610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320801" y="5573704"/>
            <a:ext cx="13743709" cy="1731139"/>
          </a:xfrm>
          <a:prstGeom prst="rect">
            <a:avLst/>
          </a:prstGeom>
        </p:spPr>
      </p:pic>
      <p:pic>
        <p:nvPicPr>
          <p:cNvPr id="11" name="Picture 10" descr="EPAM_LOGO_gray_blu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2" y="0"/>
            <a:ext cx="3041732" cy="1191605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19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DC0B00-26C0-4F23-A3EA-5604793D6513}" type="datetimeFigureOut">
              <a:rPr lang="ru-RU" smtClean="0"/>
              <a:pPr/>
              <a:t>30.06.2018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7498AE2-7DBD-4F03-A7D5-B4E2C8184E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8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7937"/>
            <a:ext cx="12192000" cy="5067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4375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9" descr="EPAM_LOGO_gray_blu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47" y="129342"/>
            <a:ext cx="2319313" cy="90859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80047" y="6291578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67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925095" y="5980176"/>
            <a:ext cx="6303481" cy="914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12879" y="-64108"/>
            <a:ext cx="6844145" cy="887958"/>
          </a:xfrm>
          <a:prstGeom prst="rect">
            <a:avLst/>
          </a:prstGeom>
        </p:spPr>
      </p:pic>
      <p:pic>
        <p:nvPicPr>
          <p:cNvPr id="20" name="Picture 19" descr="EPAM_LOGO_gray_blue.png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1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67" r:id="rId3"/>
    <p:sldLayoutId id="2147483663" r:id="rId4"/>
    <p:sldLayoutId id="2147483652" r:id="rId5"/>
    <p:sldLayoutId id="2147483660" r:id="rId6"/>
    <p:sldLayoutId id="2147483654" r:id="rId7"/>
    <p:sldLayoutId id="214748366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925095" y="5980176"/>
            <a:ext cx="6303481" cy="914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12879" y="-64108"/>
            <a:ext cx="6844145" cy="887958"/>
          </a:xfrm>
          <a:prstGeom prst="rect">
            <a:avLst/>
          </a:prstGeom>
        </p:spPr>
      </p:pic>
      <p:pic>
        <p:nvPicPr>
          <p:cNvPr id="20" name="Picture 19" descr="EPAM_LOGO_gray_blue.png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0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hyperlink" Target="https://github.com/jdi-testing/jdi-htt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jdi.epam.com/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508" y="1569894"/>
            <a:ext cx="10363200" cy="2387600"/>
          </a:xfrm>
        </p:spPr>
        <p:txBody>
          <a:bodyPr/>
          <a:lstStyle/>
          <a:p>
            <a:r>
              <a:rPr lang="en-US" sz="14000" i="1" dirty="0" smtClean="0">
                <a:latin typeface="Bauhaus 93" panose="04030905020B02020C02" pitchFamily="82" charset="0"/>
              </a:rPr>
              <a:t>JDI</a:t>
            </a:r>
            <a:r>
              <a:rPr lang="en-US" sz="14000" i="1" dirty="0" smtClean="0">
                <a:solidFill>
                  <a:srgbClr val="0070C0"/>
                </a:solidFill>
                <a:latin typeface="Bauhaus 93" panose="04030905020B02020C02" pitchFamily="82" charset="0"/>
              </a:rPr>
              <a:t> </a:t>
            </a:r>
            <a:r>
              <a:rPr lang="en-US" sz="14000" i="1" dirty="0" smtClean="0">
                <a:solidFill>
                  <a:srgbClr val="C00000"/>
                </a:solidFill>
                <a:latin typeface="Bauhaus 93" panose="04030905020B02020C02" pitchFamily="82" charset="0"/>
              </a:rPr>
              <a:t>DARK</a:t>
            </a:r>
            <a:endParaRPr lang="en-US" sz="14000" i="1" dirty="0">
              <a:solidFill>
                <a:srgbClr val="C00000"/>
              </a:solidFill>
              <a:latin typeface="Bauhaus 93" panose="04030905020B02020C02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8AE2-7DBD-4F03-A7D5-B4E2C8184EFF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182255" y="3708113"/>
            <a:ext cx="98459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Simple Web Services Test Automation Framework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i="1" dirty="0" smtClean="0"/>
              <a:t>For any kind of Web Services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i="1" dirty="0" smtClean="0"/>
              <a:t>Automation tests can be written by Manual QA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i="1" dirty="0" smtClean="0"/>
              <a:t>Cover simple performance testing tasks</a:t>
            </a:r>
          </a:p>
        </p:txBody>
      </p:sp>
    </p:spTree>
    <p:extLst>
      <p:ext uri="{BB962C8B-B14F-4D97-AF65-F5344CB8AC3E}">
        <p14:creationId xmlns:p14="http://schemas.microsoft.com/office/powerpoint/2010/main" val="346125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Services testing </a:t>
            </a:r>
            <a:r>
              <a:rPr lang="en-US" dirty="0" smtClean="0">
                <a:solidFill>
                  <a:schemeClr val="tx1"/>
                </a:solidFill>
              </a:rPr>
              <a:t>framework</a:t>
            </a:r>
            <a:r>
              <a:rPr lang="en-US" dirty="0" smtClean="0"/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5236" y="1342600"/>
            <a:ext cx="10455564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600" dirty="0" smtClean="0"/>
              <a:t>Obvious Service object model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600" dirty="0" smtClean="0"/>
              <a:t>Simple interface for requests sending and response analysis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600" dirty="0" smtClean="0"/>
              <a:t>Support performance testing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600" dirty="0"/>
              <a:t>Detailed logging on User language with no </a:t>
            </a:r>
            <a:r>
              <a:rPr lang="en-US" sz="2600" dirty="0" smtClean="0"/>
              <a:t>effort</a:t>
            </a:r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600" dirty="0" smtClean="0"/>
              <a:t>BDD approach native support</a:t>
            </a:r>
            <a:endParaRPr lang="en-US" sz="2600" dirty="0"/>
          </a:p>
          <a:p>
            <a:pPr marL="342900" indent="-342900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2600" dirty="0" smtClean="0"/>
              <a:t>Include all </a:t>
            </a:r>
            <a:r>
              <a:rPr lang="en-US" sz="2600" dirty="0" err="1" smtClean="0"/>
              <a:t>RestAssured</a:t>
            </a:r>
            <a:r>
              <a:rPr lang="en-US" sz="2600" dirty="0" smtClean="0"/>
              <a:t>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5236" y="4370015"/>
            <a:ext cx="103285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sz="2600" dirty="0" smtClean="0"/>
              <a:t>Increase Services tests development speed</a:t>
            </a:r>
          </a:p>
          <a:p>
            <a:pPr marL="457200" indent="-457200"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sz="2600" dirty="0" smtClean="0"/>
              <a:t>Decrease effort on test runs results analysis</a:t>
            </a:r>
          </a:p>
          <a:p>
            <a:pPr marL="457200" indent="-457200"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sz="2600" dirty="0" smtClean="0"/>
              <a:t>Allow </a:t>
            </a:r>
            <a:r>
              <a:rPr lang="en-US" sz="2600" dirty="0"/>
              <a:t>to write and execute automated tests for services for Manual QA</a:t>
            </a:r>
          </a:p>
        </p:txBody>
      </p:sp>
    </p:spTree>
    <p:extLst>
      <p:ext uri="{BB962C8B-B14F-4D97-AF65-F5344CB8AC3E}">
        <p14:creationId xmlns:p14="http://schemas.microsoft.com/office/powerpoint/2010/main" val="227863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SELLING POINTS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580" y="947621"/>
            <a:ext cx="776173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78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70C0"/>
                </a:solidFill>
              </a:rPr>
              <a:t>Increase EPAM projects </a:t>
            </a:r>
            <a:r>
              <a:rPr lang="en-US" sz="2400" b="1" dirty="0" smtClean="0">
                <a:solidFill>
                  <a:srgbClr val="0070C0"/>
                </a:solidFill>
              </a:rPr>
              <a:t>savings (Web Services)</a:t>
            </a:r>
            <a:endParaRPr lang="en-US" sz="2400" b="1" dirty="0">
              <a:solidFill>
                <a:srgbClr val="0070C0"/>
              </a:solidFill>
            </a:endParaRPr>
          </a:p>
          <a:p>
            <a:pPr marL="685755" lvl="2" indent="-285737" defTabSz="457178">
              <a:spcAft>
                <a:spcPts val="600"/>
              </a:spcAft>
              <a:buClr>
                <a:schemeClr val="tx2"/>
              </a:buClr>
              <a:buFont typeface="Trebuchet MS" panose="020B0603020202020204" pitchFamily="34" charset="0"/>
              <a:buChar char="−"/>
              <a:defRPr/>
            </a:pPr>
            <a:r>
              <a:rPr lang="en-US" sz="2000" dirty="0"/>
              <a:t>Less amount of code</a:t>
            </a:r>
          </a:p>
          <a:p>
            <a:pPr marL="685755" lvl="2" indent="-285737" defTabSz="457178">
              <a:spcAft>
                <a:spcPts val="600"/>
              </a:spcAft>
              <a:buClr>
                <a:schemeClr val="tx2"/>
              </a:buClr>
              <a:buFont typeface="Trebuchet MS" panose="020B0603020202020204" pitchFamily="34" charset="0"/>
              <a:buChar char="−"/>
              <a:defRPr/>
            </a:pPr>
            <a:r>
              <a:rPr lang="en-US" sz="2000" dirty="0"/>
              <a:t>Predefined templates for projects start</a:t>
            </a:r>
          </a:p>
          <a:p>
            <a:pPr marL="685755" lvl="2" indent="-285737" defTabSz="457178">
              <a:spcAft>
                <a:spcPts val="600"/>
              </a:spcAft>
              <a:buClr>
                <a:schemeClr val="tx2"/>
              </a:buClr>
              <a:buFont typeface="Trebuchet MS" panose="020B0603020202020204" pitchFamily="34" charset="0"/>
              <a:buChar char="−"/>
              <a:defRPr/>
            </a:pPr>
            <a:r>
              <a:rPr lang="en-US" sz="2000" dirty="0"/>
              <a:t>Less time on failed tests support</a:t>
            </a:r>
          </a:p>
          <a:p>
            <a:pPr defTabSz="457178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70C0"/>
                </a:solidFill>
              </a:rPr>
              <a:t>Improve Quality of projects developed by EPAM</a:t>
            </a:r>
          </a:p>
          <a:p>
            <a:pPr marL="685755" lvl="2" indent="-285737" defTabSz="457178">
              <a:spcAft>
                <a:spcPts val="600"/>
              </a:spcAft>
              <a:buClr>
                <a:schemeClr val="tx2"/>
              </a:buClr>
              <a:buFont typeface="Trebuchet MS" panose="020B0603020202020204" pitchFamily="34" charset="0"/>
              <a:buChar char="−"/>
              <a:defRPr/>
            </a:pPr>
            <a:r>
              <a:rPr lang="en-US" sz="2000" dirty="0" smtClean="0"/>
              <a:t>Integrated </a:t>
            </a:r>
            <a:r>
              <a:rPr lang="en-US" sz="2000" dirty="0"/>
              <a:t>detailed logging and reporting</a:t>
            </a:r>
          </a:p>
          <a:p>
            <a:pPr defTabSz="457178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0070C0"/>
                </a:solidFill>
              </a:rPr>
              <a:t>Allow to use Manual QA for Web Services tests automation</a:t>
            </a:r>
            <a:endParaRPr lang="en-US" sz="2400" b="1" dirty="0">
              <a:solidFill>
                <a:srgbClr val="0070C0"/>
              </a:solidFill>
            </a:endParaRPr>
          </a:p>
          <a:p>
            <a:pPr defTabSz="457178">
              <a:lnSpc>
                <a:spcPct val="150000"/>
              </a:lnSpc>
              <a:defRPr/>
            </a:pPr>
            <a:r>
              <a:rPr lang="en-US" sz="2400" b="1" dirty="0">
                <a:solidFill>
                  <a:srgbClr val="0070C0"/>
                </a:solidFill>
              </a:rPr>
              <a:t>Increase Client satisfaction and comeback </a:t>
            </a:r>
            <a:r>
              <a:rPr lang="en-US" sz="2400" b="1" dirty="0" smtClean="0">
                <a:solidFill>
                  <a:srgbClr val="0070C0"/>
                </a:solidFill>
              </a:rPr>
              <a:t>ratio</a:t>
            </a:r>
            <a:endParaRPr lang="en-US" sz="2400" b="1" dirty="0">
              <a:solidFill>
                <a:srgbClr val="0070C0"/>
              </a:solidFill>
            </a:endParaRPr>
          </a:p>
          <a:p>
            <a:pPr defTabSz="457178">
              <a:lnSpc>
                <a:spcPct val="150000"/>
              </a:lnSpc>
              <a:defRPr/>
            </a:pPr>
            <a:r>
              <a:rPr lang="en-US" sz="2400" b="1" dirty="0">
                <a:solidFill>
                  <a:srgbClr val="0070C0"/>
                </a:solidFill>
              </a:rPr>
              <a:t>Wide potential market</a:t>
            </a:r>
          </a:p>
          <a:p>
            <a:pPr marL="685755" lvl="2" indent="-285737" defTabSz="457178">
              <a:spcAft>
                <a:spcPts val="600"/>
              </a:spcAft>
              <a:buClr>
                <a:schemeClr val="tx2"/>
              </a:buClr>
              <a:buFont typeface="Trebuchet MS" panose="020B0603020202020204" pitchFamily="34" charset="0"/>
              <a:buChar char="−"/>
              <a:defRPr/>
            </a:pPr>
            <a:r>
              <a:rPr lang="en-US" sz="2000" dirty="0"/>
              <a:t>Any </a:t>
            </a:r>
            <a:r>
              <a:rPr lang="en-US" sz="2000" dirty="0" smtClean="0"/>
              <a:t>Web services projects </a:t>
            </a:r>
            <a:r>
              <a:rPr lang="en-US" sz="2000" dirty="0"/>
              <a:t>in EPAM (more than </a:t>
            </a:r>
            <a:r>
              <a:rPr lang="en-US" sz="2000" dirty="0" smtClean="0">
                <a:solidFill>
                  <a:srgbClr val="FF0000"/>
                </a:solidFill>
              </a:rPr>
              <a:t>40</a:t>
            </a:r>
            <a:r>
              <a:rPr lang="en-US" sz="2000" dirty="0">
                <a:solidFill>
                  <a:srgbClr val="FF0000"/>
                </a:solidFill>
              </a:rPr>
              <a:t>%? </a:t>
            </a:r>
            <a:r>
              <a:rPr lang="en-US" sz="2000" dirty="0"/>
              <a:t>projects)</a:t>
            </a:r>
          </a:p>
          <a:p>
            <a:pPr marL="685755" lvl="2" indent="-285737" defTabSz="457178">
              <a:spcAft>
                <a:spcPts val="600"/>
              </a:spcAft>
              <a:buClr>
                <a:schemeClr val="tx2"/>
              </a:buClr>
              <a:buFont typeface="Trebuchet MS" panose="020B0603020202020204" pitchFamily="34" charset="0"/>
              <a:buChar char="−"/>
              <a:defRPr/>
            </a:pPr>
            <a:r>
              <a:rPr lang="en-US" sz="2000" dirty="0"/>
              <a:t>Any </a:t>
            </a:r>
            <a:r>
              <a:rPr lang="en-US" sz="2000" dirty="0" smtClean="0"/>
              <a:t>Web services projects </a:t>
            </a:r>
            <a:r>
              <a:rPr lang="en-US" sz="2000" dirty="0"/>
              <a:t>out of EPAM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291" y="1921162"/>
            <a:ext cx="2994484" cy="299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9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5216"/>
            <a:ext cx="9118600" cy="13629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 Test Automation engineer</a:t>
            </a:r>
          </a:p>
          <a:p>
            <a:pPr marL="0" indent="0">
              <a:buNone/>
            </a:pPr>
            <a:r>
              <a:rPr lang="en-US" dirty="0"/>
              <a:t>0.5 Tech Writer/Marketing/Community </a:t>
            </a:r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EXPECTED TEAM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43882" y="3924398"/>
            <a:ext cx="6222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https://github.com/jdi-testing/jdi-http</a:t>
            </a:r>
            <a:r>
              <a:rPr lang="en-US" sz="24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44826"/>
            <a:ext cx="491288" cy="491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65" y="5998140"/>
            <a:ext cx="475490" cy="475490"/>
          </a:xfrm>
          <a:prstGeom prst="rect">
            <a:avLst/>
          </a:prstGeom>
        </p:spPr>
      </p:pic>
      <p:sp>
        <p:nvSpPr>
          <p:cNvPr id="8" name="Content Placeholder 12"/>
          <p:cNvSpPr txBox="1">
            <a:spLocks/>
          </p:cNvSpPr>
          <p:nvPr/>
        </p:nvSpPr>
        <p:spPr>
          <a:xfrm>
            <a:off x="1543882" y="5991617"/>
            <a:ext cx="4899485" cy="58926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rgbClr val="002060"/>
                </a:solidFill>
              </a:rPr>
              <a:t>https://vk.com/jdi_framework </a:t>
            </a:r>
          </a:p>
        </p:txBody>
      </p:sp>
      <p:sp>
        <p:nvSpPr>
          <p:cNvPr id="9" name="Content Placeholder 12"/>
          <p:cNvSpPr txBox="1">
            <a:spLocks/>
          </p:cNvSpPr>
          <p:nvPr/>
        </p:nvSpPr>
        <p:spPr>
          <a:xfrm>
            <a:off x="1543882" y="4750883"/>
            <a:ext cx="3285836" cy="52045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rgbClr val="002060"/>
                </a:solidFill>
                <a:hlinkClick r:id="rId5"/>
              </a:rPr>
              <a:t>http://jdi.epam.com</a:t>
            </a:r>
            <a:r>
              <a:rPr lang="en-US" sz="2400" u="sng" dirty="0" smtClean="0">
                <a:solidFill>
                  <a:srgbClr val="002060"/>
                </a:solidFill>
                <a:hlinkClick r:id="rId5"/>
              </a:rPr>
              <a:t>/</a:t>
            </a:r>
            <a:r>
              <a:rPr lang="en-US" sz="2400" u="sng" dirty="0" smtClean="0">
                <a:solidFill>
                  <a:srgbClr val="002060"/>
                </a:solidFill>
              </a:rPr>
              <a:t> </a:t>
            </a:r>
            <a:endParaRPr lang="en-US" sz="2400" u="sng" dirty="0">
              <a:solidFill>
                <a:srgbClr val="00206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469715"/>
            <a:ext cx="501906" cy="475490"/>
          </a:xfrm>
          <a:prstGeom prst="rect">
            <a:avLst/>
          </a:prstGeom>
        </p:spPr>
      </p:pic>
      <p:sp>
        <p:nvSpPr>
          <p:cNvPr id="11" name="Content Placeholder 12"/>
          <p:cNvSpPr txBox="1">
            <a:spLocks/>
          </p:cNvSpPr>
          <p:nvPr/>
        </p:nvSpPr>
        <p:spPr>
          <a:xfrm>
            <a:off x="1543882" y="5471074"/>
            <a:ext cx="7817993" cy="52045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>
                <a:solidFill>
                  <a:srgbClr val="002060"/>
                </a:solidFill>
              </a:rPr>
              <a:t>https://www.facebook.com/groups/jdi.framework/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321" y="3773177"/>
            <a:ext cx="787045" cy="74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 Objects JDI.potx" id="{B1ABDF4C-5591-4C94-86D3-F7B5C386E962}" vid="{02A0C948-6A21-4DC6-8F68-B01048C2964D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 Objects JDI.potx" id="{B1ABDF4C-5591-4C94-86D3-F7B5C386E962}" vid="{02A0C948-6A21-4DC6-8F68-B01048C296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JDI EPAM</Template>
  <TotalTime>42662</TotalTime>
  <Words>194</Words>
  <Application>Microsoft Office PowerPoint</Application>
  <PresentationFormat>Widescreen</PresentationFormat>
  <Paragraphs>39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Arial Black</vt:lpstr>
      <vt:lpstr>Bauhaus 93</vt:lpstr>
      <vt:lpstr>Calibri</vt:lpstr>
      <vt:lpstr>Calibri Light</vt:lpstr>
      <vt:lpstr>Trebuchet MS</vt:lpstr>
      <vt:lpstr>Wingdings</vt:lpstr>
      <vt:lpstr>Office Theme</vt:lpstr>
      <vt:lpstr>1_Office Theme</vt:lpstr>
      <vt:lpstr>JDI DARK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Iovlev</dc:creator>
  <cp:lastModifiedBy>Roman Iovlev</cp:lastModifiedBy>
  <cp:revision>370</cp:revision>
  <dcterms:created xsi:type="dcterms:W3CDTF">2016-08-29T09:02:22Z</dcterms:created>
  <dcterms:modified xsi:type="dcterms:W3CDTF">2018-06-30T16:21:50Z</dcterms:modified>
</cp:coreProperties>
</file>