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20"/>
  </p:notesMasterIdLst>
  <p:sldIdLst>
    <p:sldId id="630" r:id="rId3"/>
    <p:sldId id="645" r:id="rId4"/>
    <p:sldId id="603" r:id="rId5"/>
    <p:sldId id="604" r:id="rId6"/>
    <p:sldId id="607" r:id="rId7"/>
    <p:sldId id="610" r:id="rId8"/>
    <p:sldId id="611" r:id="rId9"/>
    <p:sldId id="605" r:id="rId10"/>
    <p:sldId id="606" r:id="rId11"/>
    <p:sldId id="612" r:id="rId12"/>
    <p:sldId id="613" r:id="rId13"/>
    <p:sldId id="614" r:id="rId14"/>
    <p:sldId id="615" r:id="rId15"/>
    <p:sldId id="616" r:id="rId16"/>
    <p:sldId id="631" r:id="rId17"/>
    <p:sldId id="643" r:id="rId18"/>
    <p:sldId id="6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C00"/>
    <a:srgbClr val="F0F0F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45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6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67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91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3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39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3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13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7" r:id="rId3"/>
    <p:sldLayoutId id="2147483663" r:id="rId4"/>
    <p:sldLayoutId id="2147483652" r:id="rId5"/>
    <p:sldLayoutId id="2147483660" r:id="rId6"/>
    <p:sldLayoutId id="2147483654" r:id="rId7"/>
    <p:sldLayoutId id="2147483666" r:id="rId8"/>
    <p:sldLayoutId id="214748368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jdi-testing/jdi-htt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22140" y="2407113"/>
            <a:ext cx="5397350" cy="1079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735" y="2225676"/>
            <a:ext cx="7028395" cy="1405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745" y="2225676"/>
            <a:ext cx="7296728" cy="3125970"/>
          </a:xfrm>
        </p:spPr>
        <p:txBody>
          <a:bodyPr/>
          <a:lstStyle/>
          <a:p>
            <a:r>
              <a:rPr lang="en-US" sz="14000" i="1" dirty="0" smtClean="0">
                <a:solidFill>
                  <a:srgbClr val="C00000"/>
                </a:solidFill>
                <a:latin typeface="Bauhaus 93" panose="04030905020B02020C02" pitchFamily="82" charset="0"/>
              </a:rPr>
              <a:t>JDI</a:t>
            </a:r>
            <a:r>
              <a:rPr lang="en-US" sz="14000" i="1" dirty="0" smtClean="0">
                <a:latin typeface="Bauhaus 93" panose="04030905020B02020C02" pitchFamily="82" charset="0"/>
              </a:rPr>
              <a:t> Dark</a:t>
            </a:r>
            <a:br>
              <a:rPr lang="en-US" sz="14000" i="1" dirty="0" smtClean="0">
                <a:latin typeface="Bauhaus 93" panose="04030905020B02020C02" pitchFamily="82" charset="0"/>
              </a:rPr>
            </a:br>
            <a:r>
              <a:rPr lang="en-US" sz="9800" i="1" dirty="0">
                <a:latin typeface="Bauhaus 93" panose="04030905020B02020C02" pitchFamily="82" charset="0"/>
              </a:rPr>
              <a:t>(</a:t>
            </a:r>
            <a:r>
              <a:rPr lang="en-US" sz="9800" i="1" dirty="0" smtClean="0">
                <a:latin typeface="Bauhaus 93" panose="04030905020B02020C02" pitchFamily="82" charset="0"/>
              </a:rPr>
              <a:t>HTTP)</a:t>
            </a:r>
            <a:endParaRPr lang="en-US" sz="14000" i="1" dirty="0">
              <a:latin typeface="Bauhaus 93" panose="04030905020B02020C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AE2-7DBD-4F03-A7D5-B4E2C8184EFF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60" y="1572099"/>
            <a:ext cx="3839867" cy="4784253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12156" y="6182016"/>
            <a:ext cx="3253510" cy="539461"/>
          </a:xfrm>
          <a:prstGeom prst="rect">
            <a:avLst/>
          </a:prstGeom>
          <a:noFill/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2 September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@Test</a:t>
            </a:r>
          </a:p>
          <a:p>
            <a:pPr marL="0" indent="0">
              <a:buNone/>
            </a:pPr>
            <a:r>
              <a:rPr lang="en-US" sz="3200" dirty="0"/>
              <a:t>public void </a:t>
            </a:r>
            <a:r>
              <a:rPr lang="en-US" sz="3200" dirty="0" err="1"/>
              <a:t>entityTest</a:t>
            </a:r>
            <a:r>
              <a:rPr lang="en-US" sz="3200" dirty="0"/>
              <a:t>() {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C00000"/>
                </a:solidFill>
              </a:rPr>
              <a:t>Info</a:t>
            </a:r>
            <a:r>
              <a:rPr lang="en-US" sz="3200" dirty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info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err="1"/>
              <a:t>getInfo.asData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C00000"/>
                </a:solidFill>
              </a:rPr>
              <a:t>Info</a:t>
            </a:r>
            <a:r>
              <a:rPr lang="en-US" sz="3200" dirty="0" err="1"/>
              <a:t>.class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>
                <a:solidFill>
                  <a:srgbClr val="FF0000"/>
                </a:solidFill>
              </a:rPr>
              <a:t>info</a:t>
            </a:r>
            <a:r>
              <a:rPr lang="en-US" sz="3200" dirty="0" smtClean="0"/>
              <a:t>.</a:t>
            </a:r>
            <a:r>
              <a:rPr lang="en-US" sz="3200" dirty="0" smtClean="0">
                <a:solidFill>
                  <a:srgbClr val="002060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"http://httpbin.org/get"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info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2060"/>
                </a:solidFill>
              </a:rPr>
              <a:t>headers.Host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"httpbin.org"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info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2060"/>
                </a:solidFill>
              </a:rPr>
              <a:t>headers.Id</a:t>
            </a:r>
            <a:r>
              <a:rPr lang="en-US" sz="3200" dirty="0"/>
              <a:t>, "Test");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info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2060"/>
                </a:solidFill>
              </a:rPr>
              <a:t>headers.Name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"Roman"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dirty="0" smtClean="0"/>
              <a:t>ntity 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8522" y="3035014"/>
            <a:ext cx="10515600" cy="32065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 @Test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 smtClean="0"/>
              <a:t>simplePerformanceTest</a:t>
            </a:r>
            <a:r>
              <a:rPr lang="en-US" sz="2400" dirty="0" smtClean="0"/>
              <a:t>()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>
                <a:solidFill>
                  <a:srgbClr val="C00000"/>
                </a:solidFill>
              </a:rPr>
              <a:t>PerformanceResult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pr</a:t>
            </a:r>
            <a:r>
              <a:rPr lang="en-US" sz="2400" dirty="0"/>
              <a:t> = </a:t>
            </a:r>
            <a:r>
              <a:rPr lang="en-US" sz="2400" i="1" dirty="0" err="1" smtClean="0">
                <a:solidFill>
                  <a:srgbClr val="002060"/>
                </a:solidFill>
              </a:rPr>
              <a:t>loadService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3600</a:t>
            </a:r>
            <a:r>
              <a:rPr lang="en-US" sz="2400" dirty="0" smtClean="0"/>
              <a:t>, </a:t>
            </a:r>
            <a:r>
              <a:rPr lang="en-US" sz="2400" dirty="0" err="1">
                <a:solidFill>
                  <a:srgbClr val="7030A0"/>
                </a:solidFill>
              </a:rPr>
              <a:t>getInfo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("Average time: " + </a:t>
            </a:r>
            <a:r>
              <a:rPr lang="en-US" sz="2400" dirty="0" err="1">
                <a:solidFill>
                  <a:srgbClr val="FF0000"/>
                </a:solidFill>
              </a:rPr>
              <a:t>pr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70C0"/>
                </a:solidFill>
              </a:rPr>
              <a:t>AverageResponseTime</a:t>
            </a:r>
            <a:r>
              <a:rPr lang="en-US" sz="2400" dirty="0"/>
              <a:t> + "</a:t>
            </a:r>
            <a:r>
              <a:rPr lang="en-US" sz="2400" dirty="0" err="1"/>
              <a:t>ms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("Requests amount: " + </a:t>
            </a:r>
            <a:r>
              <a:rPr lang="en-US" sz="2400" dirty="0" err="1">
                <a:solidFill>
                  <a:srgbClr val="FF0000"/>
                </a:solidFill>
              </a:rPr>
              <a:t>pr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70C0"/>
                </a:solidFill>
              </a:rPr>
              <a:t>NumberOfRequests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 smtClean="0"/>
              <a:t>Assert.assertTrue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pr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0070C0"/>
                </a:solidFill>
              </a:rPr>
              <a:t>NoFails</a:t>
            </a:r>
            <a:r>
              <a:rPr lang="en-US" sz="2400" dirty="0" smtClean="0"/>
              <a:t>(), </a:t>
            </a:r>
            <a:r>
              <a:rPr lang="en-US" sz="2400" dirty="0"/>
              <a:t>"Number of fails: " + </a:t>
            </a:r>
            <a:r>
              <a:rPr lang="en-US" sz="2400" dirty="0" err="1">
                <a:solidFill>
                  <a:srgbClr val="FF0000"/>
                </a:solidFill>
              </a:rPr>
              <a:t>pr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70C0"/>
                </a:solidFill>
              </a:rPr>
              <a:t>NumberOfFails</a:t>
            </a:r>
            <a:r>
              <a:rPr lang="en-US" sz="2400" dirty="0" smtClean="0"/>
              <a:t>);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PERFORMANCE </a:t>
            </a:r>
            <a:r>
              <a:rPr lang="en-US" dirty="0" smtClean="0">
                <a:solidFill>
                  <a:schemeClr val="tx1"/>
                </a:solidFill>
              </a:rPr>
              <a:t>TESING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522" y="1280159"/>
            <a:ext cx="3351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>
                <a:solidFill>
                  <a:srgbClr val="FFC000"/>
                </a:solidFill>
              </a:rPr>
              <a:t>Test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isAliveTest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>
                <a:solidFill>
                  <a:srgbClr val="7030A0"/>
                </a:solidFill>
              </a:rPr>
              <a:t>anyMethod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FF0000"/>
                </a:solidFill>
              </a:rPr>
              <a:t>isAlive</a:t>
            </a:r>
            <a:r>
              <a:rPr lang="en-US" sz="2400" dirty="0"/>
              <a:t>());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8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3650" y="2069919"/>
            <a:ext cx="10664791" cy="2224990"/>
          </a:xfrm>
        </p:spPr>
        <p:txBody>
          <a:bodyPr/>
          <a:lstStyle/>
          <a:p>
            <a:r>
              <a:rPr lang="en-US" sz="6000" dirty="0" smtClean="0"/>
              <a:t>SERVICES TESTING BDD</a:t>
            </a:r>
            <a:br>
              <a:rPr lang="en-US" sz="6000" dirty="0" smtClean="0"/>
            </a:br>
            <a:r>
              <a:rPr lang="en-US" sz="4400" dirty="0" smtClean="0">
                <a:solidFill>
                  <a:srgbClr val="C00000"/>
                </a:solidFill>
              </a:rPr>
              <a:t>FOR MANUAL QA AND ANALYSTS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BDD SERVICE TESTS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1" y="1305340"/>
            <a:ext cx="5957687" cy="295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48" y="1305340"/>
            <a:ext cx="5710718" cy="2954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1" y="4604909"/>
            <a:ext cx="5437924" cy="184241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607986" y="4717906"/>
            <a:ext cx="1693115" cy="808211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RUN TESTS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38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BDD PERFORMANCE TESTS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3" y="1866407"/>
            <a:ext cx="9480387" cy="24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Services testing </a:t>
            </a:r>
            <a:r>
              <a:rPr lang="en-US" dirty="0" smtClean="0">
                <a:solidFill>
                  <a:schemeClr val="tx1"/>
                </a:solidFill>
              </a:rPr>
              <a:t>framework</a:t>
            </a:r>
            <a:r>
              <a:rPr lang="en-US" dirty="0" smtClean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66" y="1342600"/>
            <a:ext cx="1081223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Obvious Service object model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Simple interface for requests sending and response analysis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Support performance testing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Detailed logging on User language with no </a:t>
            </a:r>
            <a:r>
              <a:rPr lang="en-US" sz="2600" dirty="0" smtClean="0"/>
              <a:t>effort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BDD approach native support</a:t>
            </a:r>
            <a:endParaRPr lang="en-US" sz="26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Include all </a:t>
            </a:r>
            <a:r>
              <a:rPr lang="en-US" sz="2600" dirty="0" err="1" smtClean="0"/>
              <a:t>RestAssured</a:t>
            </a:r>
            <a:r>
              <a:rPr lang="en-US" sz="2600" dirty="0" smtClean="0"/>
              <a:t>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566" y="4370015"/>
            <a:ext cx="10322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Increase Services tests development speed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Decrease effort on test runs results analysis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Allow </a:t>
            </a:r>
            <a:r>
              <a:rPr lang="en-US" sz="2600" dirty="0"/>
              <a:t>to write and execute automated tests for services for Manual QA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3236" y="6058781"/>
            <a:ext cx="5896166" cy="48013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u="sng">
                <a:solidFill>
                  <a:srgbClr val="00206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github.com/jdi-testing/jdi-http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6" y="6012525"/>
            <a:ext cx="756219" cy="6286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0600" y="1681018"/>
            <a:ext cx="3229132" cy="33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CHANGE THE WORLD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9043" y="5140993"/>
            <a:ext cx="5919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</a:rPr>
              <a:t>https://github.com/jdi-testing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9043" y="5824570"/>
            <a:ext cx="5919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</a:rPr>
              <a:t>https://github.com/jdi-templates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8" y="5145975"/>
            <a:ext cx="639876" cy="57979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29045" y="1116581"/>
            <a:ext cx="578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</a:t>
            </a:r>
            <a:r>
              <a:rPr lang="en-US" sz="2800" u="sng" dirty="0" smtClean="0">
                <a:solidFill>
                  <a:srgbClr val="002060"/>
                </a:solidFill>
              </a:rPr>
              <a:t>github.com/epam/jdi</a:t>
            </a:r>
            <a:endParaRPr lang="en-US" sz="2800" u="sng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0359" y="1950784"/>
            <a:ext cx="579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https://github.com/jdi-testing/jdi-2.0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0359" y="2847392"/>
            <a:ext cx="579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https://github.com/jdi-testing/jdi-light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0" y="1057350"/>
            <a:ext cx="701782" cy="7032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9" y="1891553"/>
            <a:ext cx="701782" cy="7032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9" y="2788161"/>
            <a:ext cx="701782" cy="70323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315200" y="1057350"/>
            <a:ext cx="4437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original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18195" y="1930765"/>
            <a:ext cx="3808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2.0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10821" y="2741380"/>
            <a:ext cx="3907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Light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9044" y="15782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Since 2015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29043" y="236552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Autumn 2017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529043" y="3300136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Spring 2018</a:t>
            </a:r>
            <a:endParaRPr lang="en-US" sz="2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0" y="5820560"/>
            <a:ext cx="639876" cy="57979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515981" y="3761801"/>
            <a:ext cx="5794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https://</a:t>
            </a:r>
            <a:r>
              <a:rPr lang="en-US" sz="2800" u="sng" dirty="0" smtClean="0">
                <a:solidFill>
                  <a:srgbClr val="002060"/>
                </a:solidFill>
              </a:rPr>
              <a:t>github.com/jdi-testing/jdi-http</a:t>
            </a:r>
            <a:endParaRPr lang="en-US" sz="2800" u="sng" dirty="0">
              <a:solidFill>
                <a:srgbClr val="00206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1" y="3702570"/>
            <a:ext cx="701782" cy="70323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318195" y="3695849"/>
            <a:ext cx="3907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/>
              <a:t>JDI Dark</a:t>
            </a:r>
          </a:p>
        </p:txBody>
      </p:sp>
    </p:spTree>
    <p:extLst>
      <p:ext uri="{BB962C8B-B14F-4D97-AF65-F5344CB8AC3E}">
        <p14:creationId xmlns:p14="http://schemas.microsoft.com/office/powerpoint/2010/main" val="42265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18" name="Content Placeholder 12"/>
          <p:cNvSpPr txBox="1">
            <a:spLocks/>
          </p:cNvSpPr>
          <p:nvPr/>
        </p:nvSpPr>
        <p:spPr>
          <a:xfrm>
            <a:off x="1442903" y="5097767"/>
            <a:ext cx="6240204" cy="6339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roman.Iovlev</a:t>
            </a:r>
            <a:endParaRPr lang="en-US" sz="3600" dirty="0"/>
          </a:p>
        </p:txBody>
      </p:sp>
      <p:pic>
        <p:nvPicPr>
          <p:cNvPr id="19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2" y="5055383"/>
            <a:ext cx="548548" cy="5485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5" y="5689124"/>
            <a:ext cx="555078" cy="5688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8656" y="4411737"/>
            <a:ext cx="1474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Contacts</a:t>
            </a:r>
            <a:endParaRPr lang="en-US" sz="2800" b="1" dirty="0"/>
          </a:p>
        </p:txBody>
      </p:sp>
      <p:sp>
        <p:nvSpPr>
          <p:cNvPr id="22" name="Content Placeholder 12"/>
          <p:cNvSpPr txBox="1">
            <a:spLocks/>
          </p:cNvSpPr>
          <p:nvPr/>
        </p:nvSpPr>
        <p:spPr>
          <a:xfrm>
            <a:off x="1389438" y="5707375"/>
            <a:ext cx="6495777" cy="648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Roman.Iovlev.jdi@gmail.com</a:t>
            </a:r>
            <a:endParaRPr lang="en-US" sz="3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6520" y="1123206"/>
            <a:ext cx="3439232" cy="30318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95" y="1248816"/>
            <a:ext cx="2709291" cy="271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0272" y="1732814"/>
            <a:ext cx="11913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&amp;</a:t>
            </a:r>
            <a:endParaRPr lang="en-US" sz="11500" dirty="0"/>
          </a:p>
        </p:txBody>
      </p:sp>
      <p:sp>
        <p:nvSpPr>
          <p:cNvPr id="6" name="Arc 5"/>
          <p:cNvSpPr/>
          <p:nvPr/>
        </p:nvSpPr>
        <p:spPr>
          <a:xfrm>
            <a:off x="3598676" y="1086567"/>
            <a:ext cx="1924301" cy="3152030"/>
          </a:xfrm>
          <a:prstGeom prst="arc">
            <a:avLst>
              <a:gd name="adj1" fmla="val 5478881"/>
              <a:gd name="adj2" fmla="val 7368334"/>
            </a:avLst>
          </a:prstGeom>
          <a:ln w="330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81879" y="982938"/>
            <a:ext cx="3119604" cy="3535880"/>
          </a:xfrm>
          <a:prstGeom prst="ellipse">
            <a:avLst/>
          </a:prstGeom>
          <a:noFill/>
          <a:ln w="203200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10267699" y="1294910"/>
            <a:ext cx="1924301" cy="3152030"/>
          </a:xfrm>
          <a:prstGeom prst="arc">
            <a:avLst>
              <a:gd name="adj1" fmla="val 4249055"/>
              <a:gd name="adj2" fmla="val 15226589"/>
            </a:avLst>
          </a:prstGeom>
          <a:ln w="330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14764"/>
            <a:ext cx="10515600" cy="472901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JDI Dark - Simple </a:t>
            </a:r>
            <a:r>
              <a:rPr lang="en-US" sz="4000" dirty="0"/>
              <a:t>Web Services Test Automation </a:t>
            </a:r>
            <a:r>
              <a:rPr lang="en-US" sz="4000" dirty="0" smtClean="0"/>
              <a:t>Framework powered by Rest Assured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Simple Service Objects description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Simple response validations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Load/Performance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Use Entity Driven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BDD integration for manual team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Dark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ServiceDomain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"http://httpbin.org/"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UserService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@GET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"/get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static  </a:t>
            </a:r>
            <a:r>
              <a:rPr lang="en-US" dirty="0" err="1" smtClean="0"/>
              <a:t>RestMethod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@POST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"/post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	      </a:t>
            </a:r>
            <a:r>
              <a:rPr lang="en-US" dirty="0" err="1" smtClean="0"/>
              <a:t>RestMethod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updateSettings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@PUT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"/put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           </a:t>
            </a:r>
            <a:r>
              <a:rPr lang="en-US" dirty="0" err="1" smtClean="0"/>
              <a:t>RestMethod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addUser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@PATCH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"/patch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   </a:t>
            </a:r>
            <a:r>
              <a:rPr lang="en-US" dirty="0" err="1" smtClean="0"/>
              <a:t>RestMethod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patch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@DELETE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"/delete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</a:t>
            </a:r>
            <a:r>
              <a:rPr lang="en-US" dirty="0" err="1"/>
              <a:t>RestMethod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removeUser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ServiceDomain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"http://httpbin.org/"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UserService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@GET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"/get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static  M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@POST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"/post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	      M </a:t>
            </a:r>
            <a:r>
              <a:rPr lang="en-US" dirty="0" err="1" smtClean="0">
                <a:solidFill>
                  <a:srgbClr val="002060"/>
                </a:solidFill>
              </a:rPr>
              <a:t>updateSettings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@PUT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"/put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           M </a:t>
            </a:r>
            <a:r>
              <a:rPr lang="en-US" dirty="0" err="1" smtClean="0">
                <a:solidFill>
                  <a:srgbClr val="002060"/>
                </a:solidFill>
              </a:rPr>
              <a:t>addUser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@PATCH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"/patch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   M </a:t>
            </a:r>
            <a:r>
              <a:rPr lang="en-US" dirty="0">
                <a:solidFill>
                  <a:srgbClr val="002060"/>
                </a:solidFill>
              </a:rPr>
              <a:t>patch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@DELETE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"/delete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 M </a:t>
            </a:r>
            <a:r>
              <a:rPr lang="en-US" dirty="0" err="1" smtClean="0">
                <a:solidFill>
                  <a:srgbClr val="002060"/>
                </a:solidFill>
              </a:rPr>
              <a:t>removeUser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ServiceDomain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"http://httpbin.org/"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UserService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ContentType</a:t>
            </a:r>
            <a:r>
              <a:rPr lang="en-US" dirty="0"/>
              <a:t>(</a:t>
            </a:r>
            <a:r>
              <a:rPr lang="en-US" i="1" dirty="0">
                <a:solidFill>
                  <a:srgbClr val="7030A0"/>
                </a:solidFill>
              </a:rPr>
              <a:t>JSON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@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Headers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@Header</a:t>
            </a:r>
            <a:r>
              <a:rPr lang="en-US" dirty="0"/>
              <a:t>(name = </a:t>
            </a:r>
            <a:r>
              <a:rPr lang="en-US" dirty="0">
                <a:solidFill>
                  <a:srgbClr val="00B050"/>
                </a:solidFill>
              </a:rPr>
              <a:t>"Name"</a:t>
            </a:r>
            <a:r>
              <a:rPr lang="en-US" dirty="0"/>
              <a:t>, value = </a:t>
            </a:r>
            <a:r>
              <a:rPr lang="en-US" dirty="0">
                <a:solidFill>
                  <a:srgbClr val="00B050"/>
                </a:solidFill>
              </a:rPr>
              <a:t>"Roman"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@Header</a:t>
            </a:r>
            <a:r>
              <a:rPr lang="en-US" dirty="0"/>
              <a:t>(name = </a:t>
            </a:r>
            <a:r>
              <a:rPr lang="en-US" dirty="0">
                <a:solidFill>
                  <a:srgbClr val="00B050"/>
                </a:solidFill>
              </a:rPr>
              <a:t>"Id"</a:t>
            </a:r>
            <a:r>
              <a:rPr lang="en-US" dirty="0"/>
              <a:t>, value = </a:t>
            </a:r>
            <a:r>
              <a:rPr lang="en-US" dirty="0">
                <a:solidFill>
                  <a:srgbClr val="00B050"/>
                </a:solidFill>
              </a:rPr>
              <a:t>"Test"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})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</a:t>
            </a:r>
            <a:r>
              <a:rPr lang="en-US" dirty="0" smtClean="0">
                <a:solidFill>
                  <a:srgbClr val="00B050"/>
                </a:solidFill>
              </a:rPr>
              <a:t>get"</a:t>
            </a:r>
            <a:r>
              <a:rPr lang="en-US" dirty="0" smtClean="0"/>
              <a:t>) M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SWAGGER/</a:t>
            </a:r>
            <a:r>
              <a:rPr lang="en-US" dirty="0" err="1" smtClean="0"/>
              <a:t>wsdl</a:t>
            </a:r>
            <a:r>
              <a:rPr lang="en-US" dirty="0" smtClean="0"/>
              <a:t> TO JDI PO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6507" y="1058778"/>
            <a:ext cx="77939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@</a:t>
            </a:r>
            <a:r>
              <a:rPr lang="en-US" sz="2200" dirty="0" err="1">
                <a:solidFill>
                  <a:srgbClr val="C00000"/>
                </a:solidFill>
              </a:rPr>
              <a:t>ServiceDomain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"http://httpbin.org/"</a:t>
            </a:r>
            <a:r>
              <a:rPr lang="en-US" sz="2200" dirty="0"/>
              <a:t>)</a:t>
            </a:r>
          </a:p>
          <a:p>
            <a:r>
              <a:rPr lang="en-US" sz="2200" dirty="0"/>
              <a:t>public class </a:t>
            </a:r>
            <a:r>
              <a:rPr lang="en-US" sz="2200" dirty="0" err="1"/>
              <a:t>ServiceExample</a:t>
            </a:r>
            <a:r>
              <a:rPr lang="en-US" sz="2200" dirty="0"/>
              <a:t>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</a:t>
            </a:r>
            <a:r>
              <a:rPr lang="en-US" sz="2200" dirty="0" err="1">
                <a:solidFill>
                  <a:srgbClr val="C00000"/>
                </a:solidFill>
              </a:rPr>
              <a:t>ContentType</a:t>
            </a:r>
            <a:r>
              <a:rPr lang="en-US" sz="2200" dirty="0"/>
              <a:t>(JSON) </a:t>
            </a:r>
            <a:r>
              <a:rPr lang="en-US" sz="2200" dirty="0">
                <a:solidFill>
                  <a:srgbClr val="C00000"/>
                </a:solidFill>
              </a:rPr>
              <a:t>@GET</a:t>
            </a:r>
            <a:r>
              <a:rPr lang="en-US" sz="2200" dirty="0">
                <a:solidFill>
                  <a:srgbClr val="00B050"/>
                </a:solidFill>
              </a:rPr>
              <a:t>("/</a:t>
            </a:r>
            <a:r>
              <a:rPr lang="en-US" sz="2200" dirty="0" smtClean="0">
                <a:solidFill>
                  <a:srgbClr val="00B050"/>
                </a:solidFill>
              </a:rPr>
              <a:t>get/</a:t>
            </a:r>
            <a:r>
              <a:rPr lang="en-US" sz="2200" b="1" dirty="0" smtClean="0">
                <a:solidFill>
                  <a:srgbClr val="002060"/>
                </a:solidFill>
              </a:rPr>
              <a:t>{</a:t>
            </a:r>
            <a:r>
              <a:rPr lang="en-US" sz="2200" b="1" dirty="0" err="1" smtClean="0">
                <a:solidFill>
                  <a:srgbClr val="002060"/>
                </a:solidFill>
              </a:rPr>
              <a:t>projectId</a:t>
            </a:r>
            <a:r>
              <a:rPr lang="en-US" sz="2200" b="1" dirty="0" smtClean="0">
                <a:solidFill>
                  <a:srgbClr val="002060"/>
                </a:solidFill>
              </a:rPr>
              <a:t>}</a:t>
            </a:r>
            <a:r>
              <a:rPr lang="en-US" sz="2200" dirty="0" smtClean="0">
                <a:solidFill>
                  <a:srgbClr val="00B050"/>
                </a:solidFill>
              </a:rPr>
              <a:t>/</a:t>
            </a:r>
            <a:r>
              <a:rPr lang="en-US" sz="2200" b="1" dirty="0" smtClean="0">
                <a:solidFill>
                  <a:srgbClr val="002060"/>
                </a:solidFill>
              </a:rPr>
              <a:t>{</a:t>
            </a:r>
            <a:r>
              <a:rPr lang="en-US" sz="2200" b="1" dirty="0" err="1" smtClean="0">
                <a:solidFill>
                  <a:srgbClr val="002060"/>
                </a:solidFill>
              </a:rPr>
              <a:t>userId</a:t>
            </a:r>
            <a:r>
              <a:rPr lang="en-US" sz="2200" b="1" dirty="0" smtClean="0">
                <a:solidFill>
                  <a:srgbClr val="002060"/>
                </a:solidFill>
              </a:rPr>
              <a:t>}</a:t>
            </a:r>
            <a:r>
              <a:rPr lang="en-US" sz="2200" dirty="0" smtClean="0">
                <a:solidFill>
                  <a:srgbClr val="00B050"/>
                </a:solidFill>
              </a:rPr>
              <a:t>")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@Headers</a:t>
            </a:r>
            <a:r>
              <a:rPr lang="en-US" sz="2200" dirty="0"/>
              <a:t>({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rgbClr val="C00000"/>
                </a:solidFill>
              </a:rPr>
              <a:t>@Header</a:t>
            </a:r>
            <a:r>
              <a:rPr lang="en-US" sz="2200" dirty="0"/>
              <a:t>(name = </a:t>
            </a:r>
            <a:r>
              <a:rPr lang="en-US" sz="2200" dirty="0">
                <a:solidFill>
                  <a:srgbClr val="00B050"/>
                </a:solidFill>
              </a:rPr>
              <a:t>"Name"</a:t>
            </a:r>
            <a:r>
              <a:rPr lang="en-US" sz="2200" dirty="0"/>
              <a:t>, value =</a:t>
            </a:r>
            <a:r>
              <a:rPr lang="en-US" sz="2200" dirty="0">
                <a:solidFill>
                  <a:srgbClr val="00B050"/>
                </a:solidFill>
              </a:rPr>
              <a:t> "Roman"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rgbClr val="C00000"/>
                </a:solidFill>
              </a:rPr>
              <a:t>@Header</a:t>
            </a:r>
            <a:r>
              <a:rPr lang="en-US" sz="2200" dirty="0"/>
              <a:t>(name = </a:t>
            </a:r>
            <a:r>
              <a:rPr lang="en-US" sz="2200" dirty="0">
                <a:solidFill>
                  <a:srgbClr val="00B050"/>
                </a:solidFill>
              </a:rPr>
              <a:t>"Id"</a:t>
            </a:r>
            <a:r>
              <a:rPr lang="en-US" sz="2200" dirty="0"/>
              <a:t>, value = </a:t>
            </a:r>
            <a:r>
              <a:rPr lang="en-US" sz="2200" dirty="0">
                <a:solidFill>
                  <a:srgbClr val="00B050"/>
                </a:solidFill>
              </a:rPr>
              <a:t>"Test"</a:t>
            </a:r>
            <a:r>
              <a:rPr lang="en-US" sz="2200" dirty="0"/>
              <a:t>)</a:t>
            </a:r>
          </a:p>
          <a:p>
            <a:r>
              <a:rPr lang="en-US" sz="2200" dirty="0"/>
              <a:t>    })</a:t>
            </a:r>
          </a:p>
          <a:p>
            <a:r>
              <a:rPr lang="en-US" sz="2200" dirty="0"/>
              <a:t>    static </a:t>
            </a:r>
            <a:r>
              <a:rPr lang="en-US" sz="2200" dirty="0" err="1"/>
              <a:t>RestMethod</a:t>
            </a:r>
            <a:r>
              <a:rPr lang="en-US" sz="2200" dirty="0"/>
              <a:t>&lt;Info&gt; </a:t>
            </a:r>
            <a:r>
              <a:rPr lang="en-US" sz="2200" dirty="0" err="1"/>
              <a:t>getInfo</a:t>
            </a:r>
            <a:r>
              <a:rPr lang="en-US" sz="2200" dirty="0"/>
              <a:t>;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@Header</a:t>
            </a:r>
            <a:r>
              <a:rPr lang="en-US" sz="2200" dirty="0"/>
              <a:t>(name = </a:t>
            </a:r>
            <a:r>
              <a:rPr lang="en-US" sz="2200" dirty="0">
                <a:solidFill>
                  <a:srgbClr val="00B050"/>
                </a:solidFill>
              </a:rPr>
              <a:t>"Type"</a:t>
            </a:r>
            <a:r>
              <a:rPr lang="en-US" sz="2200" dirty="0"/>
              <a:t>, value = </a:t>
            </a:r>
            <a:r>
              <a:rPr lang="en-US" sz="2200" dirty="0">
                <a:solidFill>
                  <a:srgbClr val="00B050"/>
                </a:solidFill>
              </a:rPr>
              <a:t>"Test</a:t>
            </a:r>
            <a:r>
              <a:rPr lang="en-US" sz="2200" dirty="0" smtClean="0">
                <a:solidFill>
                  <a:srgbClr val="00B050"/>
                </a:solidFill>
              </a:rPr>
              <a:t>"</a:t>
            </a:r>
            <a:r>
              <a:rPr lang="en-US" sz="2200" dirty="0" smtClean="0"/>
              <a:t>)</a:t>
            </a:r>
            <a:r>
              <a:rPr lang="en-US" sz="2200" dirty="0" smtClean="0">
                <a:solidFill>
                  <a:srgbClr val="C00000"/>
                </a:solidFill>
              </a:rPr>
              <a:t> @</a:t>
            </a:r>
            <a:r>
              <a:rPr lang="en-US" sz="2200" dirty="0">
                <a:solidFill>
                  <a:srgbClr val="C00000"/>
                </a:solidFill>
              </a:rPr>
              <a:t>POST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"/post"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RestMethod</a:t>
            </a:r>
            <a:r>
              <a:rPr lang="en-US" sz="2200" dirty="0"/>
              <a:t> </a:t>
            </a:r>
            <a:r>
              <a:rPr lang="en-US" sz="2200" dirty="0" err="1"/>
              <a:t>postMethod</a:t>
            </a:r>
            <a:r>
              <a:rPr lang="en-US" sz="2200" dirty="0" smtClean="0"/>
              <a:t>;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"/put"</a:t>
            </a:r>
            <a:r>
              <a:rPr lang="en-US" sz="2200" dirty="0"/>
              <a:t>) </a:t>
            </a:r>
            <a:r>
              <a:rPr lang="en-US" sz="2200" dirty="0" err="1"/>
              <a:t>RestMethod</a:t>
            </a:r>
            <a:r>
              <a:rPr lang="en-US" sz="2200" dirty="0"/>
              <a:t> </a:t>
            </a:r>
            <a:r>
              <a:rPr lang="en-US" sz="2200" dirty="0" err="1"/>
              <a:t>putMethod</a:t>
            </a:r>
            <a:r>
              <a:rPr lang="en-US" sz="2200" dirty="0"/>
              <a:t>;</a:t>
            </a:r>
          </a:p>
          <a:p>
            <a:r>
              <a:rPr lang="en-US" sz="2200" dirty="0"/>
              <a:t>   </a:t>
            </a:r>
            <a:r>
              <a:rPr lang="en-US" sz="2200" dirty="0">
                <a:solidFill>
                  <a:srgbClr val="C00000"/>
                </a:solidFill>
              </a:rPr>
              <a:t> @PATCH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"/patch"</a:t>
            </a:r>
            <a:r>
              <a:rPr lang="en-US" sz="2200" dirty="0"/>
              <a:t>) </a:t>
            </a:r>
            <a:r>
              <a:rPr lang="en-US" sz="2200" dirty="0" err="1"/>
              <a:t>RestMethod</a:t>
            </a:r>
            <a:r>
              <a:rPr lang="en-US" sz="2200" dirty="0"/>
              <a:t> patch;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@DELETE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"/delete"</a:t>
            </a:r>
            <a:r>
              <a:rPr lang="en-US" sz="2200" dirty="0"/>
              <a:t>) </a:t>
            </a:r>
            <a:r>
              <a:rPr lang="en-US" sz="2200" dirty="0" err="1"/>
              <a:t>RestMethod</a:t>
            </a:r>
            <a:r>
              <a:rPr lang="en-US" sz="2200" dirty="0"/>
              <a:t> delete;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@GET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"/status/</a:t>
            </a:r>
            <a:r>
              <a:rPr lang="en-US" sz="2200" b="1" dirty="0">
                <a:solidFill>
                  <a:srgbClr val="002060"/>
                </a:solidFill>
              </a:rPr>
              <a:t>%s</a:t>
            </a:r>
            <a:r>
              <a:rPr lang="en-US" sz="2200" dirty="0">
                <a:solidFill>
                  <a:srgbClr val="00B050"/>
                </a:solidFill>
              </a:rPr>
              <a:t>"</a:t>
            </a:r>
            <a:r>
              <a:rPr lang="en-US" sz="2200" dirty="0"/>
              <a:t>) </a:t>
            </a:r>
            <a:r>
              <a:rPr lang="en-US" sz="2200" dirty="0" err="1"/>
              <a:t>RestMethod</a:t>
            </a:r>
            <a:r>
              <a:rPr lang="en-US" sz="2200" dirty="0"/>
              <a:t> status;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0909" y="1058778"/>
            <a:ext cx="4225490" cy="1785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@</a:t>
            </a:r>
            <a:r>
              <a:rPr lang="en-US" sz="2200" dirty="0" err="1">
                <a:solidFill>
                  <a:srgbClr val="C00000"/>
                </a:solidFill>
              </a:rPr>
              <a:t>BeforeSuite</a:t>
            </a:r>
            <a:endParaRPr lang="en-US" sz="2200" dirty="0">
              <a:solidFill>
                <a:srgbClr val="C00000"/>
              </a:solidFill>
            </a:endParaRPr>
          </a:p>
          <a:p>
            <a:r>
              <a:rPr lang="en-US" sz="2200" dirty="0"/>
              <a:t>public </a:t>
            </a:r>
            <a:r>
              <a:rPr lang="en-US" sz="2200" dirty="0" smtClean="0"/>
              <a:t>static void </a:t>
            </a:r>
            <a:r>
              <a:rPr lang="en-US" sz="2200" dirty="0" err="1" smtClean="0"/>
              <a:t>beforeSuite</a:t>
            </a:r>
            <a:r>
              <a:rPr lang="en-US" sz="2200" dirty="0" smtClean="0"/>
              <a:t>() </a:t>
            </a:r>
            <a:r>
              <a:rPr lang="en-US" sz="2200" dirty="0"/>
              <a:t>{</a:t>
            </a:r>
          </a:p>
          <a:p>
            <a:r>
              <a:rPr lang="en-US" sz="2200" dirty="0" smtClean="0"/>
              <a:t>    </a:t>
            </a:r>
            <a:r>
              <a:rPr lang="en-US" sz="2200" dirty="0" err="1" smtClean="0"/>
              <a:t>init</a:t>
            </a:r>
            <a:r>
              <a:rPr lang="en-US" sz="2200" dirty="0" smtClean="0"/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ServiceExample</a:t>
            </a:r>
            <a:r>
              <a:rPr lang="en-US" sz="2200" dirty="0" err="1" smtClean="0"/>
              <a:t>.class</a:t>
            </a:r>
            <a:r>
              <a:rPr lang="en-US" sz="2200" dirty="0" smtClean="0"/>
              <a:t>);</a:t>
            </a:r>
            <a:endParaRPr lang="en-US" sz="2200" dirty="0"/>
          </a:p>
          <a:p>
            <a:r>
              <a:rPr lang="en-US" sz="2200" dirty="0" smtClean="0"/>
              <a:t>	….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24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SERVICE TEST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6018" y="1297281"/>
            <a:ext cx="64778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@Test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statusTest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C00000"/>
                </a:solidFill>
              </a:rPr>
              <a:t>RestResponse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resp</a:t>
            </a:r>
            <a:r>
              <a:rPr lang="en-US" sz="2400" dirty="0"/>
              <a:t> = </a:t>
            </a:r>
            <a:r>
              <a:rPr lang="en-US" sz="2400" dirty="0" err="1"/>
              <a:t>service.status.call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"503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resp</a:t>
            </a:r>
            <a:r>
              <a:rPr lang="en-US" sz="2400" dirty="0" err="1" smtClean="0"/>
              <a:t>.isStatus</a:t>
            </a:r>
            <a:r>
              <a:rPr lang="en-US" sz="2400" dirty="0" smtClean="0"/>
              <a:t>(SERVER_ERROR); //</a:t>
            </a:r>
            <a:r>
              <a:rPr lang="en-US" sz="2400" dirty="0" err="1" smtClean="0">
                <a:solidFill>
                  <a:srgbClr val="FF0000"/>
                </a:solidFill>
              </a:rPr>
              <a:t>resp</a:t>
            </a:r>
            <a:r>
              <a:rPr lang="en-US" sz="2400" dirty="0" err="1" smtClean="0"/>
              <a:t>.isOk</a:t>
            </a:r>
            <a:r>
              <a:rPr lang="en-US" sz="2400" dirty="0"/>
              <a:t>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assertEquals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resp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2060"/>
                </a:solidFill>
              </a:rPr>
              <a:t>status.code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503</a:t>
            </a:r>
            <a:r>
              <a:rPr lang="en-US" sz="2400" dirty="0"/>
              <a:t>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assertEquals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resp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2060"/>
                </a:solidFill>
              </a:rPr>
              <a:t>status.type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SERVER_ERROR</a:t>
            </a:r>
            <a:r>
              <a:rPr lang="en-US" sz="2400" dirty="0"/>
              <a:t>);</a:t>
            </a:r>
          </a:p>
          <a:p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resp</a:t>
            </a:r>
            <a:r>
              <a:rPr lang="en-US" sz="2400" dirty="0" err="1"/>
              <a:t>.isEmpty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4918" y="4048026"/>
            <a:ext cx="6760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>
                <a:solidFill>
                  <a:srgbClr val="FFC000"/>
                </a:solidFill>
              </a:rPr>
              <a:t>Test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htmlBodyParseTest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00000"/>
                </a:solidFill>
              </a:rPr>
              <a:t>RestResponse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responce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service.getBook.call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en-US" sz="2400" dirty="0" err="1">
                <a:solidFill>
                  <a:srgbClr val="FF0000"/>
                </a:solidFill>
              </a:rPr>
              <a:t>response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2060"/>
                </a:solidFill>
              </a:rPr>
              <a:t>isOk</a:t>
            </a:r>
            <a:r>
              <a:rPr lang="en-US" sz="2400" dirty="0"/>
              <a:t>().</a:t>
            </a:r>
            <a:r>
              <a:rPr lang="en-US" sz="2400" dirty="0">
                <a:solidFill>
                  <a:srgbClr val="002060"/>
                </a:solidFill>
              </a:rPr>
              <a:t>body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"name"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i="1" dirty="0"/>
              <a:t>	</a:t>
            </a:r>
            <a:r>
              <a:rPr lang="en-US" sz="2400" i="1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dirty="0">
                <a:solidFill>
                  <a:srgbClr val="00B050"/>
                </a:solidFill>
              </a:rPr>
              <a:t>"Herman Melville - </a:t>
            </a:r>
            <a:r>
              <a:rPr lang="en-US" sz="2400" dirty="0" smtClean="0">
                <a:solidFill>
                  <a:srgbClr val="00B050"/>
                </a:solidFill>
              </a:rPr>
              <a:t>Moby-Dick“</a:t>
            </a:r>
            <a:r>
              <a:rPr lang="en-US" sz="2400" dirty="0" smtClean="0"/>
              <a:t>));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40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7"/>
            <a:ext cx="9387348" cy="4485596"/>
          </a:xfrm>
        </p:spPr>
        <p:txBody>
          <a:bodyPr/>
          <a:lstStyle/>
          <a:p>
            <a:pPr marL="0" indent="0">
              <a:buNone/>
            </a:pPr>
            <a:r>
              <a:rPr lang="en-US" sz="3200" strike="sngStrike" dirty="0" err="1" smtClean="0"/>
              <a:t>UserService.</a:t>
            </a:r>
            <a:r>
              <a:rPr lang="en-US" sz="3200" b="1" dirty="0" err="1" smtClean="0">
                <a:solidFill>
                  <a:srgbClr val="7030A0"/>
                </a:solidFill>
              </a:rPr>
              <a:t>addUser</a:t>
            </a:r>
            <a:r>
              <a:rPr lang="en-US" sz="3200" dirty="0" err="1" smtClean="0"/>
              <a:t>.call</a:t>
            </a:r>
            <a:r>
              <a:rPr lang="en-US" sz="3200" dirty="0"/>
              <a:t>();</a:t>
            </a:r>
          </a:p>
          <a:p>
            <a:pPr marL="0" indent="0">
              <a:buNone/>
            </a:pPr>
            <a:r>
              <a:rPr lang="en-US" sz="3200" dirty="0" err="1" smtClean="0"/>
              <a:t>RestResponse</a:t>
            </a:r>
            <a:r>
              <a:rPr lang="en-US" sz="3200" dirty="0" smtClean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resp</a:t>
            </a:r>
            <a:r>
              <a:rPr lang="en-US" sz="3200" dirty="0"/>
              <a:t> = </a:t>
            </a:r>
            <a:r>
              <a:rPr lang="en-US" sz="3200" b="1" dirty="0" err="1" smtClean="0">
                <a:solidFill>
                  <a:srgbClr val="7030A0"/>
                </a:solidFill>
              </a:rPr>
              <a:t>getUser</a:t>
            </a:r>
            <a:r>
              <a:rPr lang="en-US" sz="3200" dirty="0" err="1" smtClean="0"/>
              <a:t>.call</a:t>
            </a:r>
            <a:r>
              <a:rPr lang="en-US" sz="3200" dirty="0" smtClean="0"/>
              <a:t>();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B0F0"/>
                </a:solidFill>
              </a:rPr>
              <a:t>status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200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00B0F0"/>
                </a:solidFill>
              </a:rPr>
              <a:t>statusType</a:t>
            </a:r>
            <a:r>
              <a:rPr lang="en-US" sz="3200" dirty="0"/>
              <a:t>, </a:t>
            </a:r>
            <a:r>
              <a:rPr lang="en-US" sz="3200" i="1" dirty="0">
                <a:solidFill>
                  <a:srgbClr val="7030A0"/>
                </a:solidFill>
              </a:rPr>
              <a:t>OK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.body</a:t>
            </a:r>
            <a:r>
              <a:rPr lang="en-US" sz="3200" dirty="0" smtClean="0"/>
              <a:t>(“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 smtClean="0"/>
              <a:t>"), </a:t>
            </a:r>
            <a:r>
              <a:rPr lang="en-US" sz="3200" dirty="0" smtClean="0">
                <a:solidFill>
                  <a:srgbClr val="00B050"/>
                </a:solidFill>
              </a:rPr>
              <a:t>“Roman"</a:t>
            </a:r>
            <a:r>
              <a:rPr lang="en-US" sz="3200" dirty="0"/>
              <a:t>); 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.assertThat</a:t>
            </a:r>
            <a:r>
              <a:rPr lang="en-US" sz="3200" dirty="0" smtClean="0"/>
              <a:t>().body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</a:t>
            </a:r>
            <a:r>
              <a:rPr lang="en-US" sz="3200" dirty="0" err="1">
                <a:solidFill>
                  <a:srgbClr val="00B050"/>
                </a:solidFill>
              </a:rPr>
              <a:t>url</a:t>
            </a:r>
            <a:r>
              <a:rPr lang="en-US" sz="3200" dirty="0">
                <a:solidFill>
                  <a:srgbClr val="00B050"/>
                </a:solidFill>
              </a:rPr>
              <a:t>"</a:t>
            </a:r>
            <a:r>
              <a:rPr lang="en-US" sz="3200" dirty="0"/>
              <a:t>, </a:t>
            </a:r>
            <a:r>
              <a:rPr lang="en-US" sz="3200" dirty="0" smtClean="0"/>
              <a:t>	</a:t>
            </a:r>
            <a:r>
              <a:rPr lang="en-US" sz="3200" dirty="0" err="1" smtClean="0"/>
              <a:t>equalTo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"http://httpbin.org/get</a:t>
            </a:r>
            <a:r>
              <a:rPr lang="en-US" sz="3200" dirty="0" smtClean="0">
                <a:solidFill>
                  <a:srgbClr val="00B050"/>
                </a:solidFill>
              </a:rPr>
              <a:t>"</a:t>
            </a:r>
            <a:r>
              <a:rPr lang="en-US" sz="3200" dirty="0"/>
              <a:t>))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resp</a:t>
            </a:r>
            <a:r>
              <a:rPr lang="en-US" sz="3200" dirty="0" err="1" smtClean="0"/>
              <a:t>.assertThat</a:t>
            </a:r>
            <a:r>
              <a:rPr lang="en-US" sz="3200" dirty="0"/>
              <a:t>().header(</a:t>
            </a:r>
            <a:r>
              <a:rPr lang="en-US" sz="3200" dirty="0">
                <a:solidFill>
                  <a:srgbClr val="00B050"/>
                </a:solidFill>
              </a:rPr>
              <a:t>"Connection"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"keep-alive</a:t>
            </a:r>
            <a:r>
              <a:rPr lang="en-US" sz="3200" dirty="0" smtClean="0">
                <a:solidFill>
                  <a:srgbClr val="00B050"/>
                </a:solidFill>
              </a:rPr>
              <a:t>"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SERVICE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9280" y="4482597"/>
            <a:ext cx="9325301" cy="182583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 smtClean="0"/>
              <a:t>app.</a:t>
            </a:r>
            <a:r>
              <a:rPr lang="en-US" sz="3200" b="1" dirty="0" err="1" smtClean="0">
                <a:solidFill>
                  <a:srgbClr val="7030A0"/>
                </a:solidFill>
              </a:rPr>
              <a:t>addUser.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send</a:t>
            </a:r>
            <a:r>
              <a:rPr lang="en-US" sz="3200" dirty="0" smtClean="0"/>
              <a:t>(user);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User </a:t>
            </a:r>
            <a:r>
              <a:rPr lang="en-US" sz="3200" dirty="0" err="1" smtClean="0"/>
              <a:t>actualUser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err="1"/>
              <a:t>app.</a:t>
            </a:r>
            <a:r>
              <a:rPr lang="en-US" sz="3200" b="1" dirty="0" err="1" smtClean="0">
                <a:solidFill>
                  <a:srgbClr val="7030A0"/>
                </a:solidFill>
              </a:rPr>
              <a:t>getUser.</a:t>
            </a:r>
            <a:r>
              <a:rPr lang="en-US" sz="3200" dirty="0" err="1" smtClean="0"/>
              <a:t>asData</a:t>
            </a:r>
            <a:r>
              <a:rPr lang="en-US" sz="3200" dirty="0" smtClean="0"/>
              <a:t>(</a:t>
            </a:r>
            <a:r>
              <a:rPr lang="en-US" sz="3200" dirty="0" err="1" smtClean="0"/>
              <a:t>User.class</a:t>
            </a:r>
            <a:r>
              <a:rPr lang="en-US" sz="3200" dirty="0" smtClean="0"/>
              <a:t>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/>
              <a:t>actualUser</a:t>
            </a:r>
            <a:r>
              <a:rPr lang="en-US" sz="3200" dirty="0" smtClean="0"/>
              <a:t>, user);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281" y="3836265"/>
            <a:ext cx="1674091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Entities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79281" y="1146011"/>
            <a:ext cx="8854246" cy="2735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ServiceDomain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"http://httpbin.org/"</a:t>
            </a:r>
            <a:r>
              <a:rPr lang="en-US" sz="32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public class </a:t>
            </a:r>
            <a:r>
              <a:rPr lang="en-US" sz="3200" dirty="0" err="1" smtClean="0"/>
              <a:t>UserService</a:t>
            </a:r>
            <a:r>
              <a:rPr lang="en-US" sz="3200" dirty="0" smtClean="0"/>
              <a:t> {</a:t>
            </a:r>
          </a:p>
          <a:p>
            <a:pPr marL="0" indent="0">
              <a:buNone/>
            </a:pPr>
            <a:r>
              <a:rPr lang="en-US" sz="3200" dirty="0" smtClean="0"/>
              <a:t> 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@GET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"/get"</a:t>
            </a:r>
            <a:r>
              <a:rPr lang="en-US" sz="3200" dirty="0" smtClean="0"/>
              <a:t>) </a:t>
            </a:r>
            <a:r>
              <a:rPr lang="en-US" sz="3200" dirty="0" err="1" smtClean="0"/>
              <a:t>RestMethod</a:t>
            </a:r>
            <a:r>
              <a:rPr lang="en-US" sz="3200" b="1" dirty="0" smtClean="0">
                <a:solidFill>
                  <a:srgbClr val="FF0000"/>
                </a:solidFill>
              </a:rPr>
              <a:t>&lt;User</a:t>
            </a:r>
            <a:r>
              <a:rPr lang="en-US" sz="3200" b="1" dirty="0">
                <a:solidFill>
                  <a:srgbClr val="FF0000"/>
                </a:solidFill>
              </a:rPr>
              <a:t>&gt;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getUser</a:t>
            </a:r>
            <a:r>
              <a:rPr lang="en-US" sz="32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  @PUT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"/put"</a:t>
            </a:r>
            <a:r>
              <a:rPr lang="en-US" sz="3200" dirty="0" smtClean="0"/>
              <a:t>) </a:t>
            </a:r>
            <a:r>
              <a:rPr lang="en-US" sz="3200" dirty="0" err="1" smtClean="0"/>
              <a:t>RestMethod</a:t>
            </a:r>
            <a:r>
              <a:rPr lang="en-US" sz="3200" b="1" dirty="0" smtClean="0">
                <a:solidFill>
                  <a:srgbClr val="FF0000"/>
                </a:solidFill>
              </a:rPr>
              <a:t>&lt;User&gt;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addUser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44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42128</TotalTime>
  <Words>661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Bauhaus 93</vt:lpstr>
      <vt:lpstr>Calibri</vt:lpstr>
      <vt:lpstr>Calibri Light</vt:lpstr>
      <vt:lpstr>Trebuchet MS</vt:lpstr>
      <vt:lpstr>Wingdings</vt:lpstr>
      <vt:lpstr>Office Theme</vt:lpstr>
      <vt:lpstr>1_Office Theme</vt:lpstr>
      <vt:lpstr>JDI Dark (HTTP)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 TESTING BDD FOR MANUAL QA AND ANALYSTS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403</cp:revision>
  <dcterms:created xsi:type="dcterms:W3CDTF">2016-08-29T09:02:22Z</dcterms:created>
  <dcterms:modified xsi:type="dcterms:W3CDTF">2018-10-30T18:33:19Z</dcterms:modified>
</cp:coreProperties>
</file>