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58" r:id="rId6"/>
    <p:sldId id="268" r:id="rId7"/>
    <p:sldId id="269" r:id="rId8"/>
    <p:sldId id="266" r:id="rId9"/>
    <p:sldId id="270" r:id="rId10"/>
    <p:sldId id="271" r:id="rId11"/>
    <p:sldId id="262" r:id="rId12"/>
    <p:sldId id="272" r:id="rId13"/>
    <p:sldId id="263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F9B19-894E-46AF-8ED2-5B890C30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3AE263-7860-4C6A-9809-30ED9CF8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DD1D7-FC5A-4429-85CB-EC8C6CD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AF6E0-F0EF-49A7-87F5-361E083F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1DE3A7-2895-403B-86D3-864965BC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7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C06BB-DD0D-4FD0-B49A-0921A841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D7B7CE-E529-47C6-BE5D-1CFA5219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FDD4DF-866E-4C92-91ED-6621034E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E3ACF-4AE1-4025-85ED-EF28378E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5EDC2-5A74-458A-B989-53F8FDA1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84BDD1-BB3C-400A-9467-846B44E79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0A5371-A083-441C-865C-9BBFC8C9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F5D26-3500-414A-B2E0-DB6AB45B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FCE57-9892-42F4-B28C-2361A809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C1A23-02AD-4FEE-A2AE-5A939439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4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0539F-2F28-4DA7-A1E4-801879B4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D0342-7F71-42E4-88E7-9BEE3A57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D3A8F-AF6F-4DD6-8B38-E7444F96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8B17D-1859-40C2-96AB-548F8A64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6B6E5-F6AC-4628-8649-7B34E7E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9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CA469-2CAA-42C8-ACD2-BA1AC4AC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92D488-E93B-4C8D-B77E-82F18816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C8B07-FD4C-4129-9403-3352EE37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62C85-747C-4972-8C52-D208EDDE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67C8A-8B95-4D40-B377-BA77E78C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5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C6CD9-8AA9-42C6-966A-4D07D76F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96B2F-471F-4623-9488-D01CF24FE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F4D3F-9559-4A5C-9D4C-3C867090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037040-517A-4127-81CF-6A18305B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43DA81-50F1-44EB-846D-1CB0CBCF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7BBF8-2D4C-4D58-A6C5-3D185010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2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28E1-31FC-489E-88FA-0B48F87F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4862E0-63FF-4982-9A61-E295AA97E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58EDFA-20D0-4060-9A06-D64C23068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B48001-CA35-45B9-B90C-1FDF34D7A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8B1CE7-81E9-47FB-B883-E7FB2F43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E7ED06-6DB4-44B0-9D5D-0F86FAF1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474AC0-98D7-493D-AB96-F557BFA8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69038C-DDE1-447D-B237-CAB20ED0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1658C-66C7-4EEE-8510-7FD28F10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B82B1-46AB-49D7-B6CE-1D8AFBBE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F86FFC-DD74-4FD0-A5C0-22DE19BB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780F3E-EF0E-43BB-A79A-98CDF639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52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6EA524-AD2B-443E-9D44-C7756C7D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12FEE1-9529-475A-A936-7FF260AF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78F739-FFE1-4E49-AE1C-89F598F1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9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48E74-57A9-4495-8583-FDCA684D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FF2EC-8E2D-4126-BA42-A3D8EDE0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54DBF4-D025-459B-B280-F4256E66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1820BF-BABD-40AF-A801-2E46105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CE71D4-0758-458D-AB27-3E33C823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AF1095-4890-4842-9417-BFAAB43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A677-3985-4A97-86B4-ECC69BEF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AE0958-FE95-4AED-B28E-F3B4BD685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D134B-6D07-411C-B97D-228636F2D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E8347B-92A5-4A35-BCDE-753E8FC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CB286E-DA2E-4602-AF47-8E2DA59B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02410C-150A-429D-BD05-F6470FE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9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F579F-ED40-40C3-9231-B192C0DF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D99AC-11D1-4CD2-982A-AAFB2766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6F3CD-E6D3-4A50-802A-AA9EE27B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0E02-55EF-47AF-BE92-0DF4D7510F5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05908-E28D-4AA5-8AE7-DB386DF91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9E3E6-51BC-4715-988B-C7D2C0ADB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E619-2F05-4037-8EDF-EE3E443F7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727A3-53CE-47DA-B2EA-1783F65C4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РОЗРОБКА МОДУЛЮ З ВИЗНАЧЕННЯ НАЙКРАЩИХ ДОПОВІДЕЙ  СТУДЕНТСЬКОЇ НАУКОВОЇ КОНФЕРЕНЦІЇ НА ОСНОВІ FUZZY LOGIC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47C1C7-25CE-4FE5-82FA-FB5CB394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665" y="498296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uk-UA" sz="3200" dirty="0">
                <a:solidFill>
                  <a:schemeClr val="bg2">
                    <a:lumMod val="50000"/>
                  </a:schemeClr>
                </a:solidFill>
              </a:rPr>
              <a:t>Виконав: </a:t>
            </a:r>
            <a:r>
              <a:rPr lang="uk-UA" sz="3200" dirty="0" err="1">
                <a:solidFill>
                  <a:schemeClr val="bg2">
                    <a:lumMod val="50000"/>
                  </a:schemeClr>
                </a:solidFill>
              </a:rPr>
              <a:t>Поданенко</a:t>
            </a:r>
            <a:r>
              <a:rPr lang="uk-UA" sz="3200" dirty="0">
                <a:solidFill>
                  <a:schemeClr val="bg2">
                    <a:lumMod val="50000"/>
                  </a:schemeClr>
                </a:solidFill>
              </a:rPr>
              <a:t> Д.В.</a:t>
            </a:r>
          </a:p>
          <a:p>
            <a:pPr algn="r"/>
            <a:r>
              <a:rPr lang="uk-UA" sz="3200" dirty="0">
                <a:solidFill>
                  <a:schemeClr val="bg2">
                    <a:lumMod val="50000"/>
                  </a:schemeClr>
                </a:solidFill>
              </a:rPr>
              <a:t>Науковий керівник: Глазунова Л.В.</a:t>
            </a:r>
            <a:endParaRPr lang="ru-RU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1B3756-05CC-4B40-B17D-6AB3C3C62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54681-1593-4225-8E0E-3D5B0A83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/>
              <a:t>Критерії рецензування оргкомітетом, котрі оцінюють рецензенти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212B9-1AAD-4D6C-836A-35662BEE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uk-UA" dirty="0"/>
              <a:t>У1 – Постановка проблеми у загальному вигляді. Може мати значення: дуже погано, задовільно, добре, відміно.</a:t>
            </a:r>
          </a:p>
          <a:p>
            <a:pPr algn="just"/>
            <a:r>
              <a:rPr lang="uk-UA" dirty="0"/>
              <a:t>У2 – Аналіз останніх досліджень та публікації по розглянутому питанню. Може мати значення: дуже погано, задовільно, добре, відміно.</a:t>
            </a:r>
          </a:p>
          <a:p>
            <a:pPr algn="just"/>
            <a:r>
              <a:rPr lang="uk-UA" dirty="0"/>
              <a:t>У3 – Виділення невирішених частин загальної проблеми. Може мати значення: погано, задовільно, добре.</a:t>
            </a:r>
          </a:p>
          <a:p>
            <a:pPr algn="just"/>
            <a:r>
              <a:rPr lang="uk-UA" dirty="0"/>
              <a:t>У4 – Формування цілей дослідження. Може мати значення: погано, задовільно, добре.</a:t>
            </a:r>
          </a:p>
          <a:p>
            <a:pPr algn="just"/>
            <a:r>
              <a:rPr lang="uk-UA" dirty="0"/>
              <a:t>У5 – Виклад основного матеріалу досліджень з обґрунтуванням отриманих результатів. Може мати значення: погано, добре.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89C0E9-A1D6-4E54-8E2F-14CDF6F2D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2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7EED4-900D-456B-9D36-E833D05F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3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uk-UA" sz="4000" dirty="0"/>
              <a:t>Дослідження нечіткої моделі оцінювання студентських наукових доповідей для наукових конференцій за допомогою</a:t>
            </a:r>
            <a:r>
              <a:rPr lang="en-US" sz="4000" dirty="0"/>
              <a:t> Fuzzy Logic Toolbox</a:t>
            </a:r>
            <a:endParaRPr lang="ru-RU" sz="4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24496-081A-43F1-81E3-7050238D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024"/>
            <a:ext cx="10515600" cy="9491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Fuzzy Logic Toolbox </a:t>
            </a:r>
            <a:r>
              <a:rPr lang="ru-RU" sz="2400" dirty="0" err="1"/>
              <a:t>надає</a:t>
            </a:r>
            <a:r>
              <a:rPr lang="ru-RU" sz="2400" dirty="0"/>
              <a:t> </a:t>
            </a:r>
            <a:r>
              <a:rPr lang="ru-RU" sz="2400" dirty="0" err="1"/>
              <a:t>функції</a:t>
            </a:r>
            <a:r>
              <a:rPr lang="ru-RU" sz="2400" dirty="0"/>
              <a:t> </a:t>
            </a:r>
            <a:r>
              <a:rPr lang="en-US" sz="2400" dirty="0"/>
              <a:t>MATLAB, </a:t>
            </a:r>
            <a:r>
              <a:rPr lang="ru-RU" sz="2400" dirty="0" err="1"/>
              <a:t>програми</a:t>
            </a:r>
            <a:r>
              <a:rPr lang="ru-RU" sz="2400" dirty="0"/>
              <a:t> та блок </a:t>
            </a:r>
            <a:r>
              <a:rPr lang="en-US" sz="2400" dirty="0"/>
              <a:t>Simulink </a:t>
            </a:r>
            <a:r>
              <a:rPr lang="ru-RU" sz="2400" dirty="0"/>
              <a:t>для </a:t>
            </a:r>
            <a:r>
              <a:rPr lang="ru-RU" sz="2400" dirty="0" err="1"/>
              <a:t>аналізу</a:t>
            </a:r>
            <a:r>
              <a:rPr lang="ru-RU" sz="2400" dirty="0"/>
              <a:t>, </a:t>
            </a:r>
            <a:r>
              <a:rPr lang="ru-RU" sz="2400" dirty="0" err="1"/>
              <a:t>проектування</a:t>
            </a:r>
            <a:r>
              <a:rPr lang="ru-RU" sz="2400" dirty="0"/>
              <a:t> та </a:t>
            </a:r>
            <a:r>
              <a:rPr lang="ru-RU" sz="2400" dirty="0" err="1"/>
              <a:t>моделювання</a:t>
            </a:r>
            <a:r>
              <a:rPr lang="ru-RU" sz="2400" dirty="0"/>
              <a:t> систем на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ru-RU" sz="2400" dirty="0" err="1"/>
              <a:t>нечіткої</a:t>
            </a:r>
            <a:r>
              <a:rPr lang="ru-RU" sz="2400" dirty="0"/>
              <a:t> </a:t>
            </a:r>
            <a:r>
              <a:rPr lang="ru-RU" sz="2400" dirty="0" err="1"/>
              <a:t>логіки</a:t>
            </a:r>
            <a:r>
              <a:rPr lang="ru-RU" sz="2400" dirty="0"/>
              <a:t>. </a:t>
            </a:r>
            <a:r>
              <a:rPr lang="ru-RU" sz="2400" dirty="0" err="1"/>
              <a:t>Цей</a:t>
            </a:r>
            <a:r>
              <a:rPr lang="ru-RU" sz="2400" dirty="0"/>
              <a:t> продукт </a:t>
            </a:r>
            <a:r>
              <a:rPr lang="ru-RU" sz="2400" dirty="0" err="1"/>
              <a:t>надає</a:t>
            </a:r>
            <a:r>
              <a:rPr lang="ru-RU" sz="2400" dirty="0"/>
              <a:t> </a:t>
            </a:r>
            <a:r>
              <a:rPr lang="ru-RU" sz="2400" dirty="0" err="1"/>
              <a:t>можливість</a:t>
            </a:r>
            <a:r>
              <a:rPr lang="ru-RU" sz="2400" dirty="0"/>
              <a:t> </a:t>
            </a:r>
            <a:r>
              <a:rPr lang="ru-RU" sz="2400" dirty="0" err="1"/>
              <a:t>розробки</a:t>
            </a:r>
            <a:r>
              <a:rPr lang="ru-RU" sz="2400" dirty="0"/>
              <a:t> </a:t>
            </a:r>
            <a:r>
              <a:rPr lang="ru-RU" sz="2400" dirty="0" err="1"/>
              <a:t>усіх</a:t>
            </a:r>
            <a:r>
              <a:rPr lang="ru-RU" sz="2400" dirty="0"/>
              <a:t> </a:t>
            </a:r>
            <a:r>
              <a:rPr lang="ru-RU" sz="2400" dirty="0" err="1"/>
              <a:t>етапів</a:t>
            </a:r>
            <a:r>
              <a:rPr lang="ru-RU" sz="2400" dirty="0"/>
              <a:t> систем </a:t>
            </a:r>
            <a:r>
              <a:rPr lang="ru-RU" sz="2400" dirty="0" err="1"/>
              <a:t>нечітких</a:t>
            </a:r>
            <a:r>
              <a:rPr lang="ru-RU" sz="2400" dirty="0"/>
              <a:t> </a:t>
            </a:r>
            <a:r>
              <a:rPr lang="ru-RU" sz="2400" dirty="0" err="1"/>
              <a:t>виводів</a:t>
            </a:r>
            <a:r>
              <a:rPr lang="ru-RU" sz="2400" dirty="0"/>
              <a:t>.</a:t>
            </a:r>
          </a:p>
          <a:p>
            <a:pPr marL="0" indent="0" algn="just">
              <a:buNone/>
            </a:pP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BF94EC-6912-4145-94CE-EEF97653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28" y="3240042"/>
            <a:ext cx="4008729" cy="3531499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810D01C-E2AC-407E-876C-9B88E84E4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4529"/>
              </p:ext>
            </p:extLst>
          </p:nvPr>
        </p:nvGraphicFramePr>
        <p:xfrm>
          <a:off x="5561147" y="3618559"/>
          <a:ext cx="6456680" cy="22720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06525">
                  <a:extLst>
                    <a:ext uri="{9D8B030D-6E8A-4147-A177-3AD203B41FA5}">
                      <a16:colId xmlns:a16="http://schemas.microsoft.com/office/drawing/2014/main" val="489576454"/>
                    </a:ext>
                  </a:extLst>
                </a:gridCol>
                <a:gridCol w="807165">
                  <a:extLst>
                    <a:ext uri="{9D8B030D-6E8A-4147-A177-3AD203B41FA5}">
                      <a16:colId xmlns:a16="http://schemas.microsoft.com/office/drawing/2014/main" val="1209053342"/>
                    </a:ext>
                  </a:extLst>
                </a:gridCol>
                <a:gridCol w="807165">
                  <a:extLst>
                    <a:ext uri="{9D8B030D-6E8A-4147-A177-3AD203B41FA5}">
                      <a16:colId xmlns:a16="http://schemas.microsoft.com/office/drawing/2014/main" val="3105194843"/>
                    </a:ext>
                  </a:extLst>
                </a:gridCol>
                <a:gridCol w="807165">
                  <a:extLst>
                    <a:ext uri="{9D8B030D-6E8A-4147-A177-3AD203B41FA5}">
                      <a16:colId xmlns:a16="http://schemas.microsoft.com/office/drawing/2014/main" val="985140757"/>
                    </a:ext>
                  </a:extLst>
                </a:gridCol>
                <a:gridCol w="807165">
                  <a:extLst>
                    <a:ext uri="{9D8B030D-6E8A-4147-A177-3AD203B41FA5}">
                      <a16:colId xmlns:a16="http://schemas.microsoft.com/office/drawing/2014/main" val="97256575"/>
                    </a:ext>
                  </a:extLst>
                </a:gridCol>
                <a:gridCol w="807165">
                  <a:extLst>
                    <a:ext uri="{9D8B030D-6E8A-4147-A177-3AD203B41FA5}">
                      <a16:colId xmlns:a16="http://schemas.microsoft.com/office/drawing/2014/main" val="1332197229"/>
                    </a:ext>
                  </a:extLst>
                </a:gridCol>
                <a:gridCol w="807165">
                  <a:extLst>
                    <a:ext uri="{9D8B030D-6E8A-4147-A177-3AD203B41FA5}">
                      <a16:colId xmlns:a16="http://schemas.microsoft.com/office/drawing/2014/main" val="1357352565"/>
                    </a:ext>
                  </a:extLst>
                </a:gridCol>
                <a:gridCol w="807165">
                  <a:extLst>
                    <a:ext uri="{9D8B030D-6E8A-4147-A177-3AD203B41FA5}">
                      <a16:colId xmlns:a16="http://schemas.microsoft.com/office/drawing/2014/main" val="4163043329"/>
                    </a:ext>
                  </a:extLst>
                </a:gridCol>
              </a:tblGrid>
              <a:tr h="32978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№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Х</a:t>
                      </a:r>
                      <a:r>
                        <a:rPr lang="uk-UA" sz="1200" baseline="-250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У</a:t>
                      </a:r>
                      <a:r>
                        <a:rPr lang="en-US" sz="1200" baseline="-25000">
                          <a:effectLst/>
                        </a:rPr>
                        <a:t>Mamdani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У</a:t>
                      </a:r>
                      <a:r>
                        <a:rPr lang="en-US" sz="1200" baseline="-25000">
                          <a:effectLst/>
                        </a:rPr>
                        <a:t>sugeno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169143"/>
                  </a:ext>
                </a:extLst>
              </a:tr>
              <a:tr h="31762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1.45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2.39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232976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r>
                        <a:rPr lang="uk-UA" sz="1200" dirty="0">
                          <a:effectLst/>
                        </a:rPr>
                        <a:t>.5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2.5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2.5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4.11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87643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4.68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76320"/>
                  </a:ext>
                </a:extLst>
              </a:tr>
              <a:tr h="31762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1.2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2.123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4.33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1.45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2.59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2.25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883474"/>
                  </a:ext>
                </a:extLst>
              </a:tr>
              <a:tr h="32978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0.765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173931"/>
                  </a:ext>
                </a:extLst>
              </a:tr>
              <a:tr h="31762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4.7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3.32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3.44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2.55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4.9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4.32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4.92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2737865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8D370A-EFD6-4BE0-B3EC-652585F2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B4A99-5130-40B4-A782-E7791B8A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Поверхні розподілу оцінок моделей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EDA8DE-904B-450B-ADB9-33B8400FEC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0" y="1690688"/>
            <a:ext cx="5949820" cy="399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174E20-2890-4C36-8C2E-B4E8BD035A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90688"/>
            <a:ext cx="5949820" cy="399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B9CF3B-1FFB-40B3-BFB4-393EB9D7A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CE0F5-080F-434A-A632-EF2CD83C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773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Створення модулю для оцінювання студентських доповідей для наукових конференцій</a:t>
            </a:r>
            <a:r>
              <a:rPr lang="en-US" sz="3200" b="1" dirty="0"/>
              <a:t> </a:t>
            </a:r>
            <a:r>
              <a:rPr lang="uk-UA" sz="3200" b="1" dirty="0"/>
              <a:t>за допомогою </a:t>
            </a:r>
            <a:r>
              <a:rPr lang="en-US" sz="3200" b="1" dirty="0" err="1"/>
              <a:t>.Net</a:t>
            </a:r>
            <a:r>
              <a:rPr lang="en-US" sz="3200" b="1" dirty="0"/>
              <a:t> core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A45A4D-A397-4D23-AB4D-0D5BE49A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7"/>
            <a:ext cx="10515600" cy="112777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/>
              <a:t>.NET Core -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модульна</a:t>
            </a:r>
            <a:r>
              <a:rPr lang="ru-RU" sz="2400" dirty="0"/>
              <a:t> </a:t>
            </a:r>
            <a:r>
              <a:rPr lang="ru-RU" sz="2400" dirty="0" err="1"/>
              <a:t>реалізація</a:t>
            </a:r>
            <a:r>
              <a:rPr lang="ru-RU" sz="2400" dirty="0"/>
              <a:t>, яка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використовуватися</a:t>
            </a:r>
            <a:r>
              <a:rPr lang="ru-RU" sz="2400" dirty="0"/>
              <a:t> широким набором вертикалей, </a:t>
            </a:r>
            <a:r>
              <a:rPr lang="ru-RU" sz="2400" dirty="0" err="1"/>
              <a:t>починаючи</a:t>
            </a:r>
            <a:r>
              <a:rPr lang="ru-RU" sz="2400" dirty="0"/>
              <a:t> з дата-</a:t>
            </a:r>
            <a:r>
              <a:rPr lang="ru-RU" sz="2400" dirty="0" err="1"/>
              <a:t>центрів</a:t>
            </a:r>
            <a:r>
              <a:rPr lang="ru-RU" sz="2400" dirty="0"/>
              <a:t> і </a:t>
            </a:r>
            <a:r>
              <a:rPr lang="ru-RU" sz="2400" dirty="0" err="1"/>
              <a:t>закінчуючи</a:t>
            </a:r>
            <a:r>
              <a:rPr lang="ru-RU" sz="2400" dirty="0"/>
              <a:t> </a:t>
            </a:r>
            <a:r>
              <a:rPr lang="ru-RU" sz="2400" dirty="0" err="1"/>
              <a:t>сенсорними</a:t>
            </a:r>
            <a:r>
              <a:rPr lang="ru-RU" sz="2400" dirty="0"/>
              <a:t> </a:t>
            </a:r>
            <a:r>
              <a:rPr lang="ru-RU" sz="2400" dirty="0" err="1"/>
              <a:t>пристроями</a:t>
            </a:r>
            <a:r>
              <a:rPr lang="ru-RU" sz="2400" dirty="0"/>
              <a:t>, доступна з </a:t>
            </a:r>
            <a:r>
              <a:rPr lang="ru-RU" sz="2400" dirty="0" err="1"/>
              <a:t>відкритим</a:t>
            </a:r>
            <a:r>
              <a:rPr lang="ru-RU" sz="2400" dirty="0"/>
              <a:t> </a:t>
            </a:r>
            <a:r>
              <a:rPr lang="ru-RU" sz="2400" dirty="0" err="1"/>
              <a:t>вихідним</a:t>
            </a:r>
            <a:r>
              <a:rPr lang="ru-RU" sz="2400" dirty="0"/>
              <a:t> кодом, і </a:t>
            </a:r>
            <a:r>
              <a:rPr lang="ru-RU" sz="2400" dirty="0" err="1"/>
              <a:t>підтримується</a:t>
            </a:r>
            <a:r>
              <a:rPr lang="ru-RU" sz="2400" dirty="0"/>
              <a:t> </a:t>
            </a:r>
            <a:r>
              <a:rPr lang="en-US" sz="2400" dirty="0"/>
              <a:t>Microsoft Windows, Linux </a:t>
            </a:r>
            <a:r>
              <a:rPr lang="ru-RU" sz="2400" dirty="0"/>
              <a:t>і </a:t>
            </a:r>
            <a:r>
              <a:rPr lang="en-US" sz="2400" dirty="0"/>
              <a:t>Mac OSX.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8BED6B-9877-47F2-A205-3D46842C0A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5487" y="2615688"/>
            <a:ext cx="5458408" cy="4058810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173C5B6-C377-40C3-A92F-FB5B2FEE3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25744"/>
              </p:ext>
            </p:extLst>
          </p:nvPr>
        </p:nvGraphicFramePr>
        <p:xfrm>
          <a:off x="398105" y="2959333"/>
          <a:ext cx="5678450" cy="254852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10716">
                  <a:extLst>
                    <a:ext uri="{9D8B030D-6E8A-4147-A177-3AD203B41FA5}">
                      <a16:colId xmlns:a16="http://schemas.microsoft.com/office/drawing/2014/main" val="2515789321"/>
                    </a:ext>
                  </a:extLst>
                </a:gridCol>
                <a:gridCol w="811289">
                  <a:extLst>
                    <a:ext uri="{9D8B030D-6E8A-4147-A177-3AD203B41FA5}">
                      <a16:colId xmlns:a16="http://schemas.microsoft.com/office/drawing/2014/main" val="689597390"/>
                    </a:ext>
                  </a:extLst>
                </a:gridCol>
                <a:gridCol w="811289">
                  <a:extLst>
                    <a:ext uri="{9D8B030D-6E8A-4147-A177-3AD203B41FA5}">
                      <a16:colId xmlns:a16="http://schemas.microsoft.com/office/drawing/2014/main" val="2522133672"/>
                    </a:ext>
                  </a:extLst>
                </a:gridCol>
                <a:gridCol w="811289">
                  <a:extLst>
                    <a:ext uri="{9D8B030D-6E8A-4147-A177-3AD203B41FA5}">
                      <a16:colId xmlns:a16="http://schemas.microsoft.com/office/drawing/2014/main" val="4086732521"/>
                    </a:ext>
                  </a:extLst>
                </a:gridCol>
                <a:gridCol w="811289">
                  <a:extLst>
                    <a:ext uri="{9D8B030D-6E8A-4147-A177-3AD203B41FA5}">
                      <a16:colId xmlns:a16="http://schemas.microsoft.com/office/drawing/2014/main" val="3263691804"/>
                    </a:ext>
                  </a:extLst>
                </a:gridCol>
                <a:gridCol w="811289">
                  <a:extLst>
                    <a:ext uri="{9D8B030D-6E8A-4147-A177-3AD203B41FA5}">
                      <a16:colId xmlns:a16="http://schemas.microsoft.com/office/drawing/2014/main" val="2927194623"/>
                    </a:ext>
                  </a:extLst>
                </a:gridCol>
                <a:gridCol w="811289">
                  <a:extLst>
                    <a:ext uri="{9D8B030D-6E8A-4147-A177-3AD203B41FA5}">
                      <a16:colId xmlns:a16="http://schemas.microsoft.com/office/drawing/2014/main" val="3636378895"/>
                    </a:ext>
                  </a:extLst>
                </a:gridCol>
              </a:tblGrid>
              <a:tr h="3640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№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Х</a:t>
                      </a:r>
                      <a:r>
                        <a:rPr lang="uk-UA" sz="1200" baseline="-250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У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269010"/>
                  </a:ext>
                </a:extLst>
              </a:tr>
              <a:tr h="3640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1.45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66119"/>
                  </a:ext>
                </a:extLst>
              </a:tr>
              <a:tr h="3640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r>
                        <a:rPr lang="uk-UA" sz="1200" dirty="0">
                          <a:effectLst/>
                        </a:rPr>
                        <a:t>.5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2.5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2.5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4.11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692343"/>
                  </a:ext>
                </a:extLst>
              </a:tr>
              <a:tr h="3640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4.67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544280"/>
                  </a:ext>
                </a:extLst>
              </a:tr>
              <a:tr h="3640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1.2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2.123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4.33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1.45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2.59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947000"/>
                  </a:ext>
                </a:extLst>
              </a:tr>
              <a:tr h="3640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0.78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975639"/>
                  </a:ext>
                </a:extLst>
              </a:tr>
              <a:tr h="364075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4.7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3.32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3.44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2.55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4.9</a:t>
                      </a:r>
                      <a:endParaRPr lang="ru-RU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4.30</a:t>
                      </a:r>
                      <a:endParaRPr lang="ru-RU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524612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8F4992-1D64-4C8D-9866-C6F14260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86CAC37-D00E-4B63-B01A-A48C62F0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763"/>
          </a:xfrm>
        </p:spPr>
        <p:txBody>
          <a:bodyPr/>
          <a:lstStyle/>
          <a:p>
            <a:pPr algn="ctr"/>
            <a:r>
              <a:rPr lang="uk-UA" dirty="0"/>
              <a:t>Висновки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042E3-F817-4F1F-AFDF-221702DD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737118"/>
            <a:ext cx="11644604" cy="5439845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uk-UA" sz="2400" dirty="0"/>
              <a:t>Нечітка логіка добре підходить для оцінювання студентських робіт. Так як, задача оцінювання має багато </a:t>
            </a:r>
            <a:r>
              <a:rPr lang="uk-UA" sz="2400" dirty="0" err="1"/>
              <a:t>неточностей</a:t>
            </a:r>
            <a:r>
              <a:rPr lang="uk-UA" sz="2400" dirty="0"/>
              <a:t>.</a:t>
            </a:r>
            <a:endParaRPr lang="ru-RU" sz="2400" dirty="0"/>
          </a:p>
          <a:p>
            <a:pPr lvl="0" algn="just"/>
            <a:r>
              <a:rPr lang="uk-UA" sz="2400" dirty="0"/>
              <a:t>Серед усіх алгоритмів нечіткого висновку, більш доцільним у використані, є алгоритм </a:t>
            </a:r>
            <a:r>
              <a:rPr lang="uk-UA" sz="2400" dirty="0" err="1"/>
              <a:t>Мамдані</a:t>
            </a:r>
            <a:r>
              <a:rPr lang="uk-UA" sz="2400" dirty="0"/>
              <a:t>. Через те, що він більш простий у реалізацій, краще інших підходить для задачі, де є багато </a:t>
            </a:r>
            <a:r>
              <a:rPr lang="uk-UA" sz="2400" dirty="0" err="1"/>
              <a:t>неточностей</a:t>
            </a:r>
            <a:r>
              <a:rPr lang="uk-UA" sz="2400" dirty="0"/>
              <a:t>, розрахунок значення вихідної змінної найзрозуміліший людині.</a:t>
            </a:r>
            <a:endParaRPr lang="ru-RU" sz="2400" dirty="0"/>
          </a:p>
          <a:p>
            <a:pPr lvl="0" algn="just"/>
            <a:r>
              <a:rPr lang="uk-UA" sz="2400" dirty="0"/>
              <a:t>Для дослідження невеликих моделей нечіткого висновку, краще всього підходить пакет готових рішень </a:t>
            </a:r>
            <a:r>
              <a:rPr lang="en-US" sz="2400" dirty="0"/>
              <a:t>Fuzzy Logic Toolbox</a:t>
            </a:r>
            <a:r>
              <a:rPr lang="uk-UA" sz="2400" dirty="0"/>
              <a:t>. Для дослідження і розробки модулів, краще всього підходить </a:t>
            </a:r>
            <a:r>
              <a:rPr lang="ru-RU" sz="2400" dirty="0"/>
              <a:t>.</a:t>
            </a:r>
            <a:r>
              <a:rPr lang="en-US" sz="2400" dirty="0"/>
              <a:t>Net Core</a:t>
            </a:r>
            <a:r>
              <a:rPr lang="uk-UA" sz="2400" dirty="0"/>
              <a:t>.</a:t>
            </a:r>
            <a:endParaRPr lang="ru-RU" sz="2400" dirty="0"/>
          </a:p>
          <a:p>
            <a:pPr lvl="0" algn="just"/>
            <a:r>
              <a:rPr lang="uk-UA" sz="2400" dirty="0"/>
              <a:t>Використання модулю винесення оцінки за доповідь, зменшує час виставлення оцінки з 5-10 хвилин, до декількох секунд, в залежності від швидкості мережі інтернет.</a:t>
            </a:r>
            <a:endParaRPr lang="ru-RU" sz="2400" dirty="0"/>
          </a:p>
          <a:p>
            <a:pPr lvl="0" algn="just"/>
            <a:r>
              <a:rPr lang="uk-UA" sz="2400" dirty="0"/>
              <a:t>Використання модулю виставлення оцінки за доповідь, зменшує суб’єктивність винесення оцінки.</a:t>
            </a:r>
            <a:endParaRPr lang="ru-RU" sz="2400" dirty="0"/>
          </a:p>
          <a:p>
            <a:pPr algn="just"/>
            <a:r>
              <a:rPr lang="uk-UA" sz="2400" dirty="0"/>
              <a:t>Для дослідження великих моделей, або моделей, котрі будуть використовуватись на практиці, потрібно організувати групу експертів для створення функцій приналежності, бази правил нечітких </a:t>
            </a:r>
            <a:r>
              <a:rPr lang="uk-UA" sz="2400" dirty="0" err="1"/>
              <a:t>продукцій</a:t>
            </a:r>
            <a:r>
              <a:rPr lang="uk-UA" sz="2400" dirty="0"/>
              <a:t> та оцінювання вагових коефіцієнтів лінгвістичних змінних. Варто зазначити, що це дуже трудомісткий процес.</a:t>
            </a:r>
          </a:p>
          <a:p>
            <a:pPr algn="just"/>
            <a:endParaRPr lang="uk-UA" sz="2400" dirty="0"/>
          </a:p>
          <a:p>
            <a:pPr marL="0" indent="0" algn="just">
              <a:buNone/>
            </a:pPr>
            <a:r>
              <a:rPr lang="uk-UA" sz="2400" dirty="0"/>
              <a:t>П</a:t>
            </a:r>
            <a:r>
              <a:rPr lang="ru-RU" sz="2400" dirty="0" err="1"/>
              <a:t>осилання</a:t>
            </a:r>
            <a:r>
              <a:rPr lang="ru-RU" sz="2400" dirty="0"/>
              <a:t> на </a:t>
            </a:r>
            <a:r>
              <a:rPr lang="ru-RU" sz="2400" dirty="0" err="1"/>
              <a:t>тези</a:t>
            </a:r>
            <a:r>
              <a:rPr lang="ru-RU" sz="2400" dirty="0"/>
              <a:t>: </a:t>
            </a:r>
            <a:r>
              <a:rPr lang="en-US" sz="2400" dirty="0"/>
              <a:t>http://kntu.net.ua/ukr/content/download/93825/537598/file/CICT2021.pdf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ADC5F8-AD14-4F95-A16D-07D5D592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77360-C52B-48A4-A03C-001F4A3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C5FB8-1278-4C6B-B8C9-BE05A859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sz="3200" b="1" dirty="0"/>
              <a:t>Об’єкт </a:t>
            </a:r>
            <a:r>
              <a:rPr lang="uk-UA" sz="3200" b="1" dirty="0" err="1"/>
              <a:t>долідження</a:t>
            </a:r>
            <a:r>
              <a:rPr lang="uk-UA" sz="3200" b="1" dirty="0"/>
              <a:t>:</a:t>
            </a:r>
            <a:r>
              <a:rPr lang="uk-UA" sz="3200" dirty="0"/>
              <a:t> Технологія </a:t>
            </a:r>
            <a:r>
              <a:rPr lang="en-US" sz="3200" dirty="0"/>
              <a:t>Fuzzy Logic</a:t>
            </a:r>
            <a:r>
              <a:rPr lang="uk-UA" sz="3200" dirty="0"/>
              <a:t>.</a:t>
            </a:r>
          </a:p>
          <a:p>
            <a:pPr algn="just"/>
            <a:r>
              <a:rPr lang="uk-UA" sz="3200" b="1" dirty="0"/>
              <a:t>Мета роботи:</a:t>
            </a:r>
            <a:r>
              <a:rPr lang="uk-UA" sz="3200" dirty="0"/>
              <a:t> Зменшити суб’єктивність оцінки доповідей.</a:t>
            </a:r>
            <a:endParaRPr lang="en-US" sz="3200" dirty="0"/>
          </a:p>
          <a:p>
            <a:pPr algn="just"/>
            <a:r>
              <a:rPr lang="uk-UA" sz="3200" b="1" dirty="0"/>
              <a:t>Метод дослідження:</a:t>
            </a:r>
            <a:r>
              <a:rPr lang="uk-UA" sz="3200" dirty="0"/>
              <a:t> Метод нечіткої логіки.</a:t>
            </a:r>
            <a:endParaRPr lang="uk-UA" sz="3200" b="1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0B5F8E-2A43-4341-9FCB-C8D01BF0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7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612A98-EF1F-4357-9F92-D2CFC0B1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538001"/>
            <a:ext cx="11282266" cy="6068072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Під час роботи були вирішенні наступні задачі:</a:t>
            </a:r>
          </a:p>
          <a:p>
            <a:r>
              <a:rPr lang="uk-UA" dirty="0"/>
              <a:t>Ознайомлення і вдосконалення знань у галузі нечіткої логіки</a:t>
            </a:r>
          </a:p>
          <a:p>
            <a:r>
              <a:rPr lang="uk-UA" dirty="0"/>
              <a:t>Розробка нечіткої моделі для оцінювання студентських наукових робіт</a:t>
            </a:r>
          </a:p>
          <a:p>
            <a:r>
              <a:rPr lang="uk-UA" dirty="0"/>
              <a:t>Вибір інструментів, для створення нечітких моделей</a:t>
            </a:r>
          </a:p>
          <a:p>
            <a:r>
              <a:rPr lang="uk-UA" dirty="0"/>
              <a:t>Перевірка нечіткої моделі та обрання алгоритму нечіткого висновку</a:t>
            </a:r>
            <a:r>
              <a:rPr lang="ru-RU" dirty="0"/>
              <a:t> для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доповідей</a:t>
            </a:r>
            <a:endParaRPr lang="ru-RU" dirty="0"/>
          </a:p>
          <a:p>
            <a:r>
              <a:rPr lang="uk-UA" dirty="0"/>
              <a:t>П</a:t>
            </a:r>
            <a:r>
              <a:rPr lang="ru-RU" dirty="0" err="1"/>
              <a:t>роектування</a:t>
            </a:r>
            <a:r>
              <a:rPr lang="ru-RU" dirty="0"/>
              <a:t>, </a:t>
            </a:r>
            <a:r>
              <a:rPr lang="ru-RU" dirty="0" err="1"/>
              <a:t>розробка</a:t>
            </a:r>
            <a:r>
              <a:rPr lang="ru-RU" dirty="0"/>
              <a:t> та </a:t>
            </a:r>
            <a:r>
              <a:rPr lang="ru-RU" dirty="0" err="1"/>
              <a:t>тестування</a:t>
            </a:r>
            <a:r>
              <a:rPr lang="ru-RU" dirty="0"/>
              <a:t> модулю для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студентських</a:t>
            </a:r>
            <a:r>
              <a:rPr lang="ru-RU" dirty="0"/>
              <a:t> </a:t>
            </a:r>
            <a:r>
              <a:rPr lang="ru-RU" dirty="0" err="1"/>
              <a:t>наукових</a:t>
            </a:r>
            <a:r>
              <a:rPr lang="ru-RU" dirty="0"/>
              <a:t> </a:t>
            </a:r>
            <a:r>
              <a:rPr lang="ru-RU" dirty="0" err="1"/>
              <a:t>робіт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863593-ECA7-426C-8D97-B61B7432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2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094E83-6877-40B7-8285-513DA8E4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Для чого потрібно оцінювати студентські доповіді?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5E8C2B-7F0E-4EDD-81F3-A8EE6E7B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uk-UA" sz="2400" dirty="0"/>
              <a:t>Залучення та мотивування студентів займатись науковою діяльністю.</a:t>
            </a:r>
          </a:p>
          <a:p>
            <a:pPr algn="just"/>
            <a:r>
              <a:rPr lang="uk-UA" sz="2400" dirty="0"/>
              <a:t>Вибір кандидатів на студентські конференції державного рівня.</a:t>
            </a:r>
          </a:p>
          <a:p>
            <a:pPr algn="just"/>
            <a:endParaRPr lang="uk-UA" sz="2400" dirty="0"/>
          </a:p>
          <a:p>
            <a:pPr marL="0" indent="0" algn="just">
              <a:buNone/>
            </a:pPr>
            <a:r>
              <a:rPr lang="uk-UA" sz="2400" dirty="0"/>
              <a:t>Багато вузів розробляють спеціальні положення щодо проведення студентських наукових конференцій, де одним із пунктів є правила та критерії оцінювання студентських доповідей. Наприклад, це можуть бути наступні критерії:</a:t>
            </a:r>
          </a:p>
          <a:p>
            <a:pPr algn="just"/>
            <a:r>
              <a:rPr lang="uk-UA" sz="2400" dirty="0"/>
              <a:t>Актуальність</a:t>
            </a:r>
          </a:p>
          <a:p>
            <a:pPr algn="just"/>
            <a:r>
              <a:rPr lang="uk-UA" sz="2400" dirty="0"/>
              <a:t>Новизна</a:t>
            </a:r>
          </a:p>
          <a:p>
            <a:pPr algn="just"/>
            <a:r>
              <a:rPr lang="uk-UA" sz="2400" dirty="0"/>
              <a:t>Практичне значення</a:t>
            </a:r>
          </a:p>
          <a:p>
            <a:pPr algn="just"/>
            <a:r>
              <a:rPr lang="uk-UA" sz="2400" dirty="0"/>
              <a:t>Манера викладу доповіді</a:t>
            </a:r>
          </a:p>
          <a:p>
            <a:pPr algn="just"/>
            <a:r>
              <a:rPr lang="uk-UA" sz="2400" dirty="0"/>
              <a:t>Відповіді на питання</a:t>
            </a:r>
          </a:p>
          <a:p>
            <a:pPr algn="just"/>
            <a:r>
              <a:rPr lang="uk-UA" sz="2400" dirty="0"/>
              <a:t>Якість наочного матеріалу.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C439DF-87DF-464C-9AE4-B3D0556F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2CE9D2-BD1D-47B3-A28B-8BFBFA34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33350"/>
            <a:ext cx="3932237" cy="1600200"/>
          </a:xfrm>
        </p:spPr>
        <p:txBody>
          <a:bodyPr/>
          <a:lstStyle/>
          <a:p>
            <a:pPr algn="ctr"/>
            <a:r>
              <a:rPr lang="uk-UA" dirty="0"/>
              <a:t>Теорія нечітких множин та нечіткий логічний висновок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3D4B2CC-68B1-4529-BD52-4403F8588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3698" y="2111245"/>
            <a:ext cx="5822302" cy="42800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sz="2400" dirty="0"/>
              <a:t>Математична теорія нечітких множин та нечітка логіка є узагальненнями класичної теорії множин та класичної формальної логіки. Спочатку це була лише теорія, а нині вона перетворилася на повноцінну методику управління.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400" dirty="0"/>
              <a:t>Лінгвістична змінна - </a:t>
            </a:r>
            <a:r>
              <a:rPr lang="ru-RU" sz="2400" dirty="0" err="1"/>
              <a:t>теорії</a:t>
            </a:r>
            <a:r>
              <a:rPr lang="ru-RU" sz="2400" dirty="0"/>
              <a:t> </a:t>
            </a:r>
            <a:r>
              <a:rPr lang="ru-RU" sz="2400" dirty="0" err="1"/>
              <a:t>нечітких</a:t>
            </a:r>
            <a:r>
              <a:rPr lang="ru-RU" sz="2400" dirty="0"/>
              <a:t> </a:t>
            </a:r>
            <a:r>
              <a:rPr lang="ru-RU" sz="2400" dirty="0" err="1"/>
              <a:t>множин</a:t>
            </a:r>
            <a:r>
              <a:rPr lang="ru-RU" sz="2400" dirty="0"/>
              <a:t>, </a:t>
            </a:r>
            <a:r>
              <a:rPr lang="ru-RU" sz="2400" dirty="0" err="1"/>
              <a:t>змінна</a:t>
            </a:r>
            <a:r>
              <a:rPr lang="ru-RU" sz="2400" dirty="0"/>
              <a:t>, яка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набувати</a:t>
            </a:r>
            <a:r>
              <a:rPr lang="ru-RU" sz="2400" dirty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 фраз з </a:t>
            </a:r>
            <a:r>
              <a:rPr lang="ru-RU" sz="2400" dirty="0" err="1"/>
              <a:t>природної</a:t>
            </a:r>
            <a:r>
              <a:rPr lang="ru-RU" sz="2400" dirty="0"/>
              <a:t> </a:t>
            </a:r>
            <a:r>
              <a:rPr lang="ru-RU" sz="2400" dirty="0" err="1"/>
              <a:t>чи</a:t>
            </a:r>
            <a:r>
              <a:rPr lang="ru-RU" sz="2400" dirty="0"/>
              <a:t> </a:t>
            </a:r>
            <a:r>
              <a:rPr lang="ru-RU" sz="2400" dirty="0" err="1"/>
              <a:t>штучної</a:t>
            </a:r>
            <a:r>
              <a:rPr lang="ru-RU" sz="2400" dirty="0"/>
              <a:t> </a:t>
            </a:r>
            <a:r>
              <a:rPr lang="ru-RU" sz="2400" dirty="0" err="1"/>
              <a:t>мови</a:t>
            </a:r>
            <a:r>
              <a:rPr lang="ru-RU" sz="2400" dirty="0"/>
              <a:t>.</a:t>
            </a:r>
            <a:endParaRPr lang="uk-UA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400" dirty="0"/>
              <a:t>Функція приналежності - узагальнення індикаторної (або характеристичної) функції класичної множини. У нечіткої </a:t>
            </a:r>
            <a:r>
              <a:rPr lang="uk-UA" sz="2400" dirty="0" err="1"/>
              <a:t>логіці</a:t>
            </a:r>
            <a:r>
              <a:rPr lang="uk-UA" sz="2400" dirty="0"/>
              <a:t> вона представляє ступінь належності кожного члена простору міркування до цієї нечіткої множини.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C8D82C-92F3-47C1-803A-6F267194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79" y="0"/>
            <a:ext cx="3900196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4E7BBA-82D2-425B-9913-051DD726D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DA99D-0540-4A5A-AE0A-C7A9A250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87325"/>
            <a:ext cx="3932237" cy="941679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Функції приналежності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A23BE151-FB0A-4F48-88F2-89DC32947C2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6610" y="1184566"/>
                <a:ext cx="4901717" cy="2081148"/>
              </a:xfrm>
            </p:spPr>
            <p:txBody>
              <a:bodyPr>
                <a:normAutofit/>
              </a:bodyPr>
              <a:lstStyle/>
              <a:p>
                <a:r>
                  <a:rPr lang="uk-UA" sz="2400" dirty="0"/>
                  <a:t>Трикутна функція приналежності:</a:t>
                </a:r>
              </a:p>
              <a:p>
                <a:endParaRPr lang="uk-UA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𝑀𝐹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uk-UA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A23BE151-FB0A-4F48-88F2-89DC3294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6610" y="1184566"/>
                <a:ext cx="4901717" cy="2081148"/>
              </a:xfrm>
              <a:blipFill>
                <a:blip r:embed="rId2"/>
                <a:stretch>
                  <a:fillRect l="-1866" t="-4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5C14AA-A528-4DFC-B766-945CA5C0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31" y="1796580"/>
            <a:ext cx="4114800" cy="1228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011D98-6E6A-4D5A-B9AA-B8D69C3B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49283"/>
            <a:ext cx="4352925" cy="10191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C87393-5443-498C-B55A-F2AB27892C4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49" y="3566822"/>
            <a:ext cx="7323624" cy="282445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Текст 3">
            <a:extLst>
              <a:ext uri="{FF2B5EF4-FFF2-40B4-BE49-F238E27FC236}">
                <a16:creationId xmlns:a16="http://schemas.microsoft.com/office/drawing/2014/main" id="{F9ADE7B2-9DD1-4668-A841-EDFCFD3E7315}"/>
              </a:ext>
            </a:extLst>
          </p:cNvPr>
          <p:cNvSpPr txBox="1">
            <a:spLocks/>
          </p:cNvSpPr>
          <p:nvPr/>
        </p:nvSpPr>
        <p:spPr>
          <a:xfrm>
            <a:off x="6583719" y="1193475"/>
            <a:ext cx="3250747" cy="691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Z</a:t>
            </a:r>
            <a:r>
              <a:rPr lang="uk-UA" sz="2400" dirty="0"/>
              <a:t>-образна функція приналежності:</a:t>
            </a:r>
          </a:p>
          <a:p>
            <a:endParaRPr lang="uk-UA" sz="2400" dirty="0"/>
          </a:p>
          <a:p>
            <a:endParaRPr lang="ru-RU" sz="240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9F074D63-7B55-4AA4-8B77-A6BDAA426A7B}"/>
              </a:ext>
            </a:extLst>
          </p:cNvPr>
          <p:cNvSpPr txBox="1">
            <a:spLocks/>
          </p:cNvSpPr>
          <p:nvPr/>
        </p:nvSpPr>
        <p:spPr>
          <a:xfrm>
            <a:off x="1177356" y="3557585"/>
            <a:ext cx="3250747" cy="691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</a:t>
            </a:r>
            <a:r>
              <a:rPr lang="uk-UA" sz="2400" dirty="0"/>
              <a:t>-образна функція приналежності:</a:t>
            </a:r>
          </a:p>
          <a:p>
            <a:endParaRPr lang="uk-UA" sz="2400" dirty="0"/>
          </a:p>
          <a:p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EC5317-5F6B-445A-8C9B-9E939B685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BA830-08C0-4D86-A808-A8BFA334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База правил нечітких </a:t>
            </a:r>
            <a:r>
              <a:rPr lang="uk-UA" dirty="0" err="1"/>
              <a:t>продукцій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A4D3F58-8BB0-4AD6-AA48-CBE71726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dirty="0"/>
              <a:t>В загальному випадку під правилом нечітких </a:t>
            </a:r>
            <a:r>
              <a:rPr lang="uk-UA" dirty="0" err="1"/>
              <a:t>продукцій</a:t>
            </a:r>
            <a:r>
              <a:rPr lang="uk-UA" dirty="0"/>
              <a:t> або просто – нечіткою продукцією розуміється вираз наступного виду:</a:t>
            </a:r>
          </a:p>
          <a:p>
            <a:pPr marL="0" indent="0" algn="just">
              <a:buNone/>
            </a:pPr>
            <a:endParaRPr lang="uk-UA" dirty="0"/>
          </a:p>
          <a:p>
            <a:pPr marL="0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/>
              <a:t>Де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– </a:t>
            </a:r>
            <a:r>
              <a:rPr lang="uk-UA" dirty="0"/>
              <a:t>ім’я нечіткої продукції; </a:t>
            </a:r>
            <a:r>
              <a:rPr lang="en-US" dirty="0"/>
              <a:t>Q</a:t>
            </a:r>
            <a:r>
              <a:rPr lang="uk-UA" dirty="0"/>
              <a:t> – сфера застосування нечіткої продукції; Р – умова застосування ядра нечіткої продукції; </a:t>
            </a:r>
            <a:r>
              <a:rPr lang="en-US" dirty="0"/>
              <a:t>A =&gt; B</a:t>
            </a:r>
            <a:r>
              <a:rPr lang="uk-UA" dirty="0"/>
              <a:t> – </a:t>
            </a:r>
            <a:r>
              <a:rPr lang="uk-UA" dirty="0" err="1"/>
              <a:t>ядронечіткої</a:t>
            </a:r>
            <a:r>
              <a:rPr lang="uk-UA" dirty="0"/>
              <a:t> продукції, в котрому </a:t>
            </a:r>
            <a:r>
              <a:rPr lang="en-US" dirty="0"/>
              <a:t>A – </a:t>
            </a:r>
            <a:r>
              <a:rPr lang="uk-UA" dirty="0"/>
              <a:t>умова ядра; В – висновок ядра; </a:t>
            </a:r>
            <a:r>
              <a:rPr lang="en-US" dirty="0"/>
              <a:t>“=&gt;”</a:t>
            </a:r>
            <a:r>
              <a:rPr lang="uk-UA" dirty="0"/>
              <a:t> – знак логічної </a:t>
            </a:r>
            <a:r>
              <a:rPr lang="uk-UA" dirty="0" err="1"/>
              <a:t>секвентації</a:t>
            </a:r>
            <a:r>
              <a:rPr lang="uk-UA" dirty="0"/>
              <a:t>; </a:t>
            </a:r>
            <a:r>
              <a:rPr lang="en-US" dirty="0"/>
              <a:t>S –</a:t>
            </a:r>
            <a:r>
              <a:rPr lang="uk-UA" dirty="0"/>
              <a:t> метод або спосіб визначення кількісного значення ступеня істинності висновку ядра; </a:t>
            </a:r>
            <a:r>
              <a:rPr lang="en-US" dirty="0"/>
              <a:t>F</a:t>
            </a:r>
            <a:r>
              <a:rPr lang="uk-UA" dirty="0"/>
              <a:t> – коефіцієнт визначеності або впевненості нечіткої продукції; </a:t>
            </a:r>
            <a:r>
              <a:rPr lang="en-US" dirty="0"/>
              <a:t>N</a:t>
            </a:r>
            <a:r>
              <a:rPr lang="uk-UA" dirty="0"/>
              <a:t> – </a:t>
            </a:r>
            <a:r>
              <a:rPr lang="uk-UA" dirty="0" err="1"/>
              <a:t>постумова</a:t>
            </a:r>
            <a:r>
              <a:rPr lang="uk-UA" dirty="0"/>
              <a:t> продукції.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978B6F-0DD1-4ED9-9DDB-F18F750C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762153"/>
            <a:ext cx="3986263" cy="666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58A54F-75A4-4A6B-9944-429A5E20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4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7F631-4ED8-440B-8188-C6765E3B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/>
              <a:t>Нечітка модель оцінювання студентських наукових доповідей для наукових конференцій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07C117B9-37D8-46FE-92A2-64C066E55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7217"/>
                <a:ext cx="10515600" cy="37673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uk-UA" dirty="0"/>
                  <a:t>В</a:t>
                </a:r>
                <a:r>
                  <a:rPr lang="ru-RU" dirty="0"/>
                  <a:t> рамках дипломного проекту </a:t>
                </a:r>
                <a:r>
                  <a:rPr lang="ru-RU" dirty="0" err="1"/>
                  <a:t>була</a:t>
                </a:r>
                <a:r>
                  <a:rPr lang="ru-RU" dirty="0"/>
                  <a:t> </a:t>
                </a:r>
                <a:r>
                  <a:rPr lang="ru-RU" dirty="0" err="1"/>
                  <a:t>реалізована</a:t>
                </a:r>
                <a:r>
                  <a:rPr lang="ru-RU" dirty="0"/>
                  <a:t> модель </a:t>
                </a:r>
                <a:r>
                  <a:rPr lang="ru-RU" dirty="0" err="1"/>
                  <a:t>оцінювання</a:t>
                </a:r>
                <a:r>
                  <a:rPr lang="ru-RU" dirty="0"/>
                  <a:t> </a:t>
                </a:r>
                <a:r>
                  <a:rPr lang="ru-RU" dirty="0" err="1"/>
                  <a:t>студентських</a:t>
                </a:r>
                <a:r>
                  <a:rPr lang="ru-RU" dirty="0"/>
                  <a:t> </a:t>
                </a:r>
                <a:r>
                  <a:rPr lang="ru-RU" dirty="0" err="1"/>
                  <a:t>наукових</a:t>
                </a:r>
                <a:r>
                  <a:rPr lang="ru-RU" dirty="0"/>
                  <a:t> </a:t>
                </a:r>
                <a:r>
                  <a:rPr lang="ru-RU" dirty="0" err="1"/>
                  <a:t>робіт</a:t>
                </a:r>
                <a:r>
                  <a:rPr lang="ru-RU" dirty="0"/>
                  <a:t>. В </a:t>
                </a:r>
                <a:r>
                  <a:rPr lang="ru-RU" dirty="0" err="1"/>
                  <a:t>загальній</a:t>
                </a:r>
                <a:r>
                  <a:rPr lang="ru-RU" dirty="0"/>
                  <a:t> </a:t>
                </a:r>
                <a:r>
                  <a:rPr lang="ru-RU" dirty="0" err="1"/>
                  <a:t>оцінці</a:t>
                </a:r>
                <a:r>
                  <a:rPr lang="ru-RU" dirty="0"/>
                  <a:t> </a:t>
                </a:r>
                <a:r>
                  <a:rPr lang="ru-RU" dirty="0" err="1"/>
                  <a:t>моделі</a:t>
                </a:r>
                <a:r>
                  <a:rPr lang="ru-RU" dirty="0"/>
                  <a:t> </a:t>
                </a:r>
                <a:r>
                  <a:rPr lang="en-US" dirty="0"/>
                  <a:t>R</a:t>
                </a:r>
                <a:r>
                  <a:rPr lang="ru-RU" dirty="0"/>
                  <a:t> </a:t>
                </a:r>
                <a:r>
                  <a:rPr lang="ru-RU" dirty="0" err="1"/>
                  <a:t>можливо</a:t>
                </a:r>
                <a:r>
                  <a:rPr lang="ru-RU" dirty="0"/>
                  <a:t> </a:t>
                </a:r>
                <a:r>
                  <a:rPr lang="uk-UA" dirty="0"/>
                  <a:t>виділити 2 групи критеріїв: критерії оцінювання роботи і критерії оцінювання оргкомітетом.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4,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uk-U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uk-UA" dirty="0"/>
                  <a:t>де </a:t>
                </a:r>
                <a:r>
                  <a:rPr lang="en-US" dirty="0"/>
                  <a:t>R</a:t>
                </a:r>
                <a:r>
                  <a:rPr lang="uk-UA" dirty="0"/>
                  <a:t> – оцінка за доповідь; </a:t>
                </a:r>
                <a:r>
                  <a:rPr lang="en-US" dirty="0"/>
                  <a:t>X – </a:t>
                </a:r>
                <a:r>
                  <a:rPr lang="uk-UA" dirty="0"/>
                  <a:t>значення вихідної змінної для критерії оцінювання роботи; </a:t>
                </a:r>
                <a:r>
                  <a:rPr lang="en-US" dirty="0"/>
                  <a:t>Y – </a:t>
                </a:r>
                <a:r>
                  <a:rPr lang="uk-UA" dirty="0"/>
                  <a:t>значення вихідної змінної для критеріїв оцінювання оргкомітетом;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:r>
                  <a:rPr lang="uk-UA" dirty="0"/>
                  <a:t> значення вхідної змінної;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/>
                  <a:t> - функція </a:t>
                </a:r>
                <a:r>
                  <a:rPr lang="uk-UA" dirty="0" err="1"/>
                  <a:t>оцінення</a:t>
                </a:r>
                <a:r>
                  <a:rPr lang="uk-UA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07C117B9-37D8-46FE-92A2-64C066E55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7217"/>
                <a:ext cx="10515600" cy="3767333"/>
              </a:xfrm>
              <a:blipFill>
                <a:blip r:embed="rId2"/>
                <a:stretch>
                  <a:fillRect l="-1043" t="-4045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4">
            <a:extLst>
              <a:ext uri="{FF2B5EF4-FFF2-40B4-BE49-F238E27FC236}">
                <a16:creationId xmlns:a16="http://schemas.microsoft.com/office/drawing/2014/main" id="{27209443-2AC4-42DC-AEEF-2614B3343209}"/>
              </a:ext>
            </a:extLst>
          </p:cNvPr>
          <p:cNvSpPr txBox="1">
            <a:spLocks/>
          </p:cNvSpPr>
          <p:nvPr/>
        </p:nvSpPr>
        <p:spPr>
          <a:xfrm>
            <a:off x="838200" y="3232701"/>
            <a:ext cx="10515600" cy="315876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708E95-C0E4-42D1-BC0B-88EC457A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2430D-244A-4565-85BF-323D6B09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dirty="0"/>
              <a:t>Критерії оцінювання роботи, котрі оцінює наукова комісія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1132F-1075-47E0-85A6-870E53B4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dirty="0"/>
              <a:t>Х1 – Якісний аналіз стану проблеми. Може мати значення: дуже погано, задовільно, добре, відміно.</a:t>
            </a:r>
          </a:p>
          <a:p>
            <a:pPr algn="just"/>
            <a:r>
              <a:rPr lang="uk-UA" dirty="0"/>
              <a:t>Х2 – Ступінь новизни отриманих результатів. Може мати значення: погано, задовільно, добре.</a:t>
            </a:r>
          </a:p>
          <a:p>
            <a:pPr algn="just"/>
            <a:r>
              <a:rPr lang="uk-UA" dirty="0"/>
              <a:t>Х3 – Практична значущість. Може мати значення: дуже погано, задовільно, добре, відміно.</a:t>
            </a:r>
          </a:p>
          <a:p>
            <a:pPr algn="just"/>
            <a:r>
              <a:rPr lang="uk-UA" dirty="0"/>
              <a:t>Х4 – Володіння автором спеціальним та науковим апаратом. Може мати значення: погано, задовільно, добре.</a:t>
            </a:r>
          </a:p>
          <a:p>
            <a:pPr algn="just"/>
            <a:r>
              <a:rPr lang="uk-UA" dirty="0"/>
              <a:t>Х5 – Повнота, якість, точність доповіді та відповіді на питання. Може мати значення: погано, добре.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F62757-27A6-46F9-8D2F-4A94F0EF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332"/>
            <a:ext cx="76210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3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1114</Words>
  <Application>Microsoft Office PowerPoint</Application>
  <PresentationFormat>Широкоэкранный</PresentationFormat>
  <Paragraphs>175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</vt:lpstr>
      <vt:lpstr>Times New Roman</vt:lpstr>
      <vt:lpstr>Тема Office</vt:lpstr>
      <vt:lpstr>РОЗРОБКА МОДУЛЮ З ВИЗНАЧЕННЯ НАЙКРАЩИХ ДОПОВІДЕЙ  СТУДЕНТСЬКОЇ НАУКОВОЇ КОНФЕРЕНЦІЇ НА ОСНОВІ FUZZY LOGIC</vt:lpstr>
      <vt:lpstr>Презентация PowerPoint</vt:lpstr>
      <vt:lpstr>Презентация PowerPoint</vt:lpstr>
      <vt:lpstr>Для чого потрібно оцінювати студентські доповіді?</vt:lpstr>
      <vt:lpstr>Теорія нечітких множин та нечіткий логічний висновок</vt:lpstr>
      <vt:lpstr>Функції приналежності</vt:lpstr>
      <vt:lpstr>База правил нечітких продукцій</vt:lpstr>
      <vt:lpstr>Нечітка модель оцінювання студентських наукових доповідей для наукових конференцій</vt:lpstr>
      <vt:lpstr>Критерії оцінювання роботи, котрі оцінює наукова комісія</vt:lpstr>
      <vt:lpstr>Критерії рецензування оргкомітетом, котрі оцінюють рецензенти</vt:lpstr>
      <vt:lpstr>Дослідження нечіткої моделі оцінювання студентських наукових доповідей для наукових конференцій за допомогою Fuzzy Logic Toolbox</vt:lpstr>
      <vt:lpstr>Поверхні розподілу оцінок моделей</vt:lpstr>
      <vt:lpstr>Створення модулю для оцінювання студентських доповідей для наукових конференцій за допомогою .Net core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МОДУЛЮ З ВИЗНАЧЕННЯ НАЙКРАЩИХ ДОПОВІДЕЙ  СТУДЕНТСЬКОЇ НАУКОВОЇ КОНФЕРЕНЦІЇ НА ОСНОВІ FUZZY LOGIC</dc:title>
  <dc:creator>Professional</dc:creator>
  <cp:lastModifiedBy>Professional</cp:lastModifiedBy>
  <cp:revision>35</cp:revision>
  <dcterms:created xsi:type="dcterms:W3CDTF">2021-12-27T14:38:32Z</dcterms:created>
  <dcterms:modified xsi:type="dcterms:W3CDTF">2022-01-23T11:12:11Z</dcterms:modified>
</cp:coreProperties>
</file>