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1.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notesSlides/notesSlide2.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3.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9"/>
  </p:notesMasterIdLst>
  <p:handoutMasterIdLst>
    <p:handoutMasterId r:id="rId20"/>
  </p:handoutMasterIdLst>
  <p:sldIdLst>
    <p:sldId id="4525" r:id="rId2"/>
    <p:sldId id="8698" r:id="rId3"/>
    <p:sldId id="8699" r:id="rId4"/>
    <p:sldId id="8715" r:id="rId5"/>
    <p:sldId id="8716" r:id="rId6"/>
    <p:sldId id="8718" r:id="rId7"/>
    <p:sldId id="8739" r:id="rId8"/>
    <p:sldId id="8719" r:id="rId9"/>
    <p:sldId id="8714" r:id="rId10"/>
    <p:sldId id="8737" r:id="rId11"/>
    <p:sldId id="8744" r:id="rId12"/>
    <p:sldId id="8745" r:id="rId13"/>
    <p:sldId id="8746" r:id="rId14"/>
    <p:sldId id="8747" r:id="rId15"/>
    <p:sldId id="8752" r:id="rId16"/>
    <p:sldId id="8753" r:id="rId17"/>
    <p:sldId id="870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8484"/>
    <a:srgbClr val="D0E0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p:scale>
          <a:sx n="80" d="100"/>
          <a:sy n="80" d="100"/>
        </p:scale>
        <p:origin x="240" y="40"/>
      </p:cViewPr>
      <p:guideLst/>
    </p:cSldViewPr>
  </p:slideViewPr>
  <p:notesTextViewPr>
    <p:cViewPr>
      <p:scale>
        <a:sx n="1" d="1"/>
        <a:sy n="1" d="1"/>
      </p:scale>
      <p:origin x="0" y="0"/>
    </p:cViewPr>
  </p:notesTextViewPr>
  <p:sorterViewPr>
    <p:cViewPr>
      <p:scale>
        <a:sx n="125" d="100"/>
        <a:sy n="125" d="100"/>
      </p:scale>
      <p:origin x="0" y="-3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12/18/2023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8A386-3D69-4475-B750-E62E426689C5}" type="datetimeFigureOut">
              <a:rPr lang="zh-CN" altLang="en-US" smtClean="0"/>
              <a:t>2023/12/18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3FF06-4965-42B9-A9BE-3F2E22FC0B5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9743CD7-97CD-4F57-B351-69A253B17F80}"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SimSun" panose="02010600030101010101" pitchFamily="2" charset="-122"/>
                <a:cs typeface="+mn-cs"/>
              </a:rPr>
              <a:t>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jpeg"/><Relationship Id="rId5" Type="http://schemas.openxmlformats.org/officeDocument/2006/relationships/tags" Target="../tags/tag11.xml"/><Relationship Id="rId10" Type="http://schemas.openxmlformats.org/officeDocument/2006/relationships/slideMaster" Target="../slideMasters/slideMaster1.xml"/><Relationship Id="rId4" Type="http://schemas.openxmlformats.org/officeDocument/2006/relationships/tags" Target="../tags/tag10.xml"/><Relationship Id="rId9" Type="http://schemas.openxmlformats.org/officeDocument/2006/relationships/tags" Target="../tags/tag15.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slideMaster" Target="../slideMasters/slideMaster1.xml"/><Relationship Id="rId4" Type="http://schemas.openxmlformats.org/officeDocument/2006/relationships/tags" Target="../tags/tag6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image" Target="../media/image1.jpe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slideMaster" Target="../slideMasters/slideMaster1.xml"/><Relationship Id="rId5" Type="http://schemas.openxmlformats.org/officeDocument/2006/relationships/tags" Target="../tags/tag67.xml"/><Relationship Id="rId4" Type="http://schemas.openxmlformats.org/officeDocument/2006/relationships/tags" Target="../tags/tag66.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75.xml"/><Relationship Id="rId3" Type="http://schemas.openxmlformats.org/officeDocument/2006/relationships/tags" Target="../tags/tag70.xml"/><Relationship Id="rId7" Type="http://schemas.openxmlformats.org/officeDocument/2006/relationships/tags" Target="../tags/tag74.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slideMaster" Target="../slideMasters/slideMaster1.xml"/><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tags" Target="../tags/tag87.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tags" Target="../tags/tag86.xml"/><Relationship Id="rId5" Type="http://schemas.openxmlformats.org/officeDocument/2006/relationships/tags" Target="../tags/tag80.xml"/><Relationship Id="rId10" Type="http://schemas.openxmlformats.org/officeDocument/2006/relationships/tags" Target="../tags/tag85.xm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tags" Target="../tags/tag100.xml"/><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tags" Target="../tags/tag99.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tags" Target="../tags/tag98.xml"/><Relationship Id="rId5" Type="http://schemas.openxmlformats.org/officeDocument/2006/relationships/tags" Target="../tags/tag92.xml"/><Relationship Id="rId15" Type="http://schemas.openxmlformats.org/officeDocument/2006/relationships/image" Target="../media/image2.png"/><Relationship Id="rId10" Type="http://schemas.openxmlformats.org/officeDocument/2006/relationships/tags" Target="../tags/tag97.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08.xml"/><Relationship Id="rId3" Type="http://schemas.openxmlformats.org/officeDocument/2006/relationships/tags" Target="../tags/tag103.xml"/><Relationship Id="rId7" Type="http://schemas.openxmlformats.org/officeDocument/2006/relationships/tags" Target="../tags/tag107.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5" Type="http://schemas.openxmlformats.org/officeDocument/2006/relationships/tags" Target="../tags/tag105.xml"/><Relationship Id="rId10" Type="http://schemas.openxmlformats.org/officeDocument/2006/relationships/image" Target="../media/image3.png"/><Relationship Id="rId4" Type="http://schemas.openxmlformats.org/officeDocument/2006/relationships/tags" Target="../tags/tag104.xml"/><Relationship Id="rId9"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5" Type="http://schemas.openxmlformats.org/officeDocument/2006/relationships/tags" Target="../tags/tag113.xml"/><Relationship Id="rId10" Type="http://schemas.openxmlformats.org/officeDocument/2006/relationships/image" Target="../media/image3.png"/><Relationship Id="rId4" Type="http://schemas.openxmlformats.org/officeDocument/2006/relationships/tags" Target="../tags/tag112.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24.xml"/><Relationship Id="rId13" Type="http://schemas.openxmlformats.org/officeDocument/2006/relationships/tags" Target="../tags/tag129.xml"/><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tags" Target="../tags/tag128.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tags" Target="../tags/tag127.xml"/><Relationship Id="rId5" Type="http://schemas.openxmlformats.org/officeDocument/2006/relationships/tags" Target="../tags/tag121.xml"/><Relationship Id="rId10" Type="http://schemas.openxmlformats.org/officeDocument/2006/relationships/tags" Target="../tags/tag126.xml"/><Relationship Id="rId4" Type="http://schemas.openxmlformats.org/officeDocument/2006/relationships/tags" Target="../tags/tag120.xml"/><Relationship Id="rId9" Type="http://schemas.openxmlformats.org/officeDocument/2006/relationships/tags" Target="../tags/tag125.xml"/><Relationship Id="rId1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tags" Target="../tags/tag142.xml"/><Relationship Id="rId3" Type="http://schemas.openxmlformats.org/officeDocument/2006/relationships/tags" Target="../tags/tag132.xml"/><Relationship Id="rId7" Type="http://schemas.openxmlformats.org/officeDocument/2006/relationships/tags" Target="../tags/tag136.xml"/><Relationship Id="rId12" Type="http://schemas.openxmlformats.org/officeDocument/2006/relationships/tags" Target="../tags/tag141.xml"/><Relationship Id="rId2" Type="http://schemas.openxmlformats.org/officeDocument/2006/relationships/tags" Target="../tags/tag131.xml"/><Relationship Id="rId16" Type="http://schemas.openxmlformats.org/officeDocument/2006/relationships/slideMaster" Target="../slideMasters/slideMaster1.xml"/><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tags" Target="../tags/tag140.xml"/><Relationship Id="rId5" Type="http://schemas.openxmlformats.org/officeDocument/2006/relationships/tags" Target="../tags/tag134.xml"/><Relationship Id="rId15" Type="http://schemas.openxmlformats.org/officeDocument/2006/relationships/tags" Target="../tags/tag144.xml"/><Relationship Id="rId10" Type="http://schemas.openxmlformats.org/officeDocument/2006/relationships/tags" Target="../tags/tag139.xml"/><Relationship Id="rId4" Type="http://schemas.openxmlformats.org/officeDocument/2006/relationships/tags" Target="../tags/tag133.xml"/><Relationship Id="rId9" Type="http://schemas.openxmlformats.org/officeDocument/2006/relationships/tags" Target="../tags/tag138.xml"/><Relationship Id="rId14" Type="http://schemas.openxmlformats.org/officeDocument/2006/relationships/tags" Target="../tags/tag14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23.xml"/><Relationship Id="rId7"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slideMaster" Target="../slideMasters/slideMaster1.xml"/><Relationship Id="rId4" Type="http://schemas.openxmlformats.org/officeDocument/2006/relationships/tags" Target="../tags/tag44.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Master" Target="../slideMasters/slideMaster1.xml"/><Relationship Id="rId5" Type="http://schemas.openxmlformats.org/officeDocument/2006/relationships/tags" Target="../tags/tag58.xml"/><Relationship Id="rId4" Type="http://schemas.openxmlformats.org/officeDocument/2006/relationships/tags" Target="../tags/tag5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1"/>
            </p:custDataLst>
          </p:nvPr>
        </p:nvPicPr>
        <p:blipFill rotWithShape="1">
          <a:blip r:embed="rId11" cstate="screen"/>
          <a:srcRect/>
          <a:stretch>
            <a:fillRect/>
          </a:stretch>
        </p:blipFill>
        <p:spPr>
          <a:xfrm>
            <a:off x="0" y="0"/>
            <a:ext cx="12192000" cy="6858000"/>
          </a:xfrm>
          <a:prstGeom prst="rect">
            <a:avLst/>
          </a:prstGeom>
        </p:spPr>
      </p:pic>
      <p:grpSp>
        <p:nvGrpSpPr>
          <p:cNvPr id="11" name="组合 10"/>
          <p:cNvGrpSpPr/>
          <p:nvPr>
            <p:custDataLst>
              <p:tags r:id="rId2"/>
            </p:custDataLst>
          </p:nvPr>
        </p:nvGrpSpPr>
        <p:grpSpPr>
          <a:xfrm>
            <a:off x="2185493" y="212104"/>
            <a:ext cx="48380" cy="6544298"/>
            <a:chOff x="5972629" y="97971"/>
            <a:chExt cx="36285" cy="4908224"/>
          </a:xfrm>
        </p:grpSpPr>
        <p:cxnSp>
          <p:nvCxnSpPr>
            <p:cNvPr id="12" name="直接连接符 11"/>
            <p:cNvCxnSpPr/>
            <p:nvPr>
              <p:custDataLst>
                <p:tags r:id="rId8"/>
              </p:custDataLst>
            </p:nvPr>
          </p:nvCxnSpPr>
          <p:spPr>
            <a:xfrm>
              <a:off x="5972629" y="97971"/>
              <a:ext cx="0" cy="6006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a:off x="6008914" y="3993502"/>
              <a:ext cx="0" cy="10126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userDrawn="1">
            <p:ph type="ctrTitle" hasCustomPrompt="1"/>
            <p:custDataLst>
              <p:tags r:id="rId3"/>
            </p:custDataLst>
          </p:nvPr>
        </p:nvSpPr>
        <p:spPr>
          <a:xfrm>
            <a:off x="1631936" y="1219424"/>
            <a:ext cx="1107114" cy="3975250"/>
          </a:xfrm>
        </p:spPr>
        <p:txBody>
          <a:bodyPr vert="eaVert" lIns="90000" tIns="46800" rIns="90000" bIns="46800" anchor="ctr" anchorCtr="0">
            <a:normAutofit/>
          </a:bodyPr>
          <a:lstStyle>
            <a:lvl1pPr algn="ctr">
              <a:defRPr sz="5400" spc="6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3" name="副标题 2"/>
          <p:cNvSpPr>
            <a:spLocks noGrp="1"/>
          </p:cNvSpPr>
          <p:nvPr userDrawn="1">
            <p:ph type="subTitle" idx="1" hasCustomPrompt="1"/>
            <p:custDataLst>
              <p:tags r:id="rId4"/>
            </p:custDataLst>
          </p:nvPr>
        </p:nvSpPr>
        <p:spPr>
          <a:xfrm>
            <a:off x="2800607" y="3866360"/>
            <a:ext cx="542666" cy="2899171"/>
          </a:xfrm>
        </p:spPr>
        <p:txBody>
          <a:bodyPr vert="eaVert" lIns="90000" tIns="46800" rIns="90000" bIns="46800" anchor="ctr" anchorCtr="0">
            <a:normAutofit/>
          </a:bodyPr>
          <a:lstStyle>
            <a:lvl1pPr marL="0" indent="0" algn="ctr" eaLnBrk="1" fontAlgn="auto" latinLnBrk="0" hangingPunct="1">
              <a:lnSpc>
                <a:spcPct val="100000"/>
              </a:lnSpc>
              <a:buNone/>
              <a:defRPr sz="20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userDrawn="1">
            <p:ph type="dt" sz="half" idx="10"/>
            <p:custDataLst>
              <p:tags r:id="rId5"/>
            </p:custDataLst>
          </p:nvPr>
        </p:nvSpPr>
        <p:spPr/>
        <p:txBody>
          <a:bodyPr/>
          <a:lstStyle/>
          <a:p>
            <a:fld id="{760FBDFE-C587-4B4C-A407-44438C67B59E}" type="datetimeFigureOut">
              <a:rPr lang="zh-CN" altLang="en-US" smtClean="0"/>
              <a:t>2023/12/18</a:t>
            </a:fld>
            <a:endParaRPr lang="zh-CN" altLang="en-US"/>
          </a:p>
        </p:txBody>
      </p:sp>
      <p:sp>
        <p:nvSpPr>
          <p:cNvPr id="17" name="页脚占位符 16"/>
          <p:cNvSpPr>
            <a:spLocks noGrp="1"/>
          </p:cNvSpPr>
          <p:nvPr userDrawn="1">
            <p:ph type="ftr" sz="quarter" idx="11"/>
            <p:custDataLst>
              <p:tags r:id="rId6"/>
            </p:custDataLst>
          </p:nvPr>
        </p:nvSpPr>
        <p:spPr/>
        <p:txBody>
          <a:bodyPr/>
          <a:lstStyle/>
          <a:p>
            <a:endParaRPr lang="zh-CN" altLang="en-US" dirty="0"/>
          </a:p>
        </p:txBody>
      </p:sp>
      <p:sp>
        <p:nvSpPr>
          <p:cNvPr id="18" name="灯片编号占位符 17"/>
          <p:cNvSpPr>
            <a:spLocks noGrp="1"/>
          </p:cNvSpPr>
          <p:nvPr userDrawn="1">
            <p:ph type="sldNum" sz="quarter" idx="12"/>
            <p:custDataLst>
              <p:tags r:id="rId7"/>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2023/12/18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defRPr>
            </a:lvl1pPr>
            <a:lvl2pPr>
              <a:defRPr baseline="0">
                <a:solidFill>
                  <a:schemeClr val="tx1">
                    <a:lumMod val="85000"/>
                    <a:lumOff val="15000"/>
                  </a:schemeClr>
                </a:solidFill>
                <a:latin typeface="Arial" panose="020B0604020202020204" pitchFamily="34" charset="0"/>
              </a:defRPr>
            </a:lvl2pPr>
            <a:lvl3pPr>
              <a:defRPr baseline="0">
                <a:solidFill>
                  <a:schemeClr val="tx1">
                    <a:lumMod val="85000"/>
                    <a:lumOff val="15000"/>
                  </a:schemeClr>
                </a:solidFill>
                <a:latin typeface="Arial" panose="020B0604020202020204" pitchFamily="34" charset="0"/>
              </a:defRPr>
            </a:lvl3pPr>
            <a:lvl4pPr>
              <a:defRPr baseline="0">
                <a:solidFill>
                  <a:schemeClr val="tx1">
                    <a:lumMod val="85000"/>
                    <a:lumOff val="15000"/>
                  </a:schemeClr>
                </a:solidFill>
                <a:latin typeface="Arial" panose="020B0604020202020204" pitchFamily="34" charset="0"/>
              </a:defRPr>
            </a:lvl4pPr>
            <a:lvl5pPr>
              <a:defRPr baseline="0">
                <a:solidFill>
                  <a:schemeClr val="tx1">
                    <a:lumMod val="85000"/>
                    <a:lumOff val="1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1"/>
            </p:custDataLst>
          </p:nvPr>
        </p:nvPicPr>
        <p:blipFill rotWithShape="1">
          <a:blip r:embed="rId7" cstate="screen"/>
          <a:srcRect/>
          <a:stretch>
            <a:fillRect/>
          </a:stretch>
        </p:blipFill>
        <p:spPr>
          <a:xfrm>
            <a:off x="0" y="0"/>
            <a:ext cx="12192000" cy="6858000"/>
          </a:xfrm>
          <a:prstGeom prst="rect">
            <a:avLst/>
          </a:prstGeom>
        </p:spPr>
      </p:pic>
      <p:sp>
        <p:nvSpPr>
          <p:cNvPr id="2" name="标题 1"/>
          <p:cNvSpPr>
            <a:spLocks noGrp="1"/>
          </p:cNvSpPr>
          <p:nvPr>
            <p:ph type="title" hasCustomPrompt="1"/>
            <p:custDataLst>
              <p:tags r:id="rId2"/>
            </p:custDataLst>
          </p:nvPr>
        </p:nvSpPr>
        <p:spPr>
          <a:xfrm>
            <a:off x="649605" y="2787650"/>
            <a:ext cx="4749165" cy="1187450"/>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6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2023/12/18</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11566226" y="6096000"/>
            <a:ext cx="517824" cy="660755"/>
            <a:chOff x="11673326" y="6232662"/>
            <a:chExt cx="410724" cy="524093"/>
          </a:xfrm>
        </p:grpSpPr>
        <p:sp>
          <p:nvSpPr>
            <p:cNvPr id="7" name="椭圆 6"/>
            <p:cNvSpPr/>
            <p:nvPr>
              <p:custDataLst>
                <p:tags r:id="rId6"/>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8" name="椭圆 7"/>
            <p:cNvSpPr/>
            <p:nvPr>
              <p:custDataLst>
                <p:tags r:id="rId7"/>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9" name="椭圆 8"/>
            <p:cNvSpPr/>
            <p:nvPr>
              <p:custDataLst>
                <p:tags r:id="rId8"/>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2023/12/18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dirty="0"/>
          </a:p>
        </p:txBody>
      </p:sp>
      <p:sp>
        <p:nvSpPr>
          <p:cNvPr id="2" name="标题 1"/>
          <p:cNvSpPr>
            <a:spLocks noGrp="1"/>
          </p:cNvSpPr>
          <p:nvPr>
            <p:ph type="title"/>
            <p:custDataLst>
              <p:tags r:id="rId5"/>
            </p:custDataLst>
          </p:nvPr>
        </p:nvSpPr>
        <p:spPr/>
        <p:txBody>
          <a:body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rame">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306705" y="247015"/>
            <a:ext cx="11692255" cy="6311900"/>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13" name="组合 12"/>
          <p:cNvGrpSpPr/>
          <p:nvPr userDrawn="1">
            <p:custDataLst>
              <p:tags r:id="rId2"/>
            </p:custDataLst>
          </p:nvPr>
        </p:nvGrpSpPr>
        <p:grpSpPr>
          <a:xfrm>
            <a:off x="10182226" y="4781550"/>
            <a:ext cx="1687512" cy="2023800"/>
            <a:chOff x="10182226" y="4781550"/>
            <a:chExt cx="1687512" cy="2023800"/>
          </a:xfrm>
        </p:grpSpPr>
        <p:pic>
          <p:nvPicPr>
            <p:cNvPr id="8" name="图片 7"/>
            <p:cNvPicPr>
              <a:picLocks noChangeAspect="1"/>
            </p:cNvPicPr>
            <p:nvPr userDrawn="1">
              <p:custDataLst>
                <p:tags r:id="rId8"/>
              </p:custDataLst>
            </p:nvPr>
          </p:nvPicPr>
          <p:blipFill rotWithShape="1">
            <a:blip r:embed="rId14"/>
            <a:srcRect/>
            <a:stretch>
              <a:fillRect/>
            </a:stretch>
          </p:blipFill>
          <p:spPr>
            <a:xfrm>
              <a:off x="10182226" y="5537223"/>
              <a:ext cx="1687512" cy="1268127"/>
            </a:xfrm>
            <a:prstGeom prst="rect">
              <a:avLst/>
            </a:prstGeom>
          </p:spPr>
        </p:pic>
        <p:grpSp>
          <p:nvGrpSpPr>
            <p:cNvPr id="9" name="组合 8"/>
            <p:cNvGrpSpPr/>
            <p:nvPr userDrawn="1">
              <p:custDataLst>
                <p:tags r:id="rId9"/>
              </p:custDataLst>
            </p:nvPr>
          </p:nvGrpSpPr>
          <p:grpSpPr>
            <a:xfrm>
              <a:off x="11251901" y="4781550"/>
              <a:ext cx="517824" cy="660755"/>
              <a:chOff x="11673326" y="6232662"/>
              <a:chExt cx="410724" cy="524093"/>
            </a:xfrm>
          </p:grpSpPr>
          <p:sp>
            <p:nvSpPr>
              <p:cNvPr id="10" name="椭圆 9"/>
              <p:cNvSpPr/>
              <p:nvPr>
                <p:custDataLst>
                  <p:tags r:id="rId10"/>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1" name="椭圆 10"/>
              <p:cNvSpPr/>
              <p:nvPr>
                <p:custDataLst>
                  <p:tags r:id="rId11"/>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2" name="椭圆 11"/>
              <p:cNvSpPr/>
              <p:nvPr>
                <p:custDataLst>
                  <p:tags r:id="rId12"/>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2023/12/18</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right">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6" name="组合 5"/>
          <p:cNvGrpSpPr/>
          <p:nvPr userDrawn="1">
            <p:custDataLst>
              <p:tags r:id="rId2"/>
            </p:custDataLst>
          </p:nvPr>
        </p:nvGrpSpPr>
        <p:grpSpPr>
          <a:xfrm>
            <a:off x="216808" y="4686300"/>
            <a:ext cx="1687512" cy="2035363"/>
            <a:chOff x="216808" y="4686300"/>
            <a:chExt cx="1687512" cy="2035363"/>
          </a:xfrm>
        </p:grpSpPr>
        <p:pic>
          <p:nvPicPr>
            <p:cNvPr id="10" name="图片 9"/>
            <p:cNvPicPr>
              <a:picLocks noChangeAspect="1"/>
            </p:cNvPicPr>
            <p:nvPr userDrawn="1">
              <p:custDataLst>
                <p:tags r:id="rId9"/>
              </p:custDataLst>
            </p:nvPr>
          </p:nvPicPr>
          <p:blipFill rotWithShape="1">
            <a:blip r:embed="rId15"/>
            <a:srcRect/>
            <a:stretch>
              <a:fillRect/>
            </a:stretch>
          </p:blipFill>
          <p:spPr>
            <a:xfrm flipH="1">
              <a:off x="216808" y="5453536"/>
              <a:ext cx="1687512" cy="1268127"/>
            </a:xfrm>
            <a:prstGeom prst="rect">
              <a:avLst/>
            </a:prstGeom>
          </p:spPr>
        </p:pic>
        <p:grpSp>
          <p:nvGrpSpPr>
            <p:cNvPr id="11" name="组合 10"/>
            <p:cNvGrpSpPr/>
            <p:nvPr userDrawn="1">
              <p:custDataLst>
                <p:tags r:id="rId10"/>
              </p:custDataLst>
            </p:nvPr>
          </p:nvGrpSpPr>
          <p:grpSpPr>
            <a:xfrm>
              <a:off x="326294" y="4686300"/>
              <a:ext cx="513812" cy="655636"/>
              <a:chOff x="11673326" y="6232662"/>
              <a:chExt cx="410724" cy="524093"/>
            </a:xfrm>
          </p:grpSpPr>
          <p:sp>
            <p:nvSpPr>
              <p:cNvPr id="12" name="椭圆 11"/>
              <p:cNvSpPr/>
              <p:nvPr>
                <p:custDataLst>
                  <p:tags r:id="rId11"/>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1"/>
                    </a:solidFill>
                  </a:ln>
                </a:endParaRPr>
              </a:p>
            </p:txBody>
          </p:sp>
          <p:sp>
            <p:nvSpPr>
              <p:cNvPr id="13" name="椭圆 12"/>
              <p:cNvSpPr/>
              <p:nvPr>
                <p:custDataLst>
                  <p:tags r:id="rId12"/>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4" name="椭圆 13"/>
              <p:cNvSpPr/>
              <p:nvPr>
                <p:custDataLst>
                  <p:tags r:id="rId13"/>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2023/12/18</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9"/>
            <a:ext cx="6480000" cy="5087937"/>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p/dow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alpha val="4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1" name="图片 10"/>
          <p:cNvPicPr>
            <a:picLocks noChangeAspect="1"/>
          </p:cNvPicPr>
          <p:nvPr userDrawn="1">
            <p:custDataLst>
              <p:tags r:id="rId2"/>
            </p:custDataLst>
          </p:nvPr>
        </p:nvPicPr>
        <p:blipFill rotWithShape="1">
          <a:blip r:embed="rId10"/>
          <a:srcRect/>
          <a:stretch>
            <a:fillRect/>
          </a:stretch>
        </p:blipFill>
        <p:spPr>
          <a:xfrm>
            <a:off x="10931017" y="130763"/>
            <a:ext cx="1144588" cy="860132"/>
          </a:xfrm>
          <a:prstGeom prst="rect">
            <a:avLst/>
          </a:prstGeom>
        </p:spPr>
      </p:pic>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2023/12/18</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wn/up">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alpha val="4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0" name="图片 9"/>
          <p:cNvPicPr>
            <a:picLocks noChangeAspect="1"/>
          </p:cNvPicPr>
          <p:nvPr userDrawn="1">
            <p:custDataLst>
              <p:tags r:id="rId2"/>
            </p:custDataLst>
          </p:nvPr>
        </p:nvPicPr>
        <p:blipFill rotWithShape="1">
          <a:blip r:embed="rId10"/>
          <a:srcRect/>
          <a:stretch>
            <a:fillRect/>
          </a:stretch>
        </p:blipFill>
        <p:spPr>
          <a:xfrm>
            <a:off x="10931017" y="130763"/>
            <a:ext cx="1144588" cy="860132"/>
          </a:xfrm>
          <a:prstGeom prst="rect">
            <a:avLst/>
          </a:prstGeom>
        </p:spPr>
      </p:pic>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2023/12/18</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marL="0" indent="0">
              <a:buNone/>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vigatio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2" name="组合 11"/>
          <p:cNvGrpSpPr/>
          <p:nvPr userDrawn="1">
            <p:custDataLst>
              <p:tags r:id="rId2"/>
            </p:custDataLst>
          </p:nvPr>
        </p:nvGrpSpPr>
        <p:grpSpPr>
          <a:xfrm>
            <a:off x="11451926" y="6057900"/>
            <a:ext cx="517824" cy="660755"/>
            <a:chOff x="11673326" y="6232662"/>
            <a:chExt cx="410724" cy="524093"/>
          </a:xfrm>
        </p:grpSpPr>
        <p:sp>
          <p:nvSpPr>
            <p:cNvPr id="14" name="椭圆 13"/>
            <p:cNvSpPr/>
            <p:nvPr>
              <p:custDataLst>
                <p:tags r:id="rId11"/>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5" name="椭圆 14"/>
            <p:cNvSpPr/>
            <p:nvPr>
              <p:custDataLst>
                <p:tags r:id="rId12"/>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6" name="椭圆 15"/>
            <p:cNvSpPr/>
            <p:nvPr>
              <p:custDataLst>
                <p:tags r:id="rId13"/>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2023/12/18</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istband">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6" name="组合 5"/>
          <p:cNvGrpSpPr/>
          <p:nvPr userDrawn="1">
            <p:custDataLst>
              <p:tags r:id="rId2"/>
            </p:custDataLst>
          </p:nvPr>
        </p:nvGrpSpPr>
        <p:grpSpPr>
          <a:xfrm>
            <a:off x="79356" y="3133725"/>
            <a:ext cx="12033288" cy="927455"/>
            <a:chOff x="79356" y="3133725"/>
            <a:chExt cx="12033288" cy="927455"/>
          </a:xfrm>
        </p:grpSpPr>
        <p:grpSp>
          <p:nvGrpSpPr>
            <p:cNvPr id="8" name="组合 7"/>
            <p:cNvGrpSpPr/>
            <p:nvPr userDrawn="1">
              <p:custDataLst>
                <p:tags r:id="rId8"/>
              </p:custDataLst>
            </p:nvPr>
          </p:nvGrpSpPr>
          <p:grpSpPr>
            <a:xfrm>
              <a:off x="11385811" y="3133725"/>
              <a:ext cx="726833" cy="927455"/>
              <a:chOff x="11673326" y="6232662"/>
              <a:chExt cx="410724" cy="524093"/>
            </a:xfrm>
          </p:grpSpPr>
          <p:sp>
            <p:nvSpPr>
              <p:cNvPr id="9" name="椭圆 8"/>
              <p:cNvSpPr/>
              <p:nvPr>
                <p:custDataLst>
                  <p:tags r:id="rId13"/>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1" name="椭圆 10"/>
              <p:cNvSpPr/>
              <p:nvPr>
                <p:custDataLst>
                  <p:tags r:id="rId14"/>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2" name="椭圆 11"/>
              <p:cNvSpPr/>
              <p:nvPr>
                <p:custDataLst>
                  <p:tags r:id="rId15"/>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nvGrpSpPr>
            <p:cNvPr id="13" name="组合 12"/>
            <p:cNvGrpSpPr/>
            <p:nvPr userDrawn="1">
              <p:custDataLst>
                <p:tags r:id="rId9"/>
              </p:custDataLst>
            </p:nvPr>
          </p:nvGrpSpPr>
          <p:grpSpPr>
            <a:xfrm flipH="1">
              <a:off x="79356" y="3133725"/>
              <a:ext cx="726833" cy="927455"/>
              <a:chOff x="11673326" y="6232662"/>
              <a:chExt cx="410724" cy="524093"/>
            </a:xfrm>
          </p:grpSpPr>
          <p:sp>
            <p:nvSpPr>
              <p:cNvPr id="14" name="椭圆 13"/>
              <p:cNvSpPr/>
              <p:nvPr>
                <p:custDataLst>
                  <p:tags r:id="rId10"/>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5" name="椭圆 14"/>
              <p:cNvSpPr/>
              <p:nvPr>
                <p:custDataLst>
                  <p:tags r:id="rId11"/>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6" name="椭圆 15"/>
              <p:cNvSpPr/>
              <p:nvPr>
                <p:custDataLst>
                  <p:tags r:id="rId12"/>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2023/12/18</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36525" tIns="136525" rIns="136525" bIns="136525"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36525" tIns="136525" rIns="136525" bIns="136525"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1"/>
            </p:custDataLst>
          </p:nvPr>
        </p:nvPicPr>
        <p:blipFill rotWithShape="1">
          <a:blip r:embed="rId8" cstate="screen"/>
          <a:srcRect/>
          <a:stretch>
            <a:fillRect/>
          </a:stretch>
        </p:blipFill>
        <p:spPr>
          <a:xfrm>
            <a:off x="0" y="0"/>
            <a:ext cx="12192000" cy="6858000"/>
          </a:xfrm>
          <a:prstGeom prst="rect">
            <a:avLst/>
          </a:prstGeom>
        </p:spPr>
      </p:pic>
      <p:sp>
        <p:nvSpPr>
          <p:cNvPr id="2" name="标题 1"/>
          <p:cNvSpPr>
            <a:spLocks noGrp="1"/>
          </p:cNvSpPr>
          <p:nvPr>
            <p:ph type="title" hasCustomPrompt="1"/>
            <p:custDataLst>
              <p:tags r:id="rId2"/>
            </p:custDataLst>
          </p:nvPr>
        </p:nvSpPr>
        <p:spPr>
          <a:xfrm>
            <a:off x="1964837" y="2679700"/>
            <a:ext cx="3419963" cy="749300"/>
          </a:xfrm>
        </p:spPr>
        <p:txBody>
          <a:bodyPr lIns="90000" tIns="46800" rIns="90000" bIns="46800" anchor="b" anchorCtr="0">
            <a:normAutofit/>
          </a:bodyPr>
          <a:lstStyle>
            <a:lvl1pPr algn="ctr">
              <a:defRPr sz="40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编辑标题</a:t>
            </a:r>
          </a:p>
        </p:txBody>
      </p:sp>
      <p:sp>
        <p:nvSpPr>
          <p:cNvPr id="3" name="文本占位符 2"/>
          <p:cNvSpPr>
            <a:spLocks noGrp="1"/>
          </p:cNvSpPr>
          <p:nvPr>
            <p:ph type="body" idx="1"/>
            <p:custDataLst>
              <p:tags r:id="rId3"/>
            </p:custDataLst>
          </p:nvPr>
        </p:nvSpPr>
        <p:spPr>
          <a:xfrm>
            <a:off x="1964832" y="3509645"/>
            <a:ext cx="3419963" cy="1252855"/>
          </a:xfrm>
        </p:spPr>
        <p:txBody>
          <a:bodyPr lIns="90000" tIns="46800" rIns="90000" bIns="46800" anchor="t" anchorCtr="0">
            <a:normAutofit/>
          </a:bodyPr>
          <a:lstStyle>
            <a:lvl1pPr marL="0" indent="0" algn="ctr"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2023/12/18</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sz="1600"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sz="1600"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sz="1600"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sz="1600"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2023/12/18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Microsoft YaHe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2023/12/18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2023/12/18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2023/12/18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2023/12/18</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2023/12/18</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slideLayout" Target="../slideLayouts/slideLayout1.xml"/><Relationship Id="rId1" Type="http://schemas.openxmlformats.org/officeDocument/2006/relationships/tags" Target="../tags/tag1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79.xml"/><Relationship Id="rId1" Type="http://schemas.openxmlformats.org/officeDocument/2006/relationships/tags" Target="../tags/tag178.xml"/><Relationship Id="rId4" Type="http://schemas.openxmlformats.org/officeDocument/2006/relationships/image" Target="../media/image4.jfif"/></Relationships>
</file>

<file path=ppt/slides/_rels/slide2.xml.rels><?xml version="1.0" encoding="UTF-8" standalone="yes"?>
<Relationships xmlns="http://schemas.openxmlformats.org/package/2006/relationships"><Relationship Id="rId8" Type="http://schemas.openxmlformats.org/officeDocument/2006/relationships/tags" Target="../tags/tag153.xml"/><Relationship Id="rId13" Type="http://schemas.openxmlformats.org/officeDocument/2006/relationships/tags" Target="../tags/tag158.xml"/><Relationship Id="rId18" Type="http://schemas.openxmlformats.org/officeDocument/2006/relationships/image" Target="../media/image1.jpeg"/><Relationship Id="rId3" Type="http://schemas.openxmlformats.org/officeDocument/2006/relationships/tags" Target="../tags/tag148.xml"/><Relationship Id="rId7" Type="http://schemas.openxmlformats.org/officeDocument/2006/relationships/tags" Target="../tags/tag152.xml"/><Relationship Id="rId12" Type="http://schemas.openxmlformats.org/officeDocument/2006/relationships/tags" Target="../tags/tag157.xml"/><Relationship Id="rId17" Type="http://schemas.openxmlformats.org/officeDocument/2006/relationships/notesSlide" Target="../notesSlides/notesSlide1.xml"/><Relationship Id="rId2" Type="http://schemas.openxmlformats.org/officeDocument/2006/relationships/tags" Target="../tags/tag147.xml"/><Relationship Id="rId16" Type="http://schemas.openxmlformats.org/officeDocument/2006/relationships/slideLayout" Target="../slideLayouts/slideLayout6.xml"/><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tags" Target="../tags/tag156.xml"/><Relationship Id="rId5" Type="http://schemas.openxmlformats.org/officeDocument/2006/relationships/tags" Target="../tags/tag150.xml"/><Relationship Id="rId15" Type="http://schemas.openxmlformats.org/officeDocument/2006/relationships/tags" Target="../tags/tag160.xml"/><Relationship Id="rId10" Type="http://schemas.openxmlformats.org/officeDocument/2006/relationships/tags" Target="../tags/tag155.xml"/><Relationship Id="rId19" Type="http://schemas.openxmlformats.org/officeDocument/2006/relationships/image" Target="../media/image4.jfif"/><Relationship Id="rId4" Type="http://schemas.openxmlformats.org/officeDocument/2006/relationships/tags" Target="../tags/tag149.xml"/><Relationship Id="rId9" Type="http://schemas.openxmlformats.org/officeDocument/2006/relationships/tags" Target="../tags/tag154.xml"/><Relationship Id="rId14" Type="http://schemas.openxmlformats.org/officeDocument/2006/relationships/tags" Target="../tags/tag159.xml"/></Relationships>
</file>

<file path=ppt/slides/_rels/slide3.xml.rels><?xml version="1.0" encoding="UTF-8" standalone="yes"?>
<Relationships xmlns="http://schemas.openxmlformats.org/package/2006/relationships"><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image" Target="../media/image5.jpeg"/><Relationship Id="rId5" Type="http://schemas.openxmlformats.org/officeDocument/2006/relationships/slideLayout" Target="../slideLayouts/slideLayout3.xml"/><Relationship Id="rId4" Type="http://schemas.openxmlformats.org/officeDocument/2006/relationships/tags" Target="../tags/tag16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66.xml"/><Relationship Id="rId1" Type="http://schemas.openxmlformats.org/officeDocument/2006/relationships/tags" Target="../tags/tag165.xml"/></Relationships>
</file>

<file path=ppt/slides/_rels/slide5.xml.rels><?xml version="1.0" encoding="UTF-8" standalone="yes"?>
<Relationships xmlns="http://schemas.openxmlformats.org/package/2006/relationships"><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 Id="rId4"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hyperlink" Target="mailto:denysemarembo@gmail.com" TargetMode="External"/><Relationship Id="rId4"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 Id="rId4"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 Id="rId5" Type="http://schemas.openxmlformats.org/officeDocument/2006/relationships/notesSlide" Target="../notesSlides/notesSlide3.xml"/><Relationship Id="rId4"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129686" y="6134707"/>
            <a:ext cx="3659976" cy="369332"/>
          </a:xfrm>
          <a:prstGeom prst="rect">
            <a:avLst/>
          </a:prstGeom>
          <a:noFill/>
        </p:spPr>
        <p:txBody>
          <a:bodyPr wrap="none" rtlCol="0">
            <a:spAutoFit/>
          </a:bodyPr>
          <a:lstStyle/>
          <a:p>
            <a:pPr algn="l"/>
            <a:r>
              <a:rPr lang="en-US" dirty="0"/>
              <a:t>Done: Denyse Marembo  -  24442</a:t>
            </a:r>
          </a:p>
        </p:txBody>
      </p:sp>
      <p:sp>
        <p:nvSpPr>
          <p:cNvPr id="7" name="Text Box 6"/>
          <p:cNvSpPr txBox="1"/>
          <p:nvPr/>
        </p:nvSpPr>
        <p:spPr>
          <a:xfrm>
            <a:off x="1501140" y="437515"/>
            <a:ext cx="3728085" cy="4934108"/>
          </a:xfrm>
          <a:prstGeom prst="rect">
            <a:avLst/>
          </a:prstGeom>
          <a:noFill/>
        </p:spPr>
        <p:txBody>
          <a:bodyPr wrap="square" rtlCol="0">
            <a:spAutoFit/>
          </a:bodyPr>
          <a:lstStyle/>
          <a:p>
            <a:pPr algn="l">
              <a:lnSpc>
                <a:spcPct val="180000"/>
              </a:lnSpc>
            </a:pPr>
            <a:r>
              <a:rPr lang="en-US" altLang="zh-CN" sz="3600" b="1" dirty="0">
                <a:solidFill>
                  <a:schemeClr val="accent4">
                    <a:lumMod val="75000"/>
                  </a:schemeClr>
                </a:solidFill>
                <a:sym typeface="+mn-ea"/>
              </a:rPr>
              <a:t>Gas </a:t>
            </a:r>
          </a:p>
          <a:p>
            <a:pPr algn="l">
              <a:lnSpc>
                <a:spcPct val="180000"/>
              </a:lnSpc>
            </a:pPr>
            <a:r>
              <a:rPr lang="en-US" altLang="zh-CN" sz="3600" b="1" dirty="0">
                <a:solidFill>
                  <a:schemeClr val="accent4">
                    <a:lumMod val="75000"/>
                  </a:schemeClr>
                </a:solidFill>
                <a:sym typeface="+mn-ea"/>
              </a:rPr>
              <a:t>Delivery Application System </a:t>
            </a:r>
          </a:p>
          <a:p>
            <a:pPr algn="l">
              <a:lnSpc>
                <a:spcPct val="180000"/>
              </a:lnSpc>
            </a:pPr>
            <a:endParaRPr lang="en-US" altLang="zh-CN" sz="3600" b="1" dirty="0">
              <a:solidFill>
                <a:schemeClr val="accent4">
                  <a:lumMod val="75000"/>
                </a:schemeClr>
              </a:solidFill>
              <a:sym typeface="+mn-ea"/>
            </a:endParaRPr>
          </a:p>
        </p:txBody>
      </p:sp>
      <p:pic>
        <p:nvPicPr>
          <p:cNvPr id="9" name="Picture 8">
            <a:extLst>
              <a:ext uri="{FF2B5EF4-FFF2-40B4-BE49-F238E27FC236}">
                <a16:creationId xmlns:a16="http://schemas.microsoft.com/office/drawing/2014/main" id="{BDB46728-E27A-2837-9632-37ACD14E91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225" y="138223"/>
            <a:ext cx="6955785" cy="5528651"/>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zh-CN">
                <a:sym typeface="+mn-ea"/>
              </a:rPr>
              <a:t> Technical Documentation</a:t>
            </a:r>
            <a:endParaRPr lang="en-US"/>
          </a:p>
        </p:txBody>
      </p:sp>
      <p:sp>
        <p:nvSpPr>
          <p:cNvPr id="4" name="Text Placeholder 3"/>
          <p:cNvSpPr>
            <a:spLocks noGrp="1"/>
          </p:cNvSpPr>
          <p:nvPr>
            <p:ph type="body" sz="half" idx="2"/>
          </p:nvPr>
        </p:nvSpPr>
        <p:spPr/>
        <p:txBody>
          <a:bodyPr>
            <a:normAutofit fontScale="90000"/>
          </a:bodyPr>
          <a:lstStyle/>
          <a:p>
            <a:pPr marL="0" indent="0">
              <a:buNone/>
            </a:pPr>
            <a:r>
              <a:rPr lang="en-US" b="1">
                <a:latin typeface="Times New Roman" panose="02020603050405020304" charset="0"/>
                <a:cs typeface="Times New Roman" panose="02020603050405020304" charset="0"/>
              </a:rPr>
              <a:t>The Home Gas application is implemented using the following technologies:</a:t>
            </a:r>
          </a:p>
          <a:p>
            <a:pPr marL="0" indent="0">
              <a:buNone/>
            </a:pPr>
            <a:r>
              <a:rPr lang="en-US">
                <a:latin typeface="Times New Roman" panose="02020603050405020304" charset="0"/>
                <a:cs typeface="Times New Roman" panose="02020603050405020304" charset="0"/>
              </a:rPr>
              <a:t>• Java: The Home Gas application is written in Java. Java is a popular programming language that is used to develop a wide variety of applications.</a:t>
            </a:r>
          </a:p>
          <a:p>
            <a:pPr marL="0" indent="0">
              <a:buNone/>
            </a:pPr>
            <a:r>
              <a:rPr lang="en-US">
                <a:latin typeface="Times New Roman" panose="02020603050405020304" charset="0"/>
                <a:cs typeface="Times New Roman" panose="02020603050405020304" charset="0"/>
              </a:rPr>
              <a:t>• Spring Boot: The Spring Boot framework is used to develop and deploy the Home Gas application.</a:t>
            </a:r>
          </a:p>
          <a:p>
            <a:pPr marL="0" indent="0">
              <a:buNone/>
            </a:pPr>
            <a:r>
              <a:rPr lang="en-US">
                <a:latin typeface="Times New Roman" panose="02020603050405020304" charset="0"/>
                <a:cs typeface="Times New Roman" panose="02020603050405020304" charset="0"/>
              </a:rPr>
              <a:t>• MySQL: The MySQL database is used to store the data for the Home Gas application .</a:t>
            </a:r>
          </a:p>
          <a:p>
            <a:pPr marL="0" indent="0">
              <a:buNone/>
            </a:pPr>
            <a:r>
              <a:rPr lang="en-US">
                <a:latin typeface="Times New Roman" panose="02020603050405020304" charset="0"/>
                <a:cs typeface="Times New Roman" panose="02020603050405020304" charset="0"/>
              </a:rPr>
              <a:t>• Spring Data JPA: The Spring Data JPA framework is used to access the data in the MySQL database.</a:t>
            </a:r>
          </a:p>
          <a:p>
            <a:pPr marL="0" indent="0">
              <a:buNone/>
            </a:pPr>
            <a:r>
              <a:rPr lang="en-US">
                <a:latin typeface="Times New Roman" panose="02020603050405020304" charset="0"/>
                <a:cs typeface="Times New Roman" panose="02020603050405020304" charset="0"/>
              </a:rPr>
              <a:t>• Thymeleaf: The Thymeleaf template engine is used to render the HTML pages for the Home Gas application.</a:t>
            </a:r>
          </a:p>
          <a:p>
            <a:pPr marL="0" indent="0">
              <a:buNone/>
            </a:pPr>
            <a:r>
              <a:rPr lang="en-US">
                <a:latin typeface="Times New Roman" panose="02020603050405020304" charset="0"/>
                <a:cs typeface="Times New Roman" panose="02020603050405020304" charset="0"/>
              </a:rPr>
              <a:t>• Bootstrap: The Bootstrap CSS framework is used to style the HTML pages for the Home Gas application.</a:t>
            </a:r>
          </a:p>
        </p:txBody>
      </p:sp>
      <p:sp>
        <p:nvSpPr>
          <p:cNvPr id="5" name="Text Box 4"/>
          <p:cNvSpPr txBox="1"/>
          <p:nvPr/>
        </p:nvSpPr>
        <p:spPr>
          <a:xfrm>
            <a:off x="800100" y="952500"/>
            <a:ext cx="5309235" cy="3538220"/>
          </a:xfrm>
          <a:prstGeom prst="rect">
            <a:avLst/>
          </a:prstGeom>
          <a:noFill/>
        </p:spPr>
        <p:txBody>
          <a:bodyPr wrap="square" rtlCol="0" anchor="t">
            <a:spAutoFit/>
          </a:bodyPr>
          <a:lstStyle/>
          <a:p>
            <a:r>
              <a:rPr lang="en-US" sz="1600" b="1">
                <a:latin typeface="Times New Roman" panose="02020603050405020304" charset="0"/>
                <a:cs typeface="Times New Roman" panose="02020603050405020304" charset="0"/>
              </a:rPr>
              <a:t>Libraries and frameworks</a:t>
            </a:r>
          </a:p>
          <a:p>
            <a:r>
              <a:rPr lang="en-US" sz="1600">
                <a:latin typeface="Times New Roman" panose="02020603050405020304" charset="0"/>
                <a:cs typeface="Times New Roman" panose="02020603050405020304" charset="0"/>
              </a:rPr>
              <a:t>The following libraries and frameworks are used in the Home Gas application:</a:t>
            </a:r>
          </a:p>
          <a:p>
            <a:r>
              <a:rPr lang="en-US" sz="1600">
                <a:latin typeface="Times New Roman" panose="02020603050405020304" charset="0"/>
                <a:cs typeface="Times New Roman" panose="02020603050405020304" charset="0"/>
              </a:rPr>
              <a:t>•Spring Boot: The Spring Boot framework is used to develop and deploy the Home Gasapplication.</a:t>
            </a:r>
          </a:p>
          <a:p>
            <a:r>
              <a:rPr lang="en-US" sz="1600">
                <a:latin typeface="Times New Roman" panose="02020603050405020304" charset="0"/>
                <a:cs typeface="Times New Roman" panose="02020603050405020304" charset="0"/>
              </a:rPr>
              <a:t>•Spring Data JPA: The Spring Data JPA framework is used to access the data in the </a:t>
            </a:r>
          </a:p>
          <a:p>
            <a:r>
              <a:rPr lang="en-US" sz="1600">
                <a:latin typeface="Times New Roman" panose="02020603050405020304" charset="0"/>
                <a:cs typeface="Times New Roman" panose="02020603050405020304" charset="0"/>
              </a:rPr>
              <a:t>MySQL database.</a:t>
            </a:r>
          </a:p>
          <a:p>
            <a:r>
              <a:rPr lang="en-US" sz="1600">
                <a:latin typeface="Times New Roman" panose="02020603050405020304" charset="0"/>
                <a:cs typeface="Times New Roman" panose="02020603050405020304" charset="0"/>
              </a:rPr>
              <a:t>•Thymeleaf: The Thymeleaf template engine is used to render the HTML pages for </a:t>
            </a:r>
          </a:p>
          <a:p>
            <a:r>
              <a:rPr lang="en-US" sz="1600">
                <a:latin typeface="Times New Roman" panose="02020603050405020304" charset="0"/>
                <a:cs typeface="Times New Roman" panose="02020603050405020304" charset="0"/>
              </a:rPr>
              <a:t>the CRM application.</a:t>
            </a:r>
          </a:p>
          <a:p>
            <a:r>
              <a:rPr lang="en-US" sz="1600">
                <a:latin typeface="Times New Roman" panose="02020603050405020304" charset="0"/>
                <a:cs typeface="Times New Roman" panose="02020603050405020304" charset="0"/>
              </a:rPr>
              <a:t>•Bootstrap: The Bootstrap CSS framework is used to style the HTML pages for the </a:t>
            </a:r>
          </a:p>
          <a:p>
            <a:r>
              <a:rPr lang="en-US" sz="1600">
                <a:latin typeface="Times New Roman" panose="02020603050405020304" charset="0"/>
                <a:cs typeface="Times New Roman" panose="02020603050405020304" charset="0"/>
              </a:rPr>
              <a:t>Home Gas application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Home Page</a:t>
            </a:r>
          </a:p>
        </p:txBody>
      </p:sp>
      <p:pic>
        <p:nvPicPr>
          <p:cNvPr id="5" name="Picture Placeholder 4" descr="home"/>
          <p:cNvPicPr>
            <a:picLocks noGrp="1" noChangeAspect="1"/>
          </p:cNvPicPr>
          <p:nvPr>
            <p:ph type="pic" idx="1"/>
          </p:nvPr>
        </p:nvPicPr>
        <p:blipFill>
          <a:blip r:embed="rId2"/>
          <a:stretch>
            <a:fillRect/>
          </a:stretch>
        </p:blipFill>
        <p:spPr>
          <a:xfrm>
            <a:off x="669925" y="2110105"/>
            <a:ext cx="9975215" cy="43408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Login Page</a:t>
            </a:r>
            <a:br>
              <a:rPr lang="en-US"/>
            </a:br>
            <a:endParaRPr lang="en-US"/>
          </a:p>
        </p:txBody>
      </p:sp>
      <p:pic>
        <p:nvPicPr>
          <p:cNvPr id="5" name="Picture Placeholder 4" descr="logins"/>
          <p:cNvPicPr>
            <a:picLocks noGrp="1" noChangeAspect="1"/>
          </p:cNvPicPr>
          <p:nvPr>
            <p:ph type="pic" idx="1"/>
          </p:nvPr>
        </p:nvPicPr>
        <p:blipFill>
          <a:blip r:embed="rId2"/>
          <a:stretch>
            <a:fillRect/>
          </a:stretch>
        </p:blipFill>
        <p:spPr>
          <a:xfrm>
            <a:off x="669925" y="1588770"/>
            <a:ext cx="9949815" cy="47555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Registration Form</a:t>
            </a:r>
          </a:p>
        </p:txBody>
      </p:sp>
      <p:pic>
        <p:nvPicPr>
          <p:cNvPr id="5" name="Picture Placeholder 4" descr="reg"/>
          <p:cNvPicPr>
            <a:picLocks noGrp="1" noChangeAspect="1"/>
          </p:cNvPicPr>
          <p:nvPr>
            <p:ph type="pic" idx="1"/>
          </p:nvPr>
        </p:nvPicPr>
        <p:blipFill>
          <a:blip r:embed="rId2"/>
          <a:stretch>
            <a:fillRect/>
          </a:stretch>
        </p:blipFill>
        <p:spPr>
          <a:xfrm>
            <a:off x="669925" y="1831975"/>
            <a:ext cx="9565005" cy="48971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DashBoard</a:t>
            </a:r>
            <a:br>
              <a:rPr lang="en-US"/>
            </a:br>
            <a:endParaRPr lang="en-US"/>
          </a:p>
        </p:txBody>
      </p:sp>
      <p:pic>
        <p:nvPicPr>
          <p:cNvPr id="5" name="Picture Placeholder 4" descr="dash"/>
          <p:cNvPicPr>
            <a:picLocks noGrp="1" noChangeAspect="1"/>
          </p:cNvPicPr>
          <p:nvPr>
            <p:ph type="pic" idx="1"/>
          </p:nvPr>
        </p:nvPicPr>
        <p:blipFill>
          <a:blip r:embed="rId2"/>
          <a:stretch>
            <a:fillRect/>
          </a:stretch>
        </p:blipFill>
        <p:spPr>
          <a:xfrm>
            <a:off x="669925" y="2145030"/>
            <a:ext cx="9142095" cy="43218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Customer order form</a:t>
            </a:r>
          </a:p>
        </p:txBody>
      </p:sp>
      <p:pic>
        <p:nvPicPr>
          <p:cNvPr id="5" name="Picture Placeholder 4" descr="order"/>
          <p:cNvPicPr>
            <a:picLocks noGrp="1" noChangeAspect="1"/>
          </p:cNvPicPr>
          <p:nvPr>
            <p:ph type="pic" idx="1"/>
          </p:nvPr>
        </p:nvPicPr>
        <p:blipFill>
          <a:blip r:embed="rId2"/>
          <a:stretch>
            <a:fillRect/>
          </a:stretch>
        </p:blipFill>
        <p:spPr>
          <a:xfrm>
            <a:off x="669925" y="1466850"/>
            <a:ext cx="11001375" cy="49866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Tables</a:t>
            </a:r>
          </a:p>
        </p:txBody>
      </p:sp>
      <p:pic>
        <p:nvPicPr>
          <p:cNvPr id="5" name="Picture Placeholder 4" descr="list"/>
          <p:cNvPicPr>
            <a:picLocks noGrp="1" noChangeAspect="1"/>
          </p:cNvPicPr>
          <p:nvPr>
            <p:ph type="pic" idx="1"/>
          </p:nvPr>
        </p:nvPicPr>
        <p:blipFill>
          <a:blip r:embed="rId2"/>
          <a:stretch>
            <a:fillRect/>
          </a:stretch>
        </p:blipFill>
        <p:spPr>
          <a:xfrm>
            <a:off x="669925" y="1347470"/>
            <a:ext cx="9923780" cy="48672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a:t>THANKS</a:t>
            </a:r>
          </a:p>
        </p:txBody>
      </p:sp>
      <p:pic>
        <p:nvPicPr>
          <p:cNvPr id="4" name="Picture 3">
            <a:extLst>
              <a:ext uri="{FF2B5EF4-FFF2-40B4-BE49-F238E27FC236}">
                <a16:creationId xmlns:a16="http://schemas.microsoft.com/office/drawing/2014/main" id="{C2EC344E-8687-242B-3744-24EB320453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31220" y="1843272"/>
            <a:ext cx="6793640" cy="4695751"/>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custDataLst>
              <p:tags r:id="rId2"/>
            </p:custDataLst>
          </p:nvPr>
        </p:nvPicPr>
        <p:blipFill rotWithShape="1">
          <a:blip r:embed="rId18" cstate="screen"/>
          <a:srcRect/>
          <a:stretch>
            <a:fillRect/>
          </a:stretch>
        </p:blipFill>
        <p:spPr>
          <a:xfrm>
            <a:off x="0" y="0"/>
            <a:ext cx="12192000" cy="6858000"/>
          </a:xfrm>
          <a:prstGeom prst="rect">
            <a:avLst/>
          </a:prstGeom>
        </p:spPr>
      </p:pic>
      <p:sp>
        <p:nvSpPr>
          <p:cNvPr id="22" name="1"/>
          <p:cNvSpPr txBox="1"/>
          <p:nvPr>
            <p:custDataLst>
              <p:tags r:id="rId3"/>
            </p:custDataLst>
          </p:nvPr>
        </p:nvSpPr>
        <p:spPr bwMode="auto">
          <a:xfrm>
            <a:off x="711200" y="499110"/>
            <a:ext cx="1962989"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977" tIns="46788" rIns="89977" bIns="46788" anchor="ctr" anchorCtr="0">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noProof="0" dirty="0">
                <a:ln>
                  <a:noFill/>
                </a:ln>
                <a:solidFill>
                  <a:schemeClr val="tx1">
                    <a:lumMod val="85000"/>
                    <a:lumOff val="15000"/>
                  </a:schemeClr>
                </a:solidFill>
                <a:effectLst/>
                <a:uLnTx/>
                <a:uFillTx/>
                <a:latin typeface="Arial" panose="020B0604020202020204" pitchFamily="34" charset="0"/>
                <a:ea typeface="汉仪旗黑-85S" panose="00020600040101010101" pitchFamily="18" charset="-122"/>
                <a:cs typeface="+mn-cs"/>
              </a:rPr>
              <a:t>CONTENTS</a:t>
            </a:r>
          </a:p>
        </p:txBody>
      </p:sp>
      <p:sp>
        <p:nvSpPr>
          <p:cNvPr id="25" name="5"/>
          <p:cNvSpPr txBox="1"/>
          <p:nvPr>
            <p:custDataLst>
              <p:tags r:id="rId4"/>
            </p:custDataLst>
          </p:nvPr>
        </p:nvSpPr>
        <p:spPr>
          <a:xfrm>
            <a:off x="1374775" y="1610995"/>
            <a:ext cx="620395" cy="578485"/>
          </a:xfrm>
          <a:prstGeom prst="rect">
            <a:avLst/>
          </a:prstGeom>
          <a:noFill/>
        </p:spPr>
        <p:txBody>
          <a:bodyPr wrap="square"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noProof="0" dirty="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rPr>
              <a:t>01</a:t>
            </a:r>
          </a:p>
        </p:txBody>
      </p:sp>
      <p:sp>
        <p:nvSpPr>
          <p:cNvPr id="27" name="4"/>
          <p:cNvSpPr txBox="1"/>
          <p:nvPr>
            <p:custDataLst>
              <p:tags r:id="rId5"/>
            </p:custDataLst>
          </p:nvPr>
        </p:nvSpPr>
        <p:spPr>
          <a:xfrm>
            <a:off x="1377315" y="2406650"/>
            <a:ext cx="608330" cy="578485"/>
          </a:xfrm>
          <a:prstGeom prst="rect">
            <a:avLst/>
          </a:prstGeom>
          <a:noFill/>
        </p:spPr>
        <p:txBody>
          <a:bodyPr wrap="square"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noProof="0">
                <a:ln>
                  <a:noFill/>
                </a:ln>
                <a:solidFill>
                  <a:schemeClr val="tx1">
                    <a:lumMod val="50000"/>
                    <a:lumOff val="50000"/>
                  </a:schemeClr>
                </a:solidFill>
                <a:effectLst/>
                <a:uLnTx/>
                <a:uFillTx/>
                <a:latin typeface="Arial" panose="020B0604020202020204" pitchFamily="34" charset="0"/>
                <a:ea typeface="Microsoft YaHei" panose="020B0503020204020204" pitchFamily="34" charset="-122"/>
                <a:cs typeface="+mn-cs"/>
              </a:rPr>
              <a:t>02</a:t>
            </a:r>
          </a:p>
        </p:txBody>
      </p:sp>
      <p:sp>
        <p:nvSpPr>
          <p:cNvPr id="29" name="3"/>
          <p:cNvSpPr txBox="1"/>
          <p:nvPr>
            <p:custDataLst>
              <p:tags r:id="rId6"/>
            </p:custDataLst>
          </p:nvPr>
        </p:nvSpPr>
        <p:spPr>
          <a:xfrm>
            <a:off x="1374775" y="3202305"/>
            <a:ext cx="620395" cy="578485"/>
          </a:xfrm>
          <a:prstGeom prst="rect">
            <a:avLst/>
          </a:prstGeom>
          <a:noFill/>
        </p:spPr>
        <p:txBody>
          <a:bodyPr wrap="square"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rPr>
              <a:t>03</a:t>
            </a:r>
          </a:p>
        </p:txBody>
      </p:sp>
      <p:sp>
        <p:nvSpPr>
          <p:cNvPr id="33" name="2"/>
          <p:cNvSpPr txBox="1"/>
          <p:nvPr>
            <p:custDataLst>
              <p:tags r:id="rId7"/>
            </p:custDataLst>
          </p:nvPr>
        </p:nvSpPr>
        <p:spPr>
          <a:xfrm>
            <a:off x="1377315" y="3997960"/>
            <a:ext cx="608330" cy="578485"/>
          </a:xfrm>
          <a:prstGeom prst="rect">
            <a:avLst/>
          </a:prstGeom>
          <a:noFill/>
        </p:spPr>
        <p:txBody>
          <a:bodyPr wrap="square"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noProof="0">
                <a:ln>
                  <a:noFill/>
                </a:ln>
                <a:solidFill>
                  <a:schemeClr val="tx1">
                    <a:lumMod val="50000"/>
                    <a:lumOff val="50000"/>
                  </a:schemeClr>
                </a:solidFill>
                <a:effectLst/>
                <a:uLnTx/>
                <a:uFillTx/>
                <a:latin typeface="Arial" panose="020B0604020202020204" pitchFamily="34" charset="0"/>
                <a:ea typeface="Microsoft YaHei" panose="020B0503020204020204" pitchFamily="34" charset="-122"/>
                <a:cs typeface="+mn-cs"/>
              </a:rPr>
              <a:t>04</a:t>
            </a:r>
          </a:p>
        </p:txBody>
      </p:sp>
      <p:sp>
        <p:nvSpPr>
          <p:cNvPr id="6" name="文本框 5"/>
          <p:cNvSpPr txBox="1"/>
          <p:nvPr>
            <p:custDataLst>
              <p:tags r:id="rId8"/>
            </p:custDataLst>
          </p:nvPr>
        </p:nvSpPr>
        <p:spPr>
          <a:xfrm>
            <a:off x="2118360" y="1621790"/>
            <a:ext cx="3027680" cy="556895"/>
          </a:xfrm>
          <a:prstGeom prst="rect">
            <a:avLst/>
          </a:prstGeom>
          <a:noFill/>
        </p:spPr>
        <p:txBody>
          <a:bodyPr wrap="square" rtlCol="0" anchor="ctr" anchorCtr="0">
            <a:normAutofit fontScale="80000" lnSpcReduction="10000"/>
          </a:bodyPr>
          <a:lstStyle/>
          <a:p>
            <a:pPr algn="l"/>
            <a:r>
              <a:rPr lang="en-US" altLang="zh-CN" sz="2800" dirty="0">
                <a:solidFill>
                  <a:schemeClr val="tx1">
                    <a:lumMod val="85000"/>
                    <a:lumOff val="15000"/>
                  </a:schemeClr>
                </a:solidFill>
                <a:latin typeface="Arial" panose="020B0604020202020204" pitchFamily="34" charset="0"/>
                <a:ea typeface="Microsoft YaHei" panose="020B0503020204020204" pitchFamily="34" charset="-122"/>
              </a:rPr>
              <a:t>Project Requirements</a:t>
            </a:r>
            <a:endParaRPr lang="en-US" altLang="zh-CN" sz="2800" dirty="0">
              <a:solidFill>
                <a:schemeClr val="tx1">
                  <a:lumMod val="85000"/>
                  <a:lumOff val="15000"/>
                </a:schemeClr>
              </a:solidFill>
              <a:uFillTx/>
              <a:latin typeface="Arial" panose="020B0604020202020204" pitchFamily="34" charset="0"/>
              <a:ea typeface="Microsoft YaHei" panose="020B0503020204020204" pitchFamily="34" charset="-122"/>
            </a:endParaRPr>
          </a:p>
        </p:txBody>
      </p:sp>
      <p:sp>
        <p:nvSpPr>
          <p:cNvPr id="7" name="文本框 6"/>
          <p:cNvSpPr txBox="1"/>
          <p:nvPr>
            <p:custDataLst>
              <p:tags r:id="rId9"/>
            </p:custDataLst>
          </p:nvPr>
        </p:nvSpPr>
        <p:spPr>
          <a:xfrm>
            <a:off x="2118360" y="4008755"/>
            <a:ext cx="3027680" cy="556895"/>
          </a:xfrm>
          <a:prstGeom prst="rect">
            <a:avLst/>
          </a:prstGeom>
          <a:noFill/>
        </p:spPr>
        <p:txBody>
          <a:bodyPr wrap="square" rtlCol="0" anchor="ctr" anchorCtr="0">
            <a:normAutofit fontScale="87500" lnSpcReduction="20000"/>
          </a:bodyPr>
          <a:lstStyle/>
          <a:p>
            <a:pPr algn="l"/>
            <a:r>
              <a:rPr lang="en-US" altLang="zh-CN" sz="2800">
                <a:solidFill>
                  <a:schemeClr val="tx1">
                    <a:lumMod val="50000"/>
                    <a:lumOff val="50000"/>
                  </a:schemeClr>
                </a:solidFill>
                <a:uFillTx/>
                <a:latin typeface="Arial" panose="020B0604020202020204" pitchFamily="34" charset="0"/>
                <a:ea typeface="Microsoft YaHei" panose="020B0503020204020204" pitchFamily="34" charset="-122"/>
              </a:rPr>
              <a:t>User Documentation</a:t>
            </a:r>
          </a:p>
        </p:txBody>
      </p:sp>
      <p:sp>
        <p:nvSpPr>
          <p:cNvPr id="8" name="文本框 7"/>
          <p:cNvSpPr txBox="1"/>
          <p:nvPr>
            <p:custDataLst>
              <p:tags r:id="rId10"/>
            </p:custDataLst>
          </p:nvPr>
        </p:nvSpPr>
        <p:spPr>
          <a:xfrm>
            <a:off x="2108200" y="3213100"/>
            <a:ext cx="3027680" cy="556895"/>
          </a:xfrm>
          <a:prstGeom prst="rect">
            <a:avLst/>
          </a:prstGeom>
          <a:noFill/>
        </p:spPr>
        <p:txBody>
          <a:bodyPr wrap="square" rtlCol="0" anchor="ctr" anchorCtr="0">
            <a:normAutofit/>
          </a:bodyPr>
          <a:lstStyle/>
          <a:p>
            <a:pPr algn="l"/>
            <a:r>
              <a:rPr lang="en-US" altLang="zh-CN" sz="2800" dirty="0">
                <a:solidFill>
                  <a:schemeClr val="tx1">
                    <a:lumMod val="85000"/>
                    <a:lumOff val="15000"/>
                  </a:schemeClr>
                </a:solidFill>
                <a:uFillTx/>
                <a:latin typeface="Arial" panose="020B0604020202020204" pitchFamily="34" charset="0"/>
                <a:ea typeface="Microsoft YaHei" panose="020B0503020204020204" pitchFamily="34" charset="-122"/>
              </a:rPr>
              <a:t>Project Scope</a:t>
            </a:r>
          </a:p>
        </p:txBody>
      </p:sp>
      <p:sp>
        <p:nvSpPr>
          <p:cNvPr id="9" name="文本框 8"/>
          <p:cNvSpPr txBox="1"/>
          <p:nvPr>
            <p:custDataLst>
              <p:tags r:id="rId11"/>
            </p:custDataLst>
          </p:nvPr>
        </p:nvSpPr>
        <p:spPr>
          <a:xfrm>
            <a:off x="2119630" y="2417445"/>
            <a:ext cx="3027680" cy="556895"/>
          </a:xfrm>
          <a:prstGeom prst="rect">
            <a:avLst/>
          </a:prstGeom>
          <a:noFill/>
        </p:spPr>
        <p:txBody>
          <a:bodyPr wrap="square" rtlCol="0" anchor="ctr" anchorCtr="0">
            <a:normAutofit/>
          </a:bodyPr>
          <a:lstStyle/>
          <a:p>
            <a:pPr algn="l"/>
            <a:r>
              <a:rPr lang="en-US" altLang="zh-CN" sz="2800" dirty="0">
                <a:solidFill>
                  <a:schemeClr val="tx1">
                    <a:lumMod val="50000"/>
                    <a:lumOff val="50000"/>
                  </a:schemeClr>
                </a:solidFill>
                <a:latin typeface="Arial" panose="020B0604020202020204" pitchFamily="34" charset="0"/>
                <a:ea typeface="Microsoft YaHei" panose="020B0503020204020204" pitchFamily="34" charset="-122"/>
              </a:rPr>
              <a:t>Project Plan</a:t>
            </a:r>
            <a:endParaRPr lang="en-US" altLang="zh-CN" sz="2800" dirty="0">
              <a:solidFill>
                <a:schemeClr val="tx1">
                  <a:lumMod val="50000"/>
                  <a:lumOff val="50000"/>
                </a:schemeClr>
              </a:solidFill>
              <a:uFillTx/>
              <a:latin typeface="Arial" panose="020B0604020202020204" pitchFamily="34" charset="0"/>
              <a:ea typeface="Microsoft YaHei" panose="020B0503020204020204" pitchFamily="34" charset="-122"/>
            </a:endParaRPr>
          </a:p>
        </p:txBody>
      </p:sp>
      <p:sp>
        <p:nvSpPr>
          <p:cNvPr id="10" name="3"/>
          <p:cNvSpPr txBox="1"/>
          <p:nvPr>
            <p:custDataLst>
              <p:tags r:id="rId12"/>
            </p:custDataLst>
          </p:nvPr>
        </p:nvSpPr>
        <p:spPr>
          <a:xfrm>
            <a:off x="1364615" y="4793615"/>
            <a:ext cx="620395" cy="578485"/>
          </a:xfrm>
          <a:prstGeom prst="rect">
            <a:avLst/>
          </a:prstGeom>
          <a:noFill/>
        </p:spPr>
        <p:txBody>
          <a:bodyPr wrap="square"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rPr>
              <a:t>05</a:t>
            </a:r>
          </a:p>
        </p:txBody>
      </p:sp>
      <p:sp>
        <p:nvSpPr>
          <p:cNvPr id="11" name="2"/>
          <p:cNvSpPr txBox="1"/>
          <p:nvPr>
            <p:custDataLst>
              <p:tags r:id="rId13"/>
            </p:custDataLst>
          </p:nvPr>
        </p:nvSpPr>
        <p:spPr>
          <a:xfrm>
            <a:off x="1367155" y="5589270"/>
            <a:ext cx="608330" cy="578485"/>
          </a:xfrm>
          <a:prstGeom prst="rect">
            <a:avLst/>
          </a:prstGeom>
          <a:noFill/>
        </p:spPr>
        <p:txBody>
          <a:bodyPr wrap="square"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noProof="0">
                <a:ln>
                  <a:noFill/>
                </a:ln>
                <a:solidFill>
                  <a:schemeClr val="tx1">
                    <a:lumMod val="50000"/>
                    <a:lumOff val="50000"/>
                  </a:schemeClr>
                </a:solidFill>
                <a:effectLst/>
                <a:uLnTx/>
                <a:uFillTx/>
                <a:latin typeface="Arial" panose="020B0604020202020204" pitchFamily="34" charset="0"/>
                <a:ea typeface="Microsoft YaHei" panose="020B0503020204020204" pitchFamily="34" charset="-122"/>
                <a:cs typeface="+mn-cs"/>
              </a:rPr>
              <a:t>06</a:t>
            </a:r>
          </a:p>
        </p:txBody>
      </p:sp>
      <p:sp>
        <p:nvSpPr>
          <p:cNvPr id="12" name="文本框 11"/>
          <p:cNvSpPr txBox="1"/>
          <p:nvPr>
            <p:custDataLst>
              <p:tags r:id="rId14"/>
            </p:custDataLst>
          </p:nvPr>
        </p:nvSpPr>
        <p:spPr>
          <a:xfrm>
            <a:off x="2108200" y="5600065"/>
            <a:ext cx="3027680" cy="556895"/>
          </a:xfrm>
          <a:prstGeom prst="rect">
            <a:avLst/>
          </a:prstGeom>
          <a:noFill/>
        </p:spPr>
        <p:txBody>
          <a:bodyPr wrap="square" rtlCol="0" anchor="ctr" anchorCtr="0">
            <a:normAutofit fontScale="77500" lnSpcReduction="10000"/>
          </a:bodyPr>
          <a:lstStyle/>
          <a:p>
            <a:pPr algn="l"/>
            <a:r>
              <a:rPr lang="en-US" altLang="zh-CN" sz="2800">
                <a:solidFill>
                  <a:schemeClr val="tx1">
                    <a:lumMod val="50000"/>
                    <a:lumOff val="50000"/>
                  </a:schemeClr>
                </a:solidFill>
                <a:uFillTx/>
                <a:latin typeface="Arial" panose="020B0604020202020204" pitchFamily="34" charset="0"/>
                <a:ea typeface="Microsoft YaHei" panose="020B0503020204020204" pitchFamily="34" charset="-122"/>
              </a:rPr>
              <a:t>Technical Documentation</a:t>
            </a:r>
          </a:p>
        </p:txBody>
      </p:sp>
      <p:sp>
        <p:nvSpPr>
          <p:cNvPr id="13" name="文本框 12"/>
          <p:cNvSpPr txBox="1"/>
          <p:nvPr>
            <p:custDataLst>
              <p:tags r:id="rId15"/>
            </p:custDataLst>
          </p:nvPr>
        </p:nvSpPr>
        <p:spPr>
          <a:xfrm>
            <a:off x="2098040" y="4804410"/>
            <a:ext cx="3027680" cy="556895"/>
          </a:xfrm>
          <a:prstGeom prst="rect">
            <a:avLst/>
          </a:prstGeom>
          <a:noFill/>
        </p:spPr>
        <p:txBody>
          <a:bodyPr wrap="square" rtlCol="0" anchor="ctr" anchorCtr="0">
            <a:normAutofit fontScale="97500"/>
          </a:bodyPr>
          <a:lstStyle/>
          <a:p>
            <a:pPr algn="l"/>
            <a:r>
              <a:rPr lang="en-US" altLang="zh-CN" sz="2800">
                <a:solidFill>
                  <a:schemeClr val="tx1">
                    <a:lumMod val="85000"/>
                    <a:lumOff val="15000"/>
                  </a:schemeClr>
                </a:solidFill>
                <a:uFillTx/>
                <a:latin typeface="Arial" panose="020B0604020202020204" pitchFamily="34" charset="0"/>
                <a:ea typeface="Microsoft YaHei" panose="020B0503020204020204" pitchFamily="34" charset="-122"/>
              </a:rPr>
              <a:t>Database Schema</a:t>
            </a:r>
          </a:p>
        </p:txBody>
      </p:sp>
      <p:pic>
        <p:nvPicPr>
          <p:cNvPr id="3" name="Picture 2">
            <a:extLst>
              <a:ext uri="{FF2B5EF4-FFF2-40B4-BE49-F238E27FC236}">
                <a16:creationId xmlns:a16="http://schemas.microsoft.com/office/drawing/2014/main" id="{B441043B-5922-ED47-C560-C9041595AB0A}"/>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486400" y="1331277"/>
            <a:ext cx="6032013" cy="4825683"/>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Others_1"/>
          <p:cNvSpPr txBox="1"/>
          <p:nvPr>
            <p:custDataLst>
              <p:tags r:id="rId2"/>
            </p:custDataLst>
          </p:nvPr>
        </p:nvSpPr>
        <p:spPr>
          <a:xfrm>
            <a:off x="423225" y="2770981"/>
            <a:ext cx="1541607" cy="1477328"/>
          </a:xfrm>
          <a:prstGeom prst="rect">
            <a:avLst/>
          </a:prstGeom>
          <a:noFill/>
        </p:spPr>
        <p:txBody>
          <a:bodyPr vert="horz" wrap="square" lIns="90170" tIns="46990" rIns="90170" bIns="46990" anchor="ctr">
            <a:normAutofit fontScale="97500" lnSpcReduction="10000"/>
          </a:bodyPr>
          <a:lstStyle/>
          <a:p>
            <a:pPr marL="0" marR="0" lvl="0" indent="0" algn="ctr" defTabSz="914400" rtl="0" fontAlgn="auto">
              <a:lnSpc>
                <a:spcPct val="100000"/>
              </a:lnSpc>
              <a:spcBef>
                <a:spcPts val="0"/>
              </a:spcBef>
              <a:spcAft>
                <a:spcPts val="0"/>
              </a:spcAft>
              <a:buClrTx/>
              <a:buSzTx/>
              <a:buFontTx/>
              <a:buNone/>
              <a:defRPr/>
            </a:pPr>
            <a:r>
              <a:rPr kumimoji="0" lang="en-US" altLang="zh-CN" sz="9600" b="1" i="0" u="none" strike="noStrike" kern="1200" cap="none" spc="0" normalizeH="0" noProof="1">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rPr>
              <a:t>01</a:t>
            </a:r>
          </a:p>
        </p:txBody>
      </p:sp>
      <p:sp>
        <p:nvSpPr>
          <p:cNvPr id="8" name="标题 7"/>
          <p:cNvSpPr>
            <a:spLocks noGrp="1"/>
          </p:cNvSpPr>
          <p:nvPr>
            <p:ph type="title"/>
            <p:custDataLst>
              <p:tags r:id="rId3"/>
            </p:custDataLst>
          </p:nvPr>
        </p:nvSpPr>
        <p:spPr>
          <a:xfrm>
            <a:off x="1964690" y="1898015"/>
            <a:ext cx="5099050" cy="1530985"/>
          </a:xfrm>
        </p:spPr>
        <p:txBody>
          <a:bodyPr>
            <a:normAutofit/>
          </a:bodyPr>
          <a:lstStyle/>
          <a:p>
            <a:r>
              <a:rPr lang="en-US" altLang="zh-CN"/>
              <a:t>Home Gas Delivery App</a:t>
            </a:r>
          </a:p>
        </p:txBody>
      </p:sp>
      <p:sp>
        <p:nvSpPr>
          <p:cNvPr id="9" name="文本占位符 8"/>
          <p:cNvSpPr>
            <a:spLocks noGrp="1"/>
          </p:cNvSpPr>
          <p:nvPr>
            <p:ph type="body" idx="1"/>
            <p:custDataLst>
              <p:tags r:id="rId4"/>
            </p:custDataLst>
          </p:nvPr>
        </p:nvSpPr>
        <p:spPr>
          <a:xfrm>
            <a:off x="2092960" y="3429000"/>
            <a:ext cx="5290820" cy="2112010"/>
          </a:xfrm>
        </p:spPr>
        <p:txBody>
          <a:bodyPr>
            <a:normAutofit fontScale="92500"/>
          </a:bodyPr>
          <a:lstStyle/>
          <a:p>
            <a:r>
              <a:rPr lang="en-US" altLang="zh-CN" dirty="0"/>
              <a:t>This is web application that helps people to order gases online and delivered them at their home without going to market which can be time consuming. This application provides numbers of features to help the seller track and manages their stocks, orders and payments have made.</a:t>
            </a:r>
          </a:p>
        </p:txBody>
      </p:sp>
      <p:pic>
        <p:nvPicPr>
          <p:cNvPr id="3" name="Picture 2">
            <a:extLst>
              <a:ext uri="{FF2B5EF4-FFF2-40B4-BE49-F238E27FC236}">
                <a16:creationId xmlns:a16="http://schemas.microsoft.com/office/drawing/2014/main" id="{E55760F1-C7B2-1B36-883E-AD14B3E8B5D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3780" y="2158409"/>
            <a:ext cx="4071705" cy="3965944"/>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582930" y="770255"/>
            <a:ext cx="3959860" cy="2766060"/>
          </a:xfrm>
        </p:spPr>
        <p:txBody>
          <a:bodyPr>
            <a:normAutofit fontScale="90000"/>
          </a:bodyPr>
          <a:lstStyle/>
          <a:p>
            <a:r>
              <a:rPr lang="en-US" altLang="zh-CN" dirty="0">
                <a:sym typeface="+mn-ea"/>
              </a:rPr>
              <a:t>What are the features of the Home Gas Delivery System</a:t>
            </a:r>
            <a:endParaRPr lang="en-US" altLang="zh-CN"/>
          </a:p>
        </p:txBody>
      </p:sp>
      <p:sp>
        <p:nvSpPr>
          <p:cNvPr id="2" name="Content Placeholder 1"/>
          <p:cNvSpPr>
            <a:spLocks noGrp="1"/>
          </p:cNvSpPr>
          <p:nvPr>
            <p:ph sz="quarter" idx="14"/>
          </p:nvPr>
        </p:nvSpPr>
        <p:spPr/>
        <p:txBody>
          <a:bodyPr/>
          <a:lstStyle/>
          <a:p>
            <a:pPr marL="0" indent="0">
              <a:buNone/>
            </a:pPr>
            <a:endParaRPr lang="en-US" altLang="zh-CN" dirty="0"/>
          </a:p>
          <a:p>
            <a:r>
              <a:rPr lang="en-US" altLang="zh-CN" b="1" dirty="0">
                <a:sym typeface="+mn-ea"/>
              </a:rPr>
              <a:t>Gas Management:</a:t>
            </a:r>
            <a:r>
              <a:rPr lang="en-US" altLang="zh-CN" dirty="0">
                <a:sym typeface="+mn-ea"/>
              </a:rPr>
              <a:t> the application allows seller to store and manage the fuel information.</a:t>
            </a:r>
            <a:endParaRPr lang="en-US" altLang="zh-CN" dirty="0"/>
          </a:p>
          <a:p>
            <a:r>
              <a:rPr lang="en-US" altLang="zh-CN" b="1" dirty="0">
                <a:sym typeface="+mn-ea"/>
              </a:rPr>
              <a:t>Cylinder Management</a:t>
            </a:r>
            <a:r>
              <a:rPr lang="en-US" altLang="zh-CN" dirty="0">
                <a:sym typeface="+mn-ea"/>
              </a:rPr>
              <a:t>: the application allows seller to store and manage the cylinder that contains gas information and their stock and costs</a:t>
            </a:r>
            <a:endParaRPr lang="en-US" altLang="zh-CN" dirty="0"/>
          </a:p>
          <a:p>
            <a:r>
              <a:rPr lang="en-US" altLang="zh-CN" b="1" dirty="0">
                <a:sym typeface="+mn-ea"/>
              </a:rPr>
              <a:t>Customer Order Management</a:t>
            </a:r>
            <a:r>
              <a:rPr lang="en-US" altLang="zh-CN" dirty="0">
                <a:sym typeface="+mn-ea"/>
              </a:rPr>
              <a:t>: application allows customers to make order online by themselves and be able to pay after ordering.</a:t>
            </a:r>
            <a:endParaRPr lang="en-US" altLang="zh-CN" dirty="0"/>
          </a:p>
          <a:p>
            <a:r>
              <a:rPr lang="en-US" altLang="zh-CN" b="1" dirty="0">
                <a:sym typeface="+mn-ea"/>
              </a:rPr>
              <a:t>Reporting:</a:t>
            </a:r>
            <a:r>
              <a:rPr lang="en-US" altLang="zh-CN" dirty="0">
                <a:sym typeface="+mn-ea"/>
              </a:rPr>
              <a:t> application allows seller to view the performance of their business</a:t>
            </a:r>
            <a:endParaRPr lang="en-US" altLang="zh-CN" dirty="0"/>
          </a:p>
          <a:p>
            <a:endParaRPr 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526911" y="677695"/>
            <a:ext cx="10976400" cy="626400"/>
          </a:xfrm>
        </p:spPr>
        <p:txBody>
          <a:bodyPr>
            <a:normAutofit fontScale="90000"/>
          </a:bodyPr>
          <a:lstStyle/>
          <a:p>
            <a:r>
              <a:rPr lang="en-US" altLang="zh-CN"/>
              <a:t>Project Scope</a:t>
            </a:r>
          </a:p>
        </p:txBody>
      </p:sp>
      <p:sp>
        <p:nvSpPr>
          <p:cNvPr id="6" name="文本占位符 5"/>
          <p:cNvSpPr>
            <a:spLocks noGrp="1"/>
          </p:cNvSpPr>
          <p:nvPr>
            <p:ph type="body" sz="quarter" idx="13"/>
            <p:custDataLst>
              <p:tags r:id="rId3"/>
            </p:custDataLst>
          </p:nvPr>
        </p:nvSpPr>
        <p:spPr>
          <a:xfrm>
            <a:off x="829171" y="1688175"/>
            <a:ext cx="10975975" cy="828000"/>
          </a:xfrm>
        </p:spPr>
        <p:txBody>
          <a:bodyPr>
            <a:normAutofit fontScale="92500"/>
          </a:bodyPr>
          <a:lstStyle/>
          <a:p>
            <a:pPr marL="0" indent="0">
              <a:buNone/>
            </a:pPr>
            <a:r>
              <a:rPr lang="en-US">
                <a:sym typeface="+mn-ea"/>
              </a:rPr>
              <a:t>The Scope of the project is to develop Home Gas Delivery System that will help customers to order gas online and be delivered. The application also provide features of tracking business perfomance.</a:t>
            </a:r>
            <a:endParaRPr lang="en-US" altLang="zh-CN"/>
          </a:p>
        </p:txBody>
      </p:sp>
      <p:sp>
        <p:nvSpPr>
          <p:cNvPr id="2" name="Content Placeholder 1"/>
          <p:cNvSpPr>
            <a:spLocks noGrp="1"/>
          </p:cNvSpPr>
          <p:nvPr>
            <p:ph sz="quarter" idx="14"/>
          </p:nvPr>
        </p:nvSpPr>
        <p:spPr/>
        <p:txBody>
          <a:bodyPr>
            <a:normAutofit/>
          </a:bodyPr>
          <a:lstStyle/>
          <a:p>
            <a:pPr marL="0" indent="0">
              <a:buNone/>
            </a:pPr>
            <a:r>
              <a:rPr lang="en-US" b="1" dirty="0"/>
              <a:t>Resources</a:t>
            </a:r>
          </a:p>
          <a:p>
            <a:pPr marL="0" indent="0">
              <a:buNone/>
            </a:pPr>
            <a:r>
              <a:rPr lang="en-US" dirty="0"/>
              <a:t>The following resources will be needed to complete the project:</a:t>
            </a:r>
          </a:p>
          <a:p>
            <a:r>
              <a:rPr lang="en-US" dirty="0"/>
              <a:t> Java </a:t>
            </a:r>
          </a:p>
          <a:p>
            <a:r>
              <a:rPr lang="en-US" dirty="0"/>
              <a:t>Spring Boot</a:t>
            </a:r>
          </a:p>
          <a:p>
            <a:r>
              <a:rPr lang="en-US" dirty="0"/>
              <a:t> </a:t>
            </a:r>
            <a:r>
              <a:rPr lang="en-US" dirty="0" err="1"/>
              <a:t>MySql</a:t>
            </a:r>
            <a:endParaRPr lang="en-US" dirty="0"/>
          </a:p>
          <a:p>
            <a:r>
              <a:rPr lang="en-US" dirty="0" err="1"/>
              <a:t>Thymeleaf</a:t>
            </a:r>
            <a:endParaRPr lang="en-US" dirty="0"/>
          </a:p>
          <a:p>
            <a:r>
              <a:rPr lang="en-US" dirty="0"/>
              <a:t>Bootstrap</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pPr algn="ctr"/>
            <a:r>
              <a:rPr lang="en-US" altLang="zh-CN"/>
              <a:t>USER DOCUMENTATION</a:t>
            </a:r>
          </a:p>
        </p:txBody>
      </p:sp>
      <p:sp>
        <p:nvSpPr>
          <p:cNvPr id="6" name="Content Placeholder 5"/>
          <p:cNvSpPr>
            <a:spLocks noGrp="1"/>
          </p:cNvSpPr>
          <p:nvPr>
            <p:ph sz="quarter" idx="13"/>
          </p:nvPr>
        </p:nvSpPr>
        <p:spPr/>
        <p:txBody>
          <a:bodyPr>
            <a:noAutofit/>
          </a:bodyPr>
          <a:lstStyle/>
          <a:p>
            <a:pPr marL="0" indent="0">
              <a:buNone/>
            </a:pPr>
            <a:r>
              <a:rPr lang="en-US" sz="1100" b="1">
                <a:latin typeface="Times New Roman" panose="02020603050405020304" charset="0"/>
                <a:cs typeface="Times New Roman" panose="02020603050405020304" charset="0"/>
              </a:rPr>
              <a:t>ADMIN:</a:t>
            </a:r>
          </a:p>
          <a:p>
            <a:pPr marL="0" indent="0">
              <a:buNone/>
            </a:pPr>
            <a:r>
              <a:rPr lang="en-US" sz="1100">
                <a:latin typeface="Times New Roman" panose="02020603050405020304" charset="0"/>
                <a:cs typeface="Times New Roman" panose="02020603050405020304" charset="0"/>
              </a:rPr>
              <a:t>To register your Login into this system you will need to provide the email and password, you used when you were registered.  You have to be autheticated and authorized  in order to use admin navigation</a:t>
            </a:r>
          </a:p>
          <a:p>
            <a:pPr marL="0" indent="0">
              <a:buNone/>
            </a:pPr>
            <a:r>
              <a:rPr lang="en-US" sz="1100" b="1">
                <a:latin typeface="Times New Roman" panose="02020603050405020304" charset="0"/>
                <a:cs typeface="Times New Roman" panose="02020603050405020304" charset="0"/>
              </a:rPr>
              <a:t>NAVIGATION</a:t>
            </a:r>
          </a:p>
          <a:p>
            <a:r>
              <a:rPr lang="en-US" sz="1100">
                <a:latin typeface="Times New Roman" panose="02020603050405020304" charset="0"/>
                <a:cs typeface="Times New Roman" panose="02020603050405020304" charset="0"/>
              </a:rPr>
              <a:t>The HOME-GAS-delivery application on admin side is dived into different sections:</a:t>
            </a:r>
          </a:p>
          <a:p>
            <a:r>
              <a:rPr lang="en-US" sz="1100">
                <a:latin typeface="Times New Roman" panose="02020603050405020304" charset="0"/>
                <a:cs typeface="Times New Roman" panose="02020603050405020304" charset="0"/>
              </a:rPr>
              <a:t>DashBoard: the dashboard is for showing how your business is operating.</a:t>
            </a:r>
          </a:p>
          <a:p>
            <a:r>
              <a:rPr lang="en-US" sz="1100">
                <a:latin typeface="Times New Roman" panose="02020603050405020304" charset="0"/>
                <a:cs typeface="Times New Roman" panose="02020603050405020304" charset="0"/>
              </a:rPr>
              <a:t>Fuel: the fuel section is for managing your gas types you will sell, you can add, delete, view and edit</a:t>
            </a:r>
          </a:p>
          <a:p>
            <a:r>
              <a:rPr lang="en-US" sz="1100">
                <a:latin typeface="Times New Roman" panose="02020603050405020304" charset="0"/>
                <a:cs typeface="Times New Roman" panose="02020603050405020304" charset="0"/>
              </a:rPr>
              <a:t>Cylinder: The cylinder section is for managing the stock you have and total cost you invested, you can add,view,edit and delete.</a:t>
            </a:r>
          </a:p>
          <a:p>
            <a:r>
              <a:rPr lang="en-US" sz="1100">
                <a:latin typeface="Times New Roman" panose="02020603050405020304" charset="0"/>
                <a:cs typeface="Times New Roman" panose="02020603050405020304" charset="0"/>
              </a:rPr>
              <a:t>Payment: The payment section is for viewing how many customers have ordered and already paid their orders</a:t>
            </a:r>
          </a:p>
        </p:txBody>
      </p:sp>
      <p:sp>
        <p:nvSpPr>
          <p:cNvPr id="7" name="Content Placeholder 6"/>
          <p:cNvSpPr>
            <a:spLocks noGrp="1"/>
          </p:cNvSpPr>
          <p:nvPr>
            <p:ph sz="quarter" idx="14"/>
          </p:nvPr>
        </p:nvSpPr>
        <p:spPr/>
        <p:txBody>
          <a:bodyPr/>
          <a:lstStyle/>
          <a:p>
            <a:pPr marL="0" indent="0">
              <a:buNone/>
            </a:pPr>
            <a:r>
              <a:rPr lang="en-US" sz="1200" b="1" dirty="0">
                <a:latin typeface="Times New Roman" panose="02020603050405020304" charset="0"/>
                <a:cs typeface="Times New Roman" panose="02020603050405020304" charset="0"/>
              </a:rPr>
              <a:t>USER(CUSTOMER):</a:t>
            </a:r>
          </a:p>
          <a:p>
            <a:r>
              <a:rPr lang="en-US" sz="1200" dirty="0">
                <a:latin typeface="Times New Roman" panose="02020603050405020304" charset="0"/>
                <a:cs typeface="Times New Roman" panose="02020603050405020304" charset="0"/>
              </a:rPr>
              <a:t>To order your gas, you have to be on our web sites, it is user friendly. </a:t>
            </a:r>
          </a:p>
          <a:p>
            <a:r>
              <a:rPr lang="en-US" sz="1200" dirty="0">
                <a:latin typeface="Times New Roman" panose="02020603050405020304" charset="0"/>
                <a:cs typeface="Times New Roman" panose="02020603050405020304" charset="0"/>
              </a:rPr>
              <a:t>User can order through click to links that directs to order form . once you finished ordering you may choose to pay your order and payment confirmation will be done once you received email.</a:t>
            </a:r>
          </a:p>
          <a:p>
            <a:r>
              <a:rPr lang="en-US" sz="1200" dirty="0">
                <a:latin typeface="Times New Roman" panose="02020603050405020304" charset="0"/>
                <a:cs typeface="Times New Roman" panose="02020603050405020304" charset="0"/>
              </a:rPr>
              <a:t>To login use : </a:t>
            </a:r>
            <a:r>
              <a:rPr lang="en-US" sz="1200" dirty="0">
                <a:latin typeface="Times New Roman" panose="02020603050405020304" charset="0"/>
                <a:cs typeface="Times New Roman" panose="02020603050405020304" charset="0"/>
                <a:hlinkClick r:id="rId5"/>
              </a:rPr>
              <a:t>denysemarembo@gmail.com</a:t>
            </a:r>
            <a:endParaRPr lang="en-US" sz="1200" dirty="0">
              <a:latin typeface="Times New Roman" panose="02020603050405020304" charset="0"/>
              <a:cs typeface="Times New Roman" panose="02020603050405020304" charset="0"/>
            </a:endParaRPr>
          </a:p>
          <a:p>
            <a:pPr lvl="3"/>
            <a:r>
              <a:rPr lang="en-US" sz="1200" dirty="0">
                <a:latin typeface="Times New Roman" panose="02020603050405020304" charset="0"/>
                <a:cs typeface="Times New Roman" panose="02020603050405020304" charset="0"/>
              </a:rPr>
              <a:t>Password:Marembo@12</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Database Schema</a:t>
            </a:r>
          </a:p>
        </p:txBody>
      </p:sp>
      <p:pic>
        <p:nvPicPr>
          <p:cNvPr id="5" name="Picture Placeholder 4" descr="homegas"/>
          <p:cNvPicPr>
            <a:picLocks noGrp="1" noChangeAspect="1"/>
          </p:cNvPicPr>
          <p:nvPr>
            <p:ph type="pic" idx="1"/>
          </p:nvPr>
        </p:nvPicPr>
        <p:blipFill>
          <a:blip r:embed="rId2"/>
          <a:stretch>
            <a:fillRect/>
          </a:stretch>
        </p:blipFill>
        <p:spPr>
          <a:xfrm>
            <a:off x="669925" y="1486535"/>
            <a:ext cx="8482965" cy="43192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标题 6"/>
          <p:cNvSpPr>
            <a:spLocks noGrp="1"/>
          </p:cNvSpPr>
          <p:nvPr>
            <p:ph type="title"/>
            <p:custDataLst>
              <p:tags r:id="rId2"/>
            </p:custDataLst>
          </p:nvPr>
        </p:nvSpPr>
        <p:spPr>
          <a:xfrm>
            <a:off x="1522730" y="1339215"/>
            <a:ext cx="9144000" cy="1682115"/>
          </a:xfrm>
        </p:spPr>
        <p:txBody>
          <a:bodyPr>
            <a:normAutofit fontScale="90000"/>
          </a:bodyPr>
          <a:lstStyle/>
          <a:p>
            <a:r>
              <a:rPr lang="en-US" altLang="zh-CN" sz="5400">
                <a:latin typeface="Times New Roman" panose="02020603050405020304" charset="0"/>
                <a:cs typeface="Times New Roman" panose="02020603050405020304" charset="0"/>
              </a:rPr>
              <a:t>Other functionality of application</a:t>
            </a:r>
          </a:p>
        </p:txBody>
      </p:sp>
      <p:sp>
        <p:nvSpPr>
          <p:cNvPr id="8" name="文本占位符 7"/>
          <p:cNvSpPr>
            <a:spLocks noGrp="1"/>
          </p:cNvSpPr>
          <p:nvPr>
            <p:ph type="body" sz="quarter" idx="13"/>
            <p:custDataLst>
              <p:tags r:id="rId3"/>
            </p:custDataLst>
          </p:nvPr>
        </p:nvSpPr>
        <p:spPr>
          <a:xfrm>
            <a:off x="1522730" y="3362960"/>
            <a:ext cx="9144000" cy="1809750"/>
          </a:xfrm>
        </p:spPr>
        <p:txBody>
          <a:bodyPr>
            <a:noAutofit/>
          </a:bodyPr>
          <a:lstStyle/>
          <a:p>
            <a:pPr marL="0" indent="0">
              <a:buNone/>
            </a:pPr>
            <a:r>
              <a:rPr lang="en-US" altLang="zh-CN" sz="1100">
                <a:latin typeface="Times New Roman" panose="02020603050405020304" charset="0"/>
                <a:cs typeface="Times New Roman" panose="02020603050405020304" charset="0"/>
              </a:rPr>
              <a:t>Home Gas Application has Authentication and Authorization by using spring security</a:t>
            </a:r>
          </a:p>
          <a:p>
            <a:pPr marL="0" indent="0">
              <a:buNone/>
            </a:pPr>
            <a:r>
              <a:rPr lang="en-US" altLang="zh-CN" sz="1100">
                <a:latin typeface="Times New Roman" panose="02020603050405020304" charset="0"/>
                <a:cs typeface="Times New Roman" panose="02020603050405020304" charset="0"/>
              </a:rPr>
              <a:t>CRUD(Create, Read, Update, Delete) operations on fuel and cylinder</a:t>
            </a:r>
          </a:p>
          <a:p>
            <a:pPr marL="0" indent="0">
              <a:buNone/>
            </a:pPr>
            <a:r>
              <a:rPr lang="en-US" altLang="zh-CN" sz="1100">
                <a:latin typeface="Times New Roman" panose="02020603050405020304" charset="0"/>
                <a:cs typeface="Times New Roman" panose="02020603050405020304" charset="0"/>
              </a:rPr>
              <a:t>Form Validation: validate users inputs </a:t>
            </a:r>
          </a:p>
          <a:p>
            <a:pPr marL="0" indent="0">
              <a:buNone/>
            </a:pPr>
            <a:r>
              <a:rPr lang="en-US" altLang="zh-CN" sz="1100">
                <a:latin typeface="Times New Roman" panose="02020603050405020304" charset="0"/>
                <a:cs typeface="Times New Roman" panose="02020603050405020304" charset="0"/>
              </a:rPr>
              <a:t>Search and Filtering: search and Filter</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normAutofit/>
          </a:bodyPr>
          <a:lstStyle/>
          <a:p>
            <a:pPr algn="ctr"/>
            <a:r>
              <a:rPr lang="en-US" altLang="zh-CN"/>
              <a:t> Technical Documentation</a:t>
            </a:r>
          </a:p>
        </p:txBody>
      </p:sp>
      <p:sp>
        <p:nvSpPr>
          <p:cNvPr id="4" name="内容占位符 3"/>
          <p:cNvSpPr>
            <a:spLocks noGrp="1"/>
          </p:cNvSpPr>
          <p:nvPr>
            <p:ph sz="quarter" idx="13"/>
            <p:custDataLst>
              <p:tags r:id="rId3"/>
            </p:custDataLst>
          </p:nvPr>
        </p:nvSpPr>
        <p:spPr/>
        <p:txBody>
          <a:bodyPr>
            <a:normAutofit lnSpcReduction="10000"/>
          </a:bodyPr>
          <a:lstStyle/>
          <a:p>
            <a:pPr marL="0" indent="0">
              <a:buNone/>
            </a:pPr>
            <a:r>
              <a:rPr lang="en-US" altLang="zh-CN" sz="1400" dirty="0">
                <a:latin typeface="Times New Roman" panose="02020603050405020304" charset="0"/>
                <a:cs typeface="Times New Roman" panose="02020603050405020304" charset="0"/>
              </a:rPr>
              <a:t>Architecture The Home Gas Delivery application is a web application that is implemented using the Spring Boot framework. </a:t>
            </a:r>
          </a:p>
          <a:p>
            <a:pPr marL="0" indent="0">
              <a:buNone/>
            </a:pPr>
            <a:r>
              <a:rPr lang="en-US" altLang="zh-CN" sz="1400" dirty="0">
                <a:latin typeface="Times New Roman" panose="02020603050405020304" charset="0"/>
                <a:cs typeface="Times New Roman" panose="02020603050405020304" charset="0"/>
              </a:rPr>
              <a:t>The Spring Boot framework provides a number of features that make it easy to develop and deploy web applications, including:</a:t>
            </a:r>
          </a:p>
          <a:p>
            <a:pPr marL="0" indent="0">
              <a:buNone/>
            </a:pPr>
            <a:r>
              <a:rPr lang="en-US" altLang="zh-CN" sz="1400" dirty="0">
                <a:latin typeface="Times New Roman" panose="02020603050405020304" charset="0"/>
                <a:cs typeface="Times New Roman" panose="02020603050405020304" charset="0"/>
              </a:rPr>
              <a:t> •</a:t>
            </a:r>
            <a:r>
              <a:rPr lang="en-US" altLang="zh-CN" sz="1400" b="1" dirty="0">
                <a:latin typeface="Times New Roman" panose="02020603050405020304" charset="0"/>
                <a:cs typeface="Times New Roman" panose="02020603050405020304" charset="0"/>
              </a:rPr>
              <a:t>Autoconfiguration:</a:t>
            </a:r>
            <a:r>
              <a:rPr lang="en-US" altLang="zh-CN" sz="1400" dirty="0">
                <a:latin typeface="Times New Roman" panose="02020603050405020304" charset="0"/>
                <a:cs typeface="Times New Roman" panose="02020603050405020304" charset="0"/>
              </a:rPr>
              <a:t> The Spring Boot framework automatically configures many of the dependencies that are needed for a web application. This makes it easy to get started with development.</a:t>
            </a:r>
          </a:p>
          <a:p>
            <a:pPr marL="0" indent="0">
              <a:buNone/>
            </a:pPr>
            <a:r>
              <a:rPr lang="en-US" altLang="zh-CN" sz="1400" dirty="0">
                <a:latin typeface="Times New Roman" panose="02020603050405020304" charset="0"/>
                <a:cs typeface="Times New Roman" panose="02020603050405020304" charset="0"/>
              </a:rPr>
              <a:t> •</a:t>
            </a:r>
            <a:r>
              <a:rPr lang="en-US" altLang="zh-CN" sz="1400" b="1" dirty="0">
                <a:latin typeface="Times New Roman" panose="02020603050405020304" charset="0"/>
                <a:cs typeface="Times New Roman" panose="02020603050405020304" charset="0"/>
              </a:rPr>
              <a:t>Starters:</a:t>
            </a:r>
            <a:r>
              <a:rPr lang="en-US" altLang="zh-CN" sz="1400" dirty="0">
                <a:latin typeface="Times New Roman" panose="02020603050405020304" charset="0"/>
                <a:cs typeface="Times New Roman" panose="02020603050405020304" charset="0"/>
              </a:rPr>
              <a:t> The Spring Boot framework provides a number of starters that make it easy to add specific features to a web application. For example, there are starters for adding a database, adding security, and adding a web server. </a:t>
            </a:r>
          </a:p>
          <a:p>
            <a:pPr marL="0" indent="0">
              <a:buNone/>
            </a:pPr>
            <a:r>
              <a:rPr lang="en-US" altLang="zh-CN" sz="1400" dirty="0">
                <a:latin typeface="Times New Roman" panose="02020603050405020304" charset="0"/>
                <a:cs typeface="Times New Roman" panose="02020603050405020304" charset="0"/>
              </a:rPr>
              <a:t>•</a:t>
            </a:r>
            <a:r>
              <a:rPr lang="en-US" altLang="zh-CN" sz="1400" b="1" dirty="0">
                <a:latin typeface="Times New Roman" panose="02020603050405020304" charset="0"/>
                <a:cs typeface="Times New Roman" panose="02020603050405020304" charset="0"/>
              </a:rPr>
              <a:t>Dependency management:</a:t>
            </a:r>
            <a:r>
              <a:rPr lang="en-US" altLang="zh-CN" sz="1400" dirty="0">
                <a:latin typeface="Times New Roman" panose="02020603050405020304" charset="0"/>
                <a:cs typeface="Times New Roman" panose="02020603050405020304" charset="0"/>
              </a:rPr>
              <a:t> The Spring Boot framework manages the dependencies for a web application. This makes it easy to keep the dependencies up to date and to avoid conflicts between dependencies.</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82"/>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5"/>
  <p:tag name="KSO_WM_UNIT_LAYERLEVEL" val="1"/>
  <p:tag name="KSO_WM_TAG_VERSION" val="1.0"/>
  <p:tag name="KSO_WM_BEAUTIFY_FLAG" val="#wm#"/>
  <p:tag name="KSO_WM_SLIDE_BACKGROUND_TYPE" val="leftRight"/>
  <p:tag name="KSO_WM_SLIDE_BK_DARK_LIGHT" val="2"/>
  <p:tag name="KSO_WM_UNIT_TYPE" val="i"/>
  <p:tag name="KSO_WM_UNIT_INDEX" val="5"/>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SLIDE_BACKGROUND_TYPE" val="bottomTop"/>
  <p:tag name="KSO_WM_SLIDE_BK_DARK_LIGHT" val="2"/>
  <p:tag name="KSO_WM_UNIT_TYPE" val="i"/>
  <p:tag name="KSO_WM_UNIT_INDEX" val="1"/>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SLIDE_BACKGROUND_TYPE" val="navigation"/>
  <p:tag name="KSO_WM_SLIDE_BK_DARK_LIGHT" val="2"/>
  <p:tag name="KSO_WM_UNIT_TYPE" val="i"/>
  <p:tag name="KSO_WM_UNIT_INDEX" val="1"/>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SLIDE_BACKGROUND_TYPE" val="navigation"/>
  <p:tag name="KSO_WM_SLIDE_BK_DARK_LIGHT" val="2"/>
  <p:tag name="KSO_WM_UNIT_TYPE" val="i"/>
  <p:tag name="KSO_WM_UNIT_INDEX"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SLIDE_BACKGROUND_TYPE" val="navigation"/>
  <p:tag name="KSO_WM_SLIDE_BK_DARK_LIGHT" val="2"/>
  <p:tag name="KSO_WM_UNIT_TYPE" val="i"/>
  <p:tag name="KSO_WM_UNIT_INDEX" val="3"/>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SLIDE_BACKGROUND_TYPE" val="navigation"/>
  <p:tag name="KSO_WM_SLIDE_BK_DARK_LIGHT" val="2"/>
  <p:tag name="KSO_WM_UNIT_TYPE" val="i"/>
  <p:tag name="KSO_WM_UNIT_INDEX" val="4"/>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82_14**"/>
  <p:tag name="KSO_WM_TEMPLATE_CATEGORY" val="custom"/>
  <p:tag name="KSO_WM_TEMPLATE_INDEX" val="20202682"/>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82_14**"/>
  <p:tag name="KSO_WM_TEMPLATE_CATEGORY" val="custom"/>
  <p:tag name="KSO_WM_TEMPLATE_INDEX" val="20202682"/>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SLIDE_BACKGROUND_TYPE" val="belt"/>
  <p:tag name="KSO_WM_SLIDE_BK_DARK_LIGHT" val="2"/>
  <p:tag name="KSO_WM_UNIT_TYPE" val="i"/>
  <p:tag name="KSO_WM_UNIT_INDEX" val="5"/>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SLIDE_BACKGROUND_TYPE" val="belt"/>
  <p:tag name="KSO_WM_SLIDE_BK_DARK_LIGHT" val="2"/>
  <p:tag name="KSO_WM_UNIT_TYPE" val="i"/>
  <p:tag name="KSO_WM_UNIT_INDEX" val="6"/>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SLIDE_BACKGROUND_TYPE" val="belt"/>
  <p:tag name="KSO_WM_SLIDE_BK_DARK_LIGHT" val="2"/>
  <p:tag name="KSO_WM_UNIT_TYPE" val="i"/>
  <p:tag name="KSO_WM_UNIT_INDEX" val="7"/>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SLIDE_BACKGROUND_TYPE" val="belt"/>
  <p:tag name="KSO_WM_SLIDE_BK_DARK_LIGHT" val="2"/>
  <p:tag name="KSO_WM_UNIT_TYPE" val="i"/>
  <p:tag name="KSO_WM_UNIT_INDEX" val="3"/>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SLIDE_BACKGROUND_TYPE" val="belt"/>
  <p:tag name="KSO_WM_SLIDE_BK_DARK_LIGHT" val="2"/>
  <p:tag name="KSO_WM_UNIT_TYPE" val="i"/>
  <p:tag name="KSO_WM_UNIT_INDEX" val="4"/>
</p:tagLst>
</file>

<file path=ppt/tags/tag145.xml><?xml version="1.0" encoding="utf-8"?>
<p:tagLst xmlns:a="http://schemas.openxmlformats.org/drawingml/2006/main" xmlns:r="http://schemas.openxmlformats.org/officeDocument/2006/relationships" xmlns:p="http://schemas.openxmlformats.org/presentationml/2006/main">
  <p:tag name="KSO_WM_SLIDE_ID" val="custom20202682_1"/>
  <p:tag name="KSO_WM_TEMPLATE_SUBCATEGORY" val="0"/>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02682"/>
  <p:tag name="KSO_WM_SLIDE_TYPE" val="title"/>
  <p:tag name="KSO_WM_SLIDE_SUBTYPE" val="pureTxt"/>
  <p:tag name="KSO_WM_SLIDE_LAYOUT" val="a_b"/>
  <p:tag name="KSO_WM_SLIDE_LAYOUT_CNT" val="1_1"/>
  <p:tag name="KSO_WM_TEMPLATE_THUMBS_INDEX" val="1、4、7、8、9、10、11、12、13、14、15"/>
  <p:tag name="KSO_WM_TEMPLATE_MASTER_THUMB_INDEX" val="12"/>
</p:tagLst>
</file>

<file path=ppt/tags/tag146.xml><?xml version="1.0" encoding="utf-8"?>
<p:tagLst xmlns:a="http://schemas.openxmlformats.org/drawingml/2006/main" xmlns:r="http://schemas.openxmlformats.org/officeDocument/2006/relationships" xmlns:p="http://schemas.openxmlformats.org/presentationml/2006/main">
  <p:tag name="KSO_WM_SLIDE_ID" val="custom20202682_6"/>
  <p:tag name="KSO_WM_TEMPLATE_SUBCATEGORY" val="0"/>
  <p:tag name="KSO_WM_TEMPLATE_MASTER_TYPE" val="1"/>
  <p:tag name="KSO_WM_TEMPLATE_COLOR_TYPE" val="1"/>
  <p:tag name="KSO_WM_SLIDE_ITEM_CNT" val="6"/>
  <p:tag name="KSO_WM_SLIDE_INDEX" val="6"/>
  <p:tag name="KSO_WM_DIAGRAM_GROUP_CODE" val="l1-1"/>
  <p:tag name="KSO_WM_SLIDE_DIAGTYPE" val="l"/>
  <p:tag name="KSO_WM_TAG_VERSION" val="1.0"/>
  <p:tag name="KSO_WM_BEAUTIFY_FLAG" val="#wm#"/>
  <p:tag name="KSO_WM_TEMPLATE_CATEGORY" val="custom"/>
  <p:tag name="KSO_WM_TEMPLATE_INDEX" val="20202682"/>
  <p:tag name="KSO_WM_SLIDE_LAYOUT" val="a_l"/>
  <p:tag name="KSO_WM_SLIDE_LAYOUT_CNT" val="1_1"/>
  <p:tag name="KSO_WM_SLIDE_TYPE" val="contents"/>
  <p:tag name="KSO_WM_SLIDE_SUBTYPE" val="diag"/>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2682_6*i*1"/>
  <p:tag name="KSO_WM_TEMPLATE_CATEGORY" val="custom"/>
  <p:tag name="KSO_WM_TEMPLATE_INDEX" val="20202682"/>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ISCONTENTSTITLE" val="1"/>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682_6*a*1"/>
  <p:tag name="KSO_WM_TEMPLATE_CATEGORY" val="custom"/>
  <p:tag name="KSO_WM_TEMPLATE_INDEX" val="20202682"/>
  <p:tag name="KSO_WM_UNIT_LAYERLEVEL" val="1"/>
  <p:tag name="KSO_WM_TAG_VERSION" val="1.0"/>
  <p:tag name="KSO_WM_BEAUTIFY_FLAG" val="#wm#"/>
  <p:tag name="KSO_WM_UNIT_PRESET_TEXT" val="CONTENTS"/>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682_6*l_h_i*1_1_1"/>
  <p:tag name="KSO_WM_TEMPLATE_CATEGORY" val="custom"/>
  <p:tag name="KSO_WM_TEMPLATE_INDEX" val="20202682"/>
  <p:tag name="KSO_WM_UNIT_LAYERLEVEL" val="1_1_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682_6*l_h_i*1_2_1"/>
  <p:tag name="KSO_WM_TEMPLATE_CATEGORY" val="custom"/>
  <p:tag name="KSO_WM_TEMPLATE_INDEX" val="20202682"/>
  <p:tag name="KSO_WM_UNIT_LAYERLEVEL" val="1_1_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2682_6*l_h_i*1_3_1"/>
  <p:tag name="KSO_WM_TEMPLATE_CATEGORY" val="custom"/>
  <p:tag name="KSO_WM_TEMPLATE_INDEX" val="20202682"/>
  <p:tag name="KSO_WM_UNIT_LAYERLEVEL" val="1_1_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2682_6*l_h_i*1_4_1"/>
  <p:tag name="KSO_WM_TEMPLATE_CATEGORY" val="custom"/>
  <p:tag name="KSO_WM_TEMPLATE_INDEX" val="20202682"/>
  <p:tag name="KSO_WM_UNIT_LAYERLEVEL" val="1_1_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2682_6*l_h_a*1_1_1"/>
  <p:tag name="KSO_WM_TEMPLATE_CATEGORY" val="custom"/>
  <p:tag name="KSO_WM_TEMPLATE_INDEX" val="20202682"/>
  <p:tag name="KSO_WM_UNIT_LAYERLEVEL" val="1_1_1"/>
  <p:tag name="KSO_WM_TAG_VERSION" val="1.0"/>
  <p:tag name="KSO_WM_BEAUTIFY_FLAG" val="#wm#"/>
  <p:tag name="KSO_WM_UNIT_VALUE" val="9"/>
  <p:tag name="KSO_WM_UNIT_PRESET_TEXT" val="Click here to add to the title"/>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02682_6*l_h_a*1_4_1"/>
  <p:tag name="KSO_WM_TEMPLATE_CATEGORY" val="custom"/>
  <p:tag name="KSO_WM_TEMPLATE_INDEX" val="20202682"/>
  <p:tag name="KSO_WM_UNIT_LAYERLEVEL" val="1_1_1"/>
  <p:tag name="KSO_WM_TAG_VERSION" val="1.0"/>
  <p:tag name="KSO_WM_BEAUTIFY_FLAG" val="#wm#"/>
  <p:tag name="KSO_WM_UNIT_VALUE" val="9"/>
  <p:tag name="KSO_WM_UNIT_PRESET_TEXT" val="Click here to add to the title"/>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2682_6*l_h_a*1_3_1"/>
  <p:tag name="KSO_WM_TEMPLATE_CATEGORY" val="custom"/>
  <p:tag name="KSO_WM_TEMPLATE_INDEX" val="20202682"/>
  <p:tag name="KSO_WM_UNIT_LAYERLEVEL" val="1_1_1"/>
  <p:tag name="KSO_WM_TAG_VERSION" val="1.0"/>
  <p:tag name="KSO_WM_BEAUTIFY_FLAG" val="#wm#"/>
  <p:tag name="KSO_WM_UNIT_VALUE" val="9"/>
  <p:tag name="KSO_WM_UNIT_PRESET_TEXT" val="Click here to add to the title"/>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2682_6*l_h_a*1_2_1"/>
  <p:tag name="KSO_WM_TEMPLATE_CATEGORY" val="custom"/>
  <p:tag name="KSO_WM_TEMPLATE_INDEX" val="20202682"/>
  <p:tag name="KSO_WM_UNIT_LAYERLEVEL" val="1_1_1"/>
  <p:tag name="KSO_WM_TAG_VERSION" val="1.0"/>
  <p:tag name="KSO_WM_BEAUTIFY_FLAG" val="#wm#"/>
  <p:tag name="KSO_WM_UNIT_VALUE" val="9"/>
  <p:tag name="KSO_WM_UNIT_PRESET_TEXT" val="Click here to add to the title"/>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202682_6*l_h_i*1_5_1"/>
  <p:tag name="KSO_WM_TEMPLATE_CATEGORY" val="custom"/>
  <p:tag name="KSO_WM_TEMPLATE_INDEX" val="20202682"/>
  <p:tag name="KSO_WM_UNIT_LAYERLEVEL" val="1_1_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custom20202682_6*l_h_i*1_6_1"/>
  <p:tag name="KSO_WM_TEMPLATE_CATEGORY" val="custom"/>
  <p:tag name="KSO_WM_TEMPLATE_INDEX" val="20202682"/>
  <p:tag name="KSO_WM_UNIT_LAYERLEVEL" val="1_1_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6_1"/>
  <p:tag name="KSO_WM_UNIT_ID" val="custom20202682_6*l_h_a*1_6_1"/>
  <p:tag name="KSO_WM_TEMPLATE_CATEGORY" val="custom"/>
  <p:tag name="KSO_WM_TEMPLATE_INDEX" val="20202682"/>
  <p:tag name="KSO_WM_UNIT_LAYERLEVEL" val="1_1_1"/>
  <p:tag name="KSO_WM_TAG_VERSION" val="1.0"/>
  <p:tag name="KSO_WM_BEAUTIFY_FLAG" val="#wm#"/>
  <p:tag name="KSO_WM_UNIT_VALUE" val="9"/>
  <p:tag name="KSO_WM_UNIT_PRESET_TEXT" val="Click here to add to the title"/>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custom20202682_6*l_h_a*1_5_1"/>
  <p:tag name="KSO_WM_TEMPLATE_CATEGORY" val="custom"/>
  <p:tag name="KSO_WM_TEMPLATE_INDEX" val="20202682"/>
  <p:tag name="KSO_WM_UNIT_LAYERLEVEL" val="1_1_1"/>
  <p:tag name="KSO_WM_TAG_VERSION" val="1.0"/>
  <p:tag name="KSO_WM_BEAUTIFY_FLAG" val="#wm#"/>
  <p:tag name="KSO_WM_UNIT_VALUE" val="9"/>
  <p:tag name="KSO_WM_UNIT_PRESET_TEXT" val="Click here to add to the title"/>
</p:tagLst>
</file>

<file path=ppt/tags/tag161.xml><?xml version="1.0" encoding="utf-8"?>
<p:tagLst xmlns:a="http://schemas.openxmlformats.org/drawingml/2006/main" xmlns:r="http://schemas.openxmlformats.org/officeDocument/2006/relationships" xmlns:p="http://schemas.openxmlformats.org/presentationml/2006/main">
  <p:tag name="KSO_WM_SLIDE_ID" val="custom20202682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2682"/>
  <p:tag name="KSO_WM_SLIDE_TYPE" val="sectionTitle"/>
  <p:tag name="KSO_WM_SLIDE_SUBTYPE" val="pureTxt"/>
  <p:tag name="KSO_WM_SLIDE_LAYOUT" val="a_b_e"/>
  <p:tag name="KSO_WM_SLIDE_LAYOUT_CNT" val="1_1_1"/>
</p:tagLst>
</file>

<file path=ppt/tags/tag16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 name="KSO_WM_UNIT_HIGHLIGHT" val="0"/>
  <p:tag name="KSO_WM_UNIT_COMPATIBLE" val="0"/>
  <p:tag name="KSO_WM_UNIT_DIAGRAM_ISNUMVISUAL" val="0"/>
  <p:tag name="KSO_WM_UNIT_DIAGRAM_ISREFERUNIT" val="0"/>
  <p:tag name="KSO_WM_UNIT_ID" val="custom20202682_7*e*1"/>
  <p:tag name="KSO_WM_TEMPLATE_CATEGORY" val="custom"/>
  <p:tag name="KSO_WM_TEMPLATE_INDEX" val="20202682"/>
  <p:tag name="KSO_WM_UNIT_LAYERLEVEL" val="1"/>
  <p:tag name="KSO_WM_TAG_VERSION" val="1.0"/>
  <p:tag name="KSO_WM_BEAUTIFY_FLAG" val="#wm#"/>
  <p:tag name="KSO_WM_UNIT_PRESET_TEXT" val="01"/>
  <p:tag name="KSO_WM_UNIT_NOCLEAR" val="0"/>
  <p:tag name="KSO_WM_UNIT_VALUE" val="1"/>
  <p:tag name="KSO_WM_UNIT_TYPE" val="e"/>
  <p:tag name="KSO_WM_UNIT_INDEX" val="1"/>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82_7*a*1"/>
  <p:tag name="KSO_WM_TEMPLATE_CATEGORY" val="custom"/>
  <p:tag name="KSO_WM_TEMPLATE_INDEX" val="20202682"/>
  <p:tag name="KSO_WM_UNIT_LAYERLEVEL" val="1"/>
  <p:tag name="KSO_WM_TAG_VERSION" val="1.0"/>
  <p:tag name="KSO_WM_BEAUTIFY_FLAG" val="#wm#"/>
  <p:tag name="KSO_WM_UNIT_ISCONTENTSTITLE" val="0"/>
  <p:tag name="KSO_WM_UNIT_NOCLEAR" val="0"/>
  <p:tag name="KSO_WM_UNIT_VALUE" val="7"/>
  <p:tag name="KSO_WM_UNIT_TYPE" val="a"/>
  <p:tag name="KSO_WM_UNIT_INDEX" val="1"/>
  <p:tag name="KSO_WM_UNIT_PRESET_TEXT" val="Enter title"/>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82_7*b*1"/>
  <p:tag name="KSO_WM_TEMPLATE_CATEGORY" val="custom"/>
  <p:tag name="KSO_WM_TEMPLATE_INDEX" val="20202682"/>
  <p:tag name="KSO_WM_UNIT_LAYERLEVEL" val="1"/>
  <p:tag name="KSO_WM_TAG_VERSION" val="1.0"/>
  <p:tag name="KSO_WM_BEAUTIFY_FLAG" val="#wm#"/>
  <p:tag name="KSO_WM_UNIT_ISCONTENTSTITLE" val="0"/>
  <p:tag name="KSO_WM_UNIT_NOCLEAR" val="0"/>
  <p:tag name="KSO_WM_UNIT_VALUE" val="45"/>
  <p:tag name="KSO_WM_UNIT_TYPE" val="b"/>
  <p:tag name="KSO_WM_UNIT_INDEX" val="1"/>
  <p:tag name="KSO_WM_UNIT_PRESET_TEXT" val="Click here to add the text, the text is the refinement of your thought, and please try to explain the point of view as succinctly as possible."/>
</p:tagLst>
</file>

<file path=ppt/tags/tag165.xml><?xml version="1.0" encoding="utf-8"?>
<p:tagLst xmlns:a="http://schemas.openxmlformats.org/drawingml/2006/main" xmlns:r="http://schemas.openxmlformats.org/officeDocument/2006/relationships" xmlns:p="http://schemas.openxmlformats.org/presentationml/2006/main">
  <p:tag name="KSO_WM_SLIDE_ID" val="custom20202682_10"/>
  <p:tag name="KSO_WM_TEMPLATE_SUBCATEGORY" val="0"/>
  <p:tag name="KSO_WM_SLIDE_TYPE" val="text"/>
  <p:tag name="KSO_WM_SLIDE_SUBTYPE" val="picTxt"/>
  <p:tag name="KSO_WM_SLIDE_ITEM_CNT" val="0"/>
  <p:tag name="KSO_WM_SLIDE_INDEX" val="10"/>
  <p:tag name="KSO_WM_SLIDE_SIZE" val="865*400"/>
  <p:tag name="KSO_WM_SLIDE_POSITION" val="45*60"/>
  <p:tag name="KSO_WM_TAG_VERSION" val="1.0"/>
  <p:tag name="KSO_WM_BEAUTIFY_FLAG" val="#wm#"/>
  <p:tag name="KSO_WM_TEMPLATE_CATEGORY" val="custom"/>
  <p:tag name="KSO_WM_TEMPLATE_INDEX" val="20202682"/>
  <p:tag name="KSO_WM_SLIDE_LAYOUT" val="a_d_f"/>
  <p:tag name="KSO_WM_SLIDE_LAYOUT_CNT" val="1_1_1"/>
  <p:tag name="KSO_WM_TEMPLATE_MASTER_TYPE" val="1"/>
  <p:tag name="KSO_WM_TEMPLATE_COLOR_TYPE" val="1"/>
</p:tagLst>
</file>

<file path=ppt/tags/tag16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82_10*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67.xml><?xml version="1.0" encoding="utf-8"?>
<p:tagLst xmlns:a="http://schemas.openxmlformats.org/drawingml/2006/main" xmlns:r="http://schemas.openxmlformats.org/officeDocument/2006/relationships" xmlns:p="http://schemas.openxmlformats.org/presentationml/2006/main">
  <p:tag name="KSO_WM_SLIDE_ID" val="custom20202682_11"/>
  <p:tag name="KSO_WM_TEMPLATE_SUBCATEGORY" val="0"/>
  <p:tag name="KSO_WM_SLIDE_TYPE" val="text"/>
  <p:tag name="KSO_WM_SLIDE_SUBTYPE" val="picTxt"/>
  <p:tag name="KSO_WM_SLIDE_ITEM_CNT" val="0"/>
  <p:tag name="KSO_WM_SLIDE_INDEX" val="11"/>
  <p:tag name="KSO_WM_SLIDE_SIZE" val="888*441"/>
  <p:tag name="KSO_WM_SLIDE_POSITION" val="41*53"/>
  <p:tag name="KSO_WM_TAG_VERSION" val="1.0"/>
  <p:tag name="KSO_WM_BEAUTIFY_FLAG" val="#wm#"/>
  <p:tag name="KSO_WM_TEMPLATE_CATEGORY" val="custom"/>
  <p:tag name="KSO_WM_TEMPLATE_INDEX" val="20202682"/>
  <p:tag name="KSO_WM_SLIDE_LAYOUT" val="a_d_f"/>
  <p:tag name="KSO_WM_SLIDE_LAYOUT_CNT" val="1_1_1"/>
  <p:tag name="KSO_WM_TEMPLATE_MASTER_TYPE" val="1"/>
  <p:tag name="KSO_WM_TEMPLATE_COLOR_TYPE" val="1"/>
</p:tagLst>
</file>

<file path=ppt/tags/tag16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82_11*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69.xml><?xml version="1.0" encoding="utf-8"?>
<p:tagLst xmlns:a="http://schemas.openxmlformats.org/drawingml/2006/main" xmlns:r="http://schemas.openxmlformats.org/officeDocument/2006/relationships" xmlns:p="http://schemas.openxmlformats.org/presentationml/2006/main">
  <p:tag name="KSO_WM_UNIT_NOCLEAR" val="0"/>
  <p:tag name="KSO_WM_UNIT_VALUE" val="106"/>
  <p:tag name="KSO_WM_UNIT_HIGHLIGHT" val="0"/>
  <p:tag name="KSO_WM_UNIT_COMPATIBLE" val="0"/>
  <p:tag name="KSO_WM_UNIT_DIAGRAM_ISNUMVISUAL" val="0"/>
  <p:tag name="KSO_WM_UNIT_DIAGRAM_ISREFERUNIT" val="0"/>
  <p:tag name="KSO_WM_UNIT_TYPE" val="f"/>
  <p:tag name="KSO_WM_UNIT_INDEX" val="1"/>
  <p:tag name="KSO_WM_UNIT_ID" val="custom20202682_11*f*1"/>
  <p:tag name="KSO_WM_TEMPLATE_CATEGORY" val="custom"/>
  <p:tag name="KSO_WM_TEMPLATE_INDEX" val="20202682"/>
  <p:tag name="KSO_WM_UNIT_LAYERLEVEL" val="1"/>
  <p:tag name="KSO_WM_TAG_VERSION" val="1.0"/>
  <p:tag name="KSO_WM_BEAUTIFY_FLAG" val="#wm#"/>
  <p:tag name="KSO_WM_UNIT_PRESET_TEXT" val="Click here to add the text, the text is the extraction of your thought, please try to explain your point of view as succinctly as possible."/>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ID" val="custom20202682_13"/>
  <p:tag name="KSO_WM_TEMPLATE_SUBCATEGORY" val="0"/>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682"/>
  <p:tag name="KSO_WM_SLIDE_LAYOUT" val="a_d_f"/>
  <p:tag name="KSO_WM_SLIDE_LAYOUT_CNT" val="1_2_2"/>
  <p:tag name="KSO_WM_TEMPLATE_MASTER_TYPE" val="1"/>
  <p:tag name="KSO_WM_TEMPLATE_COLOR_TYPE" val="1"/>
</p:tagLst>
</file>

<file path=ppt/tags/tag17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82_13*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72.xml><?xml version="1.0" encoding="utf-8"?>
<p:tagLst xmlns:a="http://schemas.openxmlformats.org/drawingml/2006/main" xmlns:r="http://schemas.openxmlformats.org/officeDocument/2006/relationships" xmlns:p="http://schemas.openxmlformats.org/presentationml/2006/main">
  <p:tag name="KSO_WM_SLIDE_ID" val="custom20202682_14"/>
  <p:tag name="KSO_WM_TEMPLATE_SUBCATEGORY" val="0"/>
  <p:tag name="KSO_WM_SLIDE_TYPE" val="text"/>
  <p:tag name="KSO_WM_SLIDE_SUBTYPE" val="pureTxt"/>
  <p:tag name="KSO_WM_SLIDE_ITEM_CNT" val="0"/>
  <p:tag name="KSO_WM_SLIDE_INDEX" val="14"/>
  <p:tag name="KSO_WM_SLIDE_SIZE" val="720*329"/>
  <p:tag name="KSO_WM_SLIDE_POSITION" val="119*105"/>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7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14*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74.xml><?xml version="1.0" encoding="utf-8"?>
<p:tagLst xmlns:a="http://schemas.openxmlformats.org/drawingml/2006/main" xmlns:r="http://schemas.openxmlformats.org/officeDocument/2006/relationships" xmlns:p="http://schemas.openxmlformats.org/presentationml/2006/main">
  <p:tag name="KSO_WM_UNIT_NOCLEAR" val="0"/>
  <p:tag name="KSO_WM_UNIT_VALUE" val="220"/>
  <p:tag name="KSO_WM_UNIT_HIGHLIGHT" val="0"/>
  <p:tag name="KSO_WM_UNIT_COMPATIBLE" val="0"/>
  <p:tag name="KSO_WM_UNIT_DIAGRAM_ISNUMVISUAL" val="0"/>
  <p:tag name="KSO_WM_UNIT_DIAGRAM_ISREFERUNIT" val="0"/>
  <p:tag name="KSO_WM_UNIT_TYPE" val="f"/>
  <p:tag name="KSO_WM_UNIT_INDEX" val="1"/>
  <p:tag name="KSO_WM_UNIT_ID" val="custom20202682_14*f*1"/>
  <p:tag name="KSO_WM_TEMPLATE_CATEGORY" val="custom"/>
  <p:tag name="KSO_WM_TEMPLATE_INDEX" val="20202682"/>
  <p:tag name="KSO_WM_UNIT_LAYERLEVEL" val="1"/>
  <p:tag name="KSO_WM_TAG_VERSION" val="1.0"/>
  <p:tag name="KSO_WM_BEAUTIFY_FLAG" val="#wm#"/>
  <p:tag name="KSO_WM_UNIT_PRESET_TEXT" val="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Lst>
</file>

<file path=ppt/tags/tag175.xml><?xml version="1.0" encoding="utf-8"?>
<p:tagLst xmlns:a="http://schemas.openxmlformats.org/drawingml/2006/main" xmlns:r="http://schemas.openxmlformats.org/officeDocument/2006/relationships"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7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77.xml><?xml version="1.0" encoding="utf-8"?>
<p:tagLst xmlns:a="http://schemas.openxmlformats.org/drawingml/2006/main" xmlns:r="http://schemas.openxmlformats.org/officeDocument/2006/relationships"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0;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ID" val="custom20202682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2682"/>
  <p:tag name="KSO_WM_SLIDE_TYPE" val="endPage"/>
  <p:tag name="KSO_WM_SLIDE_SUBTYPE" val="pureTxt"/>
  <p:tag name="KSO_WM_SLIDE_LAYOUT" val="a"/>
  <p:tag name="KSO_WM_SLIDE_LAYOUT_CNT" val="1"/>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82_15*a*1"/>
  <p:tag name="KSO_WM_TEMPLATE_CATEGORY" val="custom"/>
  <p:tag name="KSO_WM_TEMPLATE_INDEX" val="20202682"/>
  <p:tag name="KSO_WM_UNIT_LAYERLEVEL" val="1"/>
  <p:tag name="KSO_WM_TAG_VERSION" val="1.0"/>
  <p:tag name="KSO_WM_BEAUTIFY_FLAG" val="#wm#"/>
  <p:tag name="KSO_WM_UNIT_ISCONTENTSTITLE" val="0"/>
  <p:tag name="KSO_WM_UNIT_NOCLEAR" val="1"/>
  <p:tag name="KSO_WM_UNIT_VALUE" val="6"/>
  <p:tag name="KSO_WM_UNIT_TYPE" val="a"/>
  <p:tag name="KSO_WM_UNIT_INDEX" val="1"/>
  <p:tag name="KSO_WM_UNIT_PRESET_TEXT" val="THANKS"/>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8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682"/>
  <p:tag name="KSO_WM_TEMPLATE_THUMBS_INDEX" val="1、4、7、8、9、10、11、12、13、14、15"/>
  <p:tag name="KSO_WM_TEMPLATE_MASTER_THUMB_INDEX" val="1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 name="KSO_WM_UNIT_SUBTYPE" val="q"/>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SLIDE_BACKGROUND_TYPE" val="general"/>
  <p:tag name="KSO_WM_SLIDE_BK_DARK_LIGHT" val="2"/>
  <p:tag name="KSO_WM_UNIT_TYPE" val="i"/>
  <p:tag name="KSO_WM_UNIT_INDEX" val="3"/>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SLIDE_BACKGROUND_TYPE" val="general"/>
  <p:tag name="KSO_WM_SLIDE_BK_DARK_LIGHT" val="2"/>
  <p:tag name="KSO_WM_UNIT_TYPE" val="i"/>
  <p:tag name="KSO_WM_UNIT_INDEX" val="4"/>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82_9**"/>
  <p:tag name="KSO_WM_TEMPLATE_CATEGORY" val="custom"/>
  <p:tag name="KSO_WM_TEMPLATE_INDEX" val="20202682"/>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SLIDE_BACKGROUND_TYPE" val="frame"/>
  <p:tag name="KSO_WM_SLIDE_BK_DARK_LIGHT" val="2"/>
  <p:tag name="KSO_WM_UNIT_TYPE" val="i"/>
  <p:tag name="KSO_WM_UNIT_INDEX" val="5"/>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SLIDE_BACKGROUND_TYPE" val="leftRight"/>
  <p:tag name="KSO_WM_SLIDE_BK_DARK_LIGHT" val="2"/>
  <p:tag name="KSO_WM_UNIT_TYPE" val="i"/>
  <p:tag name="KSO_WM_UNIT_INDEX"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82_10**"/>
  <p:tag name="KSO_WM_TEMPLATE_CATEGORY" val="custom"/>
  <p:tag name="KSO_WM_TEMPLATE_INDEX" val="20202682"/>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SLIDE_BACKGROUND_TYPE" val="leftRight"/>
  <p:tag name="KSO_WM_SLIDE_BK_DARK_LIGHT" val="2"/>
  <p:tag name="KSO_WM_UNIT_TYPE" val="i"/>
  <p:tag name="KSO_WM_UNIT_INDEX" val="3"/>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SLIDE_BACKGROUND_TYPE" val="leftRight"/>
  <p:tag name="KSO_WM_SLIDE_BK_DARK_LIGHT" val="2"/>
  <p:tag name="KSO_WM_UNIT_TYPE" val="i"/>
  <p:tag name="KSO_WM_UNIT_INDEX" val="4"/>
</p:tagLst>
</file>

<file path=ppt/theme/theme1.xml><?xml version="1.0" encoding="utf-8"?>
<a:theme xmlns:a="http://schemas.openxmlformats.org/drawingml/2006/main" name="Office Theme">
  <a:themeElements>
    <a:clrScheme name="自定义 82">
      <a:dk1>
        <a:sysClr val="windowText" lastClr="000000"/>
      </a:dk1>
      <a:lt1>
        <a:sysClr val="window" lastClr="FFFFFF"/>
      </a:lt1>
      <a:dk2>
        <a:srgbClr val="ADADAD"/>
      </a:dk2>
      <a:lt2>
        <a:srgbClr val="FFFFFF"/>
      </a:lt2>
      <a:accent1>
        <a:srgbClr val="000000"/>
      </a:accent1>
      <a:accent2>
        <a:srgbClr val="1F1F1F"/>
      </a:accent2>
      <a:accent3>
        <a:srgbClr val="3D3D3D"/>
      </a:accent3>
      <a:accent4>
        <a:srgbClr val="5C5C5C"/>
      </a:accent4>
      <a:accent5>
        <a:srgbClr val="7A7A7A"/>
      </a:accent5>
      <a:accent6>
        <a:srgbClr val="999999"/>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880</Words>
  <Application>Microsoft Office PowerPoint</Application>
  <PresentationFormat>Widescreen</PresentationFormat>
  <Paragraphs>87</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等线</vt:lpstr>
      <vt:lpstr>Microsoft YaHei</vt:lpstr>
      <vt:lpstr>Arial</vt:lpstr>
      <vt:lpstr>Calibri</vt:lpstr>
      <vt:lpstr>Times New Roman</vt:lpstr>
      <vt:lpstr>Office Theme</vt:lpstr>
      <vt:lpstr>PowerPoint Presentation</vt:lpstr>
      <vt:lpstr>PowerPoint Presentation</vt:lpstr>
      <vt:lpstr>Home Gas Delivery App</vt:lpstr>
      <vt:lpstr>What are the features of the Home Gas Delivery System</vt:lpstr>
      <vt:lpstr>Project Scope</vt:lpstr>
      <vt:lpstr>USER DOCUMENTATION</vt:lpstr>
      <vt:lpstr>Database Schema</vt:lpstr>
      <vt:lpstr>Other functionality of application</vt:lpstr>
      <vt:lpstr> Technical Documentation</vt:lpstr>
      <vt:lpstr> Technical Documentation</vt:lpstr>
      <vt:lpstr>Home Page</vt:lpstr>
      <vt:lpstr>Login Page </vt:lpstr>
      <vt:lpstr>Registration Form</vt:lpstr>
      <vt:lpstr>DashBoard </vt:lpstr>
      <vt:lpstr>Customer order form</vt:lpstr>
      <vt:lpstr>Tables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32</cp:revision>
  <dcterms:created xsi:type="dcterms:W3CDTF">2019-09-03T02:53:00Z</dcterms:created>
  <dcterms:modified xsi:type="dcterms:W3CDTF">2023-12-18T12:23:54Z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1033-11.2.0.11225</vt:lpwstr>
  </property>
  <property fmtid="{D5CDD505-2E9C-101B-9397-08002B2CF9AE}" pid="3" name="ICV">
    <vt:lpwstr>95C18E8C65EF4BFF9E7415964D5906CB</vt:lpwstr>
  </property>
</Properties>
</file>