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77" r:id="rId8"/>
    <p:sldId id="263" r:id="rId9"/>
    <p:sldId id="262"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74"/>
    <p:restoredTop sz="94694"/>
  </p:normalViewPr>
  <p:slideViewPr>
    <p:cSldViewPr snapToGrid="0" snapToObjects="1">
      <p:cViewPr varScale="1">
        <p:scale>
          <a:sx n="122" d="100"/>
          <a:sy n="122" d="100"/>
        </p:scale>
        <p:origin x="6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it-IT"/>
              <a:t>Fare clic per modificare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
Secondo livello
Terzo livello
Quarto livello
Quinto livello</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
Secondo livello
Terzo livello
Quarto livello
Quinto livello</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it-IT"/>
              <a:t>Fare clic per modificare gli stili del testo dello schema
Secondo livello
Terzo livello
Quarto livello
Quinto livello</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it-IT"/>
              <a:t>Fare clic per modificare gli stili del testo dello schema
Secondo livello
Terzo livello
Quarto livello
Quinto livello</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2/23/19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
Secondo livello
Terzo livello
Quarto livello
Quinto livello</a:t>
            </a:r>
            <a:endParaRPr lang="en-US" dirty="0"/>
          </a:p>
        </p:txBody>
      </p:sp>
      <p:sp>
        <p:nvSpPr>
          <p:cNvPr id="4" name="Content Placeholder 3"/>
          <p:cNvSpPr>
            <a:spLocks noGrp="1"/>
          </p:cNvSpPr>
          <p:nvPr>
            <p:ph sz="half" idx="2"/>
          </p:nvPr>
        </p:nvSpPr>
        <p:spPr>
          <a:xfrm>
            <a:off x="1583436" y="3143250"/>
            <a:ext cx="4270248" cy="2596776"/>
          </a:xfrm>
        </p:spPr>
        <p:txBody>
          <a:bodyPr/>
          <a:lstStyle/>
          <a:p>
            <a:pPr lvl="0"/>
            <a:r>
              <a:rPr lang="it-IT"/>
              <a:t>Fare clic per modificare gli stili del testo dello schema
Secondo livello
Terzo livello
Quarto livello
Quinto livello</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it-IT"/>
              <a:t>Fare clic per modificare gli stili del testo dello schema
Secondo livello
Terzo livello
Quarto livello
Quinto livello</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
Secondo livello
Terzo livello
Quarto livello
Quinto livello</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dirty="0"/>
              <a:t>2/23/19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a:t>
            </a:fld>
            <a:endParaRPr lang="en-US" dirty="0"/>
          </a:p>
        </p:txBody>
      </p:sp>
      <p:sp>
        <p:nvSpPr>
          <p:cNvPr id="10" name="Title 9"/>
          <p:cNvSpPr>
            <a:spLocks noGrp="1"/>
          </p:cNvSpPr>
          <p:nvPr>
            <p:ph type="title"/>
          </p:nvPr>
        </p:nvSpPr>
        <p:spPr/>
        <p:txBody>
          <a:bodyPr/>
          <a:lstStyle/>
          <a:p>
            <a:r>
              <a:rPr lang="it-IT"/>
              <a:t>Fare clic per modificare lo stile del titolo dello schema</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it-IT"/>
              <a:t>Fare clic per modificare gli stili del testo dello schema
Secondo livello
Terzo livello
Quarto livello
Quinto livello</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
Secondo livello
Terzo livello
Quarto livello
Quinto livello</a:t>
            </a:r>
            <a:endParaRPr lang="en-US" dirty="0"/>
          </a:p>
        </p:txBody>
      </p:sp>
      <p:sp>
        <p:nvSpPr>
          <p:cNvPr id="9" name="Date Placeholder 8"/>
          <p:cNvSpPr>
            <a:spLocks noGrp="1"/>
          </p:cNvSpPr>
          <p:nvPr>
            <p:ph type="dt" sz="half" idx="10"/>
          </p:nvPr>
        </p:nvSpPr>
        <p:spPr/>
        <p:txBody>
          <a:bodyPr/>
          <a:lstStyle/>
          <a:p>
            <a:fld id="{D1BE4249-C0D0-4B06-8692-E8BB871AF643}" type="datetimeFigureOut">
              <a:rPr lang="en-US" dirty="0"/>
              <a:t>2/23/19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
Secondo livello
Terzo livello
Quarto livello
Quinto livello</a:t>
            </a:r>
            <a:endParaRPr lang="en-US" dirty="0"/>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2/23/19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it-IT"/>
              <a:t>Fare clic per modificare gli stili del testo dello schema
Secondo livello
Terzo livello
Quarto livello
Quinto livello</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2/23/19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0C3FC-14CF-1949-AD70-A3F1723A1D80}"/>
              </a:ext>
            </a:extLst>
          </p:cNvPr>
          <p:cNvSpPr>
            <a:spLocks noGrp="1"/>
          </p:cNvSpPr>
          <p:nvPr>
            <p:ph type="ctrTitle"/>
          </p:nvPr>
        </p:nvSpPr>
        <p:spPr/>
        <p:txBody>
          <a:bodyPr/>
          <a:lstStyle/>
          <a:p>
            <a:r>
              <a:rPr lang="it-IT" dirty="0"/>
              <a:t>GRAFICA JAVA</a:t>
            </a:r>
          </a:p>
        </p:txBody>
      </p:sp>
      <p:sp>
        <p:nvSpPr>
          <p:cNvPr id="3" name="Sottotitolo 2">
            <a:extLst>
              <a:ext uri="{FF2B5EF4-FFF2-40B4-BE49-F238E27FC236}">
                <a16:creationId xmlns:a16="http://schemas.microsoft.com/office/drawing/2014/main" id="{5DE045BB-B3E0-5A4D-AECE-E8FC66A5A062}"/>
              </a:ext>
            </a:extLst>
          </p:cNvPr>
          <p:cNvSpPr>
            <a:spLocks noGrp="1"/>
          </p:cNvSpPr>
          <p:nvPr>
            <p:ph type="subTitle" idx="1"/>
          </p:nvPr>
        </p:nvSpPr>
        <p:spPr/>
        <p:txBody>
          <a:bodyPr/>
          <a:lstStyle/>
          <a:p>
            <a:r>
              <a:rPr lang="it-IT" dirty="0"/>
              <a:t>DENIS BERNOVSCHI</a:t>
            </a:r>
          </a:p>
        </p:txBody>
      </p:sp>
    </p:spTree>
    <p:extLst>
      <p:ext uri="{BB962C8B-B14F-4D97-AF65-F5344CB8AC3E}">
        <p14:creationId xmlns:p14="http://schemas.microsoft.com/office/powerpoint/2010/main" val="1970665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D9A2CE-EC18-5842-B39E-250747C96F37}"/>
              </a:ext>
            </a:extLst>
          </p:cNvPr>
          <p:cNvSpPr>
            <a:spLocks noGrp="1"/>
          </p:cNvSpPr>
          <p:nvPr>
            <p:ph type="title"/>
          </p:nvPr>
        </p:nvSpPr>
        <p:spPr/>
        <p:txBody>
          <a:bodyPr/>
          <a:lstStyle/>
          <a:p>
            <a:r>
              <a:rPr lang="it-IT" dirty="0" err="1"/>
              <a:t>Jcombobox</a:t>
            </a:r>
            <a:endParaRPr lang="it-IT" dirty="0"/>
          </a:p>
        </p:txBody>
      </p:sp>
      <p:sp>
        <p:nvSpPr>
          <p:cNvPr id="3" name="Segnaposto contenuto 2">
            <a:extLst>
              <a:ext uri="{FF2B5EF4-FFF2-40B4-BE49-F238E27FC236}">
                <a16:creationId xmlns:a16="http://schemas.microsoft.com/office/drawing/2014/main" id="{D58FA227-9D4D-B443-B2C6-74D70F4A967F}"/>
              </a:ext>
            </a:extLst>
          </p:cNvPr>
          <p:cNvSpPr>
            <a:spLocks noGrp="1"/>
          </p:cNvSpPr>
          <p:nvPr>
            <p:ph idx="1"/>
          </p:nvPr>
        </p:nvSpPr>
        <p:spPr>
          <a:xfrm>
            <a:off x="2231136" y="2638044"/>
            <a:ext cx="7729728" cy="687047"/>
          </a:xfrm>
        </p:spPr>
        <p:txBody>
          <a:bodyPr/>
          <a:lstStyle/>
          <a:p>
            <a:pPr marL="0" indent="0">
              <a:buNone/>
            </a:pPr>
            <a:r>
              <a:rPr lang="it-IT" dirty="0"/>
              <a:t>I </a:t>
            </a:r>
            <a:r>
              <a:rPr lang="it-IT" dirty="0" err="1"/>
              <a:t>JComboBox</a:t>
            </a:r>
            <a:r>
              <a:rPr lang="it-IT" dirty="0"/>
              <a:t> offrono all’utente la possibilità di effettuare una scelta a partire da un elenco elementi, anche molto lungo </a:t>
            </a:r>
          </a:p>
          <a:p>
            <a:pPr marL="0" indent="0">
              <a:buNone/>
            </a:pPr>
            <a:endParaRPr lang="it-IT" dirty="0"/>
          </a:p>
        </p:txBody>
      </p:sp>
      <p:pic>
        <p:nvPicPr>
          <p:cNvPr id="4" name="Immagine 3">
            <a:extLst>
              <a:ext uri="{FF2B5EF4-FFF2-40B4-BE49-F238E27FC236}">
                <a16:creationId xmlns:a16="http://schemas.microsoft.com/office/drawing/2014/main" id="{A7437D84-6351-CA42-80B1-BEE0C08C9E53}"/>
              </a:ext>
            </a:extLst>
          </p:cNvPr>
          <p:cNvPicPr>
            <a:picLocks noChangeAspect="1"/>
          </p:cNvPicPr>
          <p:nvPr/>
        </p:nvPicPr>
        <p:blipFill>
          <a:blip r:embed="rId2"/>
          <a:stretch>
            <a:fillRect/>
          </a:stretch>
        </p:blipFill>
        <p:spPr>
          <a:xfrm>
            <a:off x="2387600" y="3532910"/>
            <a:ext cx="7416800" cy="990600"/>
          </a:xfrm>
          <a:prstGeom prst="rect">
            <a:avLst/>
          </a:prstGeom>
        </p:spPr>
      </p:pic>
      <p:sp>
        <p:nvSpPr>
          <p:cNvPr id="5" name="CasellaDiTesto 4">
            <a:extLst>
              <a:ext uri="{FF2B5EF4-FFF2-40B4-BE49-F238E27FC236}">
                <a16:creationId xmlns:a16="http://schemas.microsoft.com/office/drawing/2014/main" id="{3D358D41-C500-C647-A9F8-9C66413022E4}"/>
              </a:ext>
            </a:extLst>
          </p:cNvPr>
          <p:cNvSpPr txBox="1"/>
          <p:nvPr/>
        </p:nvSpPr>
        <p:spPr>
          <a:xfrm>
            <a:off x="2387600" y="5188688"/>
            <a:ext cx="7416800" cy="646331"/>
          </a:xfrm>
          <a:prstGeom prst="rect">
            <a:avLst/>
          </a:prstGeom>
          <a:noFill/>
        </p:spPr>
        <p:txBody>
          <a:bodyPr wrap="square" rtlCol="0">
            <a:spAutoFit/>
          </a:bodyPr>
          <a:lstStyle/>
          <a:p>
            <a:r>
              <a:rPr lang="it-IT" dirty="0"/>
              <a:t>Object [] </a:t>
            </a:r>
            <a:r>
              <a:rPr lang="it-IT" dirty="0" err="1"/>
              <a:t>items</a:t>
            </a:r>
            <a:r>
              <a:rPr lang="it-IT" dirty="0"/>
              <a:t> è un array generico, dipende cosa ti serve … se pensi all’inserimento di date è un array di </a:t>
            </a:r>
            <a:r>
              <a:rPr lang="it-IT" dirty="0" err="1"/>
              <a:t>int</a:t>
            </a:r>
            <a:r>
              <a:rPr lang="it-IT" dirty="0"/>
              <a:t> </a:t>
            </a:r>
          </a:p>
        </p:txBody>
      </p:sp>
    </p:spTree>
    <p:extLst>
      <p:ext uri="{BB962C8B-B14F-4D97-AF65-F5344CB8AC3E}">
        <p14:creationId xmlns:p14="http://schemas.microsoft.com/office/powerpoint/2010/main" val="2695904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5E2777-82AF-6747-996D-799C8CF94121}"/>
              </a:ext>
            </a:extLst>
          </p:cNvPr>
          <p:cNvSpPr>
            <a:spLocks noGrp="1"/>
          </p:cNvSpPr>
          <p:nvPr>
            <p:ph type="title"/>
          </p:nvPr>
        </p:nvSpPr>
        <p:spPr/>
        <p:txBody>
          <a:bodyPr/>
          <a:lstStyle/>
          <a:p>
            <a:r>
              <a:rPr lang="it-IT" dirty="0"/>
              <a:t>LAYOUT MANAGEMENT</a:t>
            </a:r>
          </a:p>
        </p:txBody>
      </p:sp>
      <p:sp>
        <p:nvSpPr>
          <p:cNvPr id="4" name="Rettangolo 3">
            <a:extLst>
              <a:ext uri="{FF2B5EF4-FFF2-40B4-BE49-F238E27FC236}">
                <a16:creationId xmlns:a16="http://schemas.microsoft.com/office/drawing/2014/main" id="{DA55ABF9-E194-2F48-B6E7-AE91408F3E44}"/>
              </a:ext>
            </a:extLst>
          </p:cNvPr>
          <p:cNvSpPr/>
          <p:nvPr/>
        </p:nvSpPr>
        <p:spPr>
          <a:xfrm>
            <a:off x="1281284" y="2476988"/>
            <a:ext cx="9629431" cy="3416320"/>
          </a:xfrm>
          <a:prstGeom prst="rect">
            <a:avLst/>
          </a:prstGeom>
        </p:spPr>
        <p:txBody>
          <a:bodyPr wrap="square">
            <a:spAutoFit/>
          </a:bodyPr>
          <a:lstStyle/>
          <a:p>
            <a:r>
              <a:rPr lang="it-IT" dirty="0">
                <a:latin typeface="CMR12"/>
              </a:rPr>
              <a:t>Quando si dispongono i componenti all’interno di un Container bisogna gestire il posizionamento: </a:t>
            </a:r>
          </a:p>
          <a:p>
            <a:pPr marL="285750" indent="-285750">
              <a:buFont typeface="Arial" panose="020B0604020202020204" pitchFamily="34" charset="0"/>
              <a:buChar char="•"/>
            </a:pPr>
            <a:r>
              <a:rPr lang="it-IT" dirty="0">
                <a:latin typeface="CMR12"/>
              </a:rPr>
              <a:t>Specificare le coordinate assolute di ogni elemento dell’interfaccia </a:t>
            </a:r>
            <a:r>
              <a:rPr lang="it-IT" dirty="0">
                <a:latin typeface="CMR12"/>
                <a:sym typeface="Wingdings" pitchFamily="2" charset="2"/>
              </a:rPr>
              <a:t></a:t>
            </a:r>
            <a:r>
              <a:rPr lang="it-IT" dirty="0">
                <a:latin typeface="CMR12"/>
              </a:rPr>
              <a:t> Possono cambiare, o la finestra è ridimensionata. </a:t>
            </a:r>
          </a:p>
          <a:p>
            <a:pPr marL="285750" indent="-285750">
              <a:buFont typeface="Arial" panose="020B0604020202020204" pitchFamily="34" charset="0"/>
              <a:buChar char="•"/>
            </a:pPr>
            <a:r>
              <a:rPr lang="it-IT" dirty="0">
                <a:latin typeface="CMR12"/>
              </a:rPr>
              <a:t>In molti Container i controlli sono inseriti da sinistra verso destra con su una ipotetica riga: può non essere sempre la politica per la GUI (</a:t>
            </a:r>
            <a:r>
              <a:rPr lang="it-IT" dirty="0" err="1">
                <a:latin typeface="CMR12"/>
              </a:rPr>
              <a:t>Graphic</a:t>
            </a:r>
            <a:r>
              <a:rPr lang="it-IT" dirty="0">
                <a:latin typeface="CMR12"/>
              </a:rPr>
              <a:t> User Interface) desiderata. </a:t>
            </a:r>
          </a:p>
          <a:p>
            <a:r>
              <a:rPr lang="it-IT" dirty="0">
                <a:latin typeface="CMR12"/>
              </a:rPr>
              <a:t>Per semplificare il lavoro di impaginazione è possibile ricorrere ai </a:t>
            </a:r>
            <a:r>
              <a:rPr lang="it-IT" dirty="0">
                <a:latin typeface="CMBX12"/>
              </a:rPr>
              <a:t>layout manager</a:t>
            </a:r>
            <a:r>
              <a:rPr lang="it-IT" dirty="0">
                <a:latin typeface="CMR12"/>
              </a:rPr>
              <a:t>, oggetti che si occupano di gestire la strategia di posizionamento dei componenti all’interno di un contenitore. </a:t>
            </a:r>
            <a:endParaRPr lang="it-IT" dirty="0"/>
          </a:p>
          <a:p>
            <a:endParaRPr lang="it-IT" dirty="0">
              <a:latin typeface="CMR12"/>
            </a:endParaRPr>
          </a:p>
          <a:p>
            <a:r>
              <a:rPr lang="it-IT" i="1" dirty="0" err="1">
                <a:latin typeface="CMR12"/>
              </a:rPr>
              <a:t>Def</a:t>
            </a:r>
            <a:r>
              <a:rPr lang="it-IT" i="1" dirty="0">
                <a:latin typeface="CMR12"/>
              </a:rPr>
              <a:t>: </a:t>
            </a:r>
            <a:r>
              <a:rPr lang="it-IT" dirty="0">
                <a:latin typeface="CMR12"/>
              </a:rPr>
              <a:t>Un gestore di layout è una qualsiasi classe che implementa l’interfaccia </a:t>
            </a:r>
            <a:r>
              <a:rPr lang="it-IT" dirty="0" err="1">
                <a:latin typeface="CMSS12"/>
              </a:rPr>
              <a:t>LayoutManager</a:t>
            </a:r>
            <a:r>
              <a:rPr lang="it-IT" dirty="0">
                <a:latin typeface="CMR12"/>
              </a:rPr>
              <a:t>; </a:t>
            </a:r>
          </a:p>
          <a:p>
            <a:endParaRPr lang="it-IT" dirty="0">
              <a:latin typeface="CMR12"/>
            </a:endParaRPr>
          </a:p>
          <a:p>
            <a:r>
              <a:rPr lang="it-IT" dirty="0">
                <a:latin typeface="CMR12"/>
              </a:rPr>
              <a:t>Nota: ogni container nasce con un certo Layout Manager ma è possibile assegnare il più opportuno per quel Container con il metodo: </a:t>
            </a:r>
            <a:r>
              <a:rPr lang="it-IT" dirty="0">
                <a:latin typeface="CMTT12"/>
              </a:rPr>
              <a:t>public </a:t>
            </a:r>
            <a:r>
              <a:rPr lang="it-IT" dirty="0" err="1">
                <a:latin typeface="CMTT12"/>
              </a:rPr>
              <a:t>void</a:t>
            </a:r>
            <a:r>
              <a:rPr lang="it-IT" dirty="0">
                <a:latin typeface="CMTT12"/>
              </a:rPr>
              <a:t> </a:t>
            </a:r>
            <a:r>
              <a:rPr lang="it-IT" dirty="0" err="1">
                <a:latin typeface="CMTT12"/>
              </a:rPr>
              <a:t>setLayout</a:t>
            </a:r>
            <a:r>
              <a:rPr lang="it-IT" dirty="0">
                <a:latin typeface="CMTT12"/>
              </a:rPr>
              <a:t>(</a:t>
            </a:r>
            <a:r>
              <a:rPr lang="it-IT" dirty="0" err="1">
                <a:latin typeface="CMTT12"/>
              </a:rPr>
              <a:t>LayoutManager</a:t>
            </a:r>
            <a:r>
              <a:rPr lang="it-IT" dirty="0">
                <a:latin typeface="CMTT12"/>
              </a:rPr>
              <a:t> m); </a:t>
            </a:r>
            <a:endParaRPr lang="it-IT" dirty="0"/>
          </a:p>
        </p:txBody>
      </p:sp>
    </p:spTree>
    <p:extLst>
      <p:ext uri="{BB962C8B-B14F-4D97-AF65-F5344CB8AC3E}">
        <p14:creationId xmlns:p14="http://schemas.microsoft.com/office/powerpoint/2010/main" val="3030595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F21987-AABF-8A4E-B704-C26B53A0C8CE}"/>
              </a:ext>
            </a:extLst>
          </p:cNvPr>
          <p:cNvSpPr>
            <a:spLocks noGrp="1"/>
          </p:cNvSpPr>
          <p:nvPr>
            <p:ph type="title"/>
          </p:nvPr>
        </p:nvSpPr>
        <p:spPr/>
        <p:txBody>
          <a:bodyPr/>
          <a:lstStyle/>
          <a:p>
            <a:r>
              <a:rPr lang="it-IT" dirty="0"/>
              <a:t>FLOW LAYOUT </a:t>
            </a:r>
          </a:p>
        </p:txBody>
      </p:sp>
      <p:sp>
        <p:nvSpPr>
          <p:cNvPr id="3" name="Segnaposto contenuto 2">
            <a:extLst>
              <a:ext uri="{FF2B5EF4-FFF2-40B4-BE49-F238E27FC236}">
                <a16:creationId xmlns:a16="http://schemas.microsoft.com/office/drawing/2014/main" id="{D906F7C8-EA1F-B048-BEBA-C20D38882A01}"/>
              </a:ext>
            </a:extLst>
          </p:cNvPr>
          <p:cNvSpPr>
            <a:spLocks noGrp="1"/>
          </p:cNvSpPr>
          <p:nvPr>
            <p:ph idx="1"/>
          </p:nvPr>
        </p:nvSpPr>
        <p:spPr/>
        <p:txBody>
          <a:bodyPr>
            <a:normAutofit fontScale="85000" lnSpcReduction="10000"/>
          </a:bodyPr>
          <a:lstStyle/>
          <a:p>
            <a:r>
              <a:rPr lang="it-IT" dirty="0"/>
              <a:t>il gestore a scorrimento (Flow Layout) che sono inseriti da sinistra verso destra con la loro </a:t>
            </a:r>
            <a:r>
              <a:rPr lang="it-IT" dirty="0" err="1"/>
              <a:t>Preferred</a:t>
            </a:r>
            <a:r>
              <a:rPr lang="it-IT" dirty="0"/>
              <a:t> </a:t>
            </a:r>
            <a:r>
              <a:rPr lang="it-IT" dirty="0" err="1"/>
              <a:t>Size</a:t>
            </a:r>
            <a:r>
              <a:rPr lang="it-IT" dirty="0"/>
              <a:t>, cioè la dimensione minima necessaria a disegnarlo interamente </a:t>
            </a:r>
          </a:p>
          <a:p>
            <a:r>
              <a:rPr lang="it-IT" dirty="0"/>
              <a:t>Quando un componente non entra in una “riga” viene posizionato in quella successiva. I costruttori più importanti di oggetti </a:t>
            </a:r>
            <a:r>
              <a:rPr lang="it-IT" dirty="0" err="1"/>
              <a:t>FlowLayout</a:t>
            </a:r>
            <a:r>
              <a:rPr lang="it-IT" dirty="0"/>
              <a:t> sono i seguenti: </a:t>
            </a:r>
          </a:p>
          <a:p>
            <a:pPr marL="0" indent="0" algn="ctr">
              <a:buNone/>
            </a:pPr>
            <a:r>
              <a:rPr lang="it-IT" dirty="0"/>
              <a:t>public </a:t>
            </a:r>
            <a:r>
              <a:rPr lang="it-IT" dirty="0" err="1"/>
              <a:t>FlowLayout</a:t>
            </a:r>
            <a:r>
              <a:rPr lang="it-IT" dirty="0"/>
              <a:t>(); </a:t>
            </a:r>
          </a:p>
          <a:p>
            <a:pPr marL="0" indent="0" algn="ctr">
              <a:buNone/>
            </a:pPr>
            <a:r>
              <a:rPr lang="it-IT" dirty="0"/>
              <a:t>public </a:t>
            </a:r>
            <a:r>
              <a:rPr lang="it-IT" dirty="0" err="1"/>
              <a:t>FlowLayout</a:t>
            </a:r>
            <a:r>
              <a:rPr lang="it-IT" dirty="0"/>
              <a:t>(</a:t>
            </a:r>
            <a:r>
              <a:rPr lang="it-IT" dirty="0" err="1"/>
              <a:t>int</a:t>
            </a:r>
            <a:r>
              <a:rPr lang="it-IT" dirty="0"/>
              <a:t> </a:t>
            </a:r>
            <a:r>
              <a:rPr lang="it-IT" dirty="0" err="1"/>
              <a:t>allin</a:t>
            </a:r>
            <a:r>
              <a:rPr lang="it-IT" dirty="0"/>
              <a:t>); </a:t>
            </a:r>
          </a:p>
          <a:p>
            <a:r>
              <a:rPr lang="it-IT" dirty="0"/>
              <a:t>«Lo devi immagine come un file di testo, scrivo finche ho spazio e poi vado a capo»</a:t>
            </a:r>
          </a:p>
          <a:p>
            <a:pPr marL="0" indent="0" algn="ctr">
              <a:buNone/>
            </a:pPr>
            <a:r>
              <a:rPr lang="it-IT" dirty="0" err="1"/>
              <a:t>FlowLayout.LEFT</a:t>
            </a:r>
            <a:r>
              <a:rPr lang="it-IT" dirty="0"/>
              <a:t> </a:t>
            </a:r>
          </a:p>
          <a:p>
            <a:pPr marL="0" indent="0" algn="ctr">
              <a:buNone/>
            </a:pPr>
            <a:r>
              <a:rPr lang="it-IT" dirty="0" err="1"/>
              <a:t>FlowLayout.CENTER</a:t>
            </a:r>
            <a:r>
              <a:rPr lang="it-IT" dirty="0"/>
              <a:t> </a:t>
            </a:r>
          </a:p>
          <a:p>
            <a:pPr marL="0" indent="0" algn="ctr">
              <a:buNone/>
            </a:pPr>
            <a:r>
              <a:rPr lang="it-IT" dirty="0" err="1"/>
              <a:t>FlowLayout.RIGHT</a:t>
            </a:r>
            <a:r>
              <a:rPr lang="it-IT" dirty="0"/>
              <a:t> </a:t>
            </a:r>
          </a:p>
          <a:p>
            <a:endParaRPr lang="it-IT" dirty="0"/>
          </a:p>
        </p:txBody>
      </p:sp>
    </p:spTree>
    <p:extLst>
      <p:ext uri="{BB962C8B-B14F-4D97-AF65-F5344CB8AC3E}">
        <p14:creationId xmlns:p14="http://schemas.microsoft.com/office/powerpoint/2010/main" val="276909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A900DC-B7BC-8740-8DE3-DC58262407DA}"/>
              </a:ext>
            </a:extLst>
          </p:cNvPr>
          <p:cNvSpPr>
            <a:spLocks noGrp="1"/>
          </p:cNvSpPr>
          <p:nvPr>
            <p:ph type="title"/>
          </p:nvPr>
        </p:nvSpPr>
        <p:spPr/>
        <p:txBody>
          <a:bodyPr/>
          <a:lstStyle/>
          <a:p>
            <a:r>
              <a:rPr lang="it-IT" dirty="0"/>
              <a:t>GRIDLAYOUT</a:t>
            </a:r>
          </a:p>
        </p:txBody>
      </p:sp>
      <p:sp>
        <p:nvSpPr>
          <p:cNvPr id="3" name="Segnaposto contenuto 2">
            <a:extLst>
              <a:ext uri="{FF2B5EF4-FFF2-40B4-BE49-F238E27FC236}">
                <a16:creationId xmlns:a16="http://schemas.microsoft.com/office/drawing/2014/main" id="{9C7BAA44-6F10-8141-B9DA-D21F829758B1}"/>
              </a:ext>
            </a:extLst>
          </p:cNvPr>
          <p:cNvSpPr>
            <a:spLocks noGrp="1"/>
          </p:cNvSpPr>
          <p:nvPr>
            <p:ph idx="1"/>
          </p:nvPr>
        </p:nvSpPr>
        <p:spPr/>
        <p:txBody>
          <a:bodyPr/>
          <a:lstStyle/>
          <a:p>
            <a:r>
              <a:rPr lang="it-IT" dirty="0"/>
              <a:t>Il gestore a griglia (</a:t>
            </a:r>
            <a:r>
              <a:rPr lang="it-IT" dirty="0" err="1"/>
              <a:t>GridLayout</a:t>
            </a:r>
            <a:r>
              <a:rPr lang="it-IT" dirty="0"/>
              <a:t>) suddivide il contenitore in una griglia di celle di uguali dimensioni. Le dimensioni della griglia vengono definite mediante il costruttore: </a:t>
            </a:r>
          </a:p>
          <a:p>
            <a:r>
              <a:rPr lang="it-IT" dirty="0"/>
              <a:t>public </a:t>
            </a:r>
            <a:r>
              <a:rPr lang="it-IT" dirty="0" err="1"/>
              <a:t>GridLayout</a:t>
            </a:r>
            <a:r>
              <a:rPr lang="it-IT" dirty="0"/>
              <a:t> (</a:t>
            </a:r>
            <a:r>
              <a:rPr lang="it-IT" dirty="0" err="1"/>
              <a:t>int</a:t>
            </a:r>
            <a:r>
              <a:rPr lang="it-IT" dirty="0"/>
              <a:t> </a:t>
            </a:r>
            <a:r>
              <a:rPr lang="it-IT" dirty="0" err="1"/>
              <a:t>rows</a:t>
            </a:r>
            <a:r>
              <a:rPr lang="it-IT" dirty="0"/>
              <a:t>, </a:t>
            </a:r>
            <a:r>
              <a:rPr lang="it-IT" dirty="0" err="1"/>
              <a:t>int</a:t>
            </a:r>
            <a:r>
              <a:rPr lang="it-IT" dirty="0"/>
              <a:t> </a:t>
            </a:r>
            <a:r>
              <a:rPr lang="it-IT" dirty="0" err="1"/>
              <a:t>columns</a:t>
            </a:r>
            <a:r>
              <a:rPr lang="it-IT" dirty="0"/>
              <a:t>) in cui i parametri </a:t>
            </a:r>
            <a:r>
              <a:rPr lang="it-IT" dirty="0" err="1"/>
              <a:t>rows</a:t>
            </a:r>
            <a:r>
              <a:rPr lang="it-IT" dirty="0"/>
              <a:t> e </a:t>
            </a:r>
            <a:r>
              <a:rPr lang="it-IT" dirty="0" err="1"/>
              <a:t>columns</a:t>
            </a:r>
            <a:r>
              <a:rPr lang="it-IT" dirty="0"/>
              <a:t> specificano rispettivamente le righe e le colonne della griglia. </a:t>
            </a:r>
          </a:p>
          <a:p>
            <a:endParaRPr lang="it-IT" dirty="0"/>
          </a:p>
          <a:p>
            <a:r>
              <a:rPr lang="it-IT" dirty="0"/>
              <a:t>«Immagini come se </a:t>
            </a:r>
            <a:r>
              <a:rPr lang="it-IT" dirty="0" err="1"/>
              <a:t>avvessi</a:t>
            </a:r>
            <a:r>
              <a:rPr lang="it-IT" dirty="0"/>
              <a:t> una matrice davanti… quindi l’ordine anche qui è fondamentale»</a:t>
            </a:r>
          </a:p>
          <a:p>
            <a:endParaRPr lang="it-IT" dirty="0"/>
          </a:p>
        </p:txBody>
      </p:sp>
    </p:spTree>
    <p:extLst>
      <p:ext uri="{BB962C8B-B14F-4D97-AF65-F5344CB8AC3E}">
        <p14:creationId xmlns:p14="http://schemas.microsoft.com/office/powerpoint/2010/main" val="3967271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73A46B-2E4A-394F-AB9D-CFD50DB70B8D}"/>
              </a:ext>
            </a:extLst>
          </p:cNvPr>
          <p:cNvSpPr>
            <a:spLocks noGrp="1"/>
          </p:cNvSpPr>
          <p:nvPr>
            <p:ph type="title"/>
          </p:nvPr>
        </p:nvSpPr>
        <p:spPr/>
        <p:txBody>
          <a:bodyPr/>
          <a:lstStyle/>
          <a:p>
            <a:r>
              <a:rPr lang="it-IT" dirty="0" err="1"/>
              <a:t>Border</a:t>
            </a:r>
            <a:r>
              <a:rPr lang="it-IT" dirty="0"/>
              <a:t> Layout</a:t>
            </a:r>
          </a:p>
        </p:txBody>
      </p:sp>
      <p:sp>
        <p:nvSpPr>
          <p:cNvPr id="3" name="Segnaposto contenuto 2">
            <a:extLst>
              <a:ext uri="{FF2B5EF4-FFF2-40B4-BE49-F238E27FC236}">
                <a16:creationId xmlns:a16="http://schemas.microsoft.com/office/drawing/2014/main" id="{F394D2E6-989C-414B-ADE3-1A15834C9AB9}"/>
              </a:ext>
            </a:extLst>
          </p:cNvPr>
          <p:cNvSpPr>
            <a:spLocks noGrp="1"/>
          </p:cNvSpPr>
          <p:nvPr>
            <p:ph idx="1"/>
          </p:nvPr>
        </p:nvSpPr>
        <p:spPr/>
        <p:txBody>
          <a:bodyPr/>
          <a:lstStyle/>
          <a:p>
            <a:r>
              <a:rPr lang="it-IT" dirty="0"/>
              <a:t>Il gestore a bordi (BorderLayout) suddivide il contenitore esattamente in cinque aree, disposte a croce.</a:t>
            </a:r>
          </a:p>
          <a:p>
            <a:r>
              <a:rPr lang="it-IT" dirty="0"/>
              <a:t>Ogni zona può contenere uno ed un solo widget (o Container): un secondo widget inserito in una zona sostituisce il precedente. </a:t>
            </a:r>
          </a:p>
          <a:p>
            <a:r>
              <a:rPr lang="it-IT" dirty="0"/>
              <a:t>Se una o più zone non vengono riempite, allora i componenti nelle altre zone sono estesi a riempire le zone vuote. </a:t>
            </a:r>
          </a:p>
          <a:p>
            <a:r>
              <a:rPr lang="it-IT" dirty="0"/>
              <a:t>Il BorderLayout è il gestore di layout di default per la Lastra dei Contenuti di un JFrame. </a:t>
            </a:r>
          </a:p>
          <a:p>
            <a:endParaRPr lang="it-IT" dirty="0"/>
          </a:p>
        </p:txBody>
      </p:sp>
    </p:spTree>
    <p:extLst>
      <p:ext uri="{BB962C8B-B14F-4D97-AF65-F5344CB8AC3E}">
        <p14:creationId xmlns:p14="http://schemas.microsoft.com/office/powerpoint/2010/main" val="45848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610BA-638F-7D4C-958F-089701BF1CF8}"/>
              </a:ext>
            </a:extLst>
          </p:cNvPr>
          <p:cNvSpPr>
            <a:spLocks noGrp="1"/>
          </p:cNvSpPr>
          <p:nvPr>
            <p:ph type="title"/>
          </p:nvPr>
        </p:nvSpPr>
        <p:spPr/>
        <p:txBody>
          <a:bodyPr/>
          <a:lstStyle/>
          <a:p>
            <a:r>
              <a:rPr lang="it-IT" dirty="0"/>
              <a:t>PROGETTAZIONE TOPDOWN</a:t>
            </a:r>
          </a:p>
        </p:txBody>
      </p:sp>
      <p:pic>
        <p:nvPicPr>
          <p:cNvPr id="4" name="Immagine 3">
            <a:extLst>
              <a:ext uri="{FF2B5EF4-FFF2-40B4-BE49-F238E27FC236}">
                <a16:creationId xmlns:a16="http://schemas.microsoft.com/office/drawing/2014/main" id="{7C11DC5D-6F45-C844-A39E-C9F049E3D9B9}"/>
              </a:ext>
            </a:extLst>
          </p:cNvPr>
          <p:cNvPicPr>
            <a:picLocks noChangeAspect="1"/>
          </p:cNvPicPr>
          <p:nvPr/>
        </p:nvPicPr>
        <p:blipFill>
          <a:blip r:embed="rId2"/>
          <a:stretch>
            <a:fillRect/>
          </a:stretch>
        </p:blipFill>
        <p:spPr>
          <a:xfrm>
            <a:off x="3203069" y="2480153"/>
            <a:ext cx="5785861" cy="3778946"/>
          </a:xfrm>
          <a:prstGeom prst="rect">
            <a:avLst/>
          </a:prstGeom>
        </p:spPr>
      </p:pic>
    </p:spTree>
    <p:extLst>
      <p:ext uri="{BB962C8B-B14F-4D97-AF65-F5344CB8AC3E}">
        <p14:creationId xmlns:p14="http://schemas.microsoft.com/office/powerpoint/2010/main" val="3339146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751EEC-82BE-9F4B-A325-782781EDB7AE}"/>
              </a:ext>
            </a:extLst>
          </p:cNvPr>
          <p:cNvSpPr>
            <a:spLocks noGrp="1"/>
          </p:cNvSpPr>
          <p:nvPr>
            <p:ph type="title"/>
          </p:nvPr>
        </p:nvSpPr>
        <p:spPr/>
        <p:txBody>
          <a:bodyPr/>
          <a:lstStyle/>
          <a:p>
            <a:r>
              <a:rPr lang="it-IT" dirty="0"/>
              <a:t>La Gestione degli Eventi </a:t>
            </a:r>
          </a:p>
        </p:txBody>
      </p:sp>
      <p:sp>
        <p:nvSpPr>
          <p:cNvPr id="3" name="Segnaposto contenuto 2">
            <a:extLst>
              <a:ext uri="{FF2B5EF4-FFF2-40B4-BE49-F238E27FC236}">
                <a16:creationId xmlns:a16="http://schemas.microsoft.com/office/drawing/2014/main" id="{51011455-5977-CF4C-BE42-A57BDA5D1204}"/>
              </a:ext>
            </a:extLst>
          </p:cNvPr>
          <p:cNvSpPr>
            <a:spLocks noGrp="1"/>
          </p:cNvSpPr>
          <p:nvPr>
            <p:ph idx="1"/>
          </p:nvPr>
        </p:nvSpPr>
        <p:spPr/>
        <p:txBody>
          <a:bodyPr/>
          <a:lstStyle/>
          <a:p>
            <a:r>
              <a:rPr lang="it-IT" dirty="0"/>
              <a:t>La gestione degli eventi grafici in Java segue il paradigma </a:t>
            </a:r>
            <a:r>
              <a:rPr lang="it-IT" dirty="0" err="1"/>
              <a:t>event</a:t>
            </a:r>
            <a:r>
              <a:rPr lang="it-IT" dirty="0"/>
              <a:t> </a:t>
            </a:r>
            <a:r>
              <a:rPr lang="it-IT" dirty="0" err="1"/>
              <a:t>delegation</a:t>
            </a:r>
            <a:r>
              <a:rPr lang="it-IT" dirty="0"/>
              <a:t> (conosciuto anche come </a:t>
            </a:r>
            <a:r>
              <a:rPr lang="it-IT" dirty="0" err="1"/>
              <a:t>event</a:t>
            </a:r>
            <a:r>
              <a:rPr lang="it-IT" dirty="0"/>
              <a:t> </a:t>
            </a:r>
            <a:r>
              <a:rPr lang="it-IT" dirty="0" err="1"/>
              <a:t>forwarding</a:t>
            </a:r>
            <a:r>
              <a:rPr lang="it-IT" dirty="0"/>
              <a:t>). Ogni oggetto grafico `e </a:t>
            </a:r>
            <a:r>
              <a:rPr lang="it-IT" dirty="0" err="1"/>
              <a:t>predispos</a:t>
            </a:r>
            <a:r>
              <a:rPr lang="it-IT" dirty="0"/>
              <a:t>- to ad essere sollecitato in qualche modo dall’utente e ad ogni sollecitazione genera eventi che vengono inoltrati ad appositi ascoltatori, che reagiscono agli eventi secondo i desideri del programmatore. L’</a:t>
            </a:r>
            <a:r>
              <a:rPr lang="it-IT" dirty="0" err="1"/>
              <a:t>event</a:t>
            </a:r>
            <a:r>
              <a:rPr lang="it-IT" dirty="0"/>
              <a:t> </a:t>
            </a:r>
            <a:r>
              <a:rPr lang="it-IT" dirty="0" err="1"/>
              <a:t>delegation</a:t>
            </a:r>
            <a:r>
              <a:rPr lang="it-IT" dirty="0"/>
              <a:t> presenta il vantaggio di separare la sorgente degli eventi dal comportamento a essi associato: un componente non sa (e non è interessato a sapere) cosa avverrà al momento della sua sollecitazione: esso si limita a notificare ai propri ascoltatori che l’evento che essi attendevano `e avvenuto, e questi provvederanno a produrre l’effetto desiderato. </a:t>
            </a:r>
          </a:p>
          <a:p>
            <a:endParaRPr lang="it-IT" dirty="0"/>
          </a:p>
        </p:txBody>
      </p:sp>
    </p:spTree>
    <p:extLst>
      <p:ext uri="{BB962C8B-B14F-4D97-AF65-F5344CB8AC3E}">
        <p14:creationId xmlns:p14="http://schemas.microsoft.com/office/powerpoint/2010/main" val="31996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4BF49B-D274-4644-BF3A-2EC73B263FC8}"/>
              </a:ext>
            </a:extLst>
          </p:cNvPr>
          <p:cNvSpPr>
            <a:spLocks noGrp="1"/>
          </p:cNvSpPr>
          <p:nvPr>
            <p:ph type="title"/>
          </p:nvPr>
        </p:nvSpPr>
        <p:spPr/>
        <p:txBody>
          <a:bodyPr>
            <a:normAutofit fontScale="90000"/>
          </a:bodyPr>
          <a:lstStyle/>
          <a:p>
            <a:r>
              <a:rPr lang="it-IT" dirty="0"/>
              <a:t>Implementazione </a:t>
            </a:r>
            <a:br>
              <a:rPr lang="it-IT" dirty="0"/>
            </a:br>
            <a:r>
              <a:rPr lang="it-IT" dirty="0"/>
              <a:t>dell’</a:t>
            </a:r>
            <a:r>
              <a:rPr lang="it-IT" dirty="0" err="1"/>
              <a:t>event-delegation</a:t>
            </a:r>
            <a:r>
              <a:rPr lang="it-IT" dirty="0"/>
              <a:t> </a:t>
            </a:r>
            <a:br>
              <a:rPr lang="it-IT" dirty="0"/>
            </a:br>
            <a:endParaRPr lang="it-IT" dirty="0"/>
          </a:p>
        </p:txBody>
      </p:sp>
      <p:pic>
        <p:nvPicPr>
          <p:cNvPr id="4" name="Immagine 3">
            <a:extLst>
              <a:ext uri="{FF2B5EF4-FFF2-40B4-BE49-F238E27FC236}">
                <a16:creationId xmlns:a16="http://schemas.microsoft.com/office/drawing/2014/main" id="{4F3CDB12-64FB-6C49-99A5-376BA5DFAE7D}"/>
              </a:ext>
            </a:extLst>
          </p:cNvPr>
          <p:cNvPicPr>
            <a:picLocks noChangeAspect="1"/>
          </p:cNvPicPr>
          <p:nvPr/>
        </p:nvPicPr>
        <p:blipFill>
          <a:blip r:embed="rId2"/>
          <a:stretch>
            <a:fillRect/>
          </a:stretch>
        </p:blipFill>
        <p:spPr>
          <a:xfrm>
            <a:off x="2864638" y="2404997"/>
            <a:ext cx="6462723" cy="4127326"/>
          </a:xfrm>
          <a:prstGeom prst="rect">
            <a:avLst/>
          </a:prstGeom>
        </p:spPr>
      </p:pic>
    </p:spTree>
    <p:extLst>
      <p:ext uri="{BB962C8B-B14F-4D97-AF65-F5344CB8AC3E}">
        <p14:creationId xmlns:p14="http://schemas.microsoft.com/office/powerpoint/2010/main" val="1340913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810FA2-707F-E348-ADA3-42D1F0F04F98}"/>
              </a:ext>
            </a:extLst>
          </p:cNvPr>
          <p:cNvSpPr>
            <a:spLocks noGrp="1"/>
          </p:cNvSpPr>
          <p:nvPr>
            <p:ph type="title"/>
          </p:nvPr>
        </p:nvSpPr>
        <p:spPr/>
        <p:txBody>
          <a:bodyPr/>
          <a:lstStyle/>
          <a:p>
            <a:r>
              <a:rPr lang="it-IT" dirty="0"/>
              <a:t>Es. Mouse SPY </a:t>
            </a:r>
          </a:p>
        </p:txBody>
      </p:sp>
      <p:sp>
        <p:nvSpPr>
          <p:cNvPr id="3" name="Segnaposto contenuto 2">
            <a:extLst>
              <a:ext uri="{FF2B5EF4-FFF2-40B4-BE49-F238E27FC236}">
                <a16:creationId xmlns:a16="http://schemas.microsoft.com/office/drawing/2014/main" id="{1911225D-62C6-084F-A3FB-2BB07444A2CB}"/>
              </a:ext>
            </a:extLst>
          </p:cNvPr>
          <p:cNvSpPr>
            <a:spLocks noGrp="1"/>
          </p:cNvSpPr>
          <p:nvPr>
            <p:ph idx="1"/>
          </p:nvPr>
        </p:nvSpPr>
        <p:spPr/>
        <p:txBody>
          <a:bodyPr/>
          <a:lstStyle/>
          <a:p>
            <a:pPr algn="ctr"/>
            <a:r>
              <a:rPr lang="it-IT" sz="6600" dirty="0"/>
              <a:t>GUARDA</a:t>
            </a:r>
            <a:r>
              <a:rPr lang="it-IT" dirty="0"/>
              <a:t> IL CODICE </a:t>
            </a:r>
          </a:p>
        </p:txBody>
      </p:sp>
    </p:spTree>
    <p:extLst>
      <p:ext uri="{BB962C8B-B14F-4D97-AF65-F5344CB8AC3E}">
        <p14:creationId xmlns:p14="http://schemas.microsoft.com/office/powerpoint/2010/main" val="790727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9CDAC3-C0E3-054A-B386-F155E2E92BB2}"/>
              </a:ext>
            </a:extLst>
          </p:cNvPr>
          <p:cNvSpPr>
            <a:spLocks noGrp="1"/>
          </p:cNvSpPr>
          <p:nvPr>
            <p:ph type="title"/>
          </p:nvPr>
        </p:nvSpPr>
        <p:spPr/>
        <p:txBody>
          <a:bodyPr/>
          <a:lstStyle/>
          <a:p>
            <a:r>
              <a:rPr lang="it-IT" dirty="0"/>
              <a:t>ANALIZZIAMO IL CODICE GIOCO DELL’OCA</a:t>
            </a:r>
          </a:p>
        </p:txBody>
      </p:sp>
      <p:sp>
        <p:nvSpPr>
          <p:cNvPr id="3" name="Segnaposto contenuto 2">
            <a:extLst>
              <a:ext uri="{FF2B5EF4-FFF2-40B4-BE49-F238E27FC236}">
                <a16:creationId xmlns:a16="http://schemas.microsoft.com/office/drawing/2014/main" id="{D8D543FA-091D-724B-B5EC-BA4CCB48A470}"/>
              </a:ext>
            </a:extLst>
          </p:cNvPr>
          <p:cNvSpPr>
            <a:spLocks noGrp="1"/>
          </p:cNvSpPr>
          <p:nvPr>
            <p:ph idx="1"/>
          </p:nvPr>
        </p:nvSpPr>
        <p:spPr/>
        <p:txBody>
          <a:bodyPr>
            <a:normAutofit/>
          </a:bodyPr>
          <a:lstStyle/>
          <a:p>
            <a:pPr marL="0" indent="0" algn="ctr">
              <a:buNone/>
            </a:pPr>
            <a:r>
              <a:rPr lang="it-IT" sz="5400" dirty="0"/>
              <a:t>GUARDIAMO IL CODICE IN TUTTE LE SUE PARTI </a:t>
            </a:r>
          </a:p>
        </p:txBody>
      </p:sp>
    </p:spTree>
    <p:extLst>
      <p:ext uri="{BB962C8B-B14F-4D97-AF65-F5344CB8AC3E}">
        <p14:creationId xmlns:p14="http://schemas.microsoft.com/office/powerpoint/2010/main" val="400080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C09A3E-5F8D-2446-BA6A-30CDB8696EB1}"/>
              </a:ext>
            </a:extLst>
          </p:cNvPr>
          <p:cNvSpPr>
            <a:spLocks noGrp="1"/>
          </p:cNvSpPr>
          <p:nvPr>
            <p:ph type="title"/>
          </p:nvPr>
        </p:nvSpPr>
        <p:spPr/>
        <p:txBody>
          <a:bodyPr/>
          <a:lstStyle/>
          <a:p>
            <a:r>
              <a:rPr lang="it-IT" dirty="0"/>
              <a:t>Innanzitutto parliamo di package da aggiungere </a:t>
            </a:r>
          </a:p>
        </p:txBody>
      </p:sp>
      <p:sp>
        <p:nvSpPr>
          <p:cNvPr id="3" name="Segnaposto contenuto 2">
            <a:extLst>
              <a:ext uri="{FF2B5EF4-FFF2-40B4-BE49-F238E27FC236}">
                <a16:creationId xmlns:a16="http://schemas.microsoft.com/office/drawing/2014/main" id="{721D7932-6930-5947-8A4D-DAD795E870E9}"/>
              </a:ext>
            </a:extLst>
          </p:cNvPr>
          <p:cNvSpPr>
            <a:spLocks noGrp="1"/>
          </p:cNvSpPr>
          <p:nvPr>
            <p:ph idx="1"/>
          </p:nvPr>
        </p:nvSpPr>
        <p:spPr/>
        <p:txBody>
          <a:bodyPr/>
          <a:lstStyle/>
          <a:p>
            <a:pPr marL="0" indent="0">
              <a:buNone/>
            </a:pPr>
            <a:r>
              <a:rPr lang="it-IT" sz="2400" dirty="0"/>
              <a:t>il package Swing, i cui componenti erano stati realizzati completamente in Java, ricorrendo unicamente alle primitive di disegno più semplici, tipo “traccia una linea” o “disegna un cerchio”, accessibili attraverso i metodi dell’oggetto </a:t>
            </a:r>
            <a:r>
              <a:rPr lang="it-IT" sz="2400" dirty="0" err="1"/>
              <a:t>Graphic</a:t>
            </a:r>
            <a:r>
              <a:rPr lang="it-IT" sz="2400" dirty="0"/>
              <a:t>. </a:t>
            </a:r>
          </a:p>
          <a:p>
            <a:endParaRPr lang="it-IT" dirty="0"/>
          </a:p>
        </p:txBody>
      </p:sp>
    </p:spTree>
    <p:extLst>
      <p:ext uri="{BB962C8B-B14F-4D97-AF65-F5344CB8AC3E}">
        <p14:creationId xmlns:p14="http://schemas.microsoft.com/office/powerpoint/2010/main" val="4219157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A8392-37E2-4248-95F7-4917ABD7D471}"/>
              </a:ext>
            </a:extLst>
          </p:cNvPr>
          <p:cNvSpPr>
            <a:spLocks noGrp="1"/>
          </p:cNvSpPr>
          <p:nvPr>
            <p:ph type="title"/>
          </p:nvPr>
        </p:nvSpPr>
        <p:spPr/>
        <p:txBody>
          <a:bodyPr/>
          <a:lstStyle/>
          <a:p>
            <a:r>
              <a:rPr lang="it-IT" dirty="0"/>
              <a:t>UML Package swing </a:t>
            </a:r>
          </a:p>
        </p:txBody>
      </p:sp>
      <p:pic>
        <p:nvPicPr>
          <p:cNvPr id="4" name="Segnaposto contenuto 3">
            <a:extLst>
              <a:ext uri="{FF2B5EF4-FFF2-40B4-BE49-F238E27FC236}">
                <a16:creationId xmlns:a16="http://schemas.microsoft.com/office/drawing/2014/main" id="{AD42CD2D-45EF-D440-A178-2205FA0577CF}"/>
              </a:ext>
            </a:extLst>
          </p:cNvPr>
          <p:cNvPicPr>
            <a:picLocks noGrp="1" noChangeAspect="1"/>
          </p:cNvPicPr>
          <p:nvPr>
            <p:ph idx="1"/>
          </p:nvPr>
        </p:nvPicPr>
        <p:blipFill>
          <a:blip r:embed="rId2"/>
          <a:stretch>
            <a:fillRect/>
          </a:stretch>
        </p:blipFill>
        <p:spPr>
          <a:xfrm>
            <a:off x="3035163" y="2510834"/>
            <a:ext cx="6121674" cy="3987758"/>
          </a:xfrm>
          <a:prstGeom prst="rect">
            <a:avLst/>
          </a:prstGeom>
        </p:spPr>
      </p:pic>
    </p:spTree>
    <p:extLst>
      <p:ext uri="{BB962C8B-B14F-4D97-AF65-F5344CB8AC3E}">
        <p14:creationId xmlns:p14="http://schemas.microsoft.com/office/powerpoint/2010/main" val="380487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CBB16E-F18E-664E-9814-A9D5729F02B8}"/>
              </a:ext>
            </a:extLst>
          </p:cNvPr>
          <p:cNvSpPr>
            <a:spLocks noGrp="1"/>
          </p:cNvSpPr>
          <p:nvPr>
            <p:ph type="title"/>
          </p:nvPr>
        </p:nvSpPr>
        <p:spPr/>
        <p:txBody>
          <a:bodyPr/>
          <a:lstStyle/>
          <a:p>
            <a:r>
              <a:rPr lang="it-IT" dirty="0"/>
              <a:t>1° esempio </a:t>
            </a:r>
          </a:p>
        </p:txBody>
      </p:sp>
      <p:pic>
        <p:nvPicPr>
          <p:cNvPr id="4" name="Immagine 3">
            <a:extLst>
              <a:ext uri="{FF2B5EF4-FFF2-40B4-BE49-F238E27FC236}">
                <a16:creationId xmlns:a16="http://schemas.microsoft.com/office/drawing/2014/main" id="{E899CA83-45C6-6E45-A97C-74ED7AC7ABA2}"/>
              </a:ext>
            </a:extLst>
          </p:cNvPr>
          <p:cNvPicPr>
            <a:picLocks noChangeAspect="1"/>
          </p:cNvPicPr>
          <p:nvPr/>
        </p:nvPicPr>
        <p:blipFill>
          <a:blip r:embed="rId2"/>
          <a:stretch>
            <a:fillRect/>
          </a:stretch>
        </p:blipFill>
        <p:spPr>
          <a:xfrm>
            <a:off x="139700" y="2527743"/>
            <a:ext cx="11912600" cy="2908300"/>
          </a:xfrm>
          <a:prstGeom prst="rect">
            <a:avLst/>
          </a:prstGeom>
        </p:spPr>
      </p:pic>
    </p:spTree>
    <p:extLst>
      <p:ext uri="{BB962C8B-B14F-4D97-AF65-F5344CB8AC3E}">
        <p14:creationId xmlns:p14="http://schemas.microsoft.com/office/powerpoint/2010/main" val="106614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E46D7B-4C6D-D345-A3F6-1535E13C175B}"/>
              </a:ext>
            </a:extLst>
          </p:cNvPr>
          <p:cNvSpPr>
            <a:spLocks noGrp="1"/>
          </p:cNvSpPr>
          <p:nvPr>
            <p:ph type="title"/>
          </p:nvPr>
        </p:nvSpPr>
        <p:spPr/>
        <p:txBody>
          <a:bodyPr/>
          <a:lstStyle/>
          <a:p>
            <a:r>
              <a:rPr lang="it-IT" dirty="0"/>
              <a:t>PANORAMICA WIDGET</a:t>
            </a:r>
          </a:p>
        </p:txBody>
      </p:sp>
      <p:sp>
        <p:nvSpPr>
          <p:cNvPr id="3" name="Segnaposto contenuto 2">
            <a:extLst>
              <a:ext uri="{FF2B5EF4-FFF2-40B4-BE49-F238E27FC236}">
                <a16:creationId xmlns:a16="http://schemas.microsoft.com/office/drawing/2014/main" id="{8D11E00D-F1F5-4640-BAB7-E34703CCB0A4}"/>
              </a:ext>
            </a:extLst>
          </p:cNvPr>
          <p:cNvSpPr>
            <a:spLocks noGrp="1"/>
          </p:cNvSpPr>
          <p:nvPr>
            <p:ph idx="1"/>
          </p:nvPr>
        </p:nvSpPr>
        <p:spPr/>
        <p:txBody>
          <a:bodyPr/>
          <a:lstStyle/>
          <a:p>
            <a:r>
              <a:rPr lang="it-IT" dirty="0"/>
              <a:t>Ogni widget non è altro che un oggetto, quindi possiede un costruttore e vari metodi. </a:t>
            </a:r>
          </a:p>
          <a:p>
            <a:r>
              <a:rPr lang="it-IT" dirty="0"/>
              <a:t>1° istanziare l’oggetto </a:t>
            </a:r>
          </a:p>
          <a:p>
            <a:r>
              <a:rPr lang="it-IT" dirty="0"/>
              <a:t>2° aggiungere l’oggetto «widget» al container </a:t>
            </a:r>
          </a:p>
          <a:p>
            <a:r>
              <a:rPr lang="it-IT" dirty="0"/>
              <a:t>3° sfruttare i metodi del oggetto «widget» al fine di utilizzarlo per la logica del programma </a:t>
            </a:r>
          </a:p>
          <a:p>
            <a:endParaRPr lang="it-IT" dirty="0"/>
          </a:p>
        </p:txBody>
      </p:sp>
    </p:spTree>
    <p:extLst>
      <p:ext uri="{BB962C8B-B14F-4D97-AF65-F5344CB8AC3E}">
        <p14:creationId xmlns:p14="http://schemas.microsoft.com/office/powerpoint/2010/main" val="2661155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C23F18-AC89-F74E-854C-B31CD2200D3E}"/>
              </a:ext>
            </a:extLst>
          </p:cNvPr>
          <p:cNvSpPr>
            <a:spLocks noGrp="1"/>
          </p:cNvSpPr>
          <p:nvPr>
            <p:ph type="title"/>
          </p:nvPr>
        </p:nvSpPr>
        <p:spPr/>
        <p:txBody>
          <a:bodyPr/>
          <a:lstStyle/>
          <a:p>
            <a:r>
              <a:rPr lang="it-IT" dirty="0"/>
              <a:t>WIDGET</a:t>
            </a:r>
          </a:p>
        </p:txBody>
      </p:sp>
      <p:sp>
        <p:nvSpPr>
          <p:cNvPr id="3" name="Segnaposto contenuto 2">
            <a:extLst>
              <a:ext uri="{FF2B5EF4-FFF2-40B4-BE49-F238E27FC236}">
                <a16:creationId xmlns:a16="http://schemas.microsoft.com/office/drawing/2014/main" id="{127C268A-DC67-6840-9F8C-ED90CB308792}"/>
              </a:ext>
            </a:extLst>
          </p:cNvPr>
          <p:cNvSpPr>
            <a:spLocks noGrp="1"/>
          </p:cNvSpPr>
          <p:nvPr>
            <p:ph idx="1"/>
          </p:nvPr>
        </p:nvSpPr>
        <p:spPr/>
        <p:txBody>
          <a:bodyPr>
            <a:normAutofit/>
          </a:bodyPr>
          <a:lstStyle/>
          <a:p>
            <a:r>
              <a:rPr lang="en" dirty="0" err="1"/>
              <a:t>JTextField</a:t>
            </a:r>
            <a:r>
              <a:rPr lang="en" dirty="0"/>
              <a:t> </a:t>
            </a:r>
            <a:r>
              <a:rPr lang="en" dirty="0" err="1"/>
              <a:t>xField</a:t>
            </a:r>
            <a:r>
              <a:rPr lang="en" dirty="0"/>
              <a:t>=new </a:t>
            </a:r>
            <a:r>
              <a:rPr lang="en" dirty="0" err="1"/>
              <a:t>JTextField</a:t>
            </a:r>
            <a:r>
              <a:rPr lang="en" dirty="0"/>
              <a:t>(5);  // 5 </a:t>
            </a:r>
            <a:r>
              <a:rPr lang="en" dirty="0" err="1"/>
              <a:t>è</a:t>
            </a:r>
            <a:r>
              <a:rPr lang="en" dirty="0"/>
              <a:t> la </a:t>
            </a:r>
            <a:r>
              <a:rPr lang="en" dirty="0" err="1"/>
              <a:t>dimensione</a:t>
            </a:r>
            <a:r>
              <a:rPr lang="en" dirty="0"/>
              <a:t> </a:t>
            </a:r>
            <a:r>
              <a:rPr lang="en" dirty="0" err="1"/>
              <a:t>della</a:t>
            </a:r>
            <a:r>
              <a:rPr lang="en" dirty="0"/>
              <a:t> </a:t>
            </a:r>
            <a:r>
              <a:rPr lang="en" dirty="0" err="1"/>
              <a:t>stringa</a:t>
            </a:r>
            <a:r>
              <a:rPr lang="en" dirty="0"/>
              <a:t> </a:t>
            </a:r>
            <a:r>
              <a:rPr lang="en" dirty="0" err="1"/>
              <a:t>che</a:t>
            </a:r>
            <a:r>
              <a:rPr lang="en" dirty="0"/>
              <a:t> ci </a:t>
            </a:r>
            <a:r>
              <a:rPr lang="en" dirty="0" err="1"/>
              <a:t>aspettiamo</a:t>
            </a:r>
            <a:r>
              <a:rPr lang="en" dirty="0"/>
              <a:t> </a:t>
            </a:r>
            <a:endParaRPr lang="it-IT" dirty="0"/>
          </a:p>
          <a:p>
            <a:r>
              <a:rPr lang="it-IT" dirty="0" err="1"/>
              <a:t>JButton</a:t>
            </a:r>
            <a:r>
              <a:rPr lang="it-IT" dirty="0"/>
              <a:t> </a:t>
            </a:r>
            <a:r>
              <a:rPr lang="it-IT" dirty="0" err="1"/>
              <a:t>moveButton</a:t>
            </a:r>
            <a:r>
              <a:rPr lang="it-IT" dirty="0"/>
              <a:t>=new </a:t>
            </a:r>
            <a:r>
              <a:rPr lang="it-IT" dirty="0" err="1"/>
              <a:t>JButton</a:t>
            </a:r>
            <a:r>
              <a:rPr lang="it-IT" dirty="0"/>
              <a:t>("</a:t>
            </a:r>
            <a:r>
              <a:rPr lang="it-IT" dirty="0" err="1"/>
              <a:t>Move</a:t>
            </a:r>
            <a:r>
              <a:rPr lang="it-IT" dirty="0"/>
              <a:t>"); </a:t>
            </a:r>
          </a:p>
          <a:p>
            <a:r>
              <a:rPr lang="it-IT" dirty="0" err="1"/>
              <a:t>JButton</a:t>
            </a:r>
            <a:r>
              <a:rPr lang="it-IT" dirty="0"/>
              <a:t> </a:t>
            </a:r>
            <a:r>
              <a:rPr lang="it-IT" dirty="0" err="1"/>
              <a:t>moveButton</a:t>
            </a:r>
            <a:r>
              <a:rPr lang="it-IT" dirty="0"/>
              <a:t>=new </a:t>
            </a:r>
            <a:r>
              <a:rPr lang="it-IT" dirty="0" err="1"/>
              <a:t>JButton</a:t>
            </a:r>
            <a:r>
              <a:rPr lang="it-IT" dirty="0"/>
              <a:t>(new </a:t>
            </a:r>
            <a:r>
              <a:rPr lang="it-IT" dirty="0" err="1"/>
              <a:t>ImageIcon</a:t>
            </a:r>
            <a:r>
              <a:rPr lang="it-IT" dirty="0"/>
              <a:t>("</a:t>
            </a:r>
            <a:r>
              <a:rPr lang="it-IT" dirty="0" err="1"/>
              <a:t>hand.gif</a:t>
            </a:r>
            <a:r>
              <a:rPr lang="it-IT" dirty="0"/>
              <a:t>" )) </a:t>
            </a:r>
          </a:p>
          <a:p>
            <a:pPr marL="0" indent="0" algn="ctr">
              <a:buNone/>
            </a:pPr>
            <a:r>
              <a:rPr lang="it-IT" dirty="0"/>
              <a:t>Equivalente </a:t>
            </a:r>
          </a:p>
          <a:p>
            <a:pPr marL="0" indent="0" algn="ctr">
              <a:buNone/>
            </a:pPr>
            <a:r>
              <a:rPr lang="en" dirty="0" err="1"/>
              <a:t>JButton</a:t>
            </a:r>
            <a:r>
              <a:rPr lang="en" dirty="0"/>
              <a:t> </a:t>
            </a:r>
            <a:r>
              <a:rPr lang="en" dirty="0" err="1"/>
              <a:t>moveButton</a:t>
            </a:r>
            <a:r>
              <a:rPr lang="en" dirty="0"/>
              <a:t>=new </a:t>
            </a:r>
            <a:r>
              <a:rPr lang="en" dirty="0" err="1"/>
              <a:t>JButton</a:t>
            </a:r>
            <a:r>
              <a:rPr lang="en" dirty="0"/>
              <a:t>("</a:t>
            </a:r>
            <a:r>
              <a:rPr lang="en" dirty="0" err="1"/>
              <a:t>Move",new</a:t>
            </a:r>
            <a:r>
              <a:rPr lang="en" dirty="0"/>
              <a:t> </a:t>
            </a:r>
            <a:r>
              <a:rPr lang="en" dirty="0" err="1"/>
              <a:t>ImageIcon</a:t>
            </a:r>
            <a:r>
              <a:rPr lang="en" dirty="0"/>
              <a:t>("</a:t>
            </a:r>
            <a:r>
              <a:rPr lang="en" dirty="0" err="1"/>
              <a:t>hand.gif</a:t>
            </a:r>
            <a:r>
              <a:rPr lang="en" dirty="0"/>
              <a:t>")); </a:t>
            </a:r>
          </a:p>
          <a:p>
            <a:pPr marL="0" indent="0" algn="ctr">
              <a:buNone/>
            </a:pPr>
            <a:endParaRPr lang="it-IT" dirty="0"/>
          </a:p>
        </p:txBody>
      </p:sp>
    </p:spTree>
    <p:extLst>
      <p:ext uri="{BB962C8B-B14F-4D97-AF65-F5344CB8AC3E}">
        <p14:creationId xmlns:p14="http://schemas.microsoft.com/office/powerpoint/2010/main" val="186296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C764D7-D5F1-A444-BE45-A0DCAC5D8271}"/>
              </a:ext>
            </a:extLst>
          </p:cNvPr>
          <p:cNvSpPr>
            <a:spLocks noGrp="1"/>
          </p:cNvSpPr>
          <p:nvPr>
            <p:ph type="title"/>
          </p:nvPr>
        </p:nvSpPr>
        <p:spPr/>
        <p:txBody>
          <a:bodyPr/>
          <a:lstStyle/>
          <a:p>
            <a:r>
              <a:rPr lang="it-IT" dirty="0"/>
              <a:t>WIDGET</a:t>
            </a:r>
          </a:p>
        </p:txBody>
      </p:sp>
      <p:sp>
        <p:nvSpPr>
          <p:cNvPr id="3" name="Segnaposto contenuto 2">
            <a:extLst>
              <a:ext uri="{FF2B5EF4-FFF2-40B4-BE49-F238E27FC236}">
                <a16:creationId xmlns:a16="http://schemas.microsoft.com/office/drawing/2014/main" id="{1F5EC57A-00EB-0C46-B58F-C5EB89DA9511}"/>
              </a:ext>
            </a:extLst>
          </p:cNvPr>
          <p:cNvSpPr>
            <a:spLocks noGrp="1"/>
          </p:cNvSpPr>
          <p:nvPr>
            <p:ph idx="1"/>
          </p:nvPr>
        </p:nvSpPr>
        <p:spPr/>
        <p:txBody>
          <a:bodyPr/>
          <a:lstStyle/>
          <a:p>
            <a:r>
              <a:rPr lang="en" dirty="0" err="1"/>
              <a:t>JCheckBox</a:t>
            </a:r>
            <a:r>
              <a:rPr lang="en" dirty="0"/>
              <a:t> check1=new </a:t>
            </a:r>
            <a:r>
              <a:rPr lang="en" dirty="0" err="1"/>
              <a:t>JCheckBox</a:t>
            </a:r>
            <a:r>
              <a:rPr lang="en" dirty="0"/>
              <a:t>("</a:t>
            </a:r>
            <a:r>
              <a:rPr lang="en" dirty="0" err="1"/>
              <a:t>JCheck</a:t>
            </a:r>
            <a:r>
              <a:rPr lang="en" dirty="0"/>
              <a:t>"); </a:t>
            </a:r>
          </a:p>
          <a:p>
            <a:endParaRPr lang="it-IT" dirty="0"/>
          </a:p>
          <a:p>
            <a:pPr marL="0" indent="0">
              <a:buNone/>
            </a:pPr>
            <a:r>
              <a:rPr lang="it-IT" dirty="0" err="1"/>
              <a:t>JRadioButton</a:t>
            </a:r>
            <a:r>
              <a:rPr lang="it-IT" dirty="0"/>
              <a:t> è una sottoclasse di </a:t>
            </a:r>
            <a:r>
              <a:rPr lang="it-IT" dirty="0" err="1"/>
              <a:t>JButton</a:t>
            </a:r>
            <a:r>
              <a:rPr lang="it-IT" dirty="0"/>
              <a:t>, dotata dei medesimi costruttori. Questo tipo di controllo, chiamato pulsante di opzione, viene usato tipicamente per fornire all’utente la possibilità di operare una scelta tra un insieme di possibilità, in contesti nei quali un’opzione esclude l’altra </a:t>
            </a:r>
          </a:p>
          <a:p>
            <a:endParaRPr lang="it-IT" dirty="0"/>
          </a:p>
        </p:txBody>
      </p:sp>
    </p:spTree>
    <p:extLst>
      <p:ext uri="{BB962C8B-B14F-4D97-AF65-F5344CB8AC3E}">
        <p14:creationId xmlns:p14="http://schemas.microsoft.com/office/powerpoint/2010/main" val="212051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B6EC18-DF8B-0945-A8B1-38B26947FB47}"/>
              </a:ext>
            </a:extLst>
          </p:cNvPr>
          <p:cNvSpPr>
            <a:spLocks noGrp="1"/>
          </p:cNvSpPr>
          <p:nvPr>
            <p:ph type="title"/>
          </p:nvPr>
        </p:nvSpPr>
        <p:spPr/>
        <p:txBody>
          <a:bodyPr/>
          <a:lstStyle/>
          <a:p>
            <a:r>
              <a:rPr lang="it-IT" dirty="0" err="1"/>
              <a:t>JradioButton</a:t>
            </a:r>
            <a:endParaRPr lang="it-IT" dirty="0"/>
          </a:p>
        </p:txBody>
      </p:sp>
      <p:pic>
        <p:nvPicPr>
          <p:cNvPr id="4" name="Immagine 3">
            <a:extLst>
              <a:ext uri="{FF2B5EF4-FFF2-40B4-BE49-F238E27FC236}">
                <a16:creationId xmlns:a16="http://schemas.microsoft.com/office/drawing/2014/main" id="{2FD53A5A-6FB1-D549-92A2-CA0CB6EF509C}"/>
              </a:ext>
            </a:extLst>
          </p:cNvPr>
          <p:cNvPicPr>
            <a:picLocks noChangeAspect="1"/>
          </p:cNvPicPr>
          <p:nvPr/>
        </p:nvPicPr>
        <p:blipFill>
          <a:blip r:embed="rId2"/>
          <a:stretch>
            <a:fillRect/>
          </a:stretch>
        </p:blipFill>
        <p:spPr>
          <a:xfrm>
            <a:off x="1446205" y="2716097"/>
            <a:ext cx="9299589" cy="3177211"/>
          </a:xfrm>
          <a:prstGeom prst="rect">
            <a:avLst/>
          </a:prstGeom>
        </p:spPr>
      </p:pic>
    </p:spTree>
    <p:extLst>
      <p:ext uri="{BB962C8B-B14F-4D97-AF65-F5344CB8AC3E}">
        <p14:creationId xmlns:p14="http://schemas.microsoft.com/office/powerpoint/2010/main" val="331318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16B3C6-C376-E348-9DDE-2810118143E9}"/>
              </a:ext>
            </a:extLst>
          </p:cNvPr>
          <p:cNvSpPr>
            <a:spLocks noGrp="1"/>
          </p:cNvSpPr>
          <p:nvPr>
            <p:ph type="title"/>
          </p:nvPr>
        </p:nvSpPr>
        <p:spPr/>
        <p:txBody>
          <a:bodyPr/>
          <a:lstStyle/>
          <a:p>
            <a:r>
              <a:rPr lang="it-IT" dirty="0"/>
              <a:t>Bottoni </a:t>
            </a:r>
          </a:p>
        </p:txBody>
      </p:sp>
      <p:pic>
        <p:nvPicPr>
          <p:cNvPr id="4" name="Immagine 3">
            <a:extLst>
              <a:ext uri="{FF2B5EF4-FFF2-40B4-BE49-F238E27FC236}">
                <a16:creationId xmlns:a16="http://schemas.microsoft.com/office/drawing/2014/main" id="{668A0A02-3495-9942-A6A2-36C6456FA109}"/>
              </a:ext>
            </a:extLst>
          </p:cNvPr>
          <p:cNvPicPr>
            <a:picLocks noChangeAspect="1"/>
          </p:cNvPicPr>
          <p:nvPr/>
        </p:nvPicPr>
        <p:blipFill>
          <a:blip r:embed="rId2"/>
          <a:stretch>
            <a:fillRect/>
          </a:stretch>
        </p:blipFill>
        <p:spPr>
          <a:xfrm>
            <a:off x="2572956" y="2376597"/>
            <a:ext cx="7046088" cy="3811552"/>
          </a:xfrm>
          <a:prstGeom prst="rect">
            <a:avLst/>
          </a:prstGeom>
        </p:spPr>
      </p:pic>
    </p:spTree>
    <p:extLst>
      <p:ext uri="{BB962C8B-B14F-4D97-AF65-F5344CB8AC3E}">
        <p14:creationId xmlns:p14="http://schemas.microsoft.com/office/powerpoint/2010/main" val="1330114475"/>
      </p:ext>
    </p:extLst>
  </p:cSld>
  <p:clrMapOvr>
    <a:masterClrMapping/>
  </p:clrMapOvr>
</p:sld>
</file>

<file path=ppt/theme/theme1.xml><?xml version="1.0" encoding="utf-8"?>
<a:theme xmlns:a="http://schemas.openxmlformats.org/drawingml/2006/main" name="Pacco">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Pacco</Template>
  <TotalTime>83</TotalTime>
  <Words>810</Words>
  <Application>Microsoft Macintosh PowerPoint</Application>
  <PresentationFormat>Widescreen</PresentationFormat>
  <Paragraphs>62</Paragraphs>
  <Slides>19</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19</vt:i4>
      </vt:variant>
    </vt:vector>
  </HeadingPairs>
  <TitlesOfParts>
    <vt:vector size="26" baseType="lpstr">
      <vt:lpstr>Arial</vt:lpstr>
      <vt:lpstr>CMBX12</vt:lpstr>
      <vt:lpstr>CMR12</vt:lpstr>
      <vt:lpstr>CMSS12</vt:lpstr>
      <vt:lpstr>CMTT12</vt:lpstr>
      <vt:lpstr>Gill Sans MT</vt:lpstr>
      <vt:lpstr>Pacco</vt:lpstr>
      <vt:lpstr>GRAFICA JAVA</vt:lpstr>
      <vt:lpstr>Innanzitutto parliamo di package da aggiungere </vt:lpstr>
      <vt:lpstr>UML Package swing </vt:lpstr>
      <vt:lpstr>1° esempio </vt:lpstr>
      <vt:lpstr>PANORAMICA WIDGET</vt:lpstr>
      <vt:lpstr>WIDGET</vt:lpstr>
      <vt:lpstr>WIDGET</vt:lpstr>
      <vt:lpstr>JradioButton</vt:lpstr>
      <vt:lpstr>Bottoni </vt:lpstr>
      <vt:lpstr>Jcombobox</vt:lpstr>
      <vt:lpstr>LAYOUT MANAGEMENT</vt:lpstr>
      <vt:lpstr>FLOW LAYOUT </vt:lpstr>
      <vt:lpstr>GRIDLAYOUT</vt:lpstr>
      <vt:lpstr>Border Layout</vt:lpstr>
      <vt:lpstr>PROGETTAZIONE TOPDOWN</vt:lpstr>
      <vt:lpstr>La Gestione degli Eventi </vt:lpstr>
      <vt:lpstr>Implementazione  dell’event-delegation  </vt:lpstr>
      <vt:lpstr>Es. Mouse SPY </vt:lpstr>
      <vt:lpstr>ANALIZZIAMO IL CODICE GIOCO DELL’OCA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GRAFICA JAVA</dc:title>
  <dc:creator>BERNOVSCHI DENIS</dc:creator>
  <cp:lastModifiedBy>BERNOVSCHI DENIS</cp:lastModifiedBy>
  <cp:revision>9</cp:revision>
  <dcterms:created xsi:type="dcterms:W3CDTF">2019-02-23T10:24:46Z</dcterms:created>
  <dcterms:modified xsi:type="dcterms:W3CDTF">2019-02-23T11:48:10Z</dcterms:modified>
</cp:coreProperties>
</file>