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xml" ContentType="application/vnd.openxmlformats-officedocument.presentationml.notesSlide+xml"/>
  <Override PartName="/ppt/notesSlides/notesSlide13.xml" ContentType="application/vnd.openxmlformats-officedocument.presentationml.notesSlide+xml"/>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3.png" ContentType="image/png"/>
  <Override PartName="/ppt/media/image1.gif" ContentType="image/gif"/>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400" spc="-1" strike="noStrike">
                <a:solidFill>
                  <a:srgbClr val="000000"/>
                </a:solidFill>
                <a:latin typeface="Arial"/>
              </a:rPr>
              <a:t>Click to move the </a:t>
            </a:r>
            <a:r>
              <a:rPr b="0" lang="en-US" sz="1400" spc="-1" strike="noStrike">
                <a:solidFill>
                  <a:srgbClr val="000000"/>
                </a:solidFill>
                <a:latin typeface="Arial"/>
              </a:rPr>
              <a:t>slide</a:t>
            </a:r>
            <a:endParaRPr b="0" lang="en-US" sz="1400" spc="-1" strike="noStrike">
              <a:solidFill>
                <a:srgbClr val="000000"/>
              </a:solidFill>
              <a:latin typeface="Arial"/>
            </a:endParaRPr>
          </a:p>
        </p:txBody>
      </p:sp>
      <p:sp>
        <p:nvSpPr>
          <p:cNvPr id="79"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80"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81"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82"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83"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A90FD92B-A44F-40F0-83AC-7DA65F7EB9A1}"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hyperlink" Target="http://swcarpentry.github.io/git-novice/reference.html#commit" TargetMode="External"/><Relationship Id="rId2" Type="http://schemas.openxmlformats.org/officeDocument/2006/relationships/hyperlink" Target="http://swcarpentry.github.io/git-novice/reference.html#commit" TargetMode="External"/><Relationship Id="rId3" Type="http://schemas.openxmlformats.org/officeDocument/2006/relationships/hyperlink" Target="http://swcarpentry.github.io/git-novice/reference.html#repository" TargetMode="External"/><Relationship Id="rId4" Type="http://schemas.openxmlformats.org/officeDocument/2006/relationships/hyperlink" Target="http://swcarpentry.github.io/git-novice/reference.html#repository" TargetMode="External"/><Relationship Id="rId5" Type="http://schemas.openxmlformats.org/officeDocument/2006/relationships/slide" Target="../slides/slide12.xml"/><Relationship Id="rId6"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hyperlink" Target="https://www.haverford.edu/project-tier/protocol-v2" TargetMode="External"/><Relationship Id="rId2" Type="http://schemas.openxmlformats.org/officeDocument/2006/relationships/hyperlink" Target="https://github.com/ProjectTIER/ProjectTIER_R" TargetMode="External"/><Relationship Id="rId3" Type="http://schemas.openxmlformats.org/officeDocument/2006/relationships/slide" Target="../slides/slide13.xml"/><Relationship Id="rId4"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381240" y="685800"/>
            <a:ext cx="6095880" cy="3428640"/>
          </a:xfrm>
          <a:prstGeom prst="rect">
            <a:avLst/>
          </a:prstGeom>
        </p:spPr>
      </p:sp>
      <p:sp>
        <p:nvSpPr>
          <p:cNvPr id="195"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1" lang="en-US" sz="1100" spc="-1" strike="noStrike">
                <a:latin typeface="Arial"/>
              </a:rPr>
              <a:t>Start here!</a:t>
            </a:r>
            <a:endParaRPr b="0" lang="en-US" sz="11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Img"/>
          </p:nvPr>
        </p:nvSpPr>
        <p:spPr>
          <a:xfrm>
            <a:off x="381240" y="685800"/>
            <a:ext cx="6095520" cy="3428640"/>
          </a:xfrm>
          <a:prstGeom prst="rect">
            <a:avLst/>
          </a:prstGeom>
        </p:spPr>
      </p:sp>
      <p:sp>
        <p:nvSpPr>
          <p:cNvPr id="201"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solidFill>
                  <a:srgbClr val="000000"/>
                </a:solidFill>
                <a:latin typeface="Arial"/>
              </a:rPr>
              <a:t>That was a lot!</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solidFill>
                  <a:srgbClr val="000000"/>
                </a:solidFill>
                <a:latin typeface="Arial"/>
              </a:rPr>
              <a:t>Ok, so to circle back before we start on the command line, I always find it helpful to make sure we’re all speaking the same language. Everyone is used to coming into a new environment where people are using crazy acronyms and terms that are highly domain specific. I mean we work in a Library for god sakes. So, here are some terms and definitions we’re going to use going forward.</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solidFill>
                  <a:srgbClr val="000000"/>
                </a:solidFill>
                <a:latin typeface="Arial"/>
              </a:rPr>
              <a:t>A version control system is a tool that keeps track of these changes for us and helps us version and merge our files. It allows you to decide which changes make up the next version, called a</a:t>
            </a:r>
            <a:r>
              <a:rPr b="0" lang="en-US" sz="1100" spc="-1" strike="noStrike" u="sng">
                <a:solidFill>
                  <a:srgbClr val="000000"/>
                </a:solidFill>
                <a:uFillTx/>
                <a:latin typeface="Arial"/>
                <a:hlinkClick r:id="rId1"/>
              </a:rPr>
              <a:t> </a:t>
            </a:r>
            <a:r>
              <a:rPr b="0" lang="en-US" sz="1100" spc="-1" strike="noStrike" u="sng">
                <a:solidFill>
                  <a:srgbClr val="000000"/>
                </a:solidFill>
                <a:uFillTx/>
                <a:latin typeface="Arial"/>
                <a:hlinkClick r:id="rId2"/>
              </a:rPr>
              <a:t>commit</a:t>
            </a:r>
            <a:r>
              <a:rPr b="0" lang="en-US" sz="1100" spc="-1" strike="noStrike">
                <a:solidFill>
                  <a:srgbClr val="000000"/>
                </a:solidFill>
                <a:latin typeface="Arial"/>
              </a:rPr>
              <a:t>, and keeps useful metadata about them. The complete history of commits for a particular project and their metadata make up a</a:t>
            </a:r>
            <a:r>
              <a:rPr b="0" lang="en-US" sz="1100" spc="-1" strike="noStrike" u="sng">
                <a:solidFill>
                  <a:srgbClr val="000000"/>
                </a:solidFill>
                <a:uFillTx/>
                <a:latin typeface="Arial"/>
                <a:hlinkClick r:id="rId3"/>
              </a:rPr>
              <a:t> </a:t>
            </a:r>
            <a:r>
              <a:rPr b="0" lang="en-US" sz="1100" spc="-1" strike="noStrike" u="sng">
                <a:solidFill>
                  <a:srgbClr val="000000"/>
                </a:solidFill>
                <a:uFillTx/>
                <a:latin typeface="Arial"/>
                <a:hlinkClick r:id="rId4"/>
              </a:rPr>
              <a:t>repository</a:t>
            </a:r>
            <a:r>
              <a:rPr b="0" lang="en-US" sz="1100" spc="-1" strike="noStrike">
                <a:solidFill>
                  <a:srgbClr val="000000"/>
                </a:solidFill>
                <a:latin typeface="Arial"/>
              </a:rPr>
              <a:t>. Repositories can be kept in sync across different computers facilitating collaboration among different people.</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solidFill>
                  <a:srgbClr val="000000"/>
                </a:solidFill>
                <a:latin typeface="Arial"/>
              </a:rPr>
              <a:t>Questions?</a:t>
            </a:r>
            <a:endParaRPr b="0" lang="en-US" sz="1100" spc="-1" strike="noStrike">
              <a:latin typeface="Arial"/>
            </a:endParaRPr>
          </a:p>
          <a:p>
            <a:pPr>
              <a:lnSpc>
                <a:spcPct val="100000"/>
              </a:lnSpc>
            </a:pPr>
            <a:endParaRPr b="0" lang="en-US" sz="1100" spc="-1" strike="noStrike">
              <a:latin typeface="Arial"/>
            </a:endParaRPr>
          </a:p>
          <a:p>
            <a:pPr>
              <a:lnSpc>
                <a:spcPct val="100000"/>
              </a:lnSpc>
            </a:pPr>
            <a:r>
              <a:rPr b="1" lang="en-US" sz="1100" spc="-1" strike="noStrike">
                <a:solidFill>
                  <a:srgbClr val="000000"/>
                </a:solidFill>
                <a:latin typeface="Arial"/>
              </a:rPr>
              <a:t>Next slide -&gt;</a:t>
            </a:r>
            <a:endParaRPr b="0" lang="en-US" sz="11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381240" y="685800"/>
            <a:ext cx="6095520" cy="3428640"/>
          </a:xfrm>
          <a:prstGeom prst="rect">
            <a:avLst/>
          </a:prstGeom>
        </p:spPr>
      </p:sp>
      <p:sp>
        <p:nvSpPr>
          <p:cNvPr id="203"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Both examples will be based on the TIER Documentation Protocol. This protocol provides a template for assembling the code, data, and documentation that comprise an empirical research project. Learn more about it at </a:t>
            </a:r>
            <a:r>
              <a:rPr b="0" lang="en-US" sz="1100" spc="-1" strike="noStrike" u="sng">
                <a:solidFill>
                  <a:srgbClr val="000000"/>
                </a:solidFill>
                <a:uFillTx/>
                <a:latin typeface="Arial"/>
                <a:hlinkClick r:id="rId1"/>
              </a:rPr>
              <a:t>https://www.haverford.edu/project-tier/protocol-v2</a:t>
            </a:r>
            <a:r>
              <a:rPr b="0" lang="en-US" sz="1100" spc="-1" strike="noStrike">
                <a:solidFill>
                  <a:srgbClr val="000000"/>
                </a:solidFill>
                <a:latin typeface="Arial"/>
              </a:rPr>
              <a:t>.</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solidFill>
                  <a:srgbClr val="000000"/>
                </a:solidFill>
                <a:latin typeface="Arial"/>
              </a:rPr>
              <a:t>A GitHub repository is available at </a:t>
            </a:r>
            <a:r>
              <a:rPr b="0" lang="en-US" sz="1100" spc="-1" strike="noStrike" u="sng">
                <a:solidFill>
                  <a:srgbClr val="000000"/>
                </a:solidFill>
                <a:uFillTx/>
                <a:latin typeface="Arial"/>
                <a:hlinkClick r:id="rId2"/>
              </a:rPr>
              <a:t>https://github.com/ProjectTIER/ProjectTIER_R</a:t>
            </a:r>
            <a:r>
              <a:rPr b="0" lang="en-US" sz="1100" spc="-1" strike="noStrike">
                <a:solidFill>
                  <a:srgbClr val="000000"/>
                </a:solidFill>
                <a:latin typeface="Arial"/>
              </a:rPr>
              <a:t>.</a:t>
            </a:r>
            <a:endParaRPr b="0" lang="en-US" sz="1100" spc="-1" strike="noStrike">
              <a:latin typeface="Arial"/>
            </a:endParaRPr>
          </a:p>
          <a:p>
            <a:pPr>
              <a:lnSpc>
                <a:spcPct val="100000"/>
              </a:lnSpc>
            </a:pPr>
            <a:r>
              <a:rPr b="0" lang="en-US" sz="1100" spc="-1" strike="noStrike">
                <a:solidFill>
                  <a:srgbClr val="000000"/>
                </a:solidFill>
                <a:latin typeface="Arial"/>
              </a:rPr>
              <a:t> </a:t>
            </a:r>
            <a:endParaRPr b="0" lang="en-US" sz="1100" spc="-1" strike="noStrike">
              <a:latin typeface="Arial"/>
            </a:endParaRPr>
          </a:p>
          <a:p>
            <a:pPr>
              <a:lnSpc>
                <a:spcPct val="100000"/>
              </a:lnSpc>
            </a:pPr>
            <a:r>
              <a:rPr b="1" lang="en-US" sz="1100" spc="-1" strike="noStrike">
                <a:solidFill>
                  <a:srgbClr val="000000"/>
                </a:solidFill>
                <a:latin typeface="Arial"/>
              </a:rPr>
              <a:t>Back to slides (Setting up Git) -&gt;</a:t>
            </a:r>
            <a:endParaRPr b="0" lang="en-US" sz="11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381240" y="685800"/>
            <a:ext cx="6095520" cy="3428640"/>
          </a:xfrm>
          <a:prstGeom prst="rect">
            <a:avLst/>
          </a:prstGeom>
        </p:spPr>
      </p:sp>
      <p:sp>
        <p:nvSpPr>
          <p:cNvPr id="205"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The GitHub interface also allows the creation of teams for collaborative development. A detailed explanation of the mechanics of collaboration is outside the scope of this tutorial, but is well documented in various sources.</a:t>
            </a:r>
            <a:endParaRPr b="0" lang="en-US" sz="11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381240" y="685800"/>
            <a:ext cx="6095520" cy="3428640"/>
          </a:xfrm>
          <a:prstGeom prst="rect">
            <a:avLst/>
          </a:prstGeom>
        </p:spPr>
      </p:sp>
      <p:sp>
        <p:nvSpPr>
          <p:cNvPr id="207" name="PlaceHolder 2"/>
          <p:cNvSpPr>
            <a:spLocks noGrp="1"/>
          </p:cNvSpPr>
          <p:nvPr>
            <p:ph type="body"/>
          </p:nvPr>
        </p:nvSpPr>
        <p:spPr>
          <a:xfrm>
            <a:off x="685800" y="4343400"/>
            <a:ext cx="5486040" cy="4114440"/>
          </a:xfrm>
          <a:prstGeom prst="rect">
            <a:avLst/>
          </a:prstGeom>
        </p:spPr>
        <p:txBody>
          <a:bodyPr tIns="91440" bIns="91440">
            <a:noAutofit/>
          </a:bodyPr>
          <a:p>
            <a:pPr marL="457200" indent="-317160">
              <a:lnSpc>
                <a:spcPct val="100000"/>
              </a:lnSpc>
              <a:buClr>
                <a:srgbClr val="000000"/>
              </a:buClr>
              <a:buFont typeface="Wingdings" charset="2"/>
              <a:buChar char=""/>
            </a:pPr>
            <a:r>
              <a:rPr b="0" lang="en-US" sz="1100" spc="-1" strike="noStrike">
                <a:latin typeface="Arial"/>
              </a:rPr>
              <a:t>You might think it’s a bit annoying to have to add your changes to a staging area, then commit them</a:t>
            </a:r>
            <a:endParaRPr b="0" lang="en-US" sz="1100" spc="-1" strike="noStrike">
              <a:latin typeface="Arial"/>
            </a:endParaRPr>
          </a:p>
          <a:p>
            <a:pPr marL="457200" indent="-317160">
              <a:lnSpc>
                <a:spcPct val="100000"/>
              </a:lnSpc>
              <a:buClr>
                <a:srgbClr val="000000"/>
              </a:buClr>
              <a:buFont typeface="Wingdings" charset="2"/>
              <a:buChar char=""/>
            </a:pPr>
            <a:r>
              <a:rPr b="0" lang="en-US" sz="1100" spc="-1" strike="noStrike">
                <a:latin typeface="Arial"/>
              </a:rPr>
              <a:t>A commit represents a set of work, changes/additions/deletions of one to many files.</a:t>
            </a:r>
            <a:endParaRPr b="0" lang="en-US" sz="1100" spc="-1" strike="noStrike">
              <a:latin typeface="Arial"/>
            </a:endParaRPr>
          </a:p>
          <a:p>
            <a:pPr marL="457200" indent="-317160">
              <a:lnSpc>
                <a:spcPct val="100000"/>
              </a:lnSpc>
              <a:buClr>
                <a:srgbClr val="000000"/>
              </a:buClr>
              <a:buFont typeface="Wingdings" charset="2"/>
              <a:buChar char=""/>
            </a:pPr>
            <a:r>
              <a:rPr b="0" lang="en-US" sz="1100" spc="-1" strike="noStrike">
                <a:latin typeface="Arial"/>
              </a:rPr>
              <a:t>Many times, you might find yourself touching several files as part of a change. Maybe you update a script and the documentation in a README, for example.</a:t>
            </a:r>
            <a:endParaRPr b="0" lang="en-US" sz="1100" spc="-1" strike="noStrike">
              <a:latin typeface="Arial"/>
            </a:endParaRPr>
          </a:p>
          <a:p>
            <a:pPr marL="457200" indent="-317160">
              <a:lnSpc>
                <a:spcPct val="100000"/>
              </a:lnSpc>
              <a:buClr>
                <a:srgbClr val="000000"/>
              </a:buClr>
              <a:buFont typeface="Wingdings" charset="2"/>
              <a:buChar char=""/>
            </a:pPr>
            <a:r>
              <a:rPr b="0" lang="en-US" sz="1100" spc="-1" strike="noStrike">
                <a:latin typeface="Arial"/>
              </a:rPr>
              <a:t>Add files as you work on this, then when everything is ready, you can review (using our favorite git status) and then commit</a:t>
            </a:r>
            <a:endParaRPr b="0" lang="en-US" sz="1100" spc="-1" strike="noStrike">
              <a:latin typeface="Arial"/>
            </a:endParaRPr>
          </a:p>
          <a:p>
            <a:pPr marL="457200" indent="-317160">
              <a:lnSpc>
                <a:spcPct val="100000"/>
              </a:lnSpc>
              <a:buClr>
                <a:srgbClr val="000000"/>
              </a:buClr>
              <a:buFont typeface="Wingdings" charset="2"/>
              <a:buChar char=""/>
            </a:pPr>
            <a:r>
              <a:rPr b="0" lang="en-US" sz="1100" spc="-1" strike="noStrike">
                <a:latin typeface="Arial"/>
              </a:rPr>
              <a:t>Shopping cart metaphor. Your staging area is the shopping cart. You walk the aisles in the store and grab what you need for the dinner you’re making tonight. But at the end of all that shopping, you checkout once for everything</a:t>
            </a:r>
            <a:endParaRPr b="0" lang="en-US" sz="1100" spc="-1" strike="noStrike">
              <a:latin typeface="Arial"/>
            </a:endParaRPr>
          </a:p>
          <a:p>
            <a:pPr marL="457200" indent="-317160">
              <a:lnSpc>
                <a:spcPct val="100000"/>
              </a:lnSpc>
              <a:buClr>
                <a:srgbClr val="000000"/>
              </a:buClr>
              <a:buFont typeface="Wingdings" charset="2"/>
              <a:buChar char=""/>
            </a:pPr>
            <a:r>
              <a:rPr b="0" lang="en-US" sz="1100" spc="-1" strike="noStrike">
                <a:latin typeface="Arial"/>
              </a:rPr>
              <a:t>Also lets you catch mistakes and fix them, or make additional changes, before you commit</a:t>
            </a:r>
            <a:endParaRPr b="0" lang="en-US" sz="1100" spc="-1" strike="noStrike">
              <a:latin typeface="Arial"/>
            </a:endParaRPr>
          </a:p>
          <a:p>
            <a:pPr>
              <a:lnSpc>
                <a:spcPct val="100000"/>
              </a:lnSpc>
            </a:pPr>
            <a:endParaRPr b="0" lang="en-US" sz="1100" spc="-1" strike="noStrike">
              <a:latin typeface="Arial"/>
            </a:endParaRPr>
          </a:p>
          <a:p>
            <a:pPr>
              <a:lnSpc>
                <a:spcPct val="100000"/>
              </a:lnSpc>
            </a:pPr>
            <a:r>
              <a:rPr b="1" lang="en-US" sz="1100" spc="-1" strike="noStrike">
                <a:latin typeface="Arial"/>
              </a:rPr>
              <a:t>Let’s look at another example with multiple files (next slide)</a:t>
            </a:r>
            <a:endParaRPr b="0" lang="en-US" sz="1100" spc="-1" strike="noStrike">
              <a:latin typeface="Arial"/>
            </a:endParaRPr>
          </a:p>
          <a:p>
            <a:pPr>
              <a:lnSpc>
                <a:spcPct val="100000"/>
              </a:lnSpc>
            </a:pPr>
            <a:endParaRPr b="0" lang="en-US" sz="11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381240" y="685800"/>
            <a:ext cx="6095520" cy="3428640"/>
          </a:xfrm>
          <a:prstGeom prst="rect">
            <a:avLst/>
          </a:prstGeom>
        </p:spPr>
      </p:sp>
      <p:sp>
        <p:nvSpPr>
          <p:cNvPr id="197"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So today we’re going to cover (read)</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First we’re going to discuss version control. Git is a free and open source distributed version control system. We all know what free means, and I suspect many of you have a sense of what open source means as well. But how about the distributed version control system part?</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Well, let’s first look at the kind of problem that version control systems were built to address, and then we’ll talk about what makes Git a distributed system</a:t>
            </a:r>
            <a:endParaRPr b="0" lang="en-US" sz="1100" spc="-1" strike="noStrike">
              <a:latin typeface="Arial"/>
            </a:endParaRPr>
          </a:p>
          <a:p>
            <a:pPr>
              <a:lnSpc>
                <a:spcPct val="100000"/>
              </a:lnSpc>
            </a:pPr>
            <a:endParaRPr b="0" lang="en-US" sz="1100" spc="-1" strike="noStrike">
              <a:latin typeface="Arial"/>
            </a:endParaRPr>
          </a:p>
          <a:p>
            <a:pPr>
              <a:lnSpc>
                <a:spcPct val="100000"/>
              </a:lnSpc>
            </a:pPr>
            <a:r>
              <a:rPr b="1" lang="en-US" sz="1100" spc="-1" strike="noStrike">
                <a:latin typeface="Arial"/>
              </a:rPr>
              <a:t>Next slide -&gt;</a:t>
            </a:r>
            <a:endParaRPr b="0" lang="en-US" sz="11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381240" y="685800"/>
            <a:ext cx="6095520" cy="3428640"/>
          </a:xfrm>
          <a:prstGeom prst="rect">
            <a:avLst/>
          </a:prstGeom>
        </p:spPr>
      </p:sp>
      <p:sp>
        <p:nvSpPr>
          <p:cNvPr id="199"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Does this look familiar? Of course it does. We’ve all been subject, willingly and not, to this exercise.</a:t>
            </a:r>
            <a:endParaRPr b="0" lang="en-US" sz="1100" spc="-1" strike="noStrike">
              <a:latin typeface="Arial"/>
            </a:endParaRPr>
          </a:p>
          <a:p>
            <a:pPr>
              <a:lnSpc>
                <a:spcPct val="100000"/>
              </a:lnSpc>
            </a:pPr>
            <a:r>
              <a:rPr b="0" lang="en-US" sz="1100" spc="-1" strike="noStrike">
                <a:latin typeface="Arial"/>
              </a:rPr>
              <a:t>You start off with good intentions, creating one document. But you need feedback, you have collaborators, or at some point you want to try out a new idea and make a copy of your document with that name.</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Automated version control can get you out of this situation by letting us work on the same file but create unique versions in which only the changes are stored. We’ll get into this more in a bit. But first you might be saying to yourself, but these idiots should have been using Microsoft track changes!</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Well, Microsoft Word does have track changes, but that’s just for Word documents, and I’ve seen plenty of examples where track change documents still get renamed by people. Google Docs does indeed have version history, but, again, you’re in a single silo’d context of Google Docs.</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A version control system is file agnostic. </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So, let’s take a closer look at how version control systems handle changes</a:t>
            </a:r>
            <a:endParaRPr b="0" lang="en-US" sz="1100" spc="-1" strike="noStrike">
              <a:latin typeface="Arial"/>
            </a:endParaRPr>
          </a:p>
          <a:p>
            <a:pPr>
              <a:lnSpc>
                <a:spcPct val="100000"/>
              </a:lnSpc>
            </a:pPr>
            <a:endParaRPr b="0" lang="en-US" sz="1100" spc="-1" strike="noStrike">
              <a:latin typeface="Arial"/>
            </a:endParaRPr>
          </a:p>
          <a:p>
            <a:pPr>
              <a:lnSpc>
                <a:spcPct val="100000"/>
              </a:lnSpc>
            </a:pPr>
            <a:r>
              <a:rPr b="1" lang="en-US" sz="1100" spc="-1" strike="noStrike">
                <a:latin typeface="Arial"/>
              </a:rPr>
              <a:t>Next slide -&gt;</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Autofit/>
          </a:bodyPr>
          <a:p>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340415EA-7AEA-403D-B698-A6016A6536D2}" type="slidenum">
              <a:rPr b="0" lang="en-US"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Autofit/>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C59BD9C2-B33F-4429-B3CA-A0F34214A617}" type="slidenum">
              <a:rPr b="0" lang="en-US" sz="1000" spc="-1" strike="noStrike">
                <a:solidFill>
                  <a:srgbClr val="595959"/>
                </a:solidFill>
                <a:latin typeface="Arial"/>
                <a:ea typeface="Arial"/>
              </a:rPr>
              <a:t>1</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11760" y="457200"/>
            <a:ext cx="8520120" cy="2052360"/>
          </a:xfrm>
          <a:prstGeom prst="rect">
            <a:avLst/>
          </a:prstGeom>
          <a:noFill/>
          <a:ln>
            <a:noFill/>
          </a:ln>
        </p:spPr>
        <p:txBody>
          <a:bodyPr tIns="91440" bIns="91440" anchor="b">
            <a:noAutofit/>
          </a:bodyPr>
          <a:p>
            <a:pPr algn="ctr">
              <a:lnSpc>
                <a:spcPct val="100000"/>
              </a:lnSpc>
            </a:pPr>
            <a:r>
              <a:rPr b="0" lang="en-US" sz="5200" spc="-1" strike="noStrike">
                <a:solidFill>
                  <a:srgbClr val="000000"/>
                </a:solidFill>
                <a:latin typeface="Arial"/>
                <a:ea typeface="Arial"/>
              </a:rPr>
              <a:t>Version Control with Git*</a:t>
            </a:r>
            <a:endParaRPr b="0" lang="en-US" sz="5200" spc="-1" strike="noStrike">
              <a:solidFill>
                <a:srgbClr val="000000"/>
              </a:solidFill>
              <a:latin typeface="Arial"/>
            </a:endParaRPr>
          </a:p>
        </p:txBody>
      </p:sp>
      <p:sp>
        <p:nvSpPr>
          <p:cNvPr id="85" name="TextShape 2"/>
          <p:cNvSpPr txBox="1"/>
          <p:nvPr/>
        </p:nvSpPr>
        <p:spPr>
          <a:xfrm>
            <a:off x="322920" y="2499840"/>
            <a:ext cx="8520120" cy="1054800"/>
          </a:xfrm>
          <a:prstGeom prst="rect">
            <a:avLst/>
          </a:prstGeom>
          <a:noFill/>
          <a:ln>
            <a:noFill/>
          </a:ln>
        </p:spPr>
        <p:txBody>
          <a:bodyPr tIns="91440" bIns="91440">
            <a:noAutofit/>
          </a:bodyPr>
          <a:p>
            <a:pPr algn="ctr">
              <a:lnSpc>
                <a:spcPct val="100000"/>
              </a:lnSpc>
            </a:pPr>
            <a:r>
              <a:rPr b="0" lang="en-US" sz="2800" spc="-1" strike="noStrike">
                <a:solidFill>
                  <a:srgbClr val="595959"/>
                </a:solidFill>
                <a:latin typeface="Arial"/>
                <a:ea typeface="Arial"/>
              </a:rPr>
              <a:t>Aleksandr Michuda</a:t>
            </a:r>
            <a:endParaRPr b="0" lang="en-US" sz="2800" spc="-1" strike="noStrike">
              <a:latin typeface="Arial"/>
            </a:endParaRPr>
          </a:p>
          <a:p>
            <a:pPr algn="ctr">
              <a:lnSpc>
                <a:spcPct val="100000"/>
              </a:lnSpc>
            </a:pPr>
            <a:r>
              <a:rPr b="0" lang="en-US" sz="2800" spc="-1" strike="noStrike">
                <a:solidFill>
                  <a:srgbClr val="595959"/>
                </a:solidFill>
                <a:latin typeface="Arial"/>
                <a:ea typeface="Arial"/>
              </a:rPr>
              <a:t>Oscar Barriga Cabanillas</a:t>
            </a:r>
            <a:endParaRPr b="0" lang="en-US" sz="2800" spc="-1" strike="noStrike">
              <a:latin typeface="Arial"/>
            </a:endParaRPr>
          </a:p>
          <a:p>
            <a:pPr algn="ctr">
              <a:lnSpc>
                <a:spcPct val="100000"/>
              </a:lnSpc>
            </a:pPr>
            <a:r>
              <a:rPr b="0" lang="en-US" sz="2800" spc="-1" strike="noStrike">
                <a:solidFill>
                  <a:srgbClr val="595959"/>
                </a:solidFill>
                <a:latin typeface="Arial"/>
                <a:ea typeface="Arial"/>
              </a:rPr>
              <a:t>UC Davis</a:t>
            </a:r>
            <a:endParaRPr b="0" lang="en-US" sz="2800" spc="-1" strike="noStrike">
              <a:latin typeface="Arial"/>
            </a:endParaRPr>
          </a:p>
          <a:p>
            <a:pPr algn="ctr">
              <a:lnSpc>
                <a:spcPct val="100000"/>
              </a:lnSpc>
            </a:pPr>
            <a:r>
              <a:rPr b="0" lang="en-US" sz="2800" spc="-1" strike="noStrike">
                <a:solidFill>
                  <a:srgbClr val="595959"/>
                </a:solidFill>
                <a:latin typeface="Arial"/>
                <a:ea typeface="Arial"/>
              </a:rPr>
              <a:t>BITSS</a:t>
            </a:r>
            <a:endParaRPr b="0" lang="en-US" sz="2800" spc="-1" strike="noStrike">
              <a:latin typeface="Arial"/>
            </a:endParaRPr>
          </a:p>
          <a:p>
            <a:pPr algn="ctr">
              <a:lnSpc>
                <a:spcPct val="100000"/>
              </a:lnSpc>
            </a:pPr>
            <a:r>
              <a:rPr b="0" lang="en-US" sz="1600" spc="-1" strike="noStrike">
                <a:solidFill>
                  <a:srgbClr val="595959"/>
                </a:solidFill>
                <a:latin typeface="Arial"/>
                <a:ea typeface="Arial"/>
              </a:rPr>
              <a:t>*Special Thanks to jt14den</a:t>
            </a:r>
            <a:endParaRPr b="0" lang="en-US" sz="1600" spc="-1" strike="noStrike">
              <a:latin typeface="Arial"/>
            </a:endParaRPr>
          </a:p>
          <a:p>
            <a:pPr algn="ctr">
              <a:lnSpc>
                <a:spcPct val="100000"/>
              </a:lnSpc>
            </a:pPr>
            <a:r>
              <a:rPr b="0" lang="en-US" sz="1600" spc="-1" strike="noStrike">
                <a:solidFill>
                  <a:srgbClr val="595959"/>
                </a:solidFill>
                <a:latin typeface="Arial"/>
                <a:ea typeface="Arial"/>
              </a:rPr>
              <a:t>(https://github.com/ucla-data-archive/bitss-rt2)</a:t>
            </a:r>
            <a:endParaRPr b="0" lang="en-US" sz="1600" spc="-1" strike="noStrike">
              <a:latin typeface="Arial"/>
            </a:endParaRPr>
          </a:p>
          <a:p>
            <a:pPr algn="ctr">
              <a:lnSpc>
                <a:spcPct val="100000"/>
              </a:lnSpc>
            </a:pPr>
            <a:endParaRPr b="0" lang="en-US" sz="1600" spc="-1" strike="noStrike">
              <a:latin typeface="Arial"/>
            </a:endParaRPr>
          </a:p>
        </p:txBody>
      </p:sp>
      <p:sp>
        <p:nvSpPr>
          <p:cNvPr id="86" name="CustomShape 3"/>
          <p:cNvSpPr/>
          <p:nvPr/>
        </p:nvSpPr>
        <p:spPr>
          <a:xfrm>
            <a:off x="2263680" y="4289760"/>
            <a:ext cx="4615920" cy="4950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311760" y="444960"/>
            <a:ext cx="8520120" cy="572400"/>
          </a:xfrm>
          <a:prstGeom prst="rect">
            <a:avLst/>
          </a:prstGeom>
          <a:noFill/>
          <a:ln>
            <a:noFill/>
          </a:ln>
        </p:spPr>
        <p:txBody>
          <a:bodyPr lIns="0" rIns="0" tIns="0" bIns="0" anchor="ctr">
            <a:spAutoFit/>
          </a:bodyPr>
          <a:p>
            <a:r>
              <a:rPr b="0" lang="en-US" sz="2800" spc="-1" strike="noStrike">
                <a:solidFill>
                  <a:srgbClr val="000000"/>
                </a:solidFill>
                <a:latin typeface="Arial"/>
              </a:rPr>
              <a:t>Merging Branches</a:t>
            </a:r>
            <a:endParaRPr b="0" lang="en-US" sz="2800" spc="-1" strike="noStrike">
              <a:solidFill>
                <a:srgbClr val="000000"/>
              </a:solidFill>
              <a:latin typeface="Arial"/>
            </a:endParaRPr>
          </a:p>
        </p:txBody>
      </p:sp>
      <p:sp>
        <p:nvSpPr>
          <p:cNvPr id="157" name="TextShape 2"/>
          <p:cNvSpPr txBox="1"/>
          <p:nvPr/>
        </p:nvSpPr>
        <p:spPr>
          <a:xfrm>
            <a:off x="311760" y="1152360"/>
            <a:ext cx="3985920" cy="3416040"/>
          </a:xfrm>
          <a:prstGeom prst="rect">
            <a:avLst/>
          </a:prstGeom>
          <a:noFill/>
          <a:ln>
            <a:noFill/>
          </a:ln>
        </p:spPr>
        <p:txBody>
          <a:bodyPr lIns="0" rIns="0" tIns="0" bIns="0">
            <a:normAutofit fontScale="73000"/>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Suppose you worked on your new_idea and now you want it to be part of your main body, in your </a:t>
            </a:r>
            <a:r>
              <a:rPr b="0" i="1" lang="en-US" sz="1400" spc="-1" strike="noStrike">
                <a:solidFill>
                  <a:srgbClr val="000000"/>
                </a:solidFill>
                <a:latin typeface="Arial"/>
              </a:rPr>
              <a:t>master </a:t>
            </a:r>
            <a:r>
              <a:rPr b="0" lang="en-US" sz="1400" spc="-1" strike="noStrike">
                <a:solidFill>
                  <a:srgbClr val="000000"/>
                </a:solidFill>
                <a:latin typeface="Arial"/>
              </a:rPr>
              <a:t>branch</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Git allows you to merge those two branches and it will keep track of conflicts (that it will complain about).</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Suppose right now, there are no conflicts and everything should go smoothly.</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Checkout to the branch you want to be merged INTO (so if you want everything to be in </a:t>
            </a:r>
            <a:r>
              <a:rPr b="0" i="1" lang="en-US" sz="1400" spc="-1" strike="noStrike">
                <a:solidFill>
                  <a:srgbClr val="000000"/>
                </a:solidFill>
                <a:latin typeface="Arial"/>
              </a:rPr>
              <a:t>master</a:t>
            </a:r>
            <a:r>
              <a:rPr b="0" lang="en-US" sz="1400" spc="-1" strike="noStrike">
                <a:solidFill>
                  <a:srgbClr val="000000"/>
                </a:solidFill>
                <a:latin typeface="Arial"/>
              </a:rPr>
              <a:t>, checkout there)</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Make sure you have the latest master branch</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Git merge new_idea</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Profit!</a:t>
            </a:r>
            <a:endParaRPr b="0" lang="en-US" sz="1400" spc="-1" strike="noStrike">
              <a:solidFill>
                <a:srgbClr val="000000"/>
              </a:solidFill>
              <a:latin typeface="Arial"/>
            </a:endParaRPr>
          </a:p>
        </p:txBody>
      </p:sp>
      <p:pic>
        <p:nvPicPr>
          <p:cNvPr id="158" name="" descr=""/>
          <p:cNvPicPr/>
          <p:nvPr/>
        </p:nvPicPr>
        <p:blipFill>
          <a:blip r:embed="rId1"/>
          <a:stretch/>
        </p:blipFill>
        <p:spPr>
          <a:xfrm>
            <a:off x="4472280" y="430200"/>
            <a:ext cx="4359600" cy="2495880"/>
          </a:xfrm>
          <a:prstGeom prst="rect">
            <a:avLst/>
          </a:prstGeom>
          <a:ln>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311760" y="444960"/>
            <a:ext cx="8520120" cy="572400"/>
          </a:xfrm>
          <a:prstGeom prst="rect">
            <a:avLst/>
          </a:prstGeom>
          <a:noFill/>
          <a:ln>
            <a:noFill/>
          </a:ln>
        </p:spPr>
        <p:txBody>
          <a:bodyPr lIns="0" rIns="0" tIns="0" bIns="0" anchor="ctr">
            <a:spAutoFit/>
          </a:bodyPr>
          <a:p>
            <a:r>
              <a:rPr b="0" lang="en-US" sz="2800" spc="-1" strike="noStrike">
                <a:solidFill>
                  <a:srgbClr val="000000"/>
                </a:solidFill>
                <a:latin typeface="Arial"/>
              </a:rPr>
              <a:t>Basic Workflow for a single Researcher</a:t>
            </a:r>
            <a:endParaRPr b="0" lang="en-US" sz="2800" spc="-1" strike="noStrike">
              <a:solidFill>
                <a:srgbClr val="000000"/>
              </a:solidFill>
              <a:latin typeface="Arial"/>
            </a:endParaRPr>
          </a:p>
        </p:txBody>
      </p:sp>
      <p:sp>
        <p:nvSpPr>
          <p:cNvPr id="160" name="TextShape 2"/>
          <p:cNvSpPr txBox="1"/>
          <p:nvPr/>
        </p:nvSpPr>
        <p:spPr>
          <a:xfrm>
            <a:off x="311760" y="1152360"/>
            <a:ext cx="8520120" cy="34160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Make a branch (or work in the master branch) (git checkout </a:t>
            </a:r>
            <a:r>
              <a:rPr b="0" i="1" lang="en-US" sz="1400" spc="-1" strike="noStrike">
                <a:solidFill>
                  <a:srgbClr val="000000"/>
                </a:solidFill>
                <a:latin typeface="Arial"/>
              </a:rPr>
              <a:t>branch)</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Make changes to your files (analysis, cleaning, regression, anything you want)</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i="1" lang="en-US" sz="1400" spc="-1" strike="noStrike">
                <a:solidFill>
                  <a:srgbClr val="000000"/>
                </a:solidFill>
                <a:latin typeface="Arial"/>
              </a:rPr>
              <a:t>Git add </a:t>
            </a:r>
            <a:r>
              <a:rPr b="0" lang="en-US" sz="1400" spc="-1" strike="noStrike">
                <a:solidFill>
                  <a:srgbClr val="000000"/>
                </a:solidFill>
                <a:latin typeface="Arial"/>
              </a:rPr>
              <a:t>the files you want to be committed</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i="1" lang="en-US" sz="1400" spc="-1" strike="noStrike">
                <a:solidFill>
                  <a:srgbClr val="000000"/>
                </a:solidFill>
                <a:latin typeface="Arial"/>
              </a:rPr>
              <a:t>Git commit </a:t>
            </a:r>
            <a:r>
              <a:rPr b="0" lang="en-US" sz="1400" spc="-1" strike="noStrike">
                <a:solidFill>
                  <a:srgbClr val="000000"/>
                </a:solidFill>
                <a:latin typeface="Arial"/>
              </a:rPr>
              <a:t>those files with a message so you have a shorthand of knowing what changed</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i="1" lang="en-US" sz="1400" spc="-1" strike="noStrike">
                <a:solidFill>
                  <a:srgbClr val="000000"/>
                </a:solidFill>
                <a:latin typeface="Arial"/>
              </a:rPr>
              <a:t>Git push</a:t>
            </a:r>
            <a:r>
              <a:rPr b="0" lang="en-US" sz="1400" spc="-1" strike="noStrike">
                <a:solidFill>
                  <a:srgbClr val="000000"/>
                </a:solidFill>
                <a:latin typeface="Arial"/>
              </a:rPr>
              <a:t> either to GitHub or to a local repository</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Optionally merge a branch into master</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US" sz="2800" spc="-1" strike="noStrike">
                <a:solidFill>
                  <a:srgbClr val="000000"/>
                </a:solidFill>
                <a:latin typeface="Arial"/>
                <a:ea typeface="Arial"/>
              </a:rPr>
              <a:t>Brief Glossary</a:t>
            </a:r>
            <a:endParaRPr b="0" lang="en-US" sz="2800" spc="-1" strike="noStrike">
              <a:solidFill>
                <a:srgbClr val="000000"/>
              </a:solidFill>
              <a:latin typeface="Arial"/>
            </a:endParaRPr>
          </a:p>
        </p:txBody>
      </p:sp>
      <p:sp>
        <p:nvSpPr>
          <p:cNvPr id="162" name="TextShape 2"/>
          <p:cNvSpPr txBox="1"/>
          <p:nvPr/>
        </p:nvSpPr>
        <p:spPr>
          <a:xfrm>
            <a:off x="311760" y="914400"/>
            <a:ext cx="8520120" cy="3416040"/>
          </a:xfrm>
          <a:prstGeom prst="rect">
            <a:avLst/>
          </a:prstGeom>
          <a:noFill/>
          <a:ln>
            <a:noFill/>
          </a:ln>
        </p:spPr>
        <p:txBody>
          <a:bodyPr tIns="91440" bIns="91440">
            <a:noAutofit/>
          </a:bodyPr>
          <a:p>
            <a:pPr marL="457200" indent="-342720">
              <a:lnSpc>
                <a:spcPct val="115000"/>
              </a:lnSpc>
              <a:buClr>
                <a:srgbClr val="595959"/>
              </a:buClr>
              <a:buFont typeface="Arial"/>
              <a:buChar char="●"/>
            </a:pPr>
            <a:r>
              <a:rPr b="1" lang="en-US" sz="1600" spc="-1" strike="noStrike">
                <a:solidFill>
                  <a:srgbClr val="595959"/>
                </a:solidFill>
                <a:latin typeface="Arial"/>
                <a:ea typeface="Arial"/>
              </a:rPr>
              <a:t>Git – </a:t>
            </a:r>
            <a:r>
              <a:rPr b="0" lang="en-US" sz="1600" spc="-1" strike="noStrike">
                <a:solidFill>
                  <a:srgbClr val="595959"/>
                </a:solidFill>
                <a:latin typeface="Arial"/>
                <a:ea typeface="Arial"/>
              </a:rPr>
              <a:t>The Stupid Version Control System</a:t>
            </a:r>
            <a:endParaRPr b="0" lang="en-US" sz="1600" spc="-1" strike="noStrike">
              <a:solidFill>
                <a:srgbClr val="000000"/>
              </a:solidFill>
              <a:latin typeface="Arial"/>
            </a:endParaRPr>
          </a:p>
          <a:p>
            <a:pPr marL="457200" indent="-342720">
              <a:lnSpc>
                <a:spcPct val="115000"/>
              </a:lnSpc>
              <a:buClr>
                <a:srgbClr val="595959"/>
              </a:buClr>
              <a:buFont typeface="Arial"/>
              <a:buChar char="●"/>
            </a:pPr>
            <a:r>
              <a:rPr b="1" lang="en-US" sz="1600" spc="-1" strike="noStrike">
                <a:solidFill>
                  <a:srgbClr val="595959"/>
                </a:solidFill>
                <a:latin typeface="Arial"/>
                <a:ea typeface="Arial"/>
              </a:rPr>
              <a:t>GitHub – </a:t>
            </a:r>
            <a:r>
              <a:rPr b="0" lang="en-US" sz="1600" spc="-1" strike="noStrike">
                <a:solidFill>
                  <a:srgbClr val="595959"/>
                </a:solidFill>
                <a:latin typeface="Arial"/>
                <a:ea typeface="Arial"/>
              </a:rPr>
              <a:t>A server/cloud (whatever) where you can store repositories</a:t>
            </a:r>
            <a:endParaRPr b="0" lang="en-US"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595959"/>
                </a:solidFill>
                <a:latin typeface="Arial"/>
                <a:ea typeface="Arial"/>
              </a:rPr>
              <a:t>Either privately or publicly</a:t>
            </a:r>
            <a:endParaRPr b="0" lang="en-US" sz="1600" spc="-1" strike="noStrike">
              <a:solidFill>
                <a:srgbClr val="000000"/>
              </a:solidFill>
              <a:latin typeface="Arial"/>
            </a:endParaRPr>
          </a:p>
          <a:p>
            <a:pPr marL="457200" indent="-342720">
              <a:lnSpc>
                <a:spcPct val="115000"/>
              </a:lnSpc>
              <a:buClr>
                <a:srgbClr val="595959"/>
              </a:buClr>
              <a:buFont typeface="Arial"/>
              <a:buChar char="●"/>
            </a:pPr>
            <a:r>
              <a:rPr b="1" lang="en-US" sz="1600" spc="-1" strike="noStrike">
                <a:solidFill>
                  <a:srgbClr val="595959"/>
                </a:solidFill>
                <a:latin typeface="Arial"/>
                <a:ea typeface="Arial"/>
              </a:rPr>
              <a:t>Version Control</a:t>
            </a:r>
            <a:r>
              <a:rPr b="0" lang="en-US" sz="1600" spc="-1" strike="noStrike">
                <a:solidFill>
                  <a:srgbClr val="595959"/>
                </a:solidFill>
                <a:latin typeface="Arial"/>
                <a:ea typeface="Arial"/>
              </a:rPr>
              <a:t> - A tool for managing changes to a set of files. Each set of changes creates a new commit of the files; the version control system allows users to recover old commits reliably, and helps manage conflicting changes made by different users.</a:t>
            </a:r>
            <a:endParaRPr b="0" lang="en-US" sz="1600" spc="-1" strike="noStrike">
              <a:solidFill>
                <a:srgbClr val="000000"/>
              </a:solidFill>
              <a:latin typeface="Arial"/>
            </a:endParaRPr>
          </a:p>
          <a:p>
            <a:pPr marL="457200" indent="-342720">
              <a:lnSpc>
                <a:spcPct val="115000"/>
              </a:lnSpc>
              <a:buClr>
                <a:srgbClr val="595959"/>
              </a:buClr>
              <a:buFont typeface="Arial"/>
              <a:buChar char="●"/>
            </a:pPr>
            <a:r>
              <a:rPr b="1" lang="en-US" sz="1600" spc="-1" strike="noStrike">
                <a:solidFill>
                  <a:srgbClr val="595959"/>
                </a:solidFill>
                <a:latin typeface="Arial"/>
                <a:ea typeface="Arial"/>
              </a:rPr>
              <a:t>Commit</a:t>
            </a:r>
            <a:r>
              <a:rPr b="0" lang="en-US" sz="1600" spc="-1" strike="noStrike">
                <a:solidFill>
                  <a:srgbClr val="595959"/>
                </a:solidFill>
                <a:latin typeface="Arial"/>
                <a:ea typeface="Arial"/>
              </a:rPr>
              <a:t> - To record the current state of a set of files (a change set) in a version control repository</a:t>
            </a:r>
            <a:endParaRPr b="0" lang="en-US" sz="1600" spc="-1" strike="noStrike">
              <a:solidFill>
                <a:srgbClr val="000000"/>
              </a:solidFill>
              <a:latin typeface="Arial"/>
            </a:endParaRPr>
          </a:p>
          <a:p>
            <a:pPr marL="457200" indent="-342720">
              <a:lnSpc>
                <a:spcPct val="115000"/>
              </a:lnSpc>
              <a:buClr>
                <a:srgbClr val="595959"/>
              </a:buClr>
              <a:buFont typeface="Arial"/>
              <a:buChar char="●"/>
            </a:pPr>
            <a:r>
              <a:rPr b="1" lang="en-US" sz="1600" spc="-1" strike="noStrike">
                <a:solidFill>
                  <a:srgbClr val="595959"/>
                </a:solidFill>
                <a:latin typeface="Arial"/>
                <a:ea typeface="Arial"/>
              </a:rPr>
              <a:t>Repository</a:t>
            </a:r>
            <a:r>
              <a:rPr b="0" lang="en-US" sz="1600" spc="-1" strike="noStrike">
                <a:solidFill>
                  <a:srgbClr val="595959"/>
                </a:solidFill>
                <a:latin typeface="Arial"/>
                <a:ea typeface="Arial"/>
              </a:rPr>
              <a:t> - A storage area where a version control system stores the full history of commits of a project and information about who changed what, when.</a:t>
            </a:r>
            <a:endParaRPr b="0" lang="en-US" sz="1600" spc="-1" strike="noStrike">
              <a:solidFill>
                <a:srgbClr val="000000"/>
              </a:solidFill>
              <a:latin typeface="Arial"/>
            </a:endParaRPr>
          </a:p>
          <a:p>
            <a:pPr marL="457200" indent="-342720">
              <a:lnSpc>
                <a:spcPct val="115000"/>
              </a:lnSpc>
              <a:buClr>
                <a:srgbClr val="595959"/>
              </a:buClr>
              <a:buFont typeface="Arial"/>
              <a:buChar char="●"/>
            </a:pPr>
            <a:r>
              <a:rPr b="1" lang="en-US" sz="1600" spc="-1" strike="noStrike">
                <a:solidFill>
                  <a:srgbClr val="595959"/>
                </a:solidFill>
                <a:latin typeface="Arial"/>
                <a:ea typeface="Arial"/>
              </a:rPr>
              <a:t>Merge</a:t>
            </a:r>
            <a:r>
              <a:rPr b="0" lang="en-US" sz="1600" spc="-1" strike="noStrike">
                <a:solidFill>
                  <a:srgbClr val="595959"/>
                </a:solidFill>
                <a:latin typeface="Arial"/>
                <a:ea typeface="Arial"/>
              </a:rPr>
              <a:t> - To reconcile two sets of changes to a repository</a:t>
            </a:r>
            <a:endParaRPr b="0" lang="en-US" sz="1600" spc="-1" strike="noStrike">
              <a:solidFill>
                <a:srgbClr val="000000"/>
              </a:solidFill>
              <a:latin typeface="Arial"/>
            </a:endParaRPr>
          </a:p>
          <a:p>
            <a:pPr marL="457200" indent="-342720">
              <a:lnSpc>
                <a:spcPct val="115000"/>
              </a:lnSpc>
              <a:buClr>
                <a:srgbClr val="595959"/>
              </a:buClr>
              <a:buFont typeface="Arial"/>
              <a:buChar char="●"/>
            </a:pPr>
            <a:r>
              <a:rPr b="1" lang="en-US" sz="1600" spc="-1" strike="noStrike">
                <a:solidFill>
                  <a:srgbClr val="595959"/>
                </a:solidFill>
                <a:latin typeface="Arial"/>
                <a:ea typeface="Arial"/>
              </a:rPr>
              <a:t>Fork –</a:t>
            </a:r>
            <a:r>
              <a:rPr b="0" lang="en-US" sz="1600" spc="-1" strike="noStrike">
                <a:solidFill>
                  <a:srgbClr val="595959"/>
                </a:solidFill>
                <a:latin typeface="Arial"/>
                <a:ea typeface="Arial"/>
              </a:rPr>
              <a:t> Taking an already existing repository and making it your own.</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US" sz="2800" spc="-1" strike="noStrike">
                <a:solidFill>
                  <a:srgbClr val="000000"/>
                </a:solidFill>
                <a:latin typeface="Arial"/>
                <a:ea typeface="Arial"/>
              </a:rPr>
              <a:t>Getting Started</a:t>
            </a:r>
            <a:endParaRPr b="0" lang="en-US" sz="2800" spc="-1" strike="noStrike">
              <a:solidFill>
                <a:srgbClr val="000000"/>
              </a:solidFill>
              <a:latin typeface="Arial"/>
            </a:endParaRPr>
          </a:p>
        </p:txBody>
      </p:sp>
      <p:sp>
        <p:nvSpPr>
          <p:cNvPr id="164" name="TextShape 2"/>
          <p:cNvSpPr txBox="1"/>
          <p:nvPr/>
        </p:nvSpPr>
        <p:spPr>
          <a:xfrm>
            <a:off x="311760" y="1152360"/>
            <a:ext cx="8520120" cy="3416040"/>
          </a:xfrm>
          <a:prstGeom prst="rect">
            <a:avLst/>
          </a:prstGeom>
          <a:noFill/>
          <a:ln>
            <a:noFill/>
          </a:ln>
        </p:spPr>
        <p:txBody>
          <a:bodyPr tIns="91440" bIns="91440">
            <a:noAutofit/>
          </a:bodyPr>
          <a:p>
            <a:pPr>
              <a:lnSpc>
                <a:spcPct val="200000"/>
              </a:lnSpc>
            </a:pPr>
            <a:r>
              <a:rPr b="0" lang="en-US" sz="1800" spc="-1" strike="noStrike">
                <a:solidFill>
                  <a:srgbClr val="595959"/>
                </a:solidFill>
                <a:latin typeface="Arial"/>
                <a:ea typeface="Arial"/>
              </a:rPr>
              <a:t>Here are two common ways to start a project and use git for version control. </a:t>
            </a:r>
            <a:endParaRPr b="0" lang="en-US" sz="1800" spc="-1" strike="noStrike">
              <a:solidFill>
                <a:srgbClr val="000000"/>
              </a:solidFill>
              <a:latin typeface="Arial"/>
            </a:endParaRPr>
          </a:p>
          <a:p>
            <a:pPr marL="457200" indent="-342720">
              <a:lnSpc>
                <a:spcPct val="200000"/>
              </a:lnSpc>
              <a:spcBef>
                <a:spcPts val="1599"/>
              </a:spcBef>
              <a:buClr>
                <a:srgbClr val="595959"/>
              </a:buClr>
              <a:buFont typeface="Arial"/>
              <a:buChar char="●"/>
            </a:pPr>
            <a:r>
              <a:rPr b="0" i="1" lang="en-US" sz="1800" spc="-1" strike="noStrike">
                <a:solidFill>
                  <a:srgbClr val="595959"/>
                </a:solidFill>
                <a:latin typeface="Arial"/>
                <a:ea typeface="Arial"/>
              </a:rPr>
              <a:t>Fork</a:t>
            </a:r>
            <a:r>
              <a:rPr b="0" lang="en-US" sz="1800" spc="-1" strike="noStrike">
                <a:solidFill>
                  <a:srgbClr val="595959"/>
                </a:solidFill>
                <a:latin typeface="Arial"/>
                <a:ea typeface="Arial"/>
              </a:rPr>
              <a:t> an existing GitHub project and clone it to your local system.</a:t>
            </a:r>
            <a:endParaRPr b="0" lang="en-US" sz="1800" spc="-1" strike="noStrike">
              <a:solidFill>
                <a:srgbClr val="000000"/>
              </a:solidFill>
              <a:latin typeface="Arial"/>
            </a:endParaRPr>
          </a:p>
          <a:p>
            <a:pPr marL="457200" indent="-342720">
              <a:lnSpc>
                <a:spcPct val="200000"/>
              </a:lnSpc>
              <a:buClr>
                <a:srgbClr val="595959"/>
              </a:buClr>
              <a:buFont typeface="Arial"/>
              <a:buChar char="●"/>
            </a:pPr>
            <a:r>
              <a:rPr b="0" lang="en-US" sz="1800" spc="-1" strike="noStrike">
                <a:solidFill>
                  <a:srgbClr val="595959"/>
                </a:solidFill>
                <a:latin typeface="Arial"/>
                <a:ea typeface="Arial"/>
              </a:rPr>
              <a:t>Create a local git repository.</a:t>
            </a:r>
            <a:endParaRPr b="0" lang="en-US" sz="1800" spc="-1" strike="noStrike">
              <a:solidFill>
                <a:srgbClr val="000000"/>
              </a:solidFill>
              <a:latin typeface="Arial"/>
            </a:endParaRPr>
          </a:p>
          <a:p>
            <a:pPr>
              <a:lnSpc>
                <a:spcPct val="200000"/>
              </a:lnSpc>
              <a:spcBef>
                <a:spcPts val="1599"/>
              </a:spcBef>
              <a:spcAft>
                <a:spcPts val="1599"/>
              </a:spcAft>
            </a:pPr>
            <a:r>
              <a:rPr b="0" lang="en-US" sz="1800" spc="-1" strike="noStrike">
                <a:solidFill>
                  <a:srgbClr val="595959"/>
                </a:solidFill>
                <a:latin typeface="Arial"/>
                <a:ea typeface="Arial"/>
              </a:rPr>
              <a:t>Let’s try them both out!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US" sz="2800" spc="-1" strike="noStrike">
                <a:solidFill>
                  <a:srgbClr val="000000"/>
                </a:solidFill>
                <a:latin typeface="Arial"/>
                <a:ea typeface="Arial"/>
              </a:rPr>
              <a:t>Forking and Cloning a GitHub project</a:t>
            </a:r>
            <a:endParaRPr b="0" lang="en-US" sz="2800" spc="-1" strike="noStrike">
              <a:solidFill>
                <a:srgbClr val="000000"/>
              </a:solidFill>
              <a:latin typeface="Arial"/>
            </a:endParaRPr>
          </a:p>
        </p:txBody>
      </p:sp>
      <p:sp>
        <p:nvSpPr>
          <p:cNvPr id="166"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US" sz="1800" spc="-1" strike="noStrike">
                <a:solidFill>
                  <a:srgbClr val="595959"/>
                </a:solidFill>
                <a:latin typeface="Arial"/>
                <a:ea typeface="Arial"/>
              </a:rPr>
              <a:t>Log in to your GitHub account.</a:t>
            </a:r>
            <a:endParaRPr b="0" lang="en-US" sz="1800" spc="-1" strike="noStrike">
              <a:solidFill>
                <a:srgbClr val="000000"/>
              </a:solidFill>
              <a:latin typeface="Arial"/>
            </a:endParaRPr>
          </a:p>
          <a:p>
            <a:pPr>
              <a:lnSpc>
                <a:spcPct val="115000"/>
              </a:lnSpc>
            </a:pPr>
            <a:r>
              <a:rPr b="0" lang="en-US" sz="1800" spc="-1" strike="noStrike">
                <a:solidFill>
                  <a:srgbClr val="595959"/>
                </a:solidFill>
                <a:latin typeface="Arial"/>
                <a:ea typeface="Arial"/>
              </a:rPr>
              <a:t>Navigate to https://github.com/lordflaron/Experimetrics-BITSS-Workshop</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Click the Fork button (upper right corner of the page)</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Wait for the project to fork to your Github account</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Click the Settings button and rename the project.</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Use the Download or Clone button and copy the clone link.</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Open a shell e.g. Terminal in MacOSX or Git-bash in Windows and give this command:</a:t>
            </a:r>
            <a:endParaRPr b="0" lang="en-US" sz="1800" spc="-1" strike="noStrike">
              <a:solidFill>
                <a:srgbClr val="000000"/>
              </a:solidFill>
              <a:latin typeface="Arial"/>
            </a:endParaRPr>
          </a:p>
          <a:p>
            <a:pPr>
              <a:lnSpc>
                <a:spcPct val="115000"/>
              </a:lnSpc>
              <a:spcBef>
                <a:spcPts val="1599"/>
              </a:spcBef>
              <a:spcAft>
                <a:spcPts val="1599"/>
              </a:spcAft>
            </a:pPr>
            <a:r>
              <a:rPr b="0" lang="en-US" sz="1600" spc="-1" strike="noStrike">
                <a:solidFill>
                  <a:srgbClr val="595959"/>
                </a:solidFill>
                <a:latin typeface="Courier New"/>
                <a:ea typeface="Courier New"/>
              </a:rPr>
              <a:t>git clone https://github.com/YOUR_ACCOUNT/YOUR_PROJECT.git</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US" sz="2800" spc="-1" strike="noStrike">
                <a:solidFill>
                  <a:srgbClr val="000000"/>
                </a:solidFill>
                <a:latin typeface="Arial"/>
                <a:ea typeface="Arial"/>
              </a:rPr>
              <a:t>Committing a Change</a:t>
            </a:r>
            <a:endParaRPr b="0" lang="en-US" sz="2800" spc="-1" strike="noStrike">
              <a:solidFill>
                <a:srgbClr val="000000"/>
              </a:solidFill>
              <a:latin typeface="Arial"/>
            </a:endParaRPr>
          </a:p>
        </p:txBody>
      </p:sp>
      <p:sp>
        <p:nvSpPr>
          <p:cNvPr id="168" name="TextShape 2"/>
          <p:cNvSpPr txBox="1"/>
          <p:nvPr/>
        </p:nvSpPr>
        <p:spPr>
          <a:xfrm>
            <a:off x="311760" y="1152360"/>
            <a:ext cx="8520120" cy="3580200"/>
          </a:xfrm>
          <a:prstGeom prst="rect">
            <a:avLst/>
          </a:prstGeom>
          <a:noFill/>
          <a:ln>
            <a:noFill/>
          </a:ln>
        </p:spPr>
        <p:txBody>
          <a:bodyPr tIns="91440" bIns="91440">
            <a:noAutofit/>
          </a:bodyPr>
          <a:p>
            <a:pPr>
              <a:lnSpc>
                <a:spcPct val="115000"/>
              </a:lnSpc>
            </a:pPr>
            <a:r>
              <a:rPr b="0" lang="en-US" sz="1800" spc="-1" strike="noStrike">
                <a:solidFill>
                  <a:srgbClr val="595959"/>
                </a:solidFill>
                <a:latin typeface="Arial"/>
                <a:ea typeface="Arial"/>
              </a:rPr>
              <a:t>Use cd to navigate to your project folder:</a:t>
            </a:r>
            <a:endParaRPr b="0" lang="en-US" sz="1800" spc="-1" strike="noStrike">
              <a:solidFill>
                <a:srgbClr val="000000"/>
              </a:solidFill>
              <a:latin typeface="Arial"/>
            </a:endParaRPr>
          </a:p>
          <a:p>
            <a:pPr>
              <a:lnSpc>
                <a:spcPct val="115000"/>
              </a:lnSpc>
            </a:pPr>
            <a:r>
              <a:rPr b="0" lang="en-US" sz="1600" spc="-1" strike="noStrike">
                <a:solidFill>
                  <a:srgbClr val="595959"/>
                </a:solidFill>
                <a:latin typeface="Courier New"/>
                <a:ea typeface="Courier New"/>
              </a:rPr>
              <a:t>cd YOUR_PROJECT</a:t>
            </a:r>
            <a:endParaRPr b="0" lang="en-US" sz="1600" spc="-1" strike="noStrike">
              <a:solidFill>
                <a:srgbClr val="000000"/>
              </a:solidFill>
              <a:latin typeface="Arial"/>
            </a:endParaRPr>
          </a:p>
          <a:p>
            <a:pPr>
              <a:lnSpc>
                <a:spcPct val="115000"/>
              </a:lnSpc>
              <a:spcBef>
                <a:spcPts val="1001"/>
              </a:spcBef>
            </a:pPr>
            <a:r>
              <a:rPr b="0" lang="en-US" sz="1800" spc="-1" strike="noStrike">
                <a:solidFill>
                  <a:srgbClr val="595959"/>
                </a:solidFill>
                <a:latin typeface="Arial"/>
                <a:ea typeface="Arial"/>
              </a:rPr>
              <a:t>Edit the file called README.md (use nano, notepad, etc.) to replace the content with the following text:</a:t>
            </a:r>
            <a:endParaRPr b="0" lang="en-US" sz="1800" spc="-1" strike="noStrike">
              <a:solidFill>
                <a:srgbClr val="000000"/>
              </a:solidFill>
              <a:latin typeface="Arial"/>
            </a:endParaRPr>
          </a:p>
          <a:p>
            <a:pPr>
              <a:lnSpc>
                <a:spcPct val="115000"/>
              </a:lnSpc>
            </a:pPr>
            <a:r>
              <a:rPr b="0" lang="en-US" sz="1600" spc="-1" strike="noStrike">
                <a:solidFill>
                  <a:srgbClr val="595959"/>
                </a:solidFill>
                <a:latin typeface="Courier New"/>
                <a:ea typeface="Courier New"/>
              </a:rPr>
              <a:t># My First Commit</a:t>
            </a:r>
            <a:endParaRPr b="0" lang="en-US" sz="1600" spc="-1" strike="noStrike">
              <a:solidFill>
                <a:srgbClr val="000000"/>
              </a:solidFill>
              <a:latin typeface="Arial"/>
            </a:endParaRPr>
          </a:p>
          <a:p>
            <a:pPr>
              <a:lnSpc>
                <a:spcPct val="115000"/>
              </a:lnSpc>
              <a:spcBef>
                <a:spcPts val="1599"/>
              </a:spcBef>
            </a:pPr>
            <a:r>
              <a:rPr b="0" lang="en-US" sz="1800" spc="-1" strike="noStrike">
                <a:solidFill>
                  <a:srgbClr val="595959"/>
                </a:solidFill>
                <a:latin typeface="Arial"/>
                <a:ea typeface="Arial"/>
              </a:rPr>
              <a:t>Then give these commands to commit your change:</a:t>
            </a:r>
            <a:endParaRPr b="0" lang="en-US" sz="1800" spc="-1" strike="noStrike">
              <a:solidFill>
                <a:srgbClr val="000000"/>
              </a:solidFill>
              <a:latin typeface="Arial"/>
            </a:endParaRPr>
          </a:p>
          <a:p>
            <a:pPr>
              <a:lnSpc>
                <a:spcPct val="100000"/>
              </a:lnSpc>
            </a:pPr>
            <a:r>
              <a:rPr b="0" lang="en-US" sz="1600" spc="-1" strike="noStrike">
                <a:solidFill>
                  <a:srgbClr val="595959"/>
                </a:solidFill>
                <a:latin typeface="Courier New"/>
                <a:ea typeface="Courier New"/>
              </a:rPr>
              <a:t>git add README.md</a:t>
            </a:r>
            <a:endParaRPr b="0" lang="en-US" sz="1600" spc="-1" strike="noStrike">
              <a:solidFill>
                <a:srgbClr val="000000"/>
              </a:solidFill>
              <a:latin typeface="Arial"/>
            </a:endParaRPr>
          </a:p>
          <a:p>
            <a:pPr>
              <a:lnSpc>
                <a:spcPct val="100000"/>
              </a:lnSpc>
            </a:pPr>
            <a:r>
              <a:rPr b="0" lang="en-US" sz="1600" spc="-1" strike="noStrike">
                <a:solidFill>
                  <a:srgbClr val="595959"/>
                </a:solidFill>
                <a:latin typeface="Courier New"/>
                <a:ea typeface="Courier New"/>
              </a:rPr>
              <a:t>git commit -m “Modified project readme file”</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15000"/>
              </a:lnSpc>
              <a:spcAft>
                <a:spcPts val="1599"/>
              </a:spcAf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US" sz="2800" spc="-1" strike="noStrike">
                <a:solidFill>
                  <a:srgbClr val="000000"/>
                </a:solidFill>
                <a:latin typeface="Arial"/>
                <a:ea typeface="Arial"/>
              </a:rPr>
              <a:t>Git Staging Area</a:t>
            </a:r>
            <a:endParaRPr b="0" lang="en-US" sz="2800" spc="-1" strike="noStrike">
              <a:solidFill>
                <a:srgbClr val="000000"/>
              </a:solidFill>
              <a:latin typeface="Arial"/>
            </a:endParaRPr>
          </a:p>
        </p:txBody>
      </p:sp>
      <p:sp>
        <p:nvSpPr>
          <p:cNvPr id="170" name="TextShape 2"/>
          <p:cNvSpPr txBox="1"/>
          <p:nvPr/>
        </p:nvSpPr>
        <p:spPr>
          <a:xfrm>
            <a:off x="311760" y="1152360"/>
            <a:ext cx="8520120" cy="3416040"/>
          </a:xfrm>
          <a:prstGeom prst="rect">
            <a:avLst/>
          </a:prstGeom>
          <a:noFill/>
          <a:ln>
            <a:noFill/>
          </a:ln>
        </p:spPr>
        <p:txBody>
          <a:bodyPr tIns="91440" bIns="91440">
            <a:noAutofit/>
          </a:bodyPr>
          <a:p>
            <a:endParaRPr b="0" lang="en-US" sz="1400" spc="-1" strike="noStrike">
              <a:solidFill>
                <a:srgbClr val="000000"/>
              </a:solidFill>
              <a:latin typeface="Arial"/>
            </a:endParaRPr>
          </a:p>
        </p:txBody>
      </p:sp>
      <p:pic>
        <p:nvPicPr>
          <p:cNvPr id="171" name="Google Shape;120;p23" descr=""/>
          <p:cNvPicPr/>
          <p:nvPr/>
        </p:nvPicPr>
        <p:blipFill>
          <a:blip r:embed="rId1"/>
          <a:stretch/>
        </p:blipFill>
        <p:spPr>
          <a:xfrm>
            <a:off x="511200" y="1152360"/>
            <a:ext cx="8121240" cy="2905920"/>
          </a:xfrm>
          <a:prstGeom prst="rect">
            <a:avLst/>
          </a:prstGeom>
          <a:ln>
            <a:noFill/>
          </a:ln>
        </p:spPr>
      </p:pic>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US" sz="2800" spc="-1" strike="noStrike">
                <a:solidFill>
                  <a:srgbClr val="000000"/>
                </a:solidFill>
                <a:latin typeface="Arial"/>
                <a:ea typeface="Arial"/>
              </a:rPr>
              <a:t>Pushing to GitHub</a:t>
            </a:r>
            <a:endParaRPr b="0" lang="en-US" sz="2800" spc="-1" strike="noStrike">
              <a:solidFill>
                <a:srgbClr val="000000"/>
              </a:solidFill>
              <a:latin typeface="Arial"/>
            </a:endParaRPr>
          </a:p>
        </p:txBody>
      </p:sp>
      <p:sp>
        <p:nvSpPr>
          <p:cNvPr id="173"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0" lang="en-US" sz="1800" spc="-1" strike="noStrike">
                <a:solidFill>
                  <a:srgbClr val="595959"/>
                </a:solidFill>
                <a:latin typeface="Arial"/>
                <a:ea typeface="Arial"/>
              </a:rPr>
              <a:t>You can commit your change to GitHub using this command. </a:t>
            </a:r>
            <a:endParaRPr b="0" lang="en-US" sz="1800" spc="-1" strike="noStrike">
              <a:solidFill>
                <a:srgbClr val="000000"/>
              </a:solidFill>
              <a:latin typeface="Arial"/>
            </a:endParaRPr>
          </a:p>
          <a:p>
            <a:pPr>
              <a:lnSpc>
                <a:spcPct val="115000"/>
              </a:lnSpc>
              <a:spcBef>
                <a:spcPts val="1599"/>
              </a:spcBef>
            </a:pPr>
            <a:r>
              <a:rPr b="0" lang="en-US" sz="1600" spc="-1" strike="noStrike">
                <a:solidFill>
                  <a:srgbClr val="595959"/>
                </a:solidFill>
                <a:latin typeface="Courier New"/>
                <a:ea typeface="Courier New"/>
              </a:rPr>
              <a:t>git push origin</a:t>
            </a:r>
            <a:endParaRPr b="0" lang="en-US" sz="1600" spc="-1" strike="noStrike">
              <a:solidFill>
                <a:srgbClr val="000000"/>
              </a:solidFill>
              <a:latin typeface="Arial"/>
            </a:endParaRPr>
          </a:p>
          <a:p>
            <a:pPr>
              <a:lnSpc>
                <a:spcPct val="115000"/>
              </a:lnSpc>
              <a:spcBef>
                <a:spcPts val="1599"/>
              </a:spcBef>
            </a:pPr>
            <a:r>
              <a:rPr b="0" lang="en-US" sz="1800" spc="-1" strike="noStrike">
                <a:solidFill>
                  <a:srgbClr val="595959"/>
                </a:solidFill>
                <a:latin typeface="Arial"/>
                <a:ea typeface="Arial"/>
              </a:rPr>
              <a:t>(You’ll need to authenticate in order to push to GitHub)</a:t>
            </a:r>
            <a:endParaRPr b="0" lang="en-US" sz="1800" spc="-1" strike="noStrike">
              <a:solidFill>
                <a:srgbClr val="000000"/>
              </a:solidFill>
              <a:latin typeface="Arial"/>
            </a:endParaRPr>
          </a:p>
          <a:p>
            <a:pPr>
              <a:lnSpc>
                <a:spcPct val="115000"/>
              </a:lnSpc>
              <a:spcBef>
                <a:spcPts val="1599"/>
              </a:spcBef>
              <a:spcAft>
                <a:spcPts val="1599"/>
              </a:spcAft>
            </a:pPr>
            <a:r>
              <a:rPr b="0" lang="en-US" sz="1800" spc="-1" strike="noStrike">
                <a:solidFill>
                  <a:srgbClr val="595959"/>
                </a:solidFill>
                <a:latin typeface="Arial"/>
                <a:ea typeface="Arial"/>
              </a:rPr>
              <a:t>Check GitHub to see your change!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311760" y="334800"/>
            <a:ext cx="8520120" cy="793080"/>
          </a:xfrm>
          <a:prstGeom prst="rect">
            <a:avLst/>
          </a:prstGeom>
          <a:noFill/>
          <a:ln>
            <a:noFill/>
          </a:ln>
        </p:spPr>
        <p:txBody>
          <a:bodyPr lIns="0" rIns="0" tIns="0" bIns="0" anchor="ctr">
            <a:spAutoFit/>
          </a:bodyPr>
          <a:p>
            <a:r>
              <a:rPr b="0" lang="en-US" sz="2800" spc="-1" strike="noStrike">
                <a:solidFill>
                  <a:srgbClr val="000000"/>
                </a:solidFill>
                <a:latin typeface="Arial"/>
              </a:rPr>
              <a:t>Using the Desktop Application (Cloning a Remote Repository)</a:t>
            </a:r>
            <a:endParaRPr b="0" lang="en-US" sz="2800" spc="-1" strike="noStrike">
              <a:solidFill>
                <a:srgbClr val="000000"/>
              </a:solidFill>
              <a:latin typeface="Arial"/>
            </a:endParaRPr>
          </a:p>
        </p:txBody>
      </p:sp>
      <p:sp>
        <p:nvSpPr>
          <p:cNvPr id="175" name="TextShape 2"/>
          <p:cNvSpPr txBox="1"/>
          <p:nvPr/>
        </p:nvSpPr>
        <p:spPr>
          <a:xfrm>
            <a:off x="274320" y="1127880"/>
            <a:ext cx="8520120" cy="34160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Find the page of the repository </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 </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Open in Desktop</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Choose the location of where it should be cloned.</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endParaRPr b="0" lang="en-US" sz="1400" spc="-1" strike="noStrike">
              <a:solidFill>
                <a:srgbClr val="000000"/>
              </a:solidFill>
              <a:latin typeface="Arial"/>
            </a:endParaRPr>
          </a:p>
        </p:txBody>
      </p:sp>
      <p:pic>
        <p:nvPicPr>
          <p:cNvPr id="176" name="" descr=""/>
          <p:cNvPicPr/>
          <p:nvPr/>
        </p:nvPicPr>
        <p:blipFill>
          <a:blip r:embed="rId1"/>
          <a:stretch/>
        </p:blipFill>
        <p:spPr>
          <a:xfrm>
            <a:off x="707760" y="1554480"/>
            <a:ext cx="1669680" cy="317160"/>
          </a:xfrm>
          <a:prstGeom prst="rect">
            <a:avLst/>
          </a:prstGeom>
          <a:ln>
            <a:noFill/>
          </a:ln>
        </p:spPr>
      </p:pic>
      <p:pic>
        <p:nvPicPr>
          <p:cNvPr id="177" name="" descr=""/>
          <p:cNvPicPr/>
          <p:nvPr/>
        </p:nvPicPr>
        <p:blipFill>
          <a:blip r:embed="rId2"/>
          <a:stretch/>
        </p:blipFill>
        <p:spPr>
          <a:xfrm>
            <a:off x="548640" y="2979720"/>
            <a:ext cx="2433240" cy="1683720"/>
          </a:xfrm>
          <a:prstGeom prst="rect">
            <a:avLst/>
          </a:prstGeom>
          <a:ln>
            <a:noFill/>
          </a:ln>
        </p:spPr>
      </p:pic>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311760" y="444960"/>
            <a:ext cx="8520120" cy="572400"/>
          </a:xfrm>
          <a:prstGeom prst="rect">
            <a:avLst/>
          </a:prstGeom>
          <a:noFill/>
          <a:ln>
            <a:noFill/>
          </a:ln>
        </p:spPr>
        <p:txBody>
          <a:bodyPr lIns="0" rIns="0" tIns="0" bIns="0" anchor="ctr">
            <a:spAutoFit/>
          </a:bodyPr>
          <a:p>
            <a:r>
              <a:rPr b="0" lang="en-US" sz="2800" spc="-1" strike="noStrike">
                <a:solidFill>
                  <a:srgbClr val="000000"/>
                </a:solidFill>
                <a:latin typeface="Arial"/>
              </a:rPr>
              <a:t>Using the Desktop Application (Committing Changes)</a:t>
            </a:r>
            <a:endParaRPr b="0" lang="en-US" sz="2800" spc="-1" strike="noStrike">
              <a:solidFill>
                <a:srgbClr val="000000"/>
              </a:solidFill>
              <a:latin typeface="Arial"/>
            </a:endParaRPr>
          </a:p>
        </p:txBody>
      </p:sp>
      <p:sp>
        <p:nvSpPr>
          <p:cNvPr id="179" name="TextShape 2"/>
          <p:cNvSpPr txBox="1"/>
          <p:nvPr/>
        </p:nvSpPr>
        <p:spPr>
          <a:xfrm>
            <a:off x="311760" y="1152360"/>
            <a:ext cx="8520120" cy="3416040"/>
          </a:xfrm>
          <a:prstGeom prst="rect">
            <a:avLst/>
          </a:prstGeom>
          <a:noFill/>
          <a:ln>
            <a:noFill/>
          </a:ln>
        </p:spPr>
        <p:txBody>
          <a:bodyPr lIns="0" rIns="0" tIns="0" bIns="0">
            <a:normAutofit fontScale="81000"/>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First choose the branch you want to make changes in</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 </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 </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 </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 </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 </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Make necessary changes</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Choose which files to add</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Write a commit message</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Commit!</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Push Origin to push changes </a:t>
            </a:r>
            <a:endParaRPr b="0" lang="en-US" sz="1400" spc="-1" strike="noStrike">
              <a:solidFill>
                <a:srgbClr val="000000"/>
              </a:solidFill>
              <a:latin typeface="Arial"/>
            </a:endParaRPr>
          </a:p>
        </p:txBody>
      </p:sp>
      <p:pic>
        <p:nvPicPr>
          <p:cNvPr id="180" name="" descr=""/>
          <p:cNvPicPr/>
          <p:nvPr/>
        </p:nvPicPr>
        <p:blipFill>
          <a:blip r:embed="rId1"/>
          <a:stretch/>
        </p:blipFill>
        <p:spPr>
          <a:xfrm>
            <a:off x="731520" y="1554480"/>
            <a:ext cx="3790800" cy="1578240"/>
          </a:xfrm>
          <a:prstGeom prst="rect">
            <a:avLst/>
          </a:prstGeom>
          <a:ln>
            <a:noFill/>
          </a:ln>
        </p:spPr>
      </p:pic>
      <p:pic>
        <p:nvPicPr>
          <p:cNvPr id="181" name="" descr=""/>
          <p:cNvPicPr/>
          <p:nvPr/>
        </p:nvPicPr>
        <p:blipFill>
          <a:blip r:embed="rId2"/>
          <a:stretch/>
        </p:blipFill>
        <p:spPr>
          <a:xfrm>
            <a:off x="6858000" y="1210320"/>
            <a:ext cx="1570320" cy="3727440"/>
          </a:xfrm>
          <a:prstGeom prst="rect">
            <a:avLst/>
          </a:prstGeom>
          <a:ln>
            <a:noFill/>
          </a:ln>
        </p:spPr>
      </p:pic>
      <p:pic>
        <p:nvPicPr>
          <p:cNvPr id="182" name="" descr=""/>
          <p:cNvPicPr/>
          <p:nvPr/>
        </p:nvPicPr>
        <p:blipFill>
          <a:blip r:embed="rId3"/>
          <a:stretch/>
        </p:blipFill>
        <p:spPr>
          <a:xfrm flipH="1" rot="10800000">
            <a:off x="4023360" y="4849560"/>
            <a:ext cx="2878920" cy="186120"/>
          </a:xfrm>
          <a:prstGeom prst="rect">
            <a:avLst/>
          </a:prstGeom>
          <a:ln>
            <a:noFill/>
          </a:ln>
        </p:spPr>
      </p:pic>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US" sz="2800" spc="-1" strike="noStrike">
                <a:solidFill>
                  <a:srgbClr val="000000"/>
                </a:solidFill>
                <a:latin typeface="Arial"/>
                <a:ea typeface="Arial"/>
              </a:rPr>
              <a:t>What are we covering?</a:t>
            </a:r>
            <a:endParaRPr b="0" lang="en-US" sz="2800" spc="-1" strike="noStrike">
              <a:solidFill>
                <a:srgbClr val="000000"/>
              </a:solidFill>
              <a:latin typeface="Arial"/>
            </a:endParaRPr>
          </a:p>
        </p:txBody>
      </p:sp>
      <p:sp>
        <p:nvSpPr>
          <p:cNvPr id="88"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200000"/>
              </a:lnSpc>
              <a:buClr>
                <a:srgbClr val="595959"/>
              </a:buClr>
              <a:buFont typeface="Arial"/>
              <a:buChar char="●"/>
            </a:pPr>
            <a:r>
              <a:rPr b="0" lang="en-US" sz="1800" spc="-1" strike="noStrike">
                <a:solidFill>
                  <a:srgbClr val="595959"/>
                </a:solidFill>
                <a:latin typeface="Arial"/>
                <a:ea typeface="Arial"/>
              </a:rPr>
              <a:t>What is version control?</a:t>
            </a:r>
            <a:endParaRPr b="0" lang="en-US" sz="1800" spc="-1" strike="noStrike">
              <a:solidFill>
                <a:srgbClr val="000000"/>
              </a:solidFill>
              <a:latin typeface="Arial"/>
            </a:endParaRPr>
          </a:p>
          <a:p>
            <a:pPr marL="457200" indent="-342720">
              <a:lnSpc>
                <a:spcPct val="200000"/>
              </a:lnSpc>
              <a:spcBef>
                <a:spcPts val="1001"/>
              </a:spcBef>
              <a:buClr>
                <a:srgbClr val="595959"/>
              </a:buClr>
              <a:buFont typeface="Arial"/>
              <a:buChar char="●"/>
            </a:pPr>
            <a:r>
              <a:rPr b="0" lang="en-US" sz="1800" spc="-1" strike="noStrike">
                <a:solidFill>
                  <a:srgbClr val="595959"/>
                </a:solidFill>
                <a:latin typeface="Arial"/>
                <a:ea typeface="Arial"/>
              </a:rPr>
              <a:t>Creating a Git project</a:t>
            </a:r>
            <a:endParaRPr b="0" lang="en-US" sz="1800" spc="-1" strike="noStrike">
              <a:solidFill>
                <a:srgbClr val="000000"/>
              </a:solidFill>
              <a:latin typeface="Arial"/>
            </a:endParaRPr>
          </a:p>
          <a:p>
            <a:pPr marL="457200" indent="-342720">
              <a:lnSpc>
                <a:spcPct val="200000"/>
              </a:lnSpc>
              <a:spcBef>
                <a:spcPts val="1001"/>
              </a:spcBef>
              <a:buClr>
                <a:srgbClr val="595959"/>
              </a:buClr>
              <a:buFont typeface="Arial"/>
              <a:buChar char="●"/>
            </a:pPr>
            <a:r>
              <a:rPr b="0" lang="en-US" sz="1800" spc="-1" strike="noStrike">
                <a:solidFill>
                  <a:srgbClr val="595959"/>
                </a:solidFill>
                <a:latin typeface="Arial"/>
                <a:ea typeface="Arial"/>
              </a:rPr>
              <a:t>Essential Git commands</a:t>
            </a:r>
            <a:endParaRPr b="0" lang="en-US" sz="1800" spc="-1" strike="noStrike">
              <a:solidFill>
                <a:srgbClr val="000000"/>
              </a:solidFill>
              <a:latin typeface="Arial"/>
            </a:endParaRPr>
          </a:p>
          <a:p>
            <a:pPr marL="457200" indent="-342720">
              <a:lnSpc>
                <a:spcPct val="200000"/>
              </a:lnSpc>
              <a:spcBef>
                <a:spcPts val="1001"/>
              </a:spcBef>
              <a:spcAft>
                <a:spcPts val="1001"/>
              </a:spcAft>
              <a:buClr>
                <a:srgbClr val="595959"/>
              </a:buClr>
              <a:buFont typeface="Arial"/>
              <a:buChar char="●"/>
            </a:pPr>
            <a:r>
              <a:rPr b="0" lang="en-US" sz="1800" spc="-1" strike="noStrike">
                <a:solidFill>
                  <a:srgbClr val="595959"/>
                </a:solidFill>
                <a:latin typeface="Arial"/>
                <a:ea typeface="Arial"/>
              </a:rPr>
              <a:t>Collaborating with GitHub</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311760" y="444960"/>
            <a:ext cx="8520120" cy="572400"/>
          </a:xfrm>
          <a:prstGeom prst="rect">
            <a:avLst/>
          </a:prstGeom>
          <a:noFill/>
          <a:ln>
            <a:noFill/>
          </a:ln>
        </p:spPr>
        <p:txBody>
          <a:bodyPr lIns="0" rIns="0" tIns="0" bIns="0" anchor="ctr">
            <a:spAutoFit/>
          </a:bodyPr>
          <a:p>
            <a:r>
              <a:rPr b="0" lang="en-US" sz="2800" spc="-1" strike="noStrike">
                <a:solidFill>
                  <a:srgbClr val="000000"/>
                </a:solidFill>
                <a:latin typeface="Arial"/>
              </a:rPr>
              <a:t>Git merge, collaboration and merge conflicts</a:t>
            </a:r>
            <a:endParaRPr b="0" lang="en-US" sz="2800" spc="-1" strike="noStrike">
              <a:solidFill>
                <a:srgbClr val="000000"/>
              </a:solidFill>
              <a:latin typeface="Arial"/>
            </a:endParaRPr>
          </a:p>
        </p:txBody>
      </p:sp>
      <p:sp>
        <p:nvSpPr>
          <p:cNvPr id="184" name="TextShape 2"/>
          <p:cNvSpPr txBox="1"/>
          <p:nvPr/>
        </p:nvSpPr>
        <p:spPr>
          <a:xfrm>
            <a:off x="311760" y="1152360"/>
            <a:ext cx="8520120" cy="34160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You can also collaborate on git with other researchers</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This helps if you’re working on a platform with limited tracked changes (COUGH COUGH latex), or </a:t>
            </a:r>
            <a:r>
              <a:rPr b="0" lang="en-US" sz="1400" spc="-1" strike="noStrike">
                <a:solidFill>
                  <a:srgbClr val="000000"/>
                </a:solidFill>
                <a:latin typeface="Arial"/>
              </a:rPr>
              <a:t>do-files.</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Each collaborator can work on their own branch and then submit a </a:t>
            </a:r>
            <a:r>
              <a:rPr b="0" i="1" lang="en-US" sz="1400" spc="-1" strike="noStrike">
                <a:solidFill>
                  <a:srgbClr val="000000"/>
                </a:solidFill>
                <a:latin typeface="Arial"/>
              </a:rPr>
              <a:t>pull request</a:t>
            </a:r>
            <a:r>
              <a:rPr b="0" lang="en-US" sz="1400" spc="-1" strike="noStrike">
                <a:solidFill>
                  <a:srgbClr val="000000"/>
                </a:solidFill>
                <a:latin typeface="Arial"/>
              </a:rPr>
              <a:t> to merge into the </a:t>
            </a:r>
            <a:r>
              <a:rPr b="0" lang="en-US" sz="1400" spc="-1" strike="noStrike">
                <a:solidFill>
                  <a:srgbClr val="000000"/>
                </a:solidFill>
                <a:latin typeface="Arial"/>
              </a:rPr>
              <a:t>master branch. Each pull request provides an opportunity for checking working as well as </a:t>
            </a:r>
            <a:r>
              <a:rPr b="0" lang="en-US" sz="1400" spc="-1" strike="noStrike">
                <a:solidFill>
                  <a:srgbClr val="000000"/>
                </a:solidFill>
                <a:latin typeface="Arial"/>
              </a:rPr>
              <a:t>discussion of changes.</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If a merge causes conflicts, git will complain and will tell you to resolve them before merging again.</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311760" y="334800"/>
            <a:ext cx="8520120" cy="793080"/>
          </a:xfrm>
          <a:prstGeom prst="rect">
            <a:avLst/>
          </a:prstGeom>
          <a:noFill/>
          <a:ln>
            <a:noFill/>
          </a:ln>
        </p:spPr>
        <p:txBody>
          <a:bodyPr lIns="0" rIns="0" tIns="0" bIns="0" anchor="ctr">
            <a:spAutoFit/>
          </a:bodyPr>
          <a:p>
            <a:r>
              <a:rPr b="0" lang="en-US" sz="2800" spc="-1" strike="noStrike">
                <a:solidFill>
                  <a:srgbClr val="000000"/>
                </a:solidFill>
                <a:latin typeface="Arial"/>
              </a:rPr>
              <a:t>Using the Desktop Application (Merging and Merge Conflicts)</a:t>
            </a:r>
            <a:r>
              <a:rPr b="0" lang="en-US" sz="2800" spc="-1" strike="noStrike">
                <a:solidFill>
                  <a:srgbClr val="000000"/>
                </a:solidFill>
                <a:latin typeface="Arial"/>
              </a:rPr>
              <a:t>	</a:t>
            </a:r>
            <a:endParaRPr b="0" lang="en-US" sz="2800" spc="-1" strike="noStrike">
              <a:solidFill>
                <a:srgbClr val="000000"/>
              </a:solidFill>
              <a:latin typeface="Arial"/>
            </a:endParaRPr>
          </a:p>
        </p:txBody>
      </p:sp>
      <p:sp>
        <p:nvSpPr>
          <p:cNvPr id="186" name="TextShape 2"/>
          <p:cNvSpPr txBox="1"/>
          <p:nvPr/>
        </p:nvSpPr>
        <p:spPr>
          <a:xfrm>
            <a:off x="311760" y="1152360"/>
            <a:ext cx="8520120" cy="3416040"/>
          </a:xfrm>
          <a:prstGeom prst="rect">
            <a:avLst/>
          </a:prstGeom>
          <a:noFill/>
          <a:ln>
            <a:noFill/>
          </a:ln>
        </p:spPr>
        <p:txBody>
          <a:bodyPr lIns="0" rIns="0" tIns="0" bIns="0">
            <a:normAutofit fontScale="53000"/>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Merge Conflicts occur when there are committed changes to two branches that are different from each other.</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Now that we have pushed a change to our master branch, let’s make a new brach and create a conflict to see how git reacts.</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File → New Branch</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Call it MergeConflict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Now all changes will be committed to the new branch, not master.</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Make a change to README.md from before.</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Add or change it in anyway you want.</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Add and commit changes</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Go back to master branch</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Change README.md again in a different way</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Commit changes</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Now try to git merge them.</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The application shows you the conflict, which must be resolved in order for the merge to take place</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Once it is resolved, another commit will finish the merge.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311760" y="334800"/>
            <a:ext cx="8520120" cy="793080"/>
          </a:xfrm>
          <a:prstGeom prst="rect">
            <a:avLst/>
          </a:prstGeom>
          <a:noFill/>
          <a:ln>
            <a:noFill/>
          </a:ln>
        </p:spPr>
        <p:txBody>
          <a:bodyPr lIns="0" rIns="0" tIns="0" bIns="0" anchor="ctr">
            <a:spAutoFit/>
          </a:bodyPr>
          <a:p>
            <a:r>
              <a:rPr b="0" lang="en-US" sz="2800" spc="-1" strike="noStrike">
                <a:solidFill>
                  <a:srgbClr val="000000"/>
                </a:solidFill>
                <a:latin typeface="Arial"/>
              </a:rPr>
              <a:t>Using the Desktop Application (Adding a local Repository)</a:t>
            </a:r>
            <a:endParaRPr b="0" lang="en-US" sz="2800" spc="-1" strike="noStrike">
              <a:solidFill>
                <a:srgbClr val="000000"/>
              </a:solidFill>
              <a:latin typeface="Arial"/>
            </a:endParaRPr>
          </a:p>
        </p:txBody>
      </p:sp>
      <p:sp>
        <p:nvSpPr>
          <p:cNvPr id="188" name="TextShape 2"/>
          <p:cNvSpPr txBox="1"/>
          <p:nvPr/>
        </p:nvSpPr>
        <p:spPr>
          <a:xfrm>
            <a:off x="311760" y="1152360"/>
            <a:ext cx="8520120" cy="34160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To make thing a little easier, there is also a Github Desktop Application available.</a:t>
            </a:r>
            <a:endParaRPr b="0" lang="en-US" sz="1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Open up the desktop application</a:t>
            </a:r>
            <a:endParaRPr b="0" lang="en-US" sz="1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Go to File → Add Local repository</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Click Choose, Find the folder of the repository</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Click Add Repository</a:t>
            </a:r>
            <a:endParaRPr b="0" lang="en-US" sz="1800" spc="-1" strike="noStrike">
              <a:solidFill>
                <a:srgbClr val="000000"/>
              </a:solidFill>
              <a:latin typeface="Arial"/>
            </a:endParaRPr>
          </a:p>
        </p:txBody>
      </p:sp>
      <p:pic>
        <p:nvPicPr>
          <p:cNvPr id="189" name="" descr=""/>
          <p:cNvPicPr/>
          <p:nvPr/>
        </p:nvPicPr>
        <p:blipFill>
          <a:blip r:embed="rId1"/>
          <a:stretch/>
        </p:blipFill>
        <p:spPr>
          <a:xfrm>
            <a:off x="6055560" y="1783440"/>
            <a:ext cx="2539800" cy="1599840"/>
          </a:xfrm>
          <a:prstGeom prst="rect">
            <a:avLst/>
          </a:prstGeom>
          <a:ln>
            <a:noFill/>
          </a:ln>
        </p:spPr>
      </p:pic>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US" sz="2800" spc="-1" strike="noStrike">
                <a:solidFill>
                  <a:srgbClr val="000000"/>
                </a:solidFill>
                <a:latin typeface="Arial"/>
                <a:ea typeface="Arial"/>
              </a:rPr>
              <a:t>Create a Local Repository  </a:t>
            </a:r>
            <a:endParaRPr b="0" lang="en-US" sz="2800" spc="-1" strike="noStrike">
              <a:solidFill>
                <a:srgbClr val="000000"/>
              </a:solidFill>
              <a:latin typeface="Arial"/>
            </a:endParaRPr>
          </a:p>
        </p:txBody>
      </p:sp>
      <p:sp>
        <p:nvSpPr>
          <p:cNvPr id="191"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0" lang="en-US" sz="1800" spc="-1" strike="noStrike">
                <a:solidFill>
                  <a:srgbClr val="595959"/>
                </a:solidFill>
                <a:latin typeface="Arial"/>
                <a:ea typeface="Arial"/>
              </a:rPr>
              <a:t>It’s also possible to create a local repository from the command line. Let’s build a </a:t>
            </a:r>
            <a:r>
              <a:rPr b="0" lang="en-US" sz="1800" spc="-1" strike="noStrike">
                <a:solidFill>
                  <a:srgbClr val="595959"/>
                </a:solidFill>
                <a:latin typeface="Arial"/>
                <a:ea typeface="Arial"/>
              </a:rPr>
              <a:t>TIER Project from scratch (be sure to navigate out of the project directory you just </a:t>
            </a:r>
            <a:r>
              <a:rPr b="0" lang="en-US" sz="1800" spc="-1" strike="noStrike">
                <a:solidFill>
                  <a:srgbClr val="595959"/>
                </a:solidFill>
                <a:latin typeface="Arial"/>
                <a:ea typeface="Arial"/>
              </a:rPr>
              <a:t>created):</a:t>
            </a:r>
            <a:endParaRPr b="0" lang="en-US" sz="1800" spc="-1" strike="noStrike">
              <a:solidFill>
                <a:srgbClr val="000000"/>
              </a:solidFill>
              <a:latin typeface="Arial"/>
            </a:endParaRPr>
          </a:p>
          <a:p>
            <a:pPr>
              <a:lnSpc>
                <a:spcPct val="100000"/>
              </a:lnSpc>
              <a:spcBef>
                <a:spcPts val="1599"/>
              </a:spcBef>
            </a:pPr>
            <a:r>
              <a:rPr b="0" lang="en-US" sz="1600" spc="-1" strike="noStrike">
                <a:solidFill>
                  <a:srgbClr val="595959"/>
                </a:solidFill>
                <a:latin typeface="Courier New"/>
                <a:ea typeface="Courier New"/>
              </a:rPr>
              <a:t>mkdir MyProject</a:t>
            </a:r>
            <a:endParaRPr b="0" lang="en-US" sz="1600" spc="-1" strike="noStrike">
              <a:solidFill>
                <a:srgbClr val="000000"/>
              </a:solidFill>
              <a:latin typeface="Arial"/>
            </a:endParaRPr>
          </a:p>
          <a:p>
            <a:pPr>
              <a:lnSpc>
                <a:spcPct val="100000"/>
              </a:lnSpc>
            </a:pPr>
            <a:r>
              <a:rPr b="0" lang="en-US" sz="1600" spc="-1" strike="noStrike">
                <a:solidFill>
                  <a:srgbClr val="595959"/>
                </a:solidFill>
                <a:latin typeface="Courier New"/>
                <a:ea typeface="Courier New"/>
              </a:rPr>
              <a:t>cd MyProject</a:t>
            </a:r>
            <a:endParaRPr b="0" lang="en-US" sz="1600" spc="-1" strike="noStrike">
              <a:solidFill>
                <a:srgbClr val="000000"/>
              </a:solidFill>
              <a:latin typeface="Arial"/>
            </a:endParaRPr>
          </a:p>
          <a:p>
            <a:pPr>
              <a:lnSpc>
                <a:spcPct val="100000"/>
              </a:lnSpc>
            </a:pPr>
            <a:r>
              <a:rPr b="0" lang="en-US" sz="1600" spc="-1" strike="noStrike">
                <a:solidFill>
                  <a:srgbClr val="595959"/>
                </a:solidFill>
                <a:latin typeface="Courier New"/>
                <a:ea typeface="Courier New"/>
              </a:rPr>
              <a:t>echo “#My Project” &gt;&gt; README.md</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US" sz="2800" spc="-1" strike="noStrike">
                <a:solidFill>
                  <a:srgbClr val="000000"/>
                </a:solidFill>
                <a:latin typeface="Arial"/>
                <a:ea typeface="Arial"/>
              </a:rPr>
              <a:t>Initialize and Commit to git</a:t>
            </a:r>
            <a:endParaRPr b="0" lang="en-US" sz="2800" spc="-1" strike="noStrike">
              <a:solidFill>
                <a:srgbClr val="000000"/>
              </a:solidFill>
              <a:latin typeface="Arial"/>
            </a:endParaRPr>
          </a:p>
        </p:txBody>
      </p:sp>
      <p:sp>
        <p:nvSpPr>
          <p:cNvPr id="193"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0" lang="en-US" sz="1800" spc="-1" strike="noStrike">
                <a:solidFill>
                  <a:srgbClr val="595959"/>
                </a:solidFill>
                <a:latin typeface="Arial"/>
                <a:ea typeface="Arial"/>
              </a:rPr>
              <a:t>We’ll create the default README file and.</a:t>
            </a:r>
            <a:endParaRPr b="0" lang="en-US" sz="1800" spc="-1" strike="noStrike">
              <a:solidFill>
                <a:srgbClr val="000000"/>
              </a:solidFill>
              <a:latin typeface="Arial"/>
            </a:endParaRPr>
          </a:p>
          <a:p>
            <a:pPr>
              <a:lnSpc>
                <a:spcPct val="100000"/>
              </a:lnSpc>
              <a:spcBef>
                <a:spcPts val="1599"/>
              </a:spcBef>
            </a:pPr>
            <a:r>
              <a:rPr b="0" lang="en-US" sz="1600" spc="-1" strike="noStrike">
                <a:solidFill>
                  <a:srgbClr val="595959"/>
                </a:solidFill>
                <a:latin typeface="Courier New"/>
                <a:ea typeface="Courier New"/>
              </a:rPr>
              <a:t>git init</a:t>
            </a:r>
            <a:endParaRPr b="0" lang="en-US" sz="1600" spc="-1" strike="noStrike">
              <a:solidFill>
                <a:srgbClr val="000000"/>
              </a:solidFill>
              <a:latin typeface="Arial"/>
            </a:endParaRPr>
          </a:p>
          <a:p>
            <a:pPr>
              <a:lnSpc>
                <a:spcPct val="100000"/>
              </a:lnSpc>
            </a:pPr>
            <a:r>
              <a:rPr b="0" lang="en-US" sz="1600" spc="-1" strike="noStrike">
                <a:solidFill>
                  <a:srgbClr val="595959"/>
                </a:solidFill>
                <a:latin typeface="Courier New"/>
                <a:ea typeface="Courier New"/>
              </a:rPr>
              <a:t>git add .</a:t>
            </a:r>
            <a:endParaRPr b="0" lang="en-US" sz="1600" spc="-1" strike="noStrike">
              <a:solidFill>
                <a:srgbClr val="000000"/>
              </a:solidFill>
              <a:latin typeface="Arial"/>
            </a:endParaRPr>
          </a:p>
          <a:p>
            <a:pPr>
              <a:lnSpc>
                <a:spcPct val="100000"/>
              </a:lnSpc>
            </a:pPr>
            <a:r>
              <a:rPr b="0" lang="en-US" sz="1600" spc="-1" strike="noStrike">
                <a:solidFill>
                  <a:srgbClr val="595959"/>
                </a:solidFill>
                <a:latin typeface="Courier New"/>
                <a:ea typeface="Courier New"/>
              </a:rPr>
              <a:t>git commit -m “Initial commit”</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0" lang="en-US" sz="1800" spc="-1" strike="noStrike">
                <a:solidFill>
                  <a:srgbClr val="595959"/>
                </a:solidFill>
                <a:latin typeface="Arial"/>
                <a:ea typeface="Arial"/>
              </a:rPr>
              <a:t>If you choose to do so, you may push the project to GitHub. You’ll need to create an new, empty repository on GitHub, copy the url, then run these commands: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600" spc="-1" strike="noStrike">
                <a:solidFill>
                  <a:srgbClr val="595959"/>
                </a:solidFill>
                <a:latin typeface="Courier New"/>
                <a:ea typeface="Courier New"/>
              </a:rPr>
              <a:t>git remote add origin REMOTE_REPO_URL</a:t>
            </a:r>
            <a:endParaRPr b="0" lang="en-US" sz="1600" spc="-1" strike="noStrike">
              <a:solidFill>
                <a:srgbClr val="000000"/>
              </a:solidFill>
              <a:latin typeface="Arial"/>
            </a:endParaRPr>
          </a:p>
          <a:p>
            <a:pPr>
              <a:lnSpc>
                <a:spcPct val="100000"/>
              </a:lnSpc>
            </a:pPr>
            <a:r>
              <a:rPr b="0" lang="en-US" sz="1600" spc="-1" strike="noStrike">
                <a:solidFill>
                  <a:srgbClr val="595959"/>
                </a:solidFill>
                <a:latin typeface="Courier New"/>
                <a:ea typeface="Courier New"/>
              </a:rPr>
              <a:t>git push -u origin master</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Google Shape;67;p15" descr=""/>
          <p:cNvPicPr/>
          <p:nvPr/>
        </p:nvPicPr>
        <p:blipFill>
          <a:blip r:embed="rId1"/>
          <a:stretch/>
        </p:blipFill>
        <p:spPr>
          <a:xfrm>
            <a:off x="2548800" y="0"/>
            <a:ext cx="3908160" cy="4838760"/>
          </a:xfrm>
          <a:prstGeom prst="rect">
            <a:avLst/>
          </a:prstGeom>
          <a:ln>
            <a:noFill/>
          </a:ln>
        </p:spPr>
      </p:pic>
      <p:sp>
        <p:nvSpPr>
          <p:cNvPr id="90" name="CustomShape 1"/>
          <p:cNvSpPr/>
          <p:nvPr/>
        </p:nvSpPr>
        <p:spPr>
          <a:xfrm>
            <a:off x="1658520" y="4839120"/>
            <a:ext cx="7295040" cy="304200"/>
          </a:xfrm>
          <a:prstGeom prst="rect">
            <a:avLst/>
          </a:prstGeom>
          <a:noFill/>
          <a:ln>
            <a:noFill/>
          </a:ln>
        </p:spPr>
        <p:style>
          <a:lnRef idx="0"/>
          <a:fillRef idx="0"/>
          <a:effectRef idx="0"/>
          <a:fontRef idx="minor"/>
        </p:style>
        <p:txBody>
          <a:bodyPr tIns="91440" bIns="91440">
            <a:noAutofit/>
          </a:bodyPr>
          <a:p>
            <a:pPr algn="r">
              <a:lnSpc>
                <a:spcPct val="100000"/>
              </a:lnSpc>
            </a:pPr>
            <a:r>
              <a:rPr b="0" lang="en-US" sz="1200" spc="-1" strike="noStrike">
                <a:solidFill>
                  <a:srgbClr val="000000"/>
                </a:solidFill>
                <a:latin typeface="Arial"/>
                <a:ea typeface="Arial"/>
              </a:rPr>
              <a:t>Source: http://www.phdcomics.com/comics/archive/phd101212s.gif</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11760" y="444960"/>
            <a:ext cx="8520120" cy="572400"/>
          </a:xfrm>
          <a:prstGeom prst="rect">
            <a:avLst/>
          </a:prstGeom>
          <a:noFill/>
          <a:ln>
            <a:noFill/>
          </a:ln>
        </p:spPr>
        <p:txBody>
          <a:bodyPr lIns="0" rIns="0" tIns="0" bIns="0" anchor="ctr">
            <a:spAutoFit/>
          </a:bodyPr>
          <a:p>
            <a:r>
              <a:rPr b="0" lang="en-US" sz="2800" spc="-1" strike="noStrike">
                <a:solidFill>
                  <a:srgbClr val="000000"/>
                </a:solidFill>
                <a:latin typeface="Arial"/>
              </a:rPr>
              <a:t>What is Version Control?</a:t>
            </a:r>
            <a:endParaRPr b="0" lang="en-US" sz="2800" spc="-1" strike="noStrike">
              <a:solidFill>
                <a:srgbClr val="000000"/>
              </a:solidFill>
              <a:latin typeface="Arial"/>
            </a:endParaRPr>
          </a:p>
        </p:txBody>
      </p:sp>
      <p:sp>
        <p:nvSpPr>
          <p:cNvPr id="92" name="TextShape 2"/>
          <p:cNvSpPr txBox="1"/>
          <p:nvPr/>
        </p:nvSpPr>
        <p:spPr>
          <a:xfrm>
            <a:off x="311760" y="1152360"/>
            <a:ext cx="8520120" cy="34160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Keeping track of file changes can be hard</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i.e. Thesis_v3_changed.docx, Thesis_v4.docx, Thesis_final.docx, </a:t>
            </a:r>
            <a:r>
              <a:rPr b="0" lang="en-US" sz="1800" spc="-1" strike="noStrike">
                <a:solidFill>
                  <a:srgbClr val="000000"/>
                </a:solidFill>
                <a:latin typeface="Arial"/>
              </a:rPr>
              <a:t>Thesis_final_v2.docx etc…</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Having tons of files of the same thing can become cumbersome if you </a:t>
            </a:r>
            <a:r>
              <a:rPr b="0" lang="en-US" sz="1800" spc="-1" strike="noStrike">
                <a:solidFill>
                  <a:srgbClr val="000000"/>
                </a:solidFill>
                <a:latin typeface="Arial"/>
              </a:rPr>
              <a:t>want to know changes between versions</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One directory with 1000 changed documents</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Maybe you want to revert to an old version?</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What if there was something that would keep track of the </a:t>
            </a:r>
            <a:r>
              <a:rPr b="0" i="1" lang="en-US" sz="1800" spc="-1" strike="noStrike">
                <a:solidFill>
                  <a:srgbClr val="000000"/>
                </a:solidFill>
                <a:latin typeface="Arial"/>
              </a:rPr>
              <a:t>version</a:t>
            </a:r>
            <a:r>
              <a:rPr b="0" lang="en-US" sz="1800" spc="-1" strike="noStrike">
                <a:solidFill>
                  <a:srgbClr val="000000"/>
                </a:solidFill>
                <a:latin typeface="Arial"/>
              </a:rPr>
              <a:t> of the </a:t>
            </a:r>
            <a:r>
              <a:rPr b="0" lang="en-US" sz="1800" spc="-1" strike="noStrike">
                <a:solidFill>
                  <a:srgbClr val="000000"/>
                </a:solidFill>
                <a:latin typeface="Arial"/>
              </a:rPr>
              <a:t>document (regardless of what document it is?)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11760" y="444960"/>
            <a:ext cx="8520120" cy="572400"/>
          </a:xfrm>
          <a:prstGeom prst="rect">
            <a:avLst/>
          </a:prstGeom>
          <a:noFill/>
          <a:ln>
            <a:noFill/>
          </a:ln>
        </p:spPr>
        <p:txBody>
          <a:bodyPr lIns="0" rIns="0" tIns="0" bIns="0" anchor="ctr">
            <a:spAutoFit/>
          </a:bodyPr>
          <a:p>
            <a:r>
              <a:rPr b="0" lang="en-US" sz="2800" spc="-1" strike="noStrike">
                <a:solidFill>
                  <a:srgbClr val="000000"/>
                </a:solidFill>
                <a:latin typeface="Arial"/>
              </a:rPr>
              <a:t>Meet git</a:t>
            </a:r>
            <a:endParaRPr b="0" lang="en-US" sz="2800" spc="-1" strike="noStrike">
              <a:solidFill>
                <a:srgbClr val="000000"/>
              </a:solidFill>
              <a:latin typeface="Arial"/>
            </a:endParaRPr>
          </a:p>
        </p:txBody>
      </p:sp>
      <p:sp>
        <p:nvSpPr>
          <p:cNvPr id="94" name="TextShape 2"/>
          <p:cNvSpPr txBox="1"/>
          <p:nvPr/>
        </p:nvSpPr>
        <p:spPr>
          <a:xfrm>
            <a:off x="311760" y="1152360"/>
            <a:ext cx="3894480" cy="3416040"/>
          </a:xfrm>
          <a:prstGeom prst="rect">
            <a:avLst/>
          </a:prstGeom>
          <a:noFill/>
          <a:ln>
            <a:noFill/>
          </a:ln>
        </p:spPr>
        <p:txBody>
          <a:bodyPr lIns="0" rIns="0" tIns="0" bIns="0">
            <a:normAutofit fontScale="88000"/>
          </a:bodyPr>
          <a:p>
            <a:pPr marL="432000" indent="-324000">
              <a:spcBef>
                <a:spcPts val="1417"/>
              </a:spcBef>
              <a:buClr>
                <a:srgbClr val="000000"/>
              </a:buClr>
              <a:buSzPct val="45000"/>
              <a:buFont typeface="Wingdings" charset="2"/>
              <a:buChar char=""/>
            </a:pPr>
            <a:r>
              <a:rPr b="0" lang="en-US" sz="1300" spc="-1" strike="noStrike">
                <a:solidFill>
                  <a:srgbClr val="000000"/>
                </a:solidFill>
                <a:latin typeface="Arial"/>
              </a:rPr>
              <a:t>Created by Linus Torvalds in 2005 (creator of Linux)</a:t>
            </a:r>
            <a:endParaRPr b="0" lang="en-U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300" spc="-1" strike="noStrike">
                <a:solidFill>
                  <a:srgbClr val="000000"/>
                </a:solidFill>
                <a:latin typeface="Arial"/>
              </a:rPr>
              <a:t>Started as a way to keep track of the Linux kernel (but can be used for any project)</a:t>
            </a:r>
            <a:endParaRPr b="0" lang="en-U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300" spc="-1" strike="noStrike">
                <a:solidFill>
                  <a:srgbClr val="000000"/>
                </a:solidFill>
                <a:latin typeface="Arial"/>
              </a:rPr>
              <a:t>“</a:t>
            </a:r>
            <a:r>
              <a:rPr b="0" lang="en-US" sz="1300" spc="-1" strike="noStrike">
                <a:solidFill>
                  <a:srgbClr val="000000"/>
                </a:solidFill>
                <a:latin typeface="Arial"/>
              </a:rPr>
              <a:t>I'm an egotistical bastard, and I name all my projects after myself. First 'Linux', now 'git'”</a:t>
            </a:r>
            <a:endParaRPr b="0" lang="en-U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300" spc="-1" strike="noStrike">
                <a:solidFill>
                  <a:srgbClr val="000000"/>
                </a:solidFill>
                <a:latin typeface="Arial"/>
              </a:rPr>
              <a:t>Git being British slang for </a:t>
            </a:r>
            <a:r>
              <a:rPr b="0" i="1" lang="en-US" sz="1300" spc="-1" strike="noStrike">
                <a:solidFill>
                  <a:srgbClr val="000000"/>
                </a:solidFill>
                <a:latin typeface="Arial"/>
              </a:rPr>
              <a:t>unpleasant person</a:t>
            </a:r>
            <a:endParaRPr b="0" lang="en-US" sz="13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1300" spc="-1" strike="noStrike">
                <a:solidFill>
                  <a:srgbClr val="000000"/>
                </a:solidFill>
                <a:latin typeface="Arial"/>
              </a:rPr>
              <a:t>Git works by keeping track of files in a </a:t>
            </a:r>
            <a:r>
              <a:rPr b="0" i="1" lang="en-US" sz="1300" spc="-1" strike="noStrike">
                <a:solidFill>
                  <a:srgbClr val="000000"/>
                </a:solidFill>
                <a:latin typeface="Arial"/>
              </a:rPr>
              <a:t>repository</a:t>
            </a:r>
            <a:r>
              <a:rPr b="0" lang="en-US" sz="1300" spc="-1" strike="noStrike">
                <a:solidFill>
                  <a:srgbClr val="000000"/>
                </a:solidFill>
                <a:latin typeface="Arial"/>
              </a:rPr>
              <a:t> (fancy name for your folder with your work in it)</a:t>
            </a:r>
            <a:endParaRPr b="0" lang="en-U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300" spc="-1" strike="noStrike">
                <a:solidFill>
                  <a:srgbClr val="000000"/>
                </a:solidFill>
                <a:latin typeface="Arial"/>
              </a:rPr>
              <a:t>And</a:t>
            </a:r>
            <a:r>
              <a:rPr b="0" lang="en-US" sz="1300" spc="-1" strike="noStrike">
                <a:solidFill>
                  <a:srgbClr val="000000"/>
                </a:solidFill>
                <a:latin typeface="Arial"/>
              </a:rPr>
              <a:t> having a folder called </a:t>
            </a:r>
            <a:r>
              <a:rPr b="0" i="1" lang="en-US" sz="1300" spc="-1" strike="noStrike">
                <a:solidFill>
                  <a:srgbClr val="000000"/>
                </a:solidFill>
                <a:latin typeface="Arial"/>
              </a:rPr>
              <a:t>.git</a:t>
            </a:r>
            <a:r>
              <a:rPr b="0" lang="en-US" sz="1300" spc="-1" strike="noStrike">
                <a:solidFill>
                  <a:srgbClr val="000000"/>
                </a:solidFill>
                <a:latin typeface="Arial"/>
              </a:rPr>
              <a:t> that keeps track of </a:t>
            </a:r>
            <a:r>
              <a:rPr b="0" i="1" lang="en-US" sz="1300" spc="-1" strike="noStrike">
                <a:solidFill>
                  <a:srgbClr val="000000"/>
                </a:solidFill>
                <a:latin typeface="Arial"/>
              </a:rPr>
              <a:t>branches, changes, adds and commits</a:t>
            </a:r>
            <a:endParaRPr b="0" lang="en-US" sz="1300" spc="-1" strike="noStrike">
              <a:solidFill>
                <a:srgbClr val="000000"/>
              </a:solidFill>
              <a:latin typeface="Arial"/>
            </a:endParaRPr>
          </a:p>
          <a:p>
            <a:pPr marL="432000" indent="-324000">
              <a:spcBef>
                <a:spcPts val="1417"/>
              </a:spcBef>
              <a:buClr>
                <a:srgbClr val="000000"/>
              </a:buClr>
              <a:buSzPct val="45000"/>
              <a:buFont typeface="Wingdings" charset="2"/>
              <a:buChar char=""/>
            </a:pPr>
            <a:endParaRPr b="0" lang="en-US" sz="1300" spc="-1" strike="noStrike">
              <a:solidFill>
                <a:srgbClr val="000000"/>
              </a:solidFill>
              <a:latin typeface="Arial"/>
            </a:endParaRPr>
          </a:p>
        </p:txBody>
      </p:sp>
      <p:pic>
        <p:nvPicPr>
          <p:cNvPr id="95" name="" descr=""/>
          <p:cNvPicPr/>
          <p:nvPr/>
        </p:nvPicPr>
        <p:blipFill>
          <a:blip r:embed="rId1"/>
          <a:stretch/>
        </p:blipFill>
        <p:spPr>
          <a:xfrm>
            <a:off x="4387320" y="818640"/>
            <a:ext cx="4585680" cy="293040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274320" y="1260720"/>
            <a:ext cx="1737360" cy="346320"/>
          </a:xfrm>
          <a:prstGeom prst="rect">
            <a:avLst/>
          </a:prstGeom>
          <a:noFill/>
          <a:ln>
            <a:noFill/>
          </a:ln>
        </p:spPr>
        <p:txBody>
          <a:bodyPr lIns="90000" rIns="90000" tIns="45000" bIns="45000">
            <a:spAutoFit/>
          </a:bodyPr>
          <a:p>
            <a:r>
              <a:rPr b="0" lang="en-US" sz="1800" spc="-1" strike="noStrike">
                <a:latin typeface="Arial"/>
              </a:rPr>
              <a:t>Thes</a:t>
            </a:r>
            <a:r>
              <a:rPr b="0" lang="en-US" sz="1800" spc="-1" strike="noStrike">
                <a:latin typeface="Arial"/>
              </a:rPr>
              <a:t>is</a:t>
            </a:r>
            <a:endParaRPr b="0" lang="en-US" sz="1800" spc="-1" strike="noStrike">
              <a:latin typeface="Arial"/>
            </a:endParaRPr>
          </a:p>
        </p:txBody>
      </p:sp>
      <p:sp>
        <p:nvSpPr>
          <p:cNvPr id="97" name="TextShape 2"/>
          <p:cNvSpPr txBox="1"/>
          <p:nvPr/>
        </p:nvSpPr>
        <p:spPr>
          <a:xfrm>
            <a:off x="1920240" y="365760"/>
            <a:ext cx="1554480" cy="346320"/>
          </a:xfrm>
          <a:prstGeom prst="rect">
            <a:avLst/>
          </a:prstGeom>
          <a:noFill/>
          <a:ln>
            <a:noFill/>
          </a:ln>
        </p:spPr>
        <p:txBody>
          <a:bodyPr lIns="90000" rIns="90000" tIns="45000" bIns="45000">
            <a:spAutoFit/>
          </a:bodyPr>
          <a:p>
            <a:r>
              <a:rPr b="0" lang="en-US" sz="1800" spc="-1" strike="noStrike">
                <a:latin typeface="Arial"/>
              </a:rPr>
              <a:t>v</a:t>
            </a:r>
            <a:r>
              <a:rPr b="0" lang="en-US" sz="1800" spc="-1" strike="noStrike">
                <a:latin typeface="Arial"/>
              </a:rPr>
              <a:t>3</a:t>
            </a:r>
            <a:r>
              <a:rPr b="0" lang="en-US" sz="1800" spc="-1" strike="noStrike">
                <a:latin typeface="Arial"/>
              </a:rPr>
              <a:t>_</a:t>
            </a:r>
            <a:r>
              <a:rPr b="0" lang="en-US" sz="1800" spc="-1" strike="noStrike">
                <a:latin typeface="Arial"/>
              </a:rPr>
              <a:t>c</a:t>
            </a:r>
            <a:r>
              <a:rPr b="0" lang="en-US" sz="1800" spc="-1" strike="noStrike">
                <a:latin typeface="Arial"/>
              </a:rPr>
              <a:t>h</a:t>
            </a:r>
            <a:r>
              <a:rPr b="0" lang="en-US" sz="1800" spc="-1" strike="noStrike">
                <a:latin typeface="Arial"/>
              </a:rPr>
              <a:t>a</a:t>
            </a:r>
            <a:r>
              <a:rPr b="0" lang="en-US" sz="1800" spc="-1" strike="noStrike">
                <a:latin typeface="Arial"/>
              </a:rPr>
              <a:t>n</a:t>
            </a:r>
            <a:r>
              <a:rPr b="0" lang="en-US" sz="1800" spc="-1" strike="noStrike">
                <a:latin typeface="Arial"/>
              </a:rPr>
              <a:t>g</a:t>
            </a:r>
            <a:r>
              <a:rPr b="0" lang="en-US" sz="1800" spc="-1" strike="noStrike">
                <a:latin typeface="Arial"/>
              </a:rPr>
              <a:t>e</a:t>
            </a:r>
            <a:r>
              <a:rPr b="0" lang="en-US" sz="1800" spc="-1" strike="noStrike">
                <a:latin typeface="Arial"/>
              </a:rPr>
              <a:t>d</a:t>
            </a:r>
            <a:endParaRPr b="0" lang="en-US" sz="1800" spc="-1" strike="noStrike">
              <a:latin typeface="Arial"/>
            </a:endParaRPr>
          </a:p>
        </p:txBody>
      </p:sp>
      <p:sp>
        <p:nvSpPr>
          <p:cNvPr id="98" name="TextShape 3"/>
          <p:cNvSpPr txBox="1"/>
          <p:nvPr/>
        </p:nvSpPr>
        <p:spPr>
          <a:xfrm>
            <a:off x="1920240" y="1116720"/>
            <a:ext cx="421560" cy="346320"/>
          </a:xfrm>
          <a:prstGeom prst="rect">
            <a:avLst/>
          </a:prstGeom>
          <a:noFill/>
          <a:ln>
            <a:noFill/>
          </a:ln>
        </p:spPr>
        <p:txBody>
          <a:bodyPr lIns="90000" rIns="90000" tIns="45000" bIns="45000">
            <a:spAutoFit/>
          </a:bodyPr>
          <a:p>
            <a:r>
              <a:rPr b="0" lang="en-US" sz="1800" spc="-1" strike="noStrike">
                <a:latin typeface="Arial"/>
              </a:rPr>
              <a:t>v4</a:t>
            </a:r>
            <a:endParaRPr b="0" lang="en-US" sz="1800" spc="-1" strike="noStrike">
              <a:latin typeface="Arial"/>
            </a:endParaRPr>
          </a:p>
        </p:txBody>
      </p:sp>
      <p:sp>
        <p:nvSpPr>
          <p:cNvPr id="99" name="TextShape 4"/>
          <p:cNvSpPr txBox="1"/>
          <p:nvPr/>
        </p:nvSpPr>
        <p:spPr>
          <a:xfrm>
            <a:off x="1870560" y="1848240"/>
            <a:ext cx="598320" cy="346320"/>
          </a:xfrm>
          <a:prstGeom prst="rect">
            <a:avLst/>
          </a:prstGeom>
          <a:noFill/>
          <a:ln>
            <a:noFill/>
          </a:ln>
        </p:spPr>
        <p:txBody>
          <a:bodyPr lIns="90000" rIns="90000" tIns="45000" bIns="45000">
            <a:spAutoFit/>
          </a:bodyPr>
          <a:p>
            <a:r>
              <a:rPr b="0" lang="en-US" sz="1800" spc="-1" strike="noStrike">
                <a:latin typeface="Arial"/>
              </a:rPr>
              <a:t>fin</a:t>
            </a:r>
            <a:r>
              <a:rPr b="0" lang="en-US" sz="1800" spc="-1" strike="noStrike">
                <a:latin typeface="Arial"/>
              </a:rPr>
              <a:t>al</a:t>
            </a:r>
            <a:endParaRPr b="0" lang="en-US" sz="1800" spc="-1" strike="noStrike">
              <a:latin typeface="Arial"/>
            </a:endParaRPr>
          </a:p>
        </p:txBody>
      </p:sp>
      <p:sp>
        <p:nvSpPr>
          <p:cNvPr id="100" name="TextShape 5"/>
          <p:cNvSpPr txBox="1"/>
          <p:nvPr/>
        </p:nvSpPr>
        <p:spPr>
          <a:xfrm>
            <a:off x="1869120" y="2762640"/>
            <a:ext cx="965520" cy="346320"/>
          </a:xfrm>
          <a:prstGeom prst="rect">
            <a:avLst/>
          </a:prstGeom>
          <a:noFill/>
          <a:ln>
            <a:noFill/>
          </a:ln>
        </p:spPr>
        <p:txBody>
          <a:bodyPr lIns="90000" rIns="90000" tIns="45000" bIns="45000">
            <a:spAutoFit/>
          </a:bodyPr>
          <a:p>
            <a:r>
              <a:rPr b="0" lang="en-US" sz="1800" spc="-1" strike="noStrike">
                <a:latin typeface="Arial"/>
              </a:rPr>
              <a:t>final_v2</a:t>
            </a:r>
            <a:endParaRPr b="0" lang="en-US" sz="1800" spc="-1" strike="noStrike">
              <a:latin typeface="Arial"/>
            </a:endParaRPr>
          </a:p>
        </p:txBody>
      </p:sp>
      <p:sp>
        <p:nvSpPr>
          <p:cNvPr id="101" name="Line 6"/>
          <p:cNvSpPr/>
          <p:nvPr/>
        </p:nvSpPr>
        <p:spPr>
          <a:xfrm>
            <a:off x="2194560" y="712080"/>
            <a:ext cx="0" cy="476640"/>
          </a:xfrm>
          <a:prstGeom prst="line">
            <a:avLst/>
          </a:prstGeom>
          <a:ln>
            <a:solidFill>
              <a:srgbClr val="000000"/>
            </a:solidFill>
            <a:tailEnd len="med" type="triangle" w="med"/>
          </a:ln>
        </p:spPr>
        <p:style>
          <a:lnRef idx="0"/>
          <a:fillRef idx="0"/>
          <a:effectRef idx="0"/>
          <a:fontRef idx="minor"/>
        </p:style>
      </p:sp>
      <p:sp>
        <p:nvSpPr>
          <p:cNvPr id="102" name="Line 7"/>
          <p:cNvSpPr/>
          <p:nvPr/>
        </p:nvSpPr>
        <p:spPr>
          <a:xfrm>
            <a:off x="2194560" y="1463040"/>
            <a:ext cx="0" cy="404640"/>
          </a:xfrm>
          <a:prstGeom prst="line">
            <a:avLst/>
          </a:prstGeom>
          <a:ln>
            <a:solidFill>
              <a:srgbClr val="000000"/>
            </a:solidFill>
            <a:tailEnd len="med" type="triangle" w="med"/>
          </a:ln>
        </p:spPr>
        <p:style>
          <a:lnRef idx="0"/>
          <a:fillRef idx="0"/>
          <a:effectRef idx="0"/>
          <a:fontRef idx="minor"/>
        </p:style>
      </p:sp>
      <p:sp>
        <p:nvSpPr>
          <p:cNvPr id="103" name="Line 8"/>
          <p:cNvSpPr/>
          <p:nvPr/>
        </p:nvSpPr>
        <p:spPr>
          <a:xfrm>
            <a:off x="2194560" y="2194560"/>
            <a:ext cx="0" cy="568080"/>
          </a:xfrm>
          <a:prstGeom prst="line">
            <a:avLst/>
          </a:prstGeom>
          <a:ln>
            <a:solidFill>
              <a:srgbClr val="000000"/>
            </a:solidFill>
            <a:tailEnd len="med" type="triangle" w="med"/>
          </a:ln>
        </p:spPr>
        <p:style>
          <a:lnRef idx="0"/>
          <a:fillRef idx="0"/>
          <a:effectRef idx="0"/>
          <a:fontRef idx="minor"/>
        </p:style>
      </p:sp>
      <p:sp>
        <p:nvSpPr>
          <p:cNvPr id="104" name="Line 9"/>
          <p:cNvSpPr/>
          <p:nvPr/>
        </p:nvSpPr>
        <p:spPr>
          <a:xfrm>
            <a:off x="3383280" y="548640"/>
            <a:ext cx="1280160" cy="0"/>
          </a:xfrm>
          <a:prstGeom prst="line">
            <a:avLst/>
          </a:prstGeom>
          <a:ln>
            <a:solidFill>
              <a:srgbClr val="000000"/>
            </a:solidFill>
            <a:tailEnd len="med" type="triangle" w="med"/>
          </a:ln>
        </p:spPr>
        <p:style>
          <a:lnRef idx="0"/>
          <a:fillRef idx="0"/>
          <a:effectRef idx="0"/>
          <a:fontRef idx="minor"/>
        </p:style>
      </p:sp>
      <p:sp>
        <p:nvSpPr>
          <p:cNvPr id="105" name="Line 10"/>
          <p:cNvSpPr/>
          <p:nvPr/>
        </p:nvSpPr>
        <p:spPr>
          <a:xfrm>
            <a:off x="2377440" y="1280160"/>
            <a:ext cx="2286000" cy="0"/>
          </a:xfrm>
          <a:prstGeom prst="line">
            <a:avLst/>
          </a:prstGeom>
          <a:ln>
            <a:solidFill>
              <a:srgbClr val="000000"/>
            </a:solidFill>
            <a:tailEnd len="med" type="triangle" w="med"/>
          </a:ln>
        </p:spPr>
        <p:style>
          <a:lnRef idx="0"/>
          <a:fillRef idx="0"/>
          <a:effectRef idx="0"/>
          <a:fontRef idx="minor"/>
        </p:style>
      </p:sp>
      <p:sp>
        <p:nvSpPr>
          <p:cNvPr id="106" name="Line 11"/>
          <p:cNvSpPr/>
          <p:nvPr/>
        </p:nvSpPr>
        <p:spPr>
          <a:xfrm>
            <a:off x="2468880" y="2011680"/>
            <a:ext cx="2194560" cy="0"/>
          </a:xfrm>
          <a:prstGeom prst="line">
            <a:avLst/>
          </a:prstGeom>
          <a:ln>
            <a:solidFill>
              <a:srgbClr val="000000"/>
            </a:solidFill>
            <a:tailEnd len="med" type="triangle" w="med"/>
          </a:ln>
        </p:spPr>
        <p:style>
          <a:lnRef idx="0"/>
          <a:fillRef idx="0"/>
          <a:effectRef idx="0"/>
          <a:fontRef idx="minor"/>
        </p:style>
      </p:sp>
      <p:sp>
        <p:nvSpPr>
          <p:cNvPr id="107" name="Line 12"/>
          <p:cNvSpPr/>
          <p:nvPr/>
        </p:nvSpPr>
        <p:spPr>
          <a:xfrm>
            <a:off x="2834640" y="2926080"/>
            <a:ext cx="1828800" cy="0"/>
          </a:xfrm>
          <a:prstGeom prst="line">
            <a:avLst/>
          </a:prstGeom>
          <a:ln>
            <a:solidFill>
              <a:srgbClr val="000000"/>
            </a:solidFill>
            <a:tailEnd len="med" type="triangle" w="med"/>
          </a:ln>
        </p:spPr>
        <p:style>
          <a:lnRef idx="0"/>
          <a:fillRef idx="0"/>
          <a:effectRef idx="0"/>
          <a:fontRef idx="minor"/>
        </p:style>
      </p:sp>
      <p:sp>
        <p:nvSpPr>
          <p:cNvPr id="108" name="TextShape 13"/>
          <p:cNvSpPr txBox="1"/>
          <p:nvPr/>
        </p:nvSpPr>
        <p:spPr>
          <a:xfrm>
            <a:off x="4937760" y="385200"/>
            <a:ext cx="1054080" cy="346320"/>
          </a:xfrm>
          <a:prstGeom prst="rect">
            <a:avLst/>
          </a:prstGeom>
          <a:noFill/>
          <a:ln>
            <a:noFill/>
          </a:ln>
        </p:spPr>
        <p:txBody>
          <a:bodyPr lIns="90000" rIns="90000" tIns="45000" bIns="45000">
            <a:spAutoFit/>
          </a:bodyPr>
          <a:p>
            <a:r>
              <a:rPr b="0" lang="en-US" sz="1800" spc="-1" strike="noStrike">
                <a:latin typeface="Arial"/>
              </a:rPr>
              <a:t>ebc3e79</a:t>
            </a:r>
            <a:endParaRPr b="0" lang="en-US" sz="1800" spc="-1" strike="noStrike">
              <a:latin typeface="Arial"/>
            </a:endParaRPr>
          </a:p>
        </p:txBody>
      </p:sp>
      <p:sp>
        <p:nvSpPr>
          <p:cNvPr id="109" name="TextShape 14"/>
          <p:cNvSpPr txBox="1"/>
          <p:nvPr/>
        </p:nvSpPr>
        <p:spPr>
          <a:xfrm>
            <a:off x="4935240" y="1116720"/>
            <a:ext cx="916920" cy="346320"/>
          </a:xfrm>
          <a:prstGeom prst="rect">
            <a:avLst/>
          </a:prstGeom>
          <a:noFill/>
          <a:ln>
            <a:noFill/>
          </a:ln>
        </p:spPr>
        <p:txBody>
          <a:bodyPr lIns="90000" rIns="90000" tIns="45000" bIns="45000">
            <a:spAutoFit/>
          </a:bodyPr>
          <a:p>
            <a:r>
              <a:rPr b="0" lang="en-US" sz="1800" spc="-1" strike="noStrike">
                <a:latin typeface="Arial"/>
              </a:rPr>
              <a:t>fcc43f9</a:t>
            </a:r>
            <a:endParaRPr b="0" lang="en-US" sz="1800" spc="-1" strike="noStrike">
              <a:latin typeface="Arial"/>
            </a:endParaRPr>
          </a:p>
        </p:txBody>
      </p:sp>
      <p:sp>
        <p:nvSpPr>
          <p:cNvPr id="110" name="TextShape 15"/>
          <p:cNvSpPr txBox="1"/>
          <p:nvPr/>
        </p:nvSpPr>
        <p:spPr>
          <a:xfrm>
            <a:off x="5107680" y="1920240"/>
            <a:ext cx="802440" cy="346320"/>
          </a:xfrm>
          <a:prstGeom prst="rect">
            <a:avLst/>
          </a:prstGeom>
          <a:noFill/>
          <a:ln>
            <a:noFill/>
          </a:ln>
        </p:spPr>
        <p:txBody>
          <a:bodyPr lIns="90000" rIns="90000" tIns="45000" bIns="45000">
            <a:spAutoFit/>
          </a:bodyPr>
          <a:p>
            <a:r>
              <a:rPr b="0" lang="en-US" sz="1800" spc="-1" strike="noStrike">
                <a:latin typeface="Arial"/>
              </a:rPr>
              <a:t>f48hjft</a:t>
            </a:r>
            <a:endParaRPr b="0" lang="en-US" sz="1800" spc="-1" strike="noStrike">
              <a:latin typeface="Arial"/>
            </a:endParaRPr>
          </a:p>
        </p:txBody>
      </p:sp>
      <p:sp>
        <p:nvSpPr>
          <p:cNvPr id="111" name="TextShape 16"/>
          <p:cNvSpPr txBox="1"/>
          <p:nvPr/>
        </p:nvSpPr>
        <p:spPr>
          <a:xfrm>
            <a:off x="5099760" y="2762640"/>
            <a:ext cx="1118160" cy="346320"/>
          </a:xfrm>
          <a:prstGeom prst="rect">
            <a:avLst/>
          </a:prstGeom>
          <a:noFill/>
          <a:ln>
            <a:noFill/>
          </a:ln>
        </p:spPr>
        <p:txBody>
          <a:bodyPr lIns="90000" rIns="90000" tIns="45000" bIns="45000">
            <a:spAutoFit/>
          </a:bodyPr>
          <a:p>
            <a:r>
              <a:rPr b="0" lang="en-US" sz="1800" spc="-1" strike="noStrike">
                <a:latin typeface="Arial"/>
              </a:rPr>
              <a:t>ebc83f3e</a:t>
            </a:r>
            <a:endParaRPr b="0" lang="en-US" sz="1800" spc="-1" strike="noStrike">
              <a:latin typeface="Arial"/>
            </a:endParaRPr>
          </a:p>
        </p:txBody>
      </p:sp>
      <p:sp>
        <p:nvSpPr>
          <p:cNvPr id="112" name="TextShape 17"/>
          <p:cNvSpPr txBox="1"/>
          <p:nvPr/>
        </p:nvSpPr>
        <p:spPr>
          <a:xfrm>
            <a:off x="182880" y="3657600"/>
            <a:ext cx="8229600" cy="858240"/>
          </a:xfrm>
          <a:prstGeom prst="rect">
            <a:avLst/>
          </a:prstGeom>
          <a:noFill/>
          <a:ln>
            <a:noFill/>
          </a:ln>
        </p:spPr>
        <p:txBody>
          <a:bodyPr lIns="90000" rIns="90000" tIns="45000" bIns="45000">
            <a:spAutoFit/>
          </a:bodyPr>
          <a:p>
            <a:r>
              <a:rPr b="0" lang="en-US" sz="1800" spc="-1" strike="noStrike">
                <a:latin typeface="Arial"/>
              </a:rPr>
              <a:t>Each version of a file is given some “name”</a:t>
            </a:r>
            <a:endParaRPr b="0" lang="en-US" sz="1800" spc="-1" strike="noStrike">
              <a:latin typeface="Arial"/>
            </a:endParaRPr>
          </a:p>
          <a:p>
            <a:r>
              <a:rPr b="0" lang="en-US" sz="1800" spc="-1" strike="noStrike">
                <a:latin typeface="Arial"/>
              </a:rPr>
              <a:t>- Instead of “v3_changed” it’s just some name that a computer understands better</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11760" y="444960"/>
            <a:ext cx="8520120" cy="572400"/>
          </a:xfrm>
          <a:prstGeom prst="rect">
            <a:avLst/>
          </a:prstGeom>
          <a:noFill/>
          <a:ln>
            <a:noFill/>
          </a:ln>
        </p:spPr>
        <p:txBody>
          <a:bodyPr lIns="0" rIns="0" tIns="0" bIns="0" anchor="ctr">
            <a:spAutoFit/>
          </a:bodyPr>
          <a:p>
            <a:r>
              <a:rPr b="0" lang="en-US" sz="2800" spc="-1" strike="noStrike">
                <a:solidFill>
                  <a:srgbClr val="000000"/>
                </a:solidFill>
                <a:latin typeface="Arial"/>
              </a:rPr>
              <a:t>Adding/Committing</a:t>
            </a:r>
            <a:endParaRPr b="0" lang="en-US" sz="2800" spc="-1" strike="noStrike">
              <a:solidFill>
                <a:srgbClr val="000000"/>
              </a:solidFill>
              <a:latin typeface="Arial"/>
            </a:endParaRPr>
          </a:p>
        </p:txBody>
      </p:sp>
      <p:sp>
        <p:nvSpPr>
          <p:cNvPr id="114" name="TextShape 2"/>
          <p:cNvSpPr txBox="1"/>
          <p:nvPr/>
        </p:nvSpPr>
        <p:spPr>
          <a:xfrm>
            <a:off x="311760" y="1152360"/>
            <a:ext cx="8520120" cy="15908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Let’s say you’re working on your thesis, version “v3_changed” (but remember, git will call it </a:t>
            </a:r>
            <a:r>
              <a:rPr b="0" lang="en-US" sz="1400" spc="-1" strike="noStrike">
                <a:solidFill>
                  <a:srgbClr val="000000"/>
                </a:solidFill>
                <a:latin typeface="Arial"/>
              </a:rPr>
              <a:t>something else)</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You make a change, save the file, the file gets saved on your hard drive.</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Git makes these steps manual ones and adds on in between, but they provide a way to keep track </a:t>
            </a:r>
            <a:r>
              <a:rPr b="0" lang="en-US" sz="1400" spc="-1" strike="noStrike">
                <a:solidFill>
                  <a:srgbClr val="000000"/>
                </a:solidFill>
                <a:latin typeface="Arial"/>
              </a:rPr>
              <a:t>of changes as well as open up possibilities for more advanced and helpful techniques.</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endParaRPr b="0" lang="en-US" sz="1400" spc="-1" strike="noStrike">
              <a:solidFill>
                <a:srgbClr val="000000"/>
              </a:solidFill>
              <a:latin typeface="Arial"/>
            </a:endParaRPr>
          </a:p>
        </p:txBody>
      </p:sp>
      <p:sp>
        <p:nvSpPr>
          <p:cNvPr id="115" name="TextShape 3"/>
          <p:cNvSpPr txBox="1"/>
          <p:nvPr/>
        </p:nvSpPr>
        <p:spPr>
          <a:xfrm>
            <a:off x="457200" y="2834640"/>
            <a:ext cx="1097280" cy="602280"/>
          </a:xfrm>
          <a:prstGeom prst="rect">
            <a:avLst/>
          </a:prstGeom>
          <a:noFill/>
          <a:ln>
            <a:noFill/>
          </a:ln>
        </p:spPr>
        <p:txBody>
          <a:bodyPr lIns="90000" rIns="90000" tIns="45000" bIns="45000">
            <a:spAutoFit/>
          </a:bodyPr>
          <a:p>
            <a:r>
              <a:rPr b="0" lang="en-US" sz="1800" spc="-1" strike="noStrike">
                <a:latin typeface="Arial"/>
              </a:rPr>
              <a:t>Change</a:t>
            </a:r>
            <a:endParaRPr b="0" lang="en-US" sz="1800" spc="-1" strike="noStrike">
              <a:latin typeface="Arial"/>
            </a:endParaRPr>
          </a:p>
        </p:txBody>
      </p:sp>
      <p:sp>
        <p:nvSpPr>
          <p:cNvPr id="116" name="Line 4"/>
          <p:cNvSpPr/>
          <p:nvPr/>
        </p:nvSpPr>
        <p:spPr>
          <a:xfrm>
            <a:off x="1554480" y="3017520"/>
            <a:ext cx="914400" cy="0"/>
          </a:xfrm>
          <a:prstGeom prst="line">
            <a:avLst/>
          </a:prstGeom>
          <a:ln>
            <a:solidFill>
              <a:srgbClr val="000000"/>
            </a:solidFill>
            <a:tailEnd len="med" type="triangle" w="med"/>
          </a:ln>
        </p:spPr>
        <p:style>
          <a:lnRef idx="0"/>
          <a:fillRef idx="0"/>
          <a:effectRef idx="0"/>
          <a:fontRef idx="minor"/>
        </p:style>
      </p:sp>
      <p:sp>
        <p:nvSpPr>
          <p:cNvPr id="117" name="TextShape 5"/>
          <p:cNvSpPr txBox="1"/>
          <p:nvPr/>
        </p:nvSpPr>
        <p:spPr>
          <a:xfrm>
            <a:off x="2743200" y="2834640"/>
            <a:ext cx="1280160" cy="346320"/>
          </a:xfrm>
          <a:prstGeom prst="rect">
            <a:avLst/>
          </a:prstGeom>
          <a:noFill/>
          <a:ln>
            <a:noFill/>
          </a:ln>
        </p:spPr>
        <p:txBody>
          <a:bodyPr lIns="90000" rIns="90000" tIns="45000" bIns="45000">
            <a:spAutoFit/>
          </a:bodyPr>
          <a:p>
            <a:r>
              <a:rPr b="0" lang="en-US" sz="1800" spc="-1" strike="noStrike">
                <a:latin typeface="Arial"/>
              </a:rPr>
              <a:t>Save</a:t>
            </a:r>
            <a:endParaRPr b="0" lang="en-US" sz="1800" spc="-1" strike="noStrike">
              <a:latin typeface="Arial"/>
            </a:endParaRPr>
          </a:p>
        </p:txBody>
      </p:sp>
      <p:sp>
        <p:nvSpPr>
          <p:cNvPr id="118" name="Line 6"/>
          <p:cNvSpPr/>
          <p:nvPr/>
        </p:nvSpPr>
        <p:spPr>
          <a:xfrm>
            <a:off x="4114800" y="3017520"/>
            <a:ext cx="1188720" cy="0"/>
          </a:xfrm>
          <a:prstGeom prst="line">
            <a:avLst/>
          </a:prstGeom>
          <a:ln>
            <a:solidFill>
              <a:srgbClr val="000000"/>
            </a:solidFill>
            <a:tailEnd len="med" type="triangle" w="med"/>
          </a:ln>
        </p:spPr>
        <p:style>
          <a:lnRef idx="0"/>
          <a:fillRef idx="0"/>
          <a:effectRef idx="0"/>
          <a:fontRef idx="minor"/>
        </p:style>
      </p:sp>
      <p:sp>
        <p:nvSpPr>
          <p:cNvPr id="119" name="TextShape 7"/>
          <p:cNvSpPr txBox="1"/>
          <p:nvPr/>
        </p:nvSpPr>
        <p:spPr>
          <a:xfrm>
            <a:off x="5577840" y="2834640"/>
            <a:ext cx="1371600" cy="346320"/>
          </a:xfrm>
          <a:prstGeom prst="rect">
            <a:avLst/>
          </a:prstGeom>
          <a:noFill/>
          <a:ln>
            <a:noFill/>
          </a:ln>
        </p:spPr>
        <p:txBody>
          <a:bodyPr lIns="90000" rIns="90000" tIns="45000" bIns="45000">
            <a:spAutoFit/>
          </a:bodyPr>
          <a:p>
            <a:r>
              <a:rPr b="0" lang="en-US" sz="1800" spc="-1" strike="noStrike">
                <a:latin typeface="Arial"/>
              </a:rPr>
              <a:t>Hard Drive</a:t>
            </a:r>
            <a:endParaRPr b="0" lang="en-US" sz="1800" spc="-1" strike="noStrike">
              <a:latin typeface="Arial"/>
            </a:endParaRPr>
          </a:p>
        </p:txBody>
      </p:sp>
      <p:sp>
        <p:nvSpPr>
          <p:cNvPr id="120" name="TextShape 8"/>
          <p:cNvSpPr txBox="1"/>
          <p:nvPr/>
        </p:nvSpPr>
        <p:spPr>
          <a:xfrm>
            <a:off x="2743200" y="3383280"/>
            <a:ext cx="640080" cy="602280"/>
          </a:xfrm>
          <a:prstGeom prst="rect">
            <a:avLst/>
          </a:prstGeom>
          <a:noFill/>
          <a:ln>
            <a:noFill/>
          </a:ln>
        </p:spPr>
        <p:txBody>
          <a:bodyPr lIns="90000" rIns="90000" tIns="45000" bIns="45000">
            <a:spAutoFit/>
          </a:bodyPr>
          <a:p>
            <a:r>
              <a:rPr b="0" i="1" lang="en-US" sz="1800" spc="-1" strike="noStrike">
                <a:latin typeface="Arial"/>
              </a:rPr>
              <a:t>git add</a:t>
            </a:r>
            <a:endParaRPr b="0" i="1" lang="en-US" sz="1800" spc="-1" strike="noStrike">
              <a:latin typeface="Arial"/>
            </a:endParaRPr>
          </a:p>
        </p:txBody>
      </p:sp>
      <p:sp>
        <p:nvSpPr>
          <p:cNvPr id="121" name="Line 9"/>
          <p:cNvSpPr/>
          <p:nvPr/>
        </p:nvSpPr>
        <p:spPr>
          <a:xfrm>
            <a:off x="3291840" y="3657600"/>
            <a:ext cx="731520" cy="0"/>
          </a:xfrm>
          <a:prstGeom prst="line">
            <a:avLst/>
          </a:prstGeom>
          <a:ln>
            <a:solidFill>
              <a:srgbClr val="000000"/>
            </a:solidFill>
            <a:tailEnd len="med" type="triangle" w="med"/>
          </a:ln>
        </p:spPr>
        <p:style>
          <a:lnRef idx="0"/>
          <a:fillRef idx="0"/>
          <a:effectRef idx="0"/>
          <a:fontRef idx="minor"/>
        </p:style>
      </p:sp>
      <p:sp>
        <p:nvSpPr>
          <p:cNvPr id="122" name="TextShape 10"/>
          <p:cNvSpPr txBox="1"/>
          <p:nvPr/>
        </p:nvSpPr>
        <p:spPr>
          <a:xfrm>
            <a:off x="4200840" y="3494160"/>
            <a:ext cx="1285560" cy="346320"/>
          </a:xfrm>
          <a:prstGeom prst="rect">
            <a:avLst/>
          </a:prstGeom>
          <a:noFill/>
          <a:ln>
            <a:noFill/>
          </a:ln>
        </p:spPr>
        <p:txBody>
          <a:bodyPr lIns="90000" rIns="90000" tIns="45000" bIns="45000">
            <a:spAutoFit/>
          </a:bodyPr>
          <a:p>
            <a:r>
              <a:rPr b="0" i="1" lang="en-US" sz="1800" spc="-1" strike="noStrike">
                <a:latin typeface="Arial"/>
              </a:rPr>
              <a:t>git commit </a:t>
            </a:r>
            <a:endParaRPr b="0" lang="en-US" sz="1800" spc="-1" strike="noStrike">
              <a:latin typeface="Arial"/>
            </a:endParaRPr>
          </a:p>
        </p:txBody>
      </p:sp>
      <p:sp>
        <p:nvSpPr>
          <p:cNvPr id="123" name="Line 11"/>
          <p:cNvSpPr/>
          <p:nvPr/>
        </p:nvSpPr>
        <p:spPr>
          <a:xfrm>
            <a:off x="5486400" y="3657600"/>
            <a:ext cx="640080" cy="0"/>
          </a:xfrm>
          <a:prstGeom prst="line">
            <a:avLst/>
          </a:prstGeom>
          <a:ln>
            <a:solidFill>
              <a:srgbClr val="000000"/>
            </a:solidFill>
            <a:tailEnd len="med" type="triangle" w="med"/>
          </a:ln>
        </p:spPr>
        <p:style>
          <a:lnRef idx="0"/>
          <a:fillRef idx="0"/>
          <a:effectRef idx="0"/>
          <a:fontRef idx="minor"/>
        </p:style>
      </p:sp>
      <p:sp>
        <p:nvSpPr>
          <p:cNvPr id="124" name="TextShape 12"/>
          <p:cNvSpPr txBox="1"/>
          <p:nvPr/>
        </p:nvSpPr>
        <p:spPr>
          <a:xfrm>
            <a:off x="6217920" y="3383280"/>
            <a:ext cx="914400" cy="602280"/>
          </a:xfrm>
          <a:prstGeom prst="rect">
            <a:avLst/>
          </a:prstGeom>
          <a:noFill/>
          <a:ln>
            <a:noFill/>
          </a:ln>
        </p:spPr>
        <p:txBody>
          <a:bodyPr lIns="90000" rIns="90000" tIns="45000" bIns="45000">
            <a:spAutoFit/>
          </a:bodyPr>
          <a:p>
            <a:r>
              <a:rPr b="0" i="1" lang="en-US" sz="1800" spc="-1" strike="noStrike">
                <a:latin typeface="Arial"/>
              </a:rPr>
              <a:t>gi</a:t>
            </a:r>
            <a:r>
              <a:rPr b="0" i="1" lang="en-US" sz="1800" spc="-1" strike="noStrike">
                <a:latin typeface="Arial"/>
              </a:rPr>
              <a:t>t </a:t>
            </a:r>
            <a:r>
              <a:rPr b="0" i="1" lang="en-US" sz="1800" spc="-1" strike="noStrike">
                <a:latin typeface="Arial"/>
              </a:rPr>
              <a:t>p</a:t>
            </a:r>
            <a:r>
              <a:rPr b="0" i="1" lang="en-US" sz="1800" spc="-1" strike="noStrike">
                <a:latin typeface="Arial"/>
              </a:rPr>
              <a:t>u</a:t>
            </a:r>
            <a:r>
              <a:rPr b="0" i="1" lang="en-US" sz="1800" spc="-1" strike="noStrike">
                <a:latin typeface="Arial"/>
              </a:rPr>
              <a:t>s</a:t>
            </a:r>
            <a:r>
              <a:rPr b="0" i="1" lang="en-US" sz="1800" spc="-1" strike="noStrike">
                <a:latin typeface="Arial"/>
              </a:rPr>
              <a:t>h</a:t>
            </a:r>
            <a:endParaRPr b="0" i="1" lang="en-US" sz="1800" spc="-1" strike="noStrike">
              <a:latin typeface="Arial"/>
            </a:endParaRPr>
          </a:p>
        </p:txBody>
      </p:sp>
      <p:sp>
        <p:nvSpPr>
          <p:cNvPr id="125" name="Freeform 13"/>
          <p:cNvSpPr/>
          <p:nvPr/>
        </p:nvSpPr>
        <p:spPr>
          <a:xfrm>
            <a:off x="822960" y="3200400"/>
            <a:ext cx="1189080" cy="640440"/>
          </a:xfrm>
          <a:custGeom>
            <a:avLst/>
            <a:gdLst/>
            <a:ahLst/>
            <a:rect l="0" t="0" r="r" b="b"/>
            <a:pathLst>
              <a:path w="3303" h="1779">
                <a:moveTo>
                  <a:pt x="0" y="0"/>
                </a:moveTo>
                <a:cubicBezTo>
                  <a:pt x="0" y="1778"/>
                  <a:pt x="3302" y="1524"/>
                  <a:pt x="3302" y="1524"/>
                </a:cubicBezTo>
              </a:path>
            </a:pathLst>
          </a:custGeom>
          <a:ln>
            <a:solidFill>
              <a:srgbClr val="000000"/>
            </a:solidFill>
            <a:tailEnd len="med" type="triangle" w="med"/>
          </a:ln>
        </p:spPr>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311760" y="444960"/>
            <a:ext cx="8520120" cy="572400"/>
          </a:xfrm>
          <a:prstGeom prst="rect">
            <a:avLst/>
          </a:prstGeom>
          <a:noFill/>
          <a:ln>
            <a:noFill/>
          </a:ln>
        </p:spPr>
        <p:txBody>
          <a:bodyPr lIns="0" rIns="0" tIns="0" bIns="0" anchor="ctr">
            <a:spAutoFit/>
          </a:bodyPr>
          <a:p>
            <a:r>
              <a:rPr b="0" lang="en-US" sz="2800" spc="-1" strike="noStrike">
                <a:solidFill>
                  <a:srgbClr val="000000"/>
                </a:solidFill>
                <a:latin typeface="Arial"/>
              </a:rPr>
              <a:t>Branching</a:t>
            </a:r>
            <a:endParaRPr b="0" lang="en-US" sz="2800" spc="-1" strike="noStrike">
              <a:solidFill>
                <a:srgbClr val="000000"/>
              </a:solidFill>
              <a:latin typeface="Arial"/>
            </a:endParaRPr>
          </a:p>
        </p:txBody>
      </p:sp>
      <p:sp>
        <p:nvSpPr>
          <p:cNvPr id="127" name="TextShape 2"/>
          <p:cNvSpPr txBox="1"/>
          <p:nvPr/>
        </p:nvSpPr>
        <p:spPr>
          <a:xfrm>
            <a:off x="274320" y="1188720"/>
            <a:ext cx="4480560" cy="3416040"/>
          </a:xfrm>
          <a:prstGeom prst="rect">
            <a:avLst/>
          </a:prstGeom>
          <a:noFill/>
          <a:ln>
            <a:noFill/>
          </a:ln>
        </p:spPr>
        <p:txBody>
          <a:bodyPr lIns="0" rIns="0" tIns="0" bIns="0">
            <a:normAutofit fontScale="82000"/>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Ideas are sometimes made up of different flows</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You want to try something new and see if it goes somewhere, without affecting the integrity of your already existing body work.</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Same as Thesis_v4_newidea.docx</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This type of thinking is called </a:t>
            </a:r>
            <a:r>
              <a:rPr b="0" i="1" lang="en-US" sz="1400" spc="-1" strike="noStrike">
                <a:solidFill>
                  <a:srgbClr val="000000"/>
                </a:solidFill>
                <a:latin typeface="Arial"/>
              </a:rPr>
              <a:t>branching</a:t>
            </a:r>
            <a:r>
              <a:rPr b="0" lang="en-US" sz="1400" spc="-1" strike="noStrike">
                <a:solidFill>
                  <a:srgbClr val="000000"/>
                </a:solidFill>
                <a:latin typeface="Arial"/>
              </a:rPr>
              <a:t> in git</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You can create a branch, work on stuff, save it and it’ll be saved in the BRANCH, not in your original work (in git called the </a:t>
            </a:r>
            <a:r>
              <a:rPr b="0" i="1" lang="en-US" sz="1400" spc="-1" strike="noStrike">
                <a:solidFill>
                  <a:srgbClr val="000000"/>
                </a:solidFill>
                <a:latin typeface="Arial"/>
              </a:rPr>
              <a:t>master</a:t>
            </a:r>
            <a:r>
              <a:rPr b="0" lang="en-US" sz="1400" spc="-1" strike="noStrike">
                <a:solidFill>
                  <a:srgbClr val="000000"/>
                </a:solidFill>
                <a:latin typeface="Arial"/>
              </a:rPr>
              <a:t> branch).</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When you’re ready, you can then </a:t>
            </a:r>
            <a:r>
              <a:rPr b="0" i="1" lang="en-US" sz="1400" spc="-1" strike="noStrike">
                <a:solidFill>
                  <a:srgbClr val="000000"/>
                </a:solidFill>
                <a:latin typeface="Arial"/>
              </a:rPr>
              <a:t>add</a:t>
            </a:r>
            <a:r>
              <a:rPr b="0" lang="en-US" sz="1400" spc="-1" strike="noStrike">
                <a:solidFill>
                  <a:srgbClr val="000000"/>
                </a:solidFill>
                <a:latin typeface="Arial"/>
              </a:rPr>
              <a:t> the file you changed to be </a:t>
            </a:r>
            <a:r>
              <a:rPr b="0" i="1" lang="en-US" sz="1400" spc="-1" strike="noStrike">
                <a:solidFill>
                  <a:srgbClr val="000000"/>
                </a:solidFill>
                <a:latin typeface="Arial"/>
              </a:rPr>
              <a:t>committed</a:t>
            </a:r>
            <a:r>
              <a:rPr b="0" lang="en-US" sz="1400" spc="-1" strike="noStrike">
                <a:solidFill>
                  <a:srgbClr val="000000"/>
                </a:solidFill>
                <a:latin typeface="Arial"/>
              </a:rPr>
              <a:t>, and then </a:t>
            </a:r>
            <a:r>
              <a:rPr b="0" i="1" lang="en-US" sz="1400" spc="-1" strike="noStrike">
                <a:solidFill>
                  <a:srgbClr val="000000"/>
                </a:solidFill>
                <a:latin typeface="Arial"/>
              </a:rPr>
              <a:t>push </a:t>
            </a:r>
            <a:r>
              <a:rPr b="0" lang="en-US" sz="1400" spc="-1" strike="noStrike">
                <a:solidFill>
                  <a:srgbClr val="000000"/>
                </a:solidFill>
                <a:latin typeface="Arial"/>
              </a:rPr>
              <a:t>that up to the repository to become a new version of the work</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If the idea had legs, you can then </a:t>
            </a:r>
            <a:r>
              <a:rPr b="0" i="1" lang="en-US" sz="1400" spc="-1" strike="noStrike">
                <a:solidFill>
                  <a:srgbClr val="000000"/>
                </a:solidFill>
                <a:latin typeface="Arial"/>
              </a:rPr>
              <a:t>merge </a:t>
            </a:r>
            <a:r>
              <a:rPr b="0" lang="en-US" sz="1400" spc="-1" strike="noStrike">
                <a:solidFill>
                  <a:srgbClr val="000000"/>
                </a:solidFill>
                <a:latin typeface="Arial"/>
              </a:rPr>
              <a:t>that branch into your </a:t>
            </a:r>
            <a:r>
              <a:rPr b="0" i="1" lang="en-US" sz="1400" spc="-1" strike="noStrike">
                <a:solidFill>
                  <a:srgbClr val="000000"/>
                </a:solidFill>
                <a:latin typeface="Arial"/>
              </a:rPr>
              <a:t>master </a:t>
            </a:r>
            <a:r>
              <a:rPr b="0" lang="en-US" sz="1400" spc="-1" strike="noStrike">
                <a:solidFill>
                  <a:srgbClr val="000000"/>
                </a:solidFill>
                <a:latin typeface="Arial"/>
              </a:rPr>
              <a:t>branch.</a:t>
            </a:r>
            <a:endParaRPr b="0" lang="en-US" sz="1400" spc="-1" strike="noStrike">
              <a:solidFill>
                <a:srgbClr val="000000"/>
              </a:solidFill>
              <a:latin typeface="Arial"/>
            </a:endParaRPr>
          </a:p>
          <a:p>
            <a:endParaRPr b="0" lang="en-US" sz="1400" spc="-1" strike="noStrike">
              <a:solidFill>
                <a:srgbClr val="000000"/>
              </a:solidFill>
              <a:latin typeface="Arial"/>
            </a:endParaRPr>
          </a:p>
        </p:txBody>
      </p:sp>
      <p:pic>
        <p:nvPicPr>
          <p:cNvPr id="128" name="" descr=""/>
          <p:cNvPicPr/>
          <p:nvPr/>
        </p:nvPicPr>
        <p:blipFill>
          <a:blip r:embed="rId1"/>
          <a:stretch/>
        </p:blipFill>
        <p:spPr>
          <a:xfrm>
            <a:off x="5120640" y="914400"/>
            <a:ext cx="3808080" cy="218196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274320" y="1260720"/>
            <a:ext cx="1737360" cy="602280"/>
          </a:xfrm>
          <a:prstGeom prst="rect">
            <a:avLst/>
          </a:prstGeom>
          <a:noFill/>
          <a:ln>
            <a:noFill/>
          </a:ln>
        </p:spPr>
        <p:txBody>
          <a:bodyPr lIns="90000" rIns="90000" tIns="45000" bIns="45000">
            <a:spAutoFit/>
          </a:bodyPr>
          <a:p>
            <a:r>
              <a:rPr b="0" lang="en-US" sz="1800" spc="-1" strike="noStrike">
                <a:latin typeface="Arial"/>
              </a:rPr>
              <a:t>Thesis (master)</a:t>
            </a:r>
            <a:endParaRPr b="0" lang="en-US" sz="1800" spc="-1" strike="noStrike">
              <a:latin typeface="Arial"/>
            </a:endParaRPr>
          </a:p>
        </p:txBody>
      </p:sp>
      <p:sp>
        <p:nvSpPr>
          <p:cNvPr id="130" name="TextShape 2"/>
          <p:cNvSpPr txBox="1"/>
          <p:nvPr/>
        </p:nvSpPr>
        <p:spPr>
          <a:xfrm>
            <a:off x="1920240" y="365760"/>
            <a:ext cx="1554480" cy="288720"/>
          </a:xfrm>
          <a:prstGeom prst="rect">
            <a:avLst/>
          </a:prstGeom>
          <a:noFill/>
          <a:ln>
            <a:noFill/>
          </a:ln>
        </p:spPr>
        <p:txBody>
          <a:bodyPr lIns="90000" rIns="90000" tIns="45000" bIns="45000">
            <a:spAutoFit/>
          </a:bodyPr>
          <a:p>
            <a:r>
              <a:rPr b="0" lang="en-US" sz="1400" spc="-1" strike="noStrike">
                <a:latin typeface="Arial"/>
              </a:rPr>
              <a:t>v3_changed</a:t>
            </a:r>
            <a:endParaRPr b="0" lang="en-US" sz="1400" spc="-1" strike="noStrike">
              <a:latin typeface="Arial"/>
            </a:endParaRPr>
          </a:p>
        </p:txBody>
      </p:sp>
      <p:sp>
        <p:nvSpPr>
          <p:cNvPr id="131" name="TextShape 3"/>
          <p:cNvSpPr txBox="1"/>
          <p:nvPr/>
        </p:nvSpPr>
        <p:spPr>
          <a:xfrm>
            <a:off x="1920240" y="1116720"/>
            <a:ext cx="368280" cy="288720"/>
          </a:xfrm>
          <a:prstGeom prst="rect">
            <a:avLst/>
          </a:prstGeom>
          <a:noFill/>
          <a:ln>
            <a:noFill/>
          </a:ln>
        </p:spPr>
        <p:txBody>
          <a:bodyPr lIns="90000" rIns="90000" tIns="45000" bIns="45000">
            <a:spAutoFit/>
          </a:bodyPr>
          <a:p>
            <a:r>
              <a:rPr b="0" lang="en-US" sz="1400" spc="-1" strike="noStrike">
                <a:latin typeface="Arial"/>
              </a:rPr>
              <a:t>v4</a:t>
            </a:r>
            <a:endParaRPr b="0" lang="en-US" sz="1400" spc="-1" strike="noStrike">
              <a:latin typeface="Arial"/>
            </a:endParaRPr>
          </a:p>
        </p:txBody>
      </p:sp>
      <p:sp>
        <p:nvSpPr>
          <p:cNvPr id="132" name="TextShape 4"/>
          <p:cNvSpPr txBox="1"/>
          <p:nvPr/>
        </p:nvSpPr>
        <p:spPr>
          <a:xfrm>
            <a:off x="1870560" y="1848240"/>
            <a:ext cx="506880" cy="288720"/>
          </a:xfrm>
          <a:prstGeom prst="rect">
            <a:avLst/>
          </a:prstGeom>
          <a:noFill/>
          <a:ln>
            <a:noFill/>
          </a:ln>
        </p:spPr>
        <p:txBody>
          <a:bodyPr lIns="90000" rIns="90000" tIns="45000" bIns="45000">
            <a:spAutoFit/>
          </a:bodyPr>
          <a:p>
            <a:r>
              <a:rPr b="0" lang="en-US" sz="1400" spc="-1" strike="noStrike">
                <a:latin typeface="Arial"/>
              </a:rPr>
              <a:t>final</a:t>
            </a:r>
            <a:endParaRPr b="0" lang="en-US" sz="1400" spc="-1" strike="noStrike">
              <a:latin typeface="Arial"/>
            </a:endParaRPr>
          </a:p>
        </p:txBody>
      </p:sp>
      <p:sp>
        <p:nvSpPr>
          <p:cNvPr id="133" name="TextShape 5"/>
          <p:cNvSpPr txBox="1"/>
          <p:nvPr/>
        </p:nvSpPr>
        <p:spPr>
          <a:xfrm>
            <a:off x="1800720" y="2377440"/>
            <a:ext cx="793440" cy="288720"/>
          </a:xfrm>
          <a:prstGeom prst="rect">
            <a:avLst/>
          </a:prstGeom>
          <a:noFill/>
          <a:ln>
            <a:noFill/>
          </a:ln>
        </p:spPr>
        <p:txBody>
          <a:bodyPr lIns="90000" rIns="90000" tIns="45000" bIns="45000">
            <a:spAutoFit/>
          </a:bodyPr>
          <a:p>
            <a:r>
              <a:rPr b="0" lang="en-US" sz="1400" spc="-1" strike="noStrike">
                <a:latin typeface="Arial"/>
              </a:rPr>
              <a:t>final_v2</a:t>
            </a:r>
            <a:endParaRPr b="0" lang="en-US" sz="1400" spc="-1" strike="noStrike">
              <a:latin typeface="Arial"/>
            </a:endParaRPr>
          </a:p>
        </p:txBody>
      </p:sp>
      <p:sp>
        <p:nvSpPr>
          <p:cNvPr id="134" name="Line 6"/>
          <p:cNvSpPr/>
          <p:nvPr/>
        </p:nvSpPr>
        <p:spPr>
          <a:xfrm>
            <a:off x="2194560" y="712080"/>
            <a:ext cx="0" cy="476640"/>
          </a:xfrm>
          <a:prstGeom prst="line">
            <a:avLst/>
          </a:prstGeom>
          <a:ln>
            <a:solidFill>
              <a:srgbClr val="000000"/>
            </a:solidFill>
            <a:tailEnd len="med" type="triangle" w="med"/>
          </a:ln>
        </p:spPr>
        <p:style>
          <a:lnRef idx="0"/>
          <a:fillRef idx="0"/>
          <a:effectRef idx="0"/>
          <a:fontRef idx="minor"/>
        </p:style>
      </p:sp>
      <p:sp>
        <p:nvSpPr>
          <p:cNvPr id="135" name="Line 7"/>
          <p:cNvSpPr/>
          <p:nvPr/>
        </p:nvSpPr>
        <p:spPr>
          <a:xfrm>
            <a:off x="2194560" y="1463040"/>
            <a:ext cx="0" cy="404640"/>
          </a:xfrm>
          <a:prstGeom prst="line">
            <a:avLst/>
          </a:prstGeom>
          <a:ln>
            <a:solidFill>
              <a:srgbClr val="000000"/>
            </a:solidFill>
            <a:tailEnd len="med" type="triangle" w="med"/>
          </a:ln>
        </p:spPr>
        <p:style>
          <a:lnRef idx="0"/>
          <a:fillRef idx="0"/>
          <a:effectRef idx="0"/>
          <a:fontRef idx="minor"/>
        </p:style>
      </p:sp>
      <p:sp>
        <p:nvSpPr>
          <p:cNvPr id="136" name="Line 8"/>
          <p:cNvSpPr/>
          <p:nvPr/>
        </p:nvSpPr>
        <p:spPr>
          <a:xfrm>
            <a:off x="2194560" y="2136960"/>
            <a:ext cx="0" cy="385200"/>
          </a:xfrm>
          <a:prstGeom prst="line">
            <a:avLst/>
          </a:prstGeom>
          <a:ln>
            <a:solidFill>
              <a:srgbClr val="000000"/>
            </a:solidFill>
            <a:tailEnd len="med" type="triangle" w="med"/>
          </a:ln>
        </p:spPr>
        <p:style>
          <a:lnRef idx="0"/>
          <a:fillRef idx="0"/>
          <a:effectRef idx="0"/>
          <a:fontRef idx="minor"/>
        </p:style>
      </p:sp>
      <p:sp>
        <p:nvSpPr>
          <p:cNvPr id="137" name="Line 9"/>
          <p:cNvSpPr/>
          <p:nvPr/>
        </p:nvSpPr>
        <p:spPr>
          <a:xfrm>
            <a:off x="3383280" y="548640"/>
            <a:ext cx="1280160" cy="0"/>
          </a:xfrm>
          <a:prstGeom prst="line">
            <a:avLst/>
          </a:prstGeom>
          <a:ln>
            <a:solidFill>
              <a:srgbClr val="000000"/>
            </a:solidFill>
            <a:tailEnd len="med" type="triangle" w="med"/>
          </a:ln>
        </p:spPr>
        <p:style>
          <a:lnRef idx="0"/>
          <a:fillRef idx="0"/>
          <a:effectRef idx="0"/>
          <a:fontRef idx="minor"/>
        </p:style>
      </p:sp>
      <p:sp>
        <p:nvSpPr>
          <p:cNvPr id="138" name="Line 10"/>
          <p:cNvSpPr/>
          <p:nvPr/>
        </p:nvSpPr>
        <p:spPr>
          <a:xfrm>
            <a:off x="2377440" y="1280160"/>
            <a:ext cx="2286000" cy="0"/>
          </a:xfrm>
          <a:prstGeom prst="line">
            <a:avLst/>
          </a:prstGeom>
          <a:ln>
            <a:solidFill>
              <a:srgbClr val="000000"/>
            </a:solidFill>
            <a:tailEnd len="med" type="triangle" w="med"/>
          </a:ln>
        </p:spPr>
        <p:style>
          <a:lnRef idx="0"/>
          <a:fillRef idx="0"/>
          <a:effectRef idx="0"/>
          <a:fontRef idx="minor"/>
        </p:style>
      </p:sp>
      <p:sp>
        <p:nvSpPr>
          <p:cNvPr id="139" name="Line 11"/>
          <p:cNvSpPr/>
          <p:nvPr/>
        </p:nvSpPr>
        <p:spPr>
          <a:xfrm>
            <a:off x="2468880" y="2011680"/>
            <a:ext cx="2194560" cy="0"/>
          </a:xfrm>
          <a:prstGeom prst="line">
            <a:avLst/>
          </a:prstGeom>
          <a:ln>
            <a:solidFill>
              <a:srgbClr val="000000"/>
            </a:solidFill>
            <a:tailEnd len="med" type="triangle" w="med"/>
          </a:ln>
        </p:spPr>
        <p:style>
          <a:lnRef idx="0"/>
          <a:fillRef idx="0"/>
          <a:effectRef idx="0"/>
          <a:fontRef idx="minor"/>
        </p:style>
      </p:sp>
      <p:sp>
        <p:nvSpPr>
          <p:cNvPr id="140" name="Line 12"/>
          <p:cNvSpPr/>
          <p:nvPr/>
        </p:nvSpPr>
        <p:spPr>
          <a:xfrm>
            <a:off x="2766240" y="2540880"/>
            <a:ext cx="1828800" cy="0"/>
          </a:xfrm>
          <a:prstGeom prst="line">
            <a:avLst/>
          </a:prstGeom>
          <a:ln>
            <a:solidFill>
              <a:srgbClr val="000000"/>
            </a:solidFill>
            <a:tailEnd len="med" type="triangle" w="med"/>
          </a:ln>
        </p:spPr>
        <p:style>
          <a:lnRef idx="0"/>
          <a:fillRef idx="0"/>
          <a:effectRef idx="0"/>
          <a:fontRef idx="minor"/>
        </p:style>
      </p:sp>
      <p:sp>
        <p:nvSpPr>
          <p:cNvPr id="141" name="TextShape 13"/>
          <p:cNvSpPr txBox="1"/>
          <p:nvPr/>
        </p:nvSpPr>
        <p:spPr>
          <a:xfrm>
            <a:off x="4937760" y="385200"/>
            <a:ext cx="863640" cy="288720"/>
          </a:xfrm>
          <a:prstGeom prst="rect">
            <a:avLst/>
          </a:prstGeom>
          <a:noFill/>
          <a:ln>
            <a:noFill/>
          </a:ln>
        </p:spPr>
        <p:txBody>
          <a:bodyPr lIns="90000" rIns="90000" tIns="45000" bIns="45000">
            <a:spAutoFit/>
          </a:bodyPr>
          <a:p>
            <a:r>
              <a:rPr b="0" lang="en-US" sz="1400" spc="-1" strike="noStrike">
                <a:latin typeface="Arial"/>
              </a:rPr>
              <a:t>ebc3e79</a:t>
            </a:r>
            <a:endParaRPr b="0" lang="en-US" sz="1400" spc="-1" strike="noStrike">
              <a:latin typeface="Arial"/>
            </a:endParaRPr>
          </a:p>
        </p:txBody>
      </p:sp>
      <p:sp>
        <p:nvSpPr>
          <p:cNvPr id="142" name="TextShape 14"/>
          <p:cNvSpPr txBox="1"/>
          <p:nvPr/>
        </p:nvSpPr>
        <p:spPr>
          <a:xfrm>
            <a:off x="4935240" y="1116720"/>
            <a:ext cx="752400" cy="288720"/>
          </a:xfrm>
          <a:prstGeom prst="rect">
            <a:avLst/>
          </a:prstGeom>
          <a:noFill/>
          <a:ln>
            <a:noFill/>
          </a:ln>
        </p:spPr>
        <p:txBody>
          <a:bodyPr lIns="90000" rIns="90000" tIns="45000" bIns="45000">
            <a:spAutoFit/>
          </a:bodyPr>
          <a:p>
            <a:r>
              <a:rPr b="0" lang="en-US" sz="1400" spc="-1" strike="noStrike">
                <a:latin typeface="Arial"/>
              </a:rPr>
              <a:t>fcc43f9</a:t>
            </a:r>
            <a:endParaRPr b="0" lang="en-US" sz="1400" spc="-1" strike="noStrike">
              <a:latin typeface="Arial"/>
            </a:endParaRPr>
          </a:p>
        </p:txBody>
      </p:sp>
      <p:sp>
        <p:nvSpPr>
          <p:cNvPr id="143" name="TextShape 15"/>
          <p:cNvSpPr txBox="1"/>
          <p:nvPr/>
        </p:nvSpPr>
        <p:spPr>
          <a:xfrm>
            <a:off x="5107680" y="1920240"/>
            <a:ext cx="663840" cy="288720"/>
          </a:xfrm>
          <a:prstGeom prst="rect">
            <a:avLst/>
          </a:prstGeom>
          <a:noFill/>
          <a:ln>
            <a:noFill/>
          </a:ln>
        </p:spPr>
        <p:txBody>
          <a:bodyPr lIns="90000" rIns="90000" tIns="45000" bIns="45000">
            <a:spAutoFit/>
          </a:bodyPr>
          <a:p>
            <a:r>
              <a:rPr b="0" lang="en-US" sz="1400" spc="-1" strike="noStrike">
                <a:latin typeface="Arial"/>
              </a:rPr>
              <a:t>f48hjft</a:t>
            </a:r>
            <a:endParaRPr b="0" lang="en-US" sz="1400" spc="-1" strike="noStrike">
              <a:latin typeface="Arial"/>
            </a:endParaRPr>
          </a:p>
        </p:txBody>
      </p:sp>
      <p:sp>
        <p:nvSpPr>
          <p:cNvPr id="144" name="TextShape 16"/>
          <p:cNvSpPr txBox="1"/>
          <p:nvPr/>
        </p:nvSpPr>
        <p:spPr>
          <a:xfrm>
            <a:off x="5031360" y="2377440"/>
            <a:ext cx="912240" cy="288720"/>
          </a:xfrm>
          <a:prstGeom prst="rect">
            <a:avLst/>
          </a:prstGeom>
          <a:noFill/>
          <a:ln>
            <a:noFill/>
          </a:ln>
        </p:spPr>
        <p:txBody>
          <a:bodyPr lIns="90000" rIns="90000" tIns="45000" bIns="45000">
            <a:spAutoFit/>
          </a:bodyPr>
          <a:p>
            <a:r>
              <a:rPr b="0" lang="en-US" sz="1400" spc="-1" strike="noStrike">
                <a:latin typeface="Arial"/>
              </a:rPr>
              <a:t>ebc83f3e</a:t>
            </a:r>
            <a:endParaRPr b="0" lang="en-US" sz="1400" spc="-1" strike="noStrike">
              <a:latin typeface="Arial"/>
            </a:endParaRPr>
          </a:p>
        </p:txBody>
      </p:sp>
      <p:sp>
        <p:nvSpPr>
          <p:cNvPr id="145" name="Line 17"/>
          <p:cNvSpPr/>
          <p:nvPr/>
        </p:nvSpPr>
        <p:spPr>
          <a:xfrm>
            <a:off x="1188720" y="1554480"/>
            <a:ext cx="548640" cy="0"/>
          </a:xfrm>
          <a:prstGeom prst="line">
            <a:avLst/>
          </a:prstGeom>
          <a:ln>
            <a:solidFill>
              <a:srgbClr val="000000"/>
            </a:solidFill>
            <a:tailEnd len="med" type="triangle" w="med"/>
          </a:ln>
        </p:spPr>
        <p:style>
          <a:lnRef idx="0"/>
          <a:fillRef idx="0"/>
          <a:effectRef idx="0"/>
          <a:fontRef idx="minor"/>
        </p:style>
      </p:sp>
      <p:sp>
        <p:nvSpPr>
          <p:cNvPr id="146" name="Line 18"/>
          <p:cNvSpPr/>
          <p:nvPr/>
        </p:nvSpPr>
        <p:spPr>
          <a:xfrm flipH="1">
            <a:off x="1463040" y="3108960"/>
            <a:ext cx="731520" cy="365760"/>
          </a:xfrm>
          <a:prstGeom prst="line">
            <a:avLst/>
          </a:prstGeom>
          <a:ln>
            <a:solidFill>
              <a:srgbClr val="000000"/>
            </a:solidFill>
            <a:tailEnd len="med" type="triangle" w="med"/>
          </a:ln>
        </p:spPr>
        <p:style>
          <a:lnRef idx="0"/>
          <a:fillRef idx="0"/>
          <a:effectRef idx="0"/>
          <a:fontRef idx="minor"/>
        </p:style>
      </p:sp>
      <p:sp>
        <p:nvSpPr>
          <p:cNvPr id="147" name="TextShape 19"/>
          <p:cNvSpPr txBox="1"/>
          <p:nvPr/>
        </p:nvSpPr>
        <p:spPr>
          <a:xfrm>
            <a:off x="274320" y="3566160"/>
            <a:ext cx="1244520" cy="602280"/>
          </a:xfrm>
          <a:prstGeom prst="rect">
            <a:avLst/>
          </a:prstGeom>
          <a:noFill/>
          <a:ln>
            <a:noFill/>
          </a:ln>
        </p:spPr>
        <p:txBody>
          <a:bodyPr lIns="90000" rIns="90000" tIns="45000" bIns="45000">
            <a:spAutoFit/>
          </a:bodyPr>
          <a:p>
            <a:r>
              <a:rPr b="0" lang="en-US" sz="1800" spc="-1" strike="noStrike">
                <a:latin typeface="Arial"/>
              </a:rPr>
              <a:t>Thesis</a:t>
            </a:r>
            <a:endParaRPr b="0" lang="en-US" sz="1800" spc="-1" strike="noStrike">
              <a:latin typeface="Arial"/>
            </a:endParaRPr>
          </a:p>
          <a:p>
            <a:r>
              <a:rPr b="0" lang="en-US" sz="1800" spc="-1" strike="noStrike">
                <a:latin typeface="Arial"/>
              </a:rPr>
              <a:t>(new idea)</a:t>
            </a:r>
            <a:endParaRPr b="0" lang="en-US" sz="1800" spc="-1" strike="noStrike">
              <a:latin typeface="Arial"/>
            </a:endParaRPr>
          </a:p>
        </p:txBody>
      </p:sp>
      <p:sp>
        <p:nvSpPr>
          <p:cNvPr id="148" name="Line 20"/>
          <p:cNvSpPr/>
          <p:nvPr/>
        </p:nvSpPr>
        <p:spPr>
          <a:xfrm>
            <a:off x="1645920" y="3931920"/>
            <a:ext cx="822960" cy="0"/>
          </a:xfrm>
          <a:prstGeom prst="line">
            <a:avLst/>
          </a:prstGeom>
          <a:ln>
            <a:solidFill>
              <a:srgbClr val="000000"/>
            </a:solidFill>
            <a:tailEnd len="med" type="triangle" w="med"/>
          </a:ln>
        </p:spPr>
        <p:style>
          <a:lnRef idx="0"/>
          <a:fillRef idx="0"/>
          <a:effectRef idx="0"/>
          <a:fontRef idx="minor"/>
        </p:style>
      </p:sp>
      <p:sp>
        <p:nvSpPr>
          <p:cNvPr id="149" name="TextShape 21"/>
          <p:cNvSpPr txBox="1"/>
          <p:nvPr/>
        </p:nvSpPr>
        <p:spPr>
          <a:xfrm>
            <a:off x="2611080" y="3566160"/>
            <a:ext cx="1554480" cy="288720"/>
          </a:xfrm>
          <a:prstGeom prst="rect">
            <a:avLst/>
          </a:prstGeom>
          <a:noFill/>
          <a:ln>
            <a:noFill/>
          </a:ln>
        </p:spPr>
        <p:txBody>
          <a:bodyPr lIns="90000" rIns="90000" tIns="45000" bIns="45000">
            <a:spAutoFit/>
          </a:bodyPr>
          <a:p>
            <a:r>
              <a:rPr b="0" lang="en-US" sz="1400" spc="-1" strike="noStrike">
                <a:latin typeface="Arial"/>
              </a:rPr>
              <a:t>v1</a:t>
            </a:r>
            <a:endParaRPr b="0" lang="en-US" sz="1400" spc="-1" strike="noStrike">
              <a:latin typeface="Arial"/>
            </a:endParaRPr>
          </a:p>
        </p:txBody>
      </p:sp>
      <p:sp>
        <p:nvSpPr>
          <p:cNvPr id="150" name="Line 22"/>
          <p:cNvSpPr/>
          <p:nvPr/>
        </p:nvSpPr>
        <p:spPr>
          <a:xfrm>
            <a:off x="2885400" y="3912480"/>
            <a:ext cx="0" cy="476640"/>
          </a:xfrm>
          <a:prstGeom prst="line">
            <a:avLst/>
          </a:prstGeom>
          <a:ln>
            <a:solidFill>
              <a:srgbClr val="000000"/>
            </a:solidFill>
            <a:tailEnd len="med" type="triangle" w="med"/>
          </a:ln>
        </p:spPr>
        <p:style>
          <a:lnRef idx="0"/>
          <a:fillRef idx="0"/>
          <a:effectRef idx="0"/>
          <a:fontRef idx="minor"/>
        </p:style>
      </p:sp>
      <p:sp>
        <p:nvSpPr>
          <p:cNvPr id="151" name="Line 23"/>
          <p:cNvSpPr/>
          <p:nvPr/>
        </p:nvSpPr>
        <p:spPr>
          <a:xfrm>
            <a:off x="3108960" y="3749040"/>
            <a:ext cx="2245320" cy="0"/>
          </a:xfrm>
          <a:prstGeom prst="line">
            <a:avLst/>
          </a:prstGeom>
          <a:ln>
            <a:solidFill>
              <a:srgbClr val="000000"/>
            </a:solidFill>
            <a:tailEnd len="med" type="triangle" w="med"/>
          </a:ln>
        </p:spPr>
        <p:style>
          <a:lnRef idx="0"/>
          <a:fillRef idx="0"/>
          <a:effectRef idx="0"/>
          <a:fontRef idx="minor"/>
        </p:style>
      </p:sp>
      <p:sp>
        <p:nvSpPr>
          <p:cNvPr id="152" name="Line 24"/>
          <p:cNvSpPr/>
          <p:nvPr/>
        </p:nvSpPr>
        <p:spPr>
          <a:xfrm>
            <a:off x="3068280" y="4480560"/>
            <a:ext cx="2286000" cy="0"/>
          </a:xfrm>
          <a:prstGeom prst="line">
            <a:avLst/>
          </a:prstGeom>
          <a:ln>
            <a:solidFill>
              <a:srgbClr val="000000"/>
            </a:solidFill>
            <a:tailEnd len="med" type="triangle" w="med"/>
          </a:ln>
        </p:spPr>
        <p:style>
          <a:lnRef idx="0"/>
          <a:fillRef idx="0"/>
          <a:effectRef idx="0"/>
          <a:fontRef idx="minor"/>
        </p:style>
      </p:sp>
      <p:sp>
        <p:nvSpPr>
          <p:cNvPr id="153" name="TextShape 25"/>
          <p:cNvSpPr txBox="1"/>
          <p:nvPr/>
        </p:nvSpPr>
        <p:spPr>
          <a:xfrm>
            <a:off x="5628600" y="3585600"/>
            <a:ext cx="1169640" cy="288720"/>
          </a:xfrm>
          <a:prstGeom prst="rect">
            <a:avLst/>
          </a:prstGeom>
          <a:noFill/>
          <a:ln>
            <a:noFill/>
          </a:ln>
        </p:spPr>
        <p:txBody>
          <a:bodyPr lIns="90000" rIns="90000" tIns="45000" bIns="45000">
            <a:spAutoFit/>
          </a:bodyPr>
          <a:p>
            <a:r>
              <a:rPr b="0" lang="en-US" sz="1400" spc="-1" strike="noStrike">
                <a:latin typeface="Arial"/>
              </a:rPr>
              <a:t>ebc3ter6349</a:t>
            </a:r>
            <a:endParaRPr b="0" lang="en-US" sz="1400" spc="-1" strike="noStrike">
              <a:latin typeface="Arial"/>
            </a:endParaRPr>
          </a:p>
        </p:txBody>
      </p:sp>
      <p:sp>
        <p:nvSpPr>
          <p:cNvPr id="154" name="TextShape 26"/>
          <p:cNvSpPr txBox="1"/>
          <p:nvPr/>
        </p:nvSpPr>
        <p:spPr>
          <a:xfrm>
            <a:off x="2651760" y="4408560"/>
            <a:ext cx="368280" cy="288720"/>
          </a:xfrm>
          <a:prstGeom prst="rect">
            <a:avLst/>
          </a:prstGeom>
          <a:noFill/>
          <a:ln>
            <a:noFill/>
          </a:ln>
        </p:spPr>
        <p:txBody>
          <a:bodyPr lIns="90000" rIns="90000" tIns="45000" bIns="45000">
            <a:spAutoFit/>
          </a:bodyPr>
          <a:p>
            <a:r>
              <a:rPr b="0" lang="en-US" sz="1400" spc="-1" strike="noStrike">
                <a:latin typeface="Arial"/>
              </a:rPr>
              <a:t>v2</a:t>
            </a:r>
            <a:endParaRPr b="0" lang="en-US" sz="1400" spc="-1" strike="noStrike">
              <a:latin typeface="Arial"/>
            </a:endParaRPr>
          </a:p>
        </p:txBody>
      </p:sp>
      <p:sp>
        <p:nvSpPr>
          <p:cNvPr id="155" name="TextShape 27"/>
          <p:cNvSpPr txBox="1"/>
          <p:nvPr/>
        </p:nvSpPr>
        <p:spPr>
          <a:xfrm>
            <a:off x="5669280" y="4372200"/>
            <a:ext cx="1737360" cy="1114200"/>
          </a:xfrm>
          <a:prstGeom prst="rect">
            <a:avLst/>
          </a:prstGeom>
          <a:noFill/>
          <a:ln>
            <a:noFill/>
          </a:ln>
        </p:spPr>
        <p:txBody>
          <a:bodyPr lIns="90000" rIns="90000" tIns="45000" bIns="45000">
            <a:spAutoFit/>
          </a:bodyPr>
          <a:p>
            <a:r>
              <a:rPr b="0" lang="en-US" sz="1400" spc="-1" strike="noStrike">
                <a:latin typeface="Arial"/>
              </a:rPr>
              <a:t>2304uf8u</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122</TotalTime>
  <Application>LibreOffice/6.1.4.2$Linux_X86_64 LibreOffice_project/10$Build-2</Application>
  <Words>1994</Words>
  <Paragraphs>160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2019-01-07T12:56:40Z</dcterms:modified>
  <cp:revision>17</cp:revision>
  <dc:subject/>
  <dc:title>Version Control with Git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16.0015</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17</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