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BB28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9BBDB-FFD4-4293-BC89-8700589F087D}" type="datetimeFigureOut">
              <a:rPr lang="ru-RU" smtClean="0"/>
              <a:pPr/>
              <a:t>09.02.2020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EE4CB-E354-4254-A21C-BD69457184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2322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F1CA-71C7-41DB-B48E-B1C3CFE18C04}" type="datetime1">
              <a:rPr lang="ru-RU" smtClean="0"/>
              <a:pPr/>
              <a:t>09.02.2020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D35D-BF3E-4801-97CC-8E6F38E56E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7173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D374-A1C0-49C4-ACEF-8713BA0633BC}" type="datetime1">
              <a:rPr lang="ru-RU" smtClean="0"/>
              <a:pPr/>
              <a:t>09.02.2020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D35D-BF3E-4801-97CC-8E6F38E56E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153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EA0-7F96-4301-9504-B52DC9812D78}" type="datetime1">
              <a:rPr lang="ru-RU" smtClean="0"/>
              <a:pPr/>
              <a:t>09.02.2020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D35D-BF3E-4801-97CC-8E6F38E56E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2191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B0FE-78D0-4613-A7DF-97742A0E7516}" type="datetime1">
              <a:rPr lang="ru-RU" smtClean="0"/>
              <a:pPr/>
              <a:t>09.02.2020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D35D-BF3E-4801-97CC-8E6F38E56E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0270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AA55-E2E4-460F-ADD0-AE8418C237A5}" type="datetime1">
              <a:rPr lang="ru-RU" smtClean="0"/>
              <a:pPr/>
              <a:t>09.02.2020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D35D-BF3E-4801-97CC-8E6F38E56E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5199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66C5-25F1-4AAD-9A96-21C44A619A25}" type="datetime1">
              <a:rPr lang="ru-RU" smtClean="0"/>
              <a:pPr/>
              <a:t>09.02.2020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D35D-BF3E-4801-97CC-8E6F38E56E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9023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C070-ECEF-471A-9DBE-8C50C39C445F}" type="datetime1">
              <a:rPr lang="ru-RU" smtClean="0"/>
              <a:pPr/>
              <a:t>09.02.2020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D35D-BF3E-4801-97CC-8E6F38E56E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7331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AC71-5182-47B2-9DF3-DC9C7121A2B4}" type="datetime1">
              <a:rPr lang="ru-RU" smtClean="0"/>
              <a:pPr/>
              <a:t>09.02.2020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D35D-BF3E-4801-97CC-8E6F38E56E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7452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5149-DEDE-40BC-81A0-E4FA3D86E253}" type="datetime1">
              <a:rPr lang="ru-RU" smtClean="0"/>
              <a:pPr/>
              <a:t>09.02.2020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D35D-BF3E-4801-97CC-8E6F38E56E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7662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45D6-1DF1-4E7C-923D-6432E9CBF0C8}" type="datetime1">
              <a:rPr lang="ru-RU" smtClean="0"/>
              <a:pPr/>
              <a:t>09.02.2020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D35D-BF3E-4801-97CC-8E6F38E56E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8914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A34E-FE5A-41E7-8B13-DE27F86D4686}" type="datetime1">
              <a:rPr lang="ru-RU" smtClean="0"/>
              <a:pPr/>
              <a:t>09.02.2020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D35D-BF3E-4801-97CC-8E6F38E56E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6649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2F4C2-FF10-4F72-8571-735EFA3DCE4E}" type="datetime1">
              <a:rPr lang="ru-RU" smtClean="0"/>
              <a:pPr/>
              <a:t>09.02.2020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D35D-BF3E-4801-97CC-8E6F38E56E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7262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BB2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1746" y="4869160"/>
            <a:ext cx="8568952" cy="694928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Лекция 1. История как наука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D35D-BF3E-4801-97CC-8E6F38E56E86}" type="slidenum">
              <a:rPr lang="ru-RU" smtClean="0"/>
              <a:pPr/>
              <a:t>1</a:t>
            </a:fld>
            <a:endParaRPr lang="ru-RU"/>
          </a:p>
        </p:txBody>
      </p:sp>
      <p:pic>
        <p:nvPicPr>
          <p:cNvPr id="7" name="Picture 2" descr="C:\Users\Галина\Desktop\ВИ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998" y="1196752"/>
            <a:ext cx="7239000" cy="3225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215525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D35D-BF3E-4801-97CC-8E6F38E56E86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432048"/>
          </a:xfrm>
        </p:spPr>
        <p:txBody>
          <a:bodyPr>
            <a:noAutofit/>
          </a:bodyPr>
          <a:lstStyle/>
          <a:p>
            <a:pPr algn="l"/>
            <a:r>
              <a:rPr lang="ru-RU" sz="2000" b="1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ru-RU" sz="2000" b="1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ru-RU" sz="2000" b="1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Периодизация истории</a:t>
            </a:r>
            <a:endParaRPr lang="ru-RU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8483600" cy="573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824948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D35D-BF3E-4801-97CC-8E6F38E56E86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43" y="2073252"/>
            <a:ext cx="1321337" cy="1084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43" y="3318963"/>
            <a:ext cx="1321337" cy="1597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00" y="5094382"/>
            <a:ext cx="1333080" cy="1352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1046904" y="1585889"/>
            <a:ext cx="2286000" cy="342900"/>
          </a:xfrm>
          <a:prstGeom prst="rect">
            <a:avLst/>
          </a:prstGeom>
          <a:solidFill>
            <a:srgbClr val="FFFFFF"/>
          </a:solidFill>
          <a:ln w="19050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Периоды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3865174" y="1591623"/>
            <a:ext cx="2286000" cy="342900"/>
          </a:xfrm>
          <a:prstGeom prst="rect">
            <a:avLst/>
          </a:prstGeom>
          <a:solidFill>
            <a:srgbClr val="FFFFFF"/>
          </a:solidFill>
          <a:ln w="19050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Начало перидоа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6444208" y="1638300"/>
            <a:ext cx="2286000" cy="342900"/>
          </a:xfrm>
          <a:prstGeom prst="rect">
            <a:avLst/>
          </a:prstGeom>
          <a:solidFill>
            <a:srgbClr val="FFFFFF"/>
          </a:solidFill>
          <a:ln w="19050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Конец периода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907704" y="2088366"/>
            <a:ext cx="1623020" cy="10287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ЦИВИЛИЗАЦИЯ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707904" y="2073252"/>
            <a:ext cx="2448272" cy="10287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1" u="none" strike="noStrike" cap="none" normalizeH="0" baseline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Употребление письма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6300192" y="2073252"/>
            <a:ext cx="2430016" cy="10287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1" u="none" strike="noStrike" cap="none" normalizeH="0" baseline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До настоящего времени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883259" y="3280377"/>
            <a:ext cx="1641224" cy="163599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ВАРВАРСТВО   </a:t>
            </a:r>
            <a:endParaRPr kumimoji="0" lang="ru-RU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 Высшая ступ.</a:t>
            </a:r>
            <a:endParaRPr kumimoji="0" lang="ru-RU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Средн.ступ.</a:t>
            </a:r>
            <a:endParaRPr kumimoji="0" lang="ru-RU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Низшая ступ.</a:t>
            </a:r>
            <a:endParaRPr kumimoji="0" lang="ru-RU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682752" y="3318963"/>
            <a:ext cx="2448272" cy="162220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Появление железных ОТ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Приручение животных в </a:t>
            </a:r>
            <a:r>
              <a:rPr kumimoji="0" lang="ru-RU" sz="1200" b="1" i="1" u="none" strike="noStrike" cap="none" normalizeH="0" baseline="0" dirty="0" err="1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Вос</a:t>
            </a:r>
            <a:r>
              <a:rPr kumimoji="0" lang="ru-RU" sz="12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-точном полушарии, </a:t>
            </a:r>
            <a:r>
              <a:rPr kumimoji="0" lang="ru-RU" sz="1200" b="1" i="1" u="none" strike="noStrike" cap="none" normalizeH="0" baseline="0" dirty="0" err="1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возделыв</a:t>
            </a:r>
            <a:r>
              <a:rPr kumimoji="0" lang="ru-RU" sz="12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. </a:t>
            </a:r>
            <a:r>
              <a:rPr kumimoji="0" lang="ru-RU" sz="1200" b="1" i="1" u="none" strike="noStrike" cap="none" normalizeH="0" baseline="0" dirty="0" err="1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маиза</a:t>
            </a:r>
            <a:r>
              <a:rPr kumimoji="0" lang="ru-RU" sz="12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 и овощей в </a:t>
            </a:r>
            <a:r>
              <a:rPr kumimoji="0" lang="ru-RU" sz="1200" b="1" i="1" u="none" strike="noStrike" cap="none" normalizeH="0" baseline="0" dirty="0" err="1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Зап.п</a:t>
            </a:r>
            <a:r>
              <a:rPr kumimoji="0" lang="ru-RU" sz="12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/</a:t>
            </a:r>
            <a:r>
              <a:rPr kumimoji="0" lang="ru-RU" sz="1200" b="1" i="1" u="none" strike="noStrike" cap="none" normalizeH="0" baseline="0" dirty="0" err="1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шарии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Употребление </a:t>
            </a:r>
            <a:r>
              <a:rPr kumimoji="0" lang="ru-RU" sz="1200" b="1" i="1" u="none" strike="noStrike" cap="none" normalizeH="0" baseline="0" dirty="0" err="1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необозж.кирп</a:t>
            </a:r>
            <a:r>
              <a:rPr kumimoji="0" lang="ru-RU" sz="12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.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Гончарное производство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6300192" y="3305174"/>
            <a:ext cx="2430016" cy="163599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Изобретение фонетического алфавита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Появление железных ОТ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Приручение животных в </a:t>
            </a:r>
            <a:r>
              <a:rPr kumimoji="0" lang="ru-RU" sz="1200" b="1" i="1" u="none" strike="noStrike" cap="none" normalizeH="0" baseline="0" dirty="0" err="1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Вос</a:t>
            </a:r>
            <a:r>
              <a:rPr kumimoji="0" lang="ru-RU" sz="12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-точном полушарии, </a:t>
            </a:r>
            <a:r>
              <a:rPr kumimoji="0" lang="ru-RU" sz="1200" b="1" i="1" u="none" strike="noStrike" cap="none" normalizeH="0" baseline="0" dirty="0" err="1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возделы-вание</a:t>
            </a:r>
            <a:r>
              <a:rPr kumimoji="0" lang="ru-RU" sz="12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 маиса и </a:t>
            </a:r>
            <a:r>
              <a:rPr kumimoji="0" lang="ru-RU" sz="1200" b="1" i="1" u="none" strike="noStrike" cap="none" normalizeH="0" baseline="0" dirty="0" err="1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оыошей</a:t>
            </a:r>
            <a:r>
              <a:rPr kumimoji="0" lang="ru-RU" sz="12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 в За-</a:t>
            </a:r>
            <a:r>
              <a:rPr kumimoji="0" lang="ru-RU" sz="1200" b="1" i="1" u="none" strike="noStrike" cap="none" normalizeH="0" baseline="0" dirty="0" err="1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падном</a:t>
            </a:r>
            <a:r>
              <a:rPr kumimoji="0" lang="ru-RU" sz="12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 полушарии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881553" y="5075451"/>
            <a:ext cx="1623020" cy="13716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ДИКОСТЬ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Высш.ступень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Средняя ступ.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Низшая ступ.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676249" y="5076825"/>
            <a:ext cx="2448272" cy="13716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Применение лука и стрел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Использование огня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Младенчество человечества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6300192" y="5076825"/>
            <a:ext cx="2430016" cy="13716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Гончарное производство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Изобретение лука и стрелы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Изобретение огня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34888" y="639360"/>
            <a:ext cx="85953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73050"/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Ц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ивилизация – это крупные социокультурные системы со своими закономерностями развития, институтами и ценностями</a:t>
            </a:r>
            <a:endParaRPr lang="ru-RU" sz="2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432048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Периодизация истории. Модель </a:t>
            </a:r>
            <a:r>
              <a:rPr lang="ru-RU" sz="2000" b="1" dirty="0" err="1" smtClean="0">
                <a:solidFill>
                  <a:schemeClr val="bg1">
                    <a:lumMod val="50000"/>
                  </a:schemeClr>
                </a:solidFill>
              </a:rPr>
              <a:t>Л.Моргана</a:t>
            </a:r>
            <a:endParaRPr lang="ru-RU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30855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5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8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3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8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3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D35D-BF3E-4801-97CC-8E6F38E56E86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565150"/>
            <a:ext cx="4533900" cy="572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432048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Лента истории</a:t>
            </a:r>
            <a:endParaRPr lang="ru-RU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7199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5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75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06090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Предмет, содержание функции и место истории в системе других наук</a:t>
            </a:r>
            <a:endParaRPr lang="ru-RU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D35D-BF3E-4801-97CC-8E6F38E56E86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99682" y="1052736"/>
            <a:ext cx="8032758" cy="2304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2" descr="http://www.funlib.ru/cimg/2014/101518/365279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48" y="1484784"/>
            <a:ext cx="1671412" cy="1408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55776" y="1198106"/>
            <a:ext cx="5760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Среди множества гуманитарных наук история занимает особое место: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предмет истории – человечество;</a:t>
            </a:r>
          </a:p>
          <a:p>
            <a:pPr marL="285750" indent="-285750">
              <a:buFontTx/>
              <a:buChar char="-"/>
            </a:pPr>
            <a:r>
              <a:rPr lang="ru-RU" dirty="0"/>
              <a:t>с</a:t>
            </a:r>
            <a:r>
              <a:rPr lang="ru-RU" dirty="0" smtClean="0"/>
              <a:t>одержание – процесс его развития;</a:t>
            </a:r>
          </a:p>
          <a:p>
            <a:pPr marL="285750" indent="-285750">
              <a:buFontTx/>
              <a:buChar char="-"/>
            </a:pPr>
            <a:r>
              <a:rPr lang="ru-RU" dirty="0"/>
              <a:t>з</a:t>
            </a:r>
            <a:r>
              <a:rPr lang="ru-RU" dirty="0" smtClean="0"/>
              <a:t>адача – выявление направленности этого процесса, его временных и пространственных рамок,  </a:t>
            </a:r>
            <a:r>
              <a:rPr lang="ru-RU" dirty="0" err="1" smtClean="0"/>
              <a:t>движу-щих</a:t>
            </a:r>
            <a:r>
              <a:rPr lang="ru-RU" dirty="0" smtClean="0"/>
              <a:t> сил, общих </a:t>
            </a:r>
            <a:r>
              <a:rPr lang="ru-RU" dirty="0" smtClean="0"/>
              <a:t>закономерностей.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1173534" y="3506430"/>
            <a:ext cx="7358906" cy="8289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Как </a:t>
            </a:r>
            <a:r>
              <a:rPr lang="ru-RU" b="1" dirty="0" smtClean="0">
                <a:solidFill>
                  <a:schemeClr val="bg2">
                    <a:lumMod val="10000"/>
                  </a:schemeClr>
                </a:solidFill>
              </a:rPr>
              <a:t>многоотраслевая наука </a:t>
            </a:r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включает в себя  такие направления как:  политическую, экономическую, культурную, военную истории. Историю государства и </a:t>
            </a:r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права</a:t>
            </a:r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45954" y="4437112"/>
            <a:ext cx="7358906" cy="8586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Это </a:t>
            </a:r>
            <a:r>
              <a:rPr lang="ru-RU" b="1" dirty="0" smtClean="0">
                <a:solidFill>
                  <a:schemeClr val="bg2">
                    <a:lumMod val="10000"/>
                  </a:schemeClr>
                </a:solidFill>
              </a:rPr>
              <a:t>комплексная нау</a:t>
            </a:r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ка. Большинство её проблем решается во </a:t>
            </a:r>
            <a:r>
              <a:rPr lang="ru-RU" dirty="0" err="1" smtClean="0">
                <a:solidFill>
                  <a:schemeClr val="bg2">
                    <a:lumMod val="10000"/>
                  </a:schemeClr>
                </a:solidFill>
              </a:rPr>
              <a:t>взаимо-действии</a:t>
            </a:r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 с философией, социологией, политологией, лингвистикой, </a:t>
            </a:r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статистикой.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173534" y="5497987"/>
            <a:ext cx="7358906" cy="8833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Как </a:t>
            </a:r>
            <a:r>
              <a:rPr lang="ru-RU" b="1" dirty="0" smtClean="0">
                <a:solidFill>
                  <a:schemeClr val="bg2">
                    <a:lumMod val="10000"/>
                  </a:schemeClr>
                </a:solidFill>
              </a:rPr>
              <a:t>социальная наука </a:t>
            </a:r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имеет особые функции – научно-познавательную, политико-практическую, прогностическую, воспитательную, социальной </a:t>
            </a:r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памяти.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740348" y="3356992"/>
            <a:ext cx="0" cy="563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740348" y="3920890"/>
            <a:ext cx="405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740348" y="3920890"/>
            <a:ext cx="0" cy="945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endCxn id="10" idx="1"/>
          </p:cNvCxnSpPr>
          <p:nvPr/>
        </p:nvCxnSpPr>
        <p:spPr>
          <a:xfrm>
            <a:off x="740348" y="4866449"/>
            <a:ext cx="405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740348" y="4866449"/>
            <a:ext cx="0" cy="107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endCxn id="11" idx="1"/>
          </p:cNvCxnSpPr>
          <p:nvPr/>
        </p:nvCxnSpPr>
        <p:spPr>
          <a:xfrm>
            <a:off x="740348" y="5939657"/>
            <a:ext cx="43318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913268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375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875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875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375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375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625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9125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375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125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  <p:bldP spid="8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D35D-BF3E-4801-97CC-8E6F38E56E86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35425" y="188640"/>
            <a:ext cx="8229600" cy="432048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Этапы развития исторической науки</a:t>
            </a:r>
            <a:endParaRPr lang="ru-RU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836712"/>
            <a:ext cx="2736304" cy="5413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95536" y="3545913"/>
            <a:ext cx="2736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2">
                    <a:lumMod val="10000"/>
                  </a:schemeClr>
                </a:solidFill>
              </a:rPr>
              <a:t>История как наука – про-</a:t>
            </a:r>
            <a:r>
              <a:rPr lang="ru-RU" b="1" dirty="0" err="1" smtClean="0">
                <a:solidFill>
                  <a:schemeClr val="bg2">
                    <a:lumMod val="10000"/>
                  </a:schemeClr>
                </a:solidFill>
              </a:rPr>
              <a:t>дукт</a:t>
            </a:r>
            <a:r>
              <a:rPr lang="ru-RU" b="1" dirty="0" smtClean="0">
                <a:solidFill>
                  <a:schemeClr val="bg2">
                    <a:lumMod val="10000"/>
                  </a:schemeClr>
                </a:solidFill>
              </a:rPr>
              <a:t> исторического </a:t>
            </a:r>
            <a:r>
              <a:rPr lang="ru-RU" b="1" dirty="0" err="1" smtClean="0">
                <a:solidFill>
                  <a:schemeClr val="bg2">
                    <a:lumMod val="10000"/>
                  </a:schemeClr>
                </a:solidFill>
              </a:rPr>
              <a:t>соз-нания</a:t>
            </a:r>
            <a:r>
              <a:rPr lang="ru-RU" b="1" dirty="0" smtClean="0">
                <a:solidFill>
                  <a:schemeClr val="bg2">
                    <a:lumMod val="10000"/>
                  </a:schemeClr>
                </a:solidFill>
              </a:rPr>
              <a:t>, основывающего-</a:t>
            </a:r>
            <a:r>
              <a:rPr lang="ru-RU" b="1" dirty="0" err="1" smtClean="0">
                <a:solidFill>
                  <a:schemeClr val="bg2">
                    <a:lumMod val="10000"/>
                  </a:schemeClr>
                </a:solidFill>
              </a:rPr>
              <a:t>ся</a:t>
            </a:r>
            <a:r>
              <a:rPr lang="ru-RU" b="1" dirty="0" smtClean="0">
                <a:solidFill>
                  <a:schemeClr val="bg2">
                    <a:lumMod val="10000"/>
                  </a:schemeClr>
                </a:solidFill>
              </a:rPr>
              <a:t> на фактах, </a:t>
            </a:r>
            <a:r>
              <a:rPr lang="ru-RU" b="1" dirty="0" err="1" smtClean="0">
                <a:solidFill>
                  <a:schemeClr val="bg2">
                    <a:lumMod val="10000"/>
                  </a:schemeClr>
                </a:solidFill>
              </a:rPr>
              <a:t>стремяще-гося</a:t>
            </a:r>
            <a:r>
              <a:rPr lang="ru-RU" b="1" dirty="0" smtClean="0">
                <a:solidFill>
                  <a:schemeClr val="bg2">
                    <a:lumMod val="10000"/>
                  </a:schemeClr>
                </a:solidFill>
              </a:rPr>
              <a:t> к постижению сути явлений и процессов…</a:t>
            </a:r>
            <a:endParaRPr lang="ru-RU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074" name="Picture 2" descr="http://ko44.ru/media/k2/items/cache/393ccf232eeba2c1aca5c27106150ff3_X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49" y="1239054"/>
            <a:ext cx="2412277" cy="2067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3347864" y="836712"/>
            <a:ext cx="5328592" cy="2304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Период мифологического сознания -  в мифах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проявились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осознание рождения вселенной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(космогония),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появления богов (теогония), возникновение племён и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царств.</a:t>
            </a:r>
            <a:endParaRPr lang="ru-RU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Отдельные исторические описания обнаруживают-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ся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во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II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тысячелетии до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н.э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на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Древнем Востоке в надписях, которые прославляли правителей древ-них государств, в сюжетах Ветхого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Завета.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370827" y="3284985"/>
            <a:ext cx="5328592" cy="29655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Историческое сознание зародилось в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VI – V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вв. до н.э. в греческих полисах Ионии.</a:t>
            </a: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Первыми, кто взял на себя труд описания событий были 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</a:rPr>
              <a:t>логографы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– первые древнегреческие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прозаики,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которые в своих сочинениях наряду со сведениями о географии, этнографии и мифологии вводили описания реальных событий.</a:t>
            </a: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Самым известным из логографов был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Гекатей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Милетский (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VI-V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вв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до н.э.)</a:t>
            </a:r>
          </a:p>
          <a:p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131840" y="14487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131840" y="420557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899533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425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675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175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425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614864" y="6467952"/>
            <a:ext cx="2133600" cy="365125"/>
          </a:xfrm>
        </p:spPr>
        <p:txBody>
          <a:bodyPr/>
          <a:lstStyle/>
          <a:p>
            <a:fld id="{4CF1D35D-BF3E-4801-97CC-8E6F38E56E86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35425" y="188640"/>
            <a:ext cx="8229600" cy="432048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Этапы развития исторической науки. Древний мир</a:t>
            </a:r>
            <a:endParaRPr lang="ru-RU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764704"/>
            <a:ext cx="8496944" cy="11521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 descr="http://tips-ua.com/img/d/8/d84561f13a548d1d1cf4ebf8c510f436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52052"/>
            <a:ext cx="1512168" cy="9774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95736" y="1017601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2">
                    <a:lumMod val="25000"/>
                  </a:schemeClr>
                </a:solidFill>
              </a:rPr>
              <a:t>Вершиной исторической мысли стали труды античных (древнегреческих и древнеримских) мыслителей</a:t>
            </a:r>
            <a:endParaRPr lang="ru-RU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8145" y="2117103"/>
            <a:ext cx="7524836" cy="12961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21849" y="3573016"/>
            <a:ext cx="7524836" cy="13970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21849" y="5157192"/>
            <a:ext cx="7524836" cy="12961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0" name="Picture 4" descr="http://midrasha.net/article_imgs/images/86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202448"/>
            <a:ext cx="777290" cy="1147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544" y="2202448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Первым историком принято считать Геродота (480-425 </a:t>
            </a:r>
            <a:r>
              <a:rPr lang="ru-RU" dirty="0" err="1" smtClean="0"/>
              <a:t>гг</a:t>
            </a:r>
            <a:r>
              <a:rPr lang="ru-RU" dirty="0" smtClean="0"/>
              <a:t> до н.э.). Автора 9-томной «Истории», повествующей о греко-персидских войнах. Более половины его трудов посвящены описанию стран и народов, участвующих в </a:t>
            </a:r>
            <a:r>
              <a:rPr lang="ru-RU" dirty="0" smtClean="0"/>
              <a:t>событиях.</a:t>
            </a:r>
            <a:endParaRPr lang="ru-RU" dirty="0"/>
          </a:p>
        </p:txBody>
      </p:sp>
      <p:pic>
        <p:nvPicPr>
          <p:cNvPr id="4102" name="Picture 6" descr="http://2.bp.blogspot.com/_PixsqLu0qdA/TSIFh45CAfI/AAAAAAAAA98/Q6Z-FxExP1I/s1600/Thucydides_pushkin0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645025"/>
            <a:ext cx="797314" cy="12595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7544" y="3645025"/>
            <a:ext cx="6336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Историю Пелопонесской войны (431-404 </a:t>
            </a:r>
            <a:r>
              <a:rPr lang="ru-RU" dirty="0" err="1" smtClean="0"/>
              <a:t>гг</a:t>
            </a:r>
            <a:r>
              <a:rPr lang="ru-RU" dirty="0" smtClean="0"/>
              <a:t> до н.э.) описал Фукидид (451-396 </a:t>
            </a:r>
            <a:r>
              <a:rPr lang="ru-RU" dirty="0" err="1" smtClean="0"/>
              <a:t>гг</a:t>
            </a:r>
            <a:r>
              <a:rPr lang="ru-RU" dirty="0" smtClean="0"/>
              <a:t> до н.э.), впервые поставивший вопрос о методе исторического исследования и сделавшего первую попытку ответить на этот вопрос.</a:t>
            </a:r>
          </a:p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5229200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Поли́бий</a:t>
            </a:r>
            <a:r>
              <a:rPr lang="ru-RU" dirty="0"/>
              <a:t> </a:t>
            </a:r>
            <a:r>
              <a:rPr lang="ru-RU" dirty="0" smtClean="0"/>
              <a:t>(</a:t>
            </a:r>
            <a:r>
              <a:rPr lang="ru-RU" dirty="0" err="1" smtClean="0"/>
              <a:t>ок</a:t>
            </a:r>
            <a:r>
              <a:rPr lang="ru-RU" dirty="0"/>
              <a:t>. 200 до н. э</a:t>
            </a:r>
            <a:r>
              <a:rPr lang="ru-RU" dirty="0" smtClean="0"/>
              <a:t>.</a:t>
            </a:r>
            <a:r>
              <a:rPr lang="ru-RU" dirty="0"/>
              <a:t> — </a:t>
            </a:r>
            <a:r>
              <a:rPr lang="ru-RU" dirty="0" err="1"/>
              <a:t>ок</a:t>
            </a:r>
            <a:r>
              <a:rPr lang="ru-RU" dirty="0"/>
              <a:t>. 120 до н. э</a:t>
            </a:r>
            <a:r>
              <a:rPr lang="ru-RU" dirty="0" smtClean="0"/>
              <a:t>.)</a:t>
            </a:r>
            <a:r>
              <a:rPr lang="ru-RU" dirty="0"/>
              <a:t> — </a:t>
            </a:r>
            <a:r>
              <a:rPr lang="ru-RU" dirty="0" smtClean="0"/>
              <a:t>древнегреческий </a:t>
            </a:r>
            <a:r>
              <a:rPr lang="ru-RU" dirty="0"/>
              <a:t>историк, государственный деятель и военачальник, автор «Всеобщей истории</a:t>
            </a:r>
            <a:r>
              <a:rPr lang="ru-RU" dirty="0" smtClean="0"/>
              <a:t>» </a:t>
            </a:r>
            <a:r>
              <a:rPr lang="ru-RU" dirty="0"/>
              <a:t>в 40 </a:t>
            </a:r>
            <a:r>
              <a:rPr lang="ru-RU" dirty="0" smtClean="0"/>
              <a:t>томах, </a:t>
            </a:r>
            <a:r>
              <a:rPr lang="ru-RU" dirty="0"/>
              <a:t>охватывающих события </a:t>
            </a:r>
            <a:r>
              <a:rPr lang="ru-RU" dirty="0" smtClean="0"/>
              <a:t> </a:t>
            </a:r>
            <a:r>
              <a:rPr lang="ru-RU" dirty="0"/>
              <a:t>с 220 до н. э. по 146 до н. </a:t>
            </a:r>
            <a:r>
              <a:rPr lang="ru-RU" dirty="0" smtClean="0"/>
              <a:t>э.</a:t>
            </a:r>
            <a:endParaRPr lang="ru-RU" dirty="0"/>
          </a:p>
        </p:txBody>
      </p:sp>
      <p:pic>
        <p:nvPicPr>
          <p:cNvPr id="4103" name="Picture 7" descr="C:\Users\Галина\Desktop\800px-Gipsmodelle_Wiener_Historismus_Hofburg-Keller_2012_33_Alois_Düll,_Polybio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158" y="5261840"/>
            <a:ext cx="724565" cy="1086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единительная линия 14"/>
          <p:cNvCxnSpPr/>
          <p:nvPr/>
        </p:nvCxnSpPr>
        <p:spPr>
          <a:xfrm>
            <a:off x="8316416" y="1988840"/>
            <a:ext cx="0" cy="81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7852981" y="2802612"/>
            <a:ext cx="463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8316416" y="2802612"/>
            <a:ext cx="0" cy="1581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7852981" y="4383689"/>
            <a:ext cx="463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316416" y="4383689"/>
            <a:ext cx="0" cy="134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7852982" y="5769260"/>
            <a:ext cx="4634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248962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75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7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3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125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10" grpId="0" animBg="1"/>
      <p:bldP spid="11" grpId="0" animBg="1"/>
      <p:bldP spid="9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D35D-BF3E-4801-97CC-8E6F38E56E86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35425" y="188640"/>
            <a:ext cx="8229600" cy="432048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Этапы 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развития исторической науки. Средневековый Запад</a:t>
            </a:r>
            <a:endParaRPr lang="ru-RU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rusvesna.su/sites/default/files/lzhenauk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1581326" cy="108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95736" y="560583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Главной задачей истории на Западе в Средние века считалось подтверждение Священного Писания. Историческая наука превратилась в жанр христианской литературы, объясняющего все сущее замыслом </a:t>
            </a:r>
            <a:r>
              <a:rPr lang="ru-RU" dirty="0" smtClean="0"/>
              <a:t>Творца.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26894" y="171213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Выдающимися историками Средневековья считались: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58012" y="2130244"/>
            <a:ext cx="2601820" cy="42510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266444" y="2109874"/>
            <a:ext cx="2601820" cy="42510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060487" y="2109874"/>
            <a:ext cx="2601820" cy="42510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http://pufffff.com/images/55b5c9ad2237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1790448" cy="2289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9552" y="4725144"/>
            <a:ext cx="2448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 smtClean="0"/>
              <a:t>Аврелий</a:t>
            </a:r>
            <a:r>
              <a:rPr lang="ru-RU" sz="1600" dirty="0" smtClean="0"/>
              <a:t> Августин       (354-430)</a:t>
            </a:r>
          </a:p>
          <a:p>
            <a:pPr algn="ctr"/>
            <a:r>
              <a:rPr lang="ru-RU" sz="1600" dirty="0" smtClean="0"/>
              <a:t>Основатель провиденциализма в европейской исторической науке</a:t>
            </a:r>
            <a:endParaRPr lang="ru-RU" sz="1600" dirty="0"/>
          </a:p>
        </p:txBody>
      </p:sp>
      <p:pic>
        <p:nvPicPr>
          <p:cNvPr id="1030" name="Picture 6" descr="http://devel.agios-icon.ru/images/content/agios/482/119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02" y="2393517"/>
            <a:ext cx="1556103" cy="2200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47864" y="4725144"/>
            <a:ext cx="252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Григорий </a:t>
            </a:r>
            <a:r>
              <a:rPr lang="ru-RU" sz="1600" dirty="0" err="1" smtClean="0"/>
              <a:t>Турский</a:t>
            </a:r>
            <a:r>
              <a:rPr lang="ru-RU" sz="1600" dirty="0" smtClean="0"/>
              <a:t>         (538-594)</a:t>
            </a:r>
          </a:p>
          <a:p>
            <a:pPr algn="ctr"/>
            <a:r>
              <a:rPr lang="ru-RU" sz="1600" dirty="0" smtClean="0"/>
              <a:t>«История  франков» представлена как часть библейской истории человечества…</a:t>
            </a:r>
            <a:endParaRPr lang="ru-RU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229" y="2393517"/>
            <a:ext cx="1585187" cy="2252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137261" y="4736212"/>
            <a:ext cx="2448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Павел </a:t>
            </a:r>
            <a:r>
              <a:rPr lang="ru-RU" sz="1600" dirty="0" err="1" smtClean="0"/>
              <a:t>Орозий</a:t>
            </a:r>
            <a:r>
              <a:rPr lang="ru-RU" sz="1600" dirty="0" smtClean="0"/>
              <a:t> (385-420)</a:t>
            </a:r>
          </a:p>
          <a:p>
            <a:pPr algn="ctr"/>
            <a:r>
              <a:rPr lang="ru-RU" sz="1600" dirty="0" smtClean="0"/>
              <a:t>Автор универсальной христианской истории с осмыслением </a:t>
            </a:r>
            <a:r>
              <a:rPr lang="ru-RU" sz="1600" dirty="0" err="1" smtClean="0"/>
              <a:t>историчес</a:t>
            </a:r>
            <a:r>
              <a:rPr lang="ru-RU" sz="1600" dirty="0" smtClean="0"/>
              <a:t>-кой судьбы народов с </a:t>
            </a:r>
            <a:r>
              <a:rPr lang="ru-RU" sz="1600" dirty="0" err="1" smtClean="0"/>
              <a:t>т.з</a:t>
            </a:r>
            <a:r>
              <a:rPr lang="ru-RU" sz="1600" dirty="0" smtClean="0"/>
              <a:t>. религии…</a:t>
            </a:r>
            <a:endParaRPr lang="ru-RU" sz="1600" dirty="0"/>
          </a:p>
        </p:txBody>
      </p:sp>
    </p:spTree>
    <p:extLst>
      <p:ext uri="{BB962C8B-B14F-4D97-AF65-F5344CB8AC3E}">
        <p14:creationId xmlns="" xmlns:p14="http://schemas.microsoft.com/office/powerpoint/2010/main" val="330010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8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1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1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1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735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 animBg="1"/>
      <p:bldP spid="11" grpId="0" animBg="1"/>
      <p:bldP spid="12" grpId="0" animBg="1"/>
      <p:bldP spid="10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D35D-BF3E-4801-97CC-8E6F38E56E86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35425" y="188640"/>
            <a:ext cx="8229600" cy="432048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Этапы развития исторической науки. Средневековый Восток</a:t>
            </a:r>
            <a:endParaRPr lang="ru-RU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3768" y="620688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История </a:t>
            </a:r>
            <a:r>
              <a:rPr lang="ru-RU" dirty="0"/>
              <a:t>средневекового восточного общества </a:t>
            </a:r>
            <a:r>
              <a:rPr lang="ru-RU" dirty="0" smtClean="0"/>
              <a:t>отличалась от </a:t>
            </a:r>
            <a:r>
              <a:rPr lang="ru-RU" dirty="0"/>
              <a:t>развития </a:t>
            </a:r>
            <a:r>
              <a:rPr lang="ru-RU" dirty="0" smtClean="0"/>
              <a:t>Запада</a:t>
            </a:r>
            <a:r>
              <a:rPr lang="ru-RU" dirty="0"/>
              <a:t>. </a:t>
            </a:r>
            <a:r>
              <a:rPr lang="ru-RU" dirty="0" smtClean="0"/>
              <a:t>Здесь господствовали социально-экономические </a:t>
            </a:r>
            <a:r>
              <a:rPr lang="ru-RU" dirty="0"/>
              <a:t>и </a:t>
            </a:r>
            <a:r>
              <a:rPr lang="ru-RU" dirty="0" smtClean="0"/>
              <a:t>социально-политические традиционные структуры с </a:t>
            </a:r>
            <a:r>
              <a:rPr lang="ru-RU" dirty="0"/>
              <a:t>крайне </a:t>
            </a:r>
            <a:r>
              <a:rPr lang="ru-RU" dirty="0" smtClean="0"/>
              <a:t>замедленным характером </a:t>
            </a:r>
            <a:r>
              <a:rPr lang="ru-RU" dirty="0"/>
              <a:t>этой </a:t>
            </a:r>
            <a:r>
              <a:rPr lang="ru-RU" dirty="0" smtClean="0"/>
              <a:t>эволюции.</a:t>
            </a:r>
            <a:endParaRPr lang="ru-RU" dirty="0"/>
          </a:p>
        </p:txBody>
      </p:sp>
      <p:pic>
        <p:nvPicPr>
          <p:cNvPr id="2050" name="Picture 2" descr="http://s1.fotokto.ru/topics/full/0/30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764704"/>
            <a:ext cx="1944215" cy="12241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5" y="2098016"/>
            <a:ext cx="7272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/>
              <a:t>Сыма</a:t>
            </a:r>
            <a:r>
              <a:rPr lang="ru-RU" b="1" dirty="0" smtClean="0"/>
              <a:t> </a:t>
            </a:r>
            <a:r>
              <a:rPr lang="ru-RU" b="1" dirty="0" err="1" smtClean="0"/>
              <a:t>Гуан</a:t>
            </a:r>
            <a:r>
              <a:rPr lang="ru-RU" b="1" dirty="0" smtClean="0"/>
              <a:t> </a:t>
            </a:r>
            <a:r>
              <a:rPr lang="ru-RU" dirty="0" smtClean="0"/>
              <a:t>(1018-1086) в книге «Всепроникающее зерцало, управлению помогающее» показал свободное развитие Китая и </a:t>
            </a:r>
            <a:r>
              <a:rPr lang="ru-RU" dirty="0"/>
              <a:t>охватывает события с 403 до н. э. по 960 н. э</a:t>
            </a:r>
            <a:r>
              <a:rPr lang="ru-RU" dirty="0" smtClean="0"/>
              <a:t>., </a:t>
            </a:r>
            <a:r>
              <a:rPr lang="ru-RU" dirty="0"/>
              <a:t>носит назидательно-утилитарный характер.</a:t>
            </a:r>
          </a:p>
        </p:txBody>
      </p:sp>
      <p:pic>
        <p:nvPicPr>
          <p:cNvPr id="2052" name="Picture 4" descr="http://www.i-china.org/ewebeditor/uploadfile/2011011313493264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025300"/>
            <a:ext cx="832413" cy="12241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39652" y="3214664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/>
              <a:t>Абу́ Джафа́р Муха́ммад ибн Джари́р </a:t>
            </a:r>
            <a:r>
              <a:rPr lang="vi-VN" sz="1600" b="1" dirty="0" smtClean="0"/>
              <a:t>ат-Табари</a:t>
            </a:r>
            <a:r>
              <a:rPr lang="ru-RU" sz="1600" b="1" dirty="0" smtClean="0"/>
              <a:t> (839-923)</a:t>
            </a:r>
            <a:r>
              <a:rPr lang="vi-VN" sz="1600" dirty="0"/>
              <a:t>  — исламский историк и богослов, </a:t>
            </a:r>
            <a:r>
              <a:rPr lang="vi-VN" sz="1600" dirty="0" smtClean="0"/>
              <a:t>является </a:t>
            </a:r>
            <a:r>
              <a:rPr lang="vi-VN" sz="1600" dirty="0"/>
              <a:t>автором книги «Истории пророков и </a:t>
            </a:r>
            <a:r>
              <a:rPr lang="vi-VN" sz="1600" dirty="0" smtClean="0"/>
              <a:t>царей»</a:t>
            </a:r>
            <a:r>
              <a:rPr lang="ru-RU" sz="1600" dirty="0" smtClean="0"/>
              <a:t> </a:t>
            </a:r>
            <a:r>
              <a:rPr lang="vi-VN" sz="1600" dirty="0" smtClean="0"/>
              <a:t>и </a:t>
            </a:r>
            <a:r>
              <a:rPr lang="vi-VN" sz="1600" dirty="0"/>
              <a:t>трудов по </a:t>
            </a:r>
            <a:r>
              <a:rPr lang="vi-VN" sz="1600" dirty="0" smtClean="0"/>
              <a:t>исламскому</a:t>
            </a:r>
            <a:r>
              <a:rPr lang="ru-RU" sz="1600" dirty="0" smtClean="0"/>
              <a:t> </a:t>
            </a:r>
            <a:r>
              <a:rPr lang="vi-VN" sz="1600" dirty="0" smtClean="0"/>
              <a:t>законоведению</a:t>
            </a:r>
            <a:r>
              <a:rPr lang="vi-VN" sz="1600" dirty="0"/>
              <a:t>.</a:t>
            </a:r>
            <a:endParaRPr lang="ru-RU" sz="16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3072338"/>
            <a:ext cx="792087" cy="1115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4466" y="4209349"/>
            <a:ext cx="6768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Абуль</a:t>
            </a:r>
            <a:r>
              <a:rPr lang="ru-RU" b="1" dirty="0"/>
              <a:t>-Аббас Ахмад ибн </a:t>
            </a:r>
            <a:r>
              <a:rPr lang="ru-RU" b="1" dirty="0" err="1"/>
              <a:t>Исхак</a:t>
            </a:r>
            <a:r>
              <a:rPr lang="ru-RU" b="1" dirty="0"/>
              <a:t> аль-</a:t>
            </a:r>
            <a:r>
              <a:rPr lang="ru-RU" b="1" dirty="0" err="1"/>
              <a:t>Аббаси</a:t>
            </a:r>
            <a:r>
              <a:rPr lang="ru-RU" dirty="0"/>
              <a:t>, известный как </a:t>
            </a:r>
            <a:r>
              <a:rPr lang="ru-RU" b="1" dirty="0"/>
              <a:t>аль-</a:t>
            </a:r>
            <a:r>
              <a:rPr lang="ru-RU" b="1" dirty="0" err="1"/>
              <a:t>Якуби</a:t>
            </a:r>
            <a:r>
              <a:rPr lang="ru-RU" dirty="0"/>
              <a:t> </a:t>
            </a:r>
            <a:r>
              <a:rPr lang="ru-RU" dirty="0" smtClean="0"/>
              <a:t>( </a:t>
            </a:r>
            <a:r>
              <a:rPr lang="ru-RU" dirty="0"/>
              <a:t>— ум. </a:t>
            </a:r>
            <a:r>
              <a:rPr lang="ru-RU" dirty="0" smtClean="0"/>
              <a:t>905</a:t>
            </a:r>
            <a:r>
              <a:rPr lang="ru-RU" dirty="0"/>
              <a:t> году) — арабский историк, географ и путешественник. Один из первых представителей прагматического направления в арабской исторической литературе.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5409678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latin typeface="Calibri" pitchFamily="34" charset="0"/>
                <a:cs typeface="Calibri" pitchFamily="34" charset="0"/>
              </a:rPr>
              <a:t>Абу Зейд Абдуррахма́н ибн Мухаммад аль-Ха́драми</a:t>
            </a:r>
            <a:r>
              <a:rPr lang="vi-VN" dirty="0">
                <a:latin typeface="Calibri" pitchFamily="34" charset="0"/>
                <a:cs typeface="Calibri" pitchFamily="34" charset="0"/>
              </a:rPr>
              <a:t>, более известный как </a:t>
            </a:r>
            <a:r>
              <a:rPr lang="vi-VN" b="1" dirty="0">
                <a:latin typeface="Calibri" pitchFamily="34" charset="0"/>
                <a:cs typeface="Calibri" pitchFamily="34" charset="0"/>
              </a:rPr>
              <a:t>Ибн </a:t>
            </a:r>
            <a:r>
              <a:rPr lang="vi-VN" b="1" dirty="0" smtClean="0">
                <a:latin typeface="Calibri" pitchFamily="34" charset="0"/>
                <a:cs typeface="Calibri" pitchFamily="34" charset="0"/>
              </a:rPr>
              <a:t>Хальду́н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(1332=1406) – арабский, мусульманский философ,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историк.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5" name="Picture 7" descr="http://faternews.ir/images/news/385869/thumbs/thumb3_38586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5409678"/>
            <a:ext cx="1342514" cy="9733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392468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925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175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425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9925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6425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D35D-BF3E-4801-97CC-8E6F38E56E86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95534" y="-85886"/>
            <a:ext cx="8424936" cy="613717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Этапы развития исторической науки. Новое время на Западе</a:t>
            </a:r>
            <a:endParaRPr lang="ru-RU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364389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Отличительной чертой Нового времени  был историзм – подход к истории как </a:t>
            </a:r>
            <a:r>
              <a:rPr lang="ru-RU" dirty="0" err="1" smtClean="0"/>
              <a:t>прог-рессивно</a:t>
            </a:r>
            <a:r>
              <a:rPr lang="ru-RU" dirty="0" smtClean="0"/>
              <a:t> развивающемуся процессу.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38826" y="1050995"/>
            <a:ext cx="2664296" cy="2580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275854" y="1018980"/>
            <a:ext cx="2664296" cy="26125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125477" y="984353"/>
            <a:ext cx="2664296" cy="26356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http://apertura.hu/images/stories/2012/tavasz/guillory/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87" y="1165095"/>
            <a:ext cx="1053282" cy="129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4945" y="2400382"/>
            <a:ext cx="26642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Мари Жан Антуан Никола </a:t>
            </a:r>
            <a:r>
              <a:rPr lang="ru-RU" sz="1600" dirty="0" smtClean="0"/>
              <a:t>Кондорсе (1743-1784)</a:t>
            </a:r>
          </a:p>
          <a:p>
            <a:pPr algn="ctr"/>
            <a:r>
              <a:rPr lang="ru-RU" sz="1400" dirty="0" smtClean="0"/>
              <a:t>«Эскиз исторической картины прогресса человеческого разума»</a:t>
            </a:r>
            <a:endParaRPr lang="ru-RU" sz="1400" dirty="0"/>
          </a:p>
        </p:txBody>
      </p:sp>
      <p:pic>
        <p:nvPicPr>
          <p:cNvPr id="1028" name="Picture 4" descr="http://otvet.imgsmail.ru/download/200657704_3e49f3b7fad08fa607347f44c5c92b6b_8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299" y="1165095"/>
            <a:ext cx="1020815" cy="1293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275856" y="2720429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Франсуа Мари </a:t>
            </a:r>
            <a:r>
              <a:rPr lang="ru-RU" sz="1600" dirty="0" err="1" smtClean="0"/>
              <a:t>Аруэ</a:t>
            </a:r>
            <a:r>
              <a:rPr lang="ru-RU" sz="1600" dirty="0" smtClean="0"/>
              <a:t> (Вольтер) (1694-1778) </a:t>
            </a:r>
          </a:p>
          <a:p>
            <a:pPr algn="ctr"/>
            <a:r>
              <a:rPr lang="ru-RU" sz="1600" dirty="0" smtClean="0"/>
              <a:t>«Опыт о нравах»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203726" y="2358105"/>
            <a:ext cx="26642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Генри, 1-й виконт </a:t>
            </a:r>
            <a:r>
              <a:rPr lang="ru-RU" sz="1600" dirty="0" err="1"/>
              <a:t>Болингброк</a:t>
            </a:r>
            <a:r>
              <a:rPr lang="ru-RU" sz="1600" dirty="0"/>
              <a:t> </a:t>
            </a:r>
            <a:r>
              <a:rPr lang="ru-RU" sz="1600" dirty="0" err="1" smtClean="0"/>
              <a:t>Сент</a:t>
            </a:r>
            <a:r>
              <a:rPr lang="ru-RU" sz="1600" dirty="0" smtClean="0"/>
              <a:t>-Джон (1678-1751)</a:t>
            </a:r>
          </a:p>
          <a:p>
            <a:pPr algn="ctr"/>
            <a:r>
              <a:rPr lang="ru-RU" sz="1400" dirty="0" smtClean="0"/>
              <a:t>«Письма об изучении и пользе истории»</a:t>
            </a:r>
            <a:endParaRPr lang="ru-RU" sz="1400" dirty="0"/>
          </a:p>
        </p:txBody>
      </p:sp>
      <p:pic>
        <p:nvPicPr>
          <p:cNvPr id="1030" name="Picture 6" descr="http://ichef.bbci.co.uk/arts/yourpaintings/images/paintings/npg/slide/npg_npg_5598_slid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46" y="1085965"/>
            <a:ext cx="1091358" cy="1316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77142" y="3632096"/>
            <a:ext cx="839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Историзму Просвещения присуще совмещение реализма и идеализма.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95536" y="4023207"/>
            <a:ext cx="2664296" cy="2580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3275856" y="4023205"/>
            <a:ext cx="2664296" cy="2580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6145800" y="4001428"/>
            <a:ext cx="2664296" cy="2580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2" name="Picture 8" descr="http://4.bp.blogspot.com/-zaYghOnaRxg/TgK94eJay9I/AAAAAAAADDo/G3rTTZ46e5g/s1600/GiambattistaVic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72" y="4151446"/>
            <a:ext cx="1017224" cy="1250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95536" y="5313453"/>
            <a:ext cx="266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 smtClean="0"/>
              <a:t>Джамбатиста</a:t>
            </a:r>
            <a:r>
              <a:rPr lang="ru-RU" sz="1600" dirty="0" smtClean="0"/>
              <a:t> Вико        (1668-1744)</a:t>
            </a:r>
          </a:p>
          <a:p>
            <a:pPr algn="ctr"/>
            <a:r>
              <a:rPr lang="ru-RU" sz="1600" dirty="0" smtClean="0"/>
              <a:t>«Основание новой науки о общей природе наций»</a:t>
            </a:r>
            <a:endParaRPr lang="ru-RU" sz="1600" dirty="0"/>
          </a:p>
        </p:txBody>
      </p:sp>
      <p:pic>
        <p:nvPicPr>
          <p:cNvPr id="1034" name="Picture 10" descr="http://www.lexikus.de/pics/manager/herder-johann-gottfried-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157338"/>
            <a:ext cx="995697" cy="1244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347864" y="5401959"/>
            <a:ext cx="2592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 smtClean="0"/>
              <a:t>Иоган</a:t>
            </a:r>
            <a:r>
              <a:rPr lang="ru-RU" sz="1600" dirty="0" smtClean="0"/>
              <a:t> Гердер (1744-1803)</a:t>
            </a:r>
          </a:p>
          <a:p>
            <a:pPr algn="ctr"/>
            <a:r>
              <a:rPr lang="ru-RU" sz="1600" dirty="0" smtClean="0"/>
              <a:t>«Идеи к философии истории человечества»</a:t>
            </a:r>
            <a:endParaRPr lang="ru-RU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130450" y="5401958"/>
            <a:ext cx="26949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Гегель Георг Вильгельм </a:t>
            </a:r>
            <a:r>
              <a:rPr lang="ru-RU" sz="1600" dirty="0" smtClean="0"/>
              <a:t>Фридрих (1770-1831)</a:t>
            </a:r>
          </a:p>
          <a:p>
            <a:pPr algn="ctr"/>
            <a:r>
              <a:rPr lang="ru-RU" sz="1600" dirty="0"/>
              <a:t>О</a:t>
            </a:r>
            <a:r>
              <a:rPr lang="ru-RU" sz="1600" dirty="0" smtClean="0"/>
              <a:t>дин из творцов философии</a:t>
            </a:r>
            <a:r>
              <a:rPr lang="ru-RU" sz="1600" dirty="0"/>
              <a:t> романтизма</a:t>
            </a:r>
          </a:p>
        </p:txBody>
      </p:sp>
      <p:pic>
        <p:nvPicPr>
          <p:cNvPr id="1036" name="Picture 12" descr="1831 Schlesinger Philosoph Georg Friedrich Wilhelm Hegel anagoria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905" y="4082046"/>
            <a:ext cx="1077610" cy="1363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765075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8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6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1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635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18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86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1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96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7" grpId="0" animBg="1"/>
      <p:bldP spid="18" grpId="0" animBg="1"/>
      <p:bldP spid="19" grpId="0" animBg="1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D35D-BF3E-4801-97CC-8E6F38E56E86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432048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Этапы развития исторической науки. Новое время в России</a:t>
            </a:r>
            <a:endParaRPr lang="ru-RU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476672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Новое время приходится выход </a:t>
            </a:r>
            <a:r>
              <a:rPr lang="ru-RU" dirty="0" smtClean="0"/>
              <a:t>обобщающих </a:t>
            </a:r>
            <a:r>
              <a:rPr lang="ru-RU" dirty="0" smtClean="0"/>
              <a:t>трудов по Отечественной истории: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980728"/>
            <a:ext cx="8496944" cy="360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XVIII </a:t>
            </a:r>
            <a:r>
              <a:rPr lang="ru-RU" b="1" dirty="0" smtClean="0">
                <a:solidFill>
                  <a:schemeClr val="tx1"/>
                </a:solidFill>
              </a:rPr>
              <a:t>век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1497031"/>
            <a:ext cx="4104456" cy="21479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716016" y="1526124"/>
            <a:ext cx="4112729" cy="21189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3819843"/>
            <a:ext cx="8496944" cy="360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XIX </a:t>
            </a:r>
            <a:r>
              <a:rPr lang="ru-RU" b="1" dirty="0" smtClean="0">
                <a:solidFill>
                  <a:schemeClr val="tx1"/>
                </a:solidFill>
              </a:rPr>
              <a:t>век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55423" y="4365104"/>
            <a:ext cx="4072561" cy="20162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>
            <a:endCxn id="8" idx="0"/>
          </p:cNvCxnSpPr>
          <p:nvPr/>
        </p:nvCxnSpPr>
        <p:spPr>
          <a:xfrm flipH="1">
            <a:off x="2375756" y="1340768"/>
            <a:ext cx="15947" cy="15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907253" y="1340768"/>
            <a:ext cx="0" cy="19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Татищев Василий Никити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57" y="1657735"/>
            <a:ext cx="1300697" cy="1843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907705" y="1700808"/>
            <a:ext cx="244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Василий Никитич Татищев          </a:t>
            </a:r>
          </a:p>
          <a:p>
            <a:pPr algn="ctr"/>
            <a:r>
              <a:rPr lang="ru-RU" dirty="0" smtClean="0"/>
              <a:t> (1686-1750)</a:t>
            </a:r>
          </a:p>
          <a:p>
            <a:pPr algn="ctr"/>
            <a:r>
              <a:rPr lang="ru-RU" dirty="0" smtClean="0"/>
              <a:t>«История Российская с древнейших времен»</a:t>
            </a:r>
            <a:endParaRPr lang="ru-RU" dirty="0"/>
          </a:p>
        </p:txBody>
      </p:sp>
      <p:pic>
        <p:nvPicPr>
          <p:cNvPr id="2052" name="Picture 4" descr="http://img1.liveinternet.ru/images/attach/c/10/111/830/111830233_IMG_025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64466"/>
            <a:ext cx="1303183" cy="1836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228184" y="1700808"/>
            <a:ext cx="2448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Михаил Михайлович Щербатов</a:t>
            </a:r>
          </a:p>
          <a:p>
            <a:pPr algn="ctr"/>
            <a:r>
              <a:rPr lang="ru-RU" dirty="0" smtClean="0"/>
              <a:t>(1733-1790)</a:t>
            </a:r>
          </a:p>
          <a:p>
            <a:pPr algn="ctr"/>
            <a:r>
              <a:rPr lang="ru-RU" dirty="0"/>
              <a:t>«История Российская с древнейших времен»</a:t>
            </a:r>
          </a:p>
          <a:p>
            <a:pPr algn="ctr"/>
            <a:r>
              <a:rPr lang="ru-RU" dirty="0" smtClean="0"/>
              <a:t>7 томов</a:t>
            </a:r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756184" y="4361821"/>
            <a:ext cx="4072561" cy="20162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2375756" y="4179883"/>
            <a:ext cx="0" cy="181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792464" y="4179883"/>
            <a:ext cx="0" cy="181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http://referat.znate.ru/pars_docs/tw_refs/78/77300/77300_html_513cb9c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82" y="4466541"/>
            <a:ext cx="1419593" cy="1813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1979712" y="4509120"/>
            <a:ext cx="23762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Николай Михайлович Карамзин </a:t>
            </a:r>
          </a:p>
          <a:p>
            <a:pPr algn="ctr"/>
            <a:r>
              <a:rPr lang="ru-RU" dirty="0" smtClean="0"/>
              <a:t>(1766-1826)</a:t>
            </a:r>
          </a:p>
          <a:p>
            <a:pPr algn="ctr"/>
            <a:r>
              <a:rPr lang="ru-RU" dirty="0" smtClean="0"/>
              <a:t>«История государства российского»</a:t>
            </a:r>
          </a:p>
          <a:p>
            <a:pPr algn="ctr"/>
            <a:r>
              <a:rPr lang="ru-RU" dirty="0" smtClean="0"/>
              <a:t>12 томов</a:t>
            </a:r>
            <a:endParaRPr lang="ru-RU" dirty="0"/>
          </a:p>
        </p:txBody>
      </p:sp>
      <p:pic>
        <p:nvPicPr>
          <p:cNvPr id="2056" name="Picture 8" descr="http://dev.daily_hero.idefa.ru/upload/resize_cache/iblock/9d6/520_520_2/9d6196f221e0fc363e7ef3fdd7bc706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953" y="4466540"/>
            <a:ext cx="1629263" cy="1796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44208" y="4581128"/>
            <a:ext cx="237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Сергей Михайлович Соловьёв</a:t>
            </a:r>
          </a:p>
          <a:p>
            <a:pPr algn="ctr"/>
            <a:r>
              <a:rPr lang="ru-RU" dirty="0" smtClean="0"/>
              <a:t>(1820-1879)</a:t>
            </a:r>
          </a:p>
          <a:p>
            <a:pPr algn="ctr"/>
            <a:r>
              <a:rPr lang="ru-RU" dirty="0" smtClean="0"/>
              <a:t>«История России с древнейших времён»</a:t>
            </a:r>
          </a:p>
          <a:p>
            <a:pPr algn="ctr"/>
            <a:r>
              <a:rPr lang="ru-RU" dirty="0" smtClean="0"/>
              <a:t>29 томов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9274456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775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275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275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775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275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525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1775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9775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1025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2525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9775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10" grpId="0" animBg="1"/>
      <p:bldP spid="11" grpId="0" animBg="1"/>
      <p:bldP spid="12" grpId="0" animBg="1"/>
      <p:bldP spid="21" grpId="0"/>
      <p:bldP spid="30" grpId="0"/>
      <p:bldP spid="35" grpId="0" animBg="1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D35D-BF3E-4801-97CC-8E6F38E56E86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432048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Этапы развития исторической науки. Новейшее время</a:t>
            </a:r>
            <a:endParaRPr lang="ru-RU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332656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 этот период расширился пространственный и временной диапазон исторической науки </a:t>
            </a:r>
            <a:r>
              <a:rPr lang="ru-RU" sz="1600" smtClean="0"/>
              <a:t>за счет </a:t>
            </a:r>
            <a:r>
              <a:rPr lang="ru-RU" sz="1600" dirty="0" smtClean="0"/>
              <a:t>появления новых исторических дисциплин, возникновения новых концепций исторического развития.</a:t>
            </a:r>
            <a:endParaRPr lang="ru-RU" sz="1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1163653"/>
            <a:ext cx="936104" cy="52896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Концепции исторического развития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619672" y="1163653"/>
            <a:ext cx="7128792" cy="12572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691680" y="2594685"/>
            <a:ext cx="7128792" cy="12241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655466" y="3933056"/>
            <a:ext cx="7128792" cy="12030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655466" y="5229200"/>
            <a:ext cx="7128792" cy="12241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/>
          <p:cNvCxnSpPr>
            <a:endCxn id="11" idx="1"/>
          </p:cNvCxnSpPr>
          <p:nvPr/>
        </p:nvCxnSpPr>
        <p:spPr>
          <a:xfrm>
            <a:off x="1475656" y="1792270"/>
            <a:ext cx="1440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endCxn id="12" idx="1"/>
          </p:cNvCxnSpPr>
          <p:nvPr/>
        </p:nvCxnSpPr>
        <p:spPr>
          <a:xfrm>
            <a:off x="1511870" y="3206753"/>
            <a:ext cx="179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endCxn id="13" idx="1"/>
          </p:cNvCxnSpPr>
          <p:nvPr/>
        </p:nvCxnSpPr>
        <p:spPr>
          <a:xfrm>
            <a:off x="1547664" y="4534564"/>
            <a:ext cx="107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endCxn id="14" idx="1"/>
          </p:cNvCxnSpPr>
          <p:nvPr/>
        </p:nvCxnSpPr>
        <p:spPr>
          <a:xfrm>
            <a:off x="1547664" y="5841268"/>
            <a:ext cx="107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2.bp.blogspot.com/-b7f3E_BvlY0/T6_XJDd4wKI/AAAAAAAACbg/tT1BtuaJyc8/s1600/TOYNBEE%2B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778" y="1252199"/>
            <a:ext cx="889965" cy="1096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691680" y="1252199"/>
            <a:ext cx="6035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Цивилизационная концепция Арнольда </a:t>
            </a:r>
            <a:r>
              <a:rPr lang="ru-RU" sz="1600" dirty="0" err="1" smtClean="0"/>
              <a:t>Тойби</a:t>
            </a:r>
            <a:r>
              <a:rPr lang="ru-RU" sz="1600" dirty="0" smtClean="0"/>
              <a:t> (1889-1975):  рас-сматривал </a:t>
            </a:r>
            <a:r>
              <a:rPr lang="ru-RU" sz="1600" dirty="0"/>
              <a:t>всемирную историю как систему условно выделяемых цивилизаций, проходящих одинаковые фазы от рождения до гибели и составляющих ветви «единого дерева истории</a:t>
            </a:r>
            <a:r>
              <a:rPr lang="ru-RU" sz="1600" dirty="0" smtClean="0"/>
              <a:t>».</a:t>
            </a:r>
            <a:endParaRPr lang="ru-R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699792" y="2591988"/>
            <a:ext cx="60844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Теория «осевого времени» Карла Ясперса (1883-1969): духовная </a:t>
            </a:r>
            <a:r>
              <a:rPr lang="ru-RU" sz="1600" dirty="0"/>
              <a:t>ситуация человека возникает лишь там, где он ощущает </a:t>
            </a:r>
            <a:r>
              <a:rPr lang="ru-RU" sz="1600" dirty="0" smtClean="0"/>
              <a:t>себя в </a:t>
            </a:r>
            <a:r>
              <a:rPr lang="ru-RU" sz="1600" dirty="0" err="1" smtClean="0"/>
              <a:t>пог</a:t>
            </a:r>
            <a:r>
              <a:rPr lang="ru-RU" sz="1600" dirty="0" smtClean="0"/>
              <a:t>- </a:t>
            </a:r>
            <a:r>
              <a:rPr lang="ru-RU" sz="1600" dirty="0" err="1" smtClean="0"/>
              <a:t>раничных</a:t>
            </a:r>
            <a:r>
              <a:rPr lang="ru-RU" sz="1600" dirty="0" smtClean="0"/>
              <a:t> ситуациях, когда пребывает </a:t>
            </a:r>
            <a:r>
              <a:rPr lang="ru-RU" sz="1600" dirty="0"/>
              <a:t>в качестве самого </a:t>
            </a:r>
            <a:r>
              <a:rPr lang="ru-RU" sz="1600" dirty="0" smtClean="0"/>
              <a:t>себя в су-</a:t>
            </a:r>
            <a:r>
              <a:rPr lang="ru-RU" sz="1600" dirty="0" err="1" smtClean="0"/>
              <a:t>ществовании</a:t>
            </a:r>
            <a:r>
              <a:rPr lang="ru-RU" sz="1600" dirty="0"/>
              <a:t>, когда оно не </a:t>
            </a:r>
            <a:r>
              <a:rPr lang="ru-RU" sz="1600" dirty="0" smtClean="0"/>
              <a:t>замыкается…</a:t>
            </a:r>
            <a:endParaRPr lang="ru-RU" sz="1600" dirty="0"/>
          </a:p>
        </p:txBody>
      </p:sp>
      <p:pic>
        <p:nvPicPr>
          <p:cNvPr id="1028" name="Picture 4" descr="http://www.krugosvet.ru/images/1000841_0841_2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491" y="2657358"/>
            <a:ext cx="892236" cy="1093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g.cijust.com/persons/person_87816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974" y="4003295"/>
            <a:ext cx="788307" cy="1020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762491" y="4003295"/>
            <a:ext cx="59642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Теория индустриального общества Уолта </a:t>
            </a:r>
            <a:r>
              <a:rPr lang="ru-RU" sz="1600" dirty="0" err="1" smtClean="0"/>
              <a:t>Ростоу</a:t>
            </a:r>
            <a:r>
              <a:rPr lang="ru-RU" sz="1600" dirty="0" smtClean="0"/>
              <a:t> (1913-2003) </a:t>
            </a:r>
            <a:r>
              <a:rPr lang="ru-RU" sz="1600" dirty="0"/>
              <a:t>Теорию стадий развития экономики он изложил в своей самой знаменитой книге, которая так и называлась — «Стадии экономического роста. Некоммунистический манифест» (1960).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1825" y="5179548"/>
            <a:ext cx="6056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Теория постиндустриального общества Даниеля Белла (1919-2011).</a:t>
            </a:r>
          </a:p>
          <a:p>
            <a:r>
              <a:rPr lang="ru-RU" sz="1600" dirty="0"/>
              <a:t>О</a:t>
            </a:r>
            <a:r>
              <a:rPr lang="ru-RU" sz="1600" dirty="0" smtClean="0"/>
              <a:t>сновные </a:t>
            </a:r>
            <a:r>
              <a:rPr lang="ru-RU" sz="1600" dirty="0"/>
              <a:t>признаки такого общества: создание экономики услуг, доминирование слоя научно-технических специалистов, </a:t>
            </a:r>
            <a:r>
              <a:rPr lang="ru-RU" sz="1600" dirty="0" smtClean="0"/>
              <a:t>централь-</a:t>
            </a:r>
            <a:r>
              <a:rPr lang="ru-RU" sz="1600" dirty="0" err="1" smtClean="0"/>
              <a:t>ная</a:t>
            </a:r>
            <a:r>
              <a:rPr lang="ru-RU" sz="1600" dirty="0" smtClean="0"/>
              <a:t> </a:t>
            </a:r>
            <a:r>
              <a:rPr lang="ru-RU" sz="1600" dirty="0"/>
              <a:t>роль теоретического научного знания как источника </a:t>
            </a:r>
            <a:r>
              <a:rPr lang="ru-RU" sz="1600" dirty="0" err="1" smtClean="0"/>
              <a:t>нововве-дений</a:t>
            </a:r>
            <a:r>
              <a:rPr lang="ru-RU" sz="1600" dirty="0" smtClean="0"/>
              <a:t> </a:t>
            </a:r>
            <a:r>
              <a:rPr lang="ru-RU" sz="1600" dirty="0"/>
              <a:t>и политических решений в </a:t>
            </a:r>
            <a:r>
              <a:rPr lang="ru-RU" sz="1600" dirty="0" smtClean="0"/>
              <a:t>обществе…</a:t>
            </a:r>
            <a:endParaRPr lang="ru-RU" sz="1600" dirty="0"/>
          </a:p>
        </p:txBody>
      </p:sp>
      <p:pic>
        <p:nvPicPr>
          <p:cNvPr id="1033" name="Picture 9" descr="http://www.sotsiologia.ru/netcat_files/Image/bel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753" y="5341204"/>
            <a:ext cx="747712" cy="100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078932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5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475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975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475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725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975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1475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2725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225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1475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9475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23" grpId="0"/>
      <p:bldP spid="24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Тема Office">
  <a:themeElements>
    <a:clrScheme name="Другая 7">
      <a:dk1>
        <a:sysClr val="windowText" lastClr="000000"/>
      </a:dk1>
      <a:lt1>
        <a:srgbClr val="C2BB93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938</Words>
  <Application>Microsoft Office PowerPoint</Application>
  <PresentationFormat>Экран (4:3)</PresentationFormat>
  <Paragraphs>121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Слайд 1</vt:lpstr>
      <vt:lpstr> Предмет, содержание функции и место истории в системе других наук</vt:lpstr>
      <vt:lpstr>   Этапы развития исторической науки</vt:lpstr>
      <vt:lpstr>  Этапы развития исторической науки. Древний мир</vt:lpstr>
      <vt:lpstr> Этапы развития исторической науки. Средневековый Запад</vt:lpstr>
      <vt:lpstr>  Этапы развития исторической науки. Средневековый Восток</vt:lpstr>
      <vt:lpstr>  Этапы развития исторической науки. Новое время на Западе</vt:lpstr>
      <vt:lpstr>  Этапы развития исторической науки. Новое время в России</vt:lpstr>
      <vt:lpstr>  Этапы развития исторической науки. Новейшее время</vt:lpstr>
      <vt:lpstr>   Периодизация истории</vt:lpstr>
      <vt:lpstr>  Периодизация истории. Модель Л.Моргана</vt:lpstr>
      <vt:lpstr>   Лента истории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Eee PC 1016</cp:lastModifiedBy>
  <cp:revision>76</cp:revision>
  <dcterms:created xsi:type="dcterms:W3CDTF">2015-09-07T15:23:41Z</dcterms:created>
  <dcterms:modified xsi:type="dcterms:W3CDTF">2020-02-09T13:35:15Z</dcterms:modified>
</cp:coreProperties>
</file>