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1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BDA1D-B2C4-4164-8EF0-17B106367BCB}" type="datetimeFigureOut">
              <a:rPr lang="ru-RU" smtClean="0"/>
              <a:pPr/>
              <a:t>22.09.2023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166F-067D-49F1-9B84-55EAB4E0EFE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85800" y="1268761"/>
            <a:ext cx="7772400" cy="187220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b="1" dirty="0">
                <a:ln w="0"/>
                <a:latin typeface="Times New Roman" pitchFamily="18" charset="0"/>
                <a:cs typeface="Times New Roman" pitchFamily="18" charset="0"/>
              </a:rPr>
              <a:t>Начертательная геометрия 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n w="0"/>
                <a:latin typeface="Times New Roman" pitchFamily="18" charset="0"/>
                <a:cs typeface="Times New Roman" pitchFamily="18" charset="0"/>
              </a:rPr>
              <a:t>и </a:t>
            </a:r>
            <a:br>
              <a:rPr lang="ru-RU" b="1" dirty="0">
                <a:latin typeface="Times New Roman" pitchFamily="18" charset="0"/>
                <a:cs typeface="Times New Roman" pitchFamily="18" charset="0"/>
              </a:rPr>
            </a:br>
            <a:r>
              <a:rPr lang="ru-RU" b="1" dirty="0">
                <a:ln w="0"/>
                <a:latin typeface="Times New Roman" pitchFamily="18" charset="0"/>
                <a:cs typeface="Times New Roman" pitchFamily="18" charset="0"/>
              </a:rPr>
              <a:t>инженерная графика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550912"/>
          </a:xfrm>
        </p:spPr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Лекция 3. Проецирование плоскости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5805264"/>
            <a:ext cx="595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Старший преподаватель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Запорожану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Кристина Юрьевна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kris5218@mail.ru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Определение углов наклона плоскости к основным плоскостям проекций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Угол между заданной плоскостью и плоскостью проекций проецируется без искажения только в том случае, если плоскость занимает проецирующее положение. Для плоскостей общего положения углы наклона определяют с помощью замены плоскостей проекций. При этом плоскость общего положения в новой системе должна быть перпендикулярна к новой плоскости проекций.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DFB248-82C5-83EF-ED52-6245678B9BD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04652"/>
            <a:ext cx="3416300" cy="178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0E87B3-3766-C92D-642D-64759CD3F5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0069" y="4787706"/>
            <a:ext cx="2467758" cy="207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CDD601-0068-5E66-D2CC-D6F4A3E748E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771782"/>
            <a:ext cx="4831924" cy="193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Взаимное положение точки и плоскости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44825"/>
            <a:ext cx="8712968" cy="108012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Если плоскость занимает проецирующее положение, то о видимости точки по отношению к ней можно судить непосредственно по чертежу. В тех случаях, когда плоскость занимает общее положение, судить о взаимном положении точки и плоскости можно с помощью замены плоскостей проекций или с помощью вспомогательных прямых линий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A250F9-DF92-AAEF-DE35-31A3ADF9F9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9722" y="3140968"/>
            <a:ext cx="5964555" cy="267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Взаимное положение двух плоскостей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55F42-8042-1EF8-0B3C-F0659C1D6EFB}"/>
              </a:ext>
            </a:extLst>
          </p:cNvPr>
          <p:cNvSpPr txBox="1"/>
          <p:nvPr/>
        </p:nvSpPr>
        <p:spPr>
          <a:xfrm>
            <a:off x="89756" y="1257876"/>
            <a:ext cx="896448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450000" algn="just"/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Пересечение двух плоскостей.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Две плоскости пересекаются по прямой линии, называемой линией пересечения. Положение линии пересечения определяется двумя точками, общими для заданных плоскостей, или одной точкой при условии, что известно направление линии пересечения.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67BED0-609D-F722-B7CD-3F7734C271C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910647"/>
            <a:ext cx="4392488" cy="268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2352" y="314167"/>
            <a:ext cx="8229600" cy="27547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indent="450000" algn="just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Общий план решения задач на построение линии пересечения двух плоскостей общего положения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just"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Выбирают положение вспомогательной плоскости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Строят линию пересечения плоскостей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Строят линию пересечения плоскостей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Определяют точку M, являющуюся точкой пересечения построенных линий. </a:t>
            </a:r>
          </a:p>
          <a:p>
            <a:pPr marL="342900" indent="-342900" algn="just"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Вводят вторую вспомогательную плоскость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и, повторив предыдущие построения, находят точку N. </a:t>
            </a:r>
          </a:p>
          <a:p>
            <a:pPr marL="342900" indent="-342900" algn="just"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Соединив точки M и N, получают линию пересечения плоскостей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CC98CE-C5D7-6C3C-FAAD-5EB9BD4FE7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5785" y="4850265"/>
            <a:ext cx="5392430" cy="203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E1F061-CE1B-56B7-6C22-88930257AD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71" y="3199946"/>
            <a:ext cx="4156663" cy="171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ACF3E63-144C-0855-5CF2-DF813E8A8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100355"/>
            <a:ext cx="4569318" cy="181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83EEAF-CBA8-BE2C-84DA-227240D9EC5B}"/>
              </a:ext>
            </a:extLst>
          </p:cNvPr>
          <p:cNvSpPr txBox="1"/>
          <p:nvPr/>
        </p:nvSpPr>
        <p:spPr>
          <a:xfrm>
            <a:off x="323528" y="404664"/>
            <a:ext cx="8496944" cy="14854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Параллельность двух плоскостей.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Плоскости параллельны, если две пересекающиеся прямые линии одной плоскости, соответственно параллельны двум пересекающимся прямым другой плоскости. 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чтобы задать на чертеже две параллельные плоскости, необходимо построить проекции двух пересекающихся и взаимно параллельных прямых линий.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C5042A-9A33-E1CD-4C42-AF72BFF5AB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980785"/>
            <a:ext cx="5364003" cy="15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125EF-A8DC-04DC-DA6E-5372E947A050}"/>
              </a:ext>
            </a:extLst>
          </p:cNvPr>
          <p:cNvSpPr txBox="1"/>
          <p:nvPr/>
        </p:nvSpPr>
        <p:spPr>
          <a:xfrm>
            <a:off x="323528" y="3580217"/>
            <a:ext cx="849694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 две пересекающиеся прямые, определяющие положение плоскости, можно взять линии уровня плоскости. Тогда у параллельных плоскостей будут параллельны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одноименные линии уровня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На основании этого положения можно судить о параллельности двух плоскостей.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D55D00-9049-D834-5109-7B329187D5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4861949"/>
            <a:ext cx="2579485" cy="1983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Проецирование плоскости</a:t>
            </a:r>
            <a:endParaRPr lang="ru-RU" sz="8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147310" y="1600200"/>
            <a:ext cx="8892480" cy="326896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Плоскость представляет собой простейшую поверхность, которая обладает тем свойством, что любая прямая, соединяющая две её точки, целиком принадлежит плоскости.</a:t>
            </a: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Плоскость безгранична, поэтому построить проекции всей плоскости невозможно. На чертеже плоскость задают теми фигурами, которые определяют ее положение в пространстве. Такими фигурами являются три точки плоскости, не лежащие на одной прямой. </a:t>
            </a: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плоскость может быть задана пятью способами и записана в виде условного обозначения: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1) тремя точками, не лежащими на одной прямой,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(А, В, С);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2) прямой и точкой, взятой вне прямой,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(а, С);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3) двумя пересекающимися прямыми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а∩b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4) двумя параллельными прямыми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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b);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5) плоской фигурой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(∆АВС) или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(АВС).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69485D-A729-741C-5591-E8A327A722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66646" b="51296"/>
          <a:stretch/>
        </p:blipFill>
        <p:spPr bwMode="auto">
          <a:xfrm>
            <a:off x="504092" y="4678973"/>
            <a:ext cx="1353820" cy="20961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6DBF2A-94A7-297C-5C75-12BE4BF541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32292" t="1404" r="36262" b="51297"/>
          <a:stretch/>
        </p:blipFill>
        <p:spPr bwMode="auto">
          <a:xfrm>
            <a:off x="2213065" y="4800028"/>
            <a:ext cx="1276350" cy="20351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C45ED5-0C80-2533-1200-2678BAE39B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63096" b="53902"/>
          <a:stretch/>
        </p:blipFill>
        <p:spPr bwMode="auto">
          <a:xfrm>
            <a:off x="3844568" y="4776592"/>
            <a:ext cx="1497965" cy="19837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417FDBC-D0C7-8581-9A30-793E5CE4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1900" t="53916" r="50926" b="3184"/>
          <a:stretch/>
        </p:blipFill>
        <p:spPr bwMode="auto">
          <a:xfrm>
            <a:off x="5422175" y="4869160"/>
            <a:ext cx="1508760" cy="18459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3E81E9-C5BA-CB1F-B277-41E6E7A09F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3323" t="52111" r="14376" b="2981"/>
          <a:stretch/>
        </p:blipFill>
        <p:spPr bwMode="auto">
          <a:xfrm>
            <a:off x="7329189" y="4802309"/>
            <a:ext cx="1310640" cy="19323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86409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Положение плоскости относительно плоскостей проекций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604663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Различают плоскости общего и частных положений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395535" y="1599544"/>
            <a:ext cx="835292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Плоскость, наклоненную ко всем плоскостям проекций, называют плоскостью </a:t>
            </a:r>
            <a:r>
              <a:rPr lang="ru-RU" sz="16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общего положения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Геометрическая фигура, задающая плоскость общего положения, например, </a:t>
            </a:r>
            <a:r>
              <a:rPr lang="ru-RU" sz="16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треугольник АВС,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проецируется на все плоскости проекций с искажением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0C91C-C69D-4FA6-D7D6-E2291AE7F575}"/>
              </a:ext>
            </a:extLst>
          </p:cNvPr>
          <p:cNvSpPr txBox="1"/>
          <p:nvPr/>
        </p:nvSpPr>
        <p:spPr>
          <a:xfrm>
            <a:off x="2737943" y="2536009"/>
            <a:ext cx="353936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Плоскости частных положений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636CA-39D5-A13D-5375-AEBCDCE4110C}"/>
              </a:ext>
            </a:extLst>
          </p:cNvPr>
          <p:cNvSpPr txBox="1"/>
          <p:nvPr/>
        </p:nvSpPr>
        <p:spPr>
          <a:xfrm>
            <a:off x="323527" y="3226953"/>
            <a:ext cx="4248472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Проецирующие</a:t>
            </a:r>
          </a:p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Проецирующими называют плоскости, перпендикулярные к одной плоскости проекций и наклоненные к двум другим.</a:t>
            </a:r>
          </a:p>
          <a:p>
            <a:pPr algn="just"/>
            <a:r>
              <a:rPr lang="ru-RU" sz="1600" b="1" i="1" dirty="0">
                <a:latin typeface="Times New Roman" panose="02020603050405020304" pitchFamily="18" charset="0"/>
              </a:rPr>
              <a:t>Горизонтально-проецирующие</a:t>
            </a:r>
          </a:p>
          <a:p>
            <a:pPr algn="just"/>
            <a:r>
              <a:rPr lang="ru-RU" sz="1600" b="1" i="1" dirty="0">
                <a:latin typeface="Times New Roman" panose="02020603050405020304" pitchFamily="18" charset="0"/>
              </a:rPr>
              <a:t>Фронтально-проецирующие</a:t>
            </a:r>
          </a:p>
          <a:p>
            <a:r>
              <a:rPr lang="ru-RU" sz="1600" b="1" i="1" dirty="0">
                <a:latin typeface="Times New Roman" panose="02020603050405020304" pitchFamily="18" charset="0"/>
              </a:rPr>
              <a:t>Профильно-проецирующие</a:t>
            </a:r>
            <a:endParaRPr lang="ru-RU" sz="16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CF113-83FF-47F5-CE6E-21756A7EE7CC}"/>
              </a:ext>
            </a:extLst>
          </p:cNvPr>
          <p:cNvSpPr txBox="1"/>
          <p:nvPr/>
        </p:nvSpPr>
        <p:spPr>
          <a:xfrm>
            <a:off x="5157778" y="3102860"/>
            <a:ext cx="3539366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Уровня</a:t>
            </a:r>
          </a:p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Плоскости, параллельные одной плоскости проекций и перпендикулярные к двум другим</a:t>
            </a:r>
          </a:p>
          <a:p>
            <a:pPr algn="just"/>
            <a:r>
              <a:rPr lang="ru-RU" sz="1600" b="1" i="1" dirty="0">
                <a:latin typeface="Times New Roman" panose="02020603050405020304" pitchFamily="18" charset="0"/>
              </a:rPr>
              <a:t>Горизонтальная плоскость</a:t>
            </a:r>
            <a:endParaRPr lang="ru-RU" sz="1600" b="1" i="1" dirty="0"/>
          </a:p>
          <a:p>
            <a:pPr algn="just"/>
            <a:r>
              <a:rPr lang="ru-RU" sz="1600" b="1" i="1" dirty="0">
                <a:latin typeface="Times New Roman" panose="02020603050405020304" pitchFamily="18" charset="0"/>
              </a:rPr>
              <a:t>Фронтальная плоскость</a:t>
            </a:r>
            <a:endParaRPr lang="ru-RU" sz="1600" b="1" i="1" dirty="0"/>
          </a:p>
          <a:p>
            <a:pPr algn="just"/>
            <a:r>
              <a:rPr lang="ru-RU" sz="1600" b="1" i="1" dirty="0">
                <a:latin typeface="Times New Roman" panose="02020603050405020304" pitchFamily="18" charset="0"/>
              </a:rPr>
              <a:t>Профильная плоскость</a:t>
            </a:r>
            <a:endParaRPr lang="ru-RU" sz="1600" b="1" i="1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289F154F-51A0-C107-A2A2-76B70D7AB49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447763" y="2905341"/>
            <a:ext cx="2059863" cy="321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AD2D4A3-D836-7357-3AF0-366154F4252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507626" y="2905341"/>
            <a:ext cx="2419835" cy="19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F0BDEBC-7FD3-61A8-A9C8-FB307BBA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6261"/>
            <a:ext cx="1701928" cy="174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81FB25A-EAA3-891F-65E3-8246E3A7E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8" y="5096789"/>
            <a:ext cx="1701928" cy="173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7D8AAC8-BF1C-9FAB-72E2-782A7E3CD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144712"/>
            <a:ext cx="1592744" cy="153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AB150AA-A960-4E70-8D81-40EF7E575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760" y="4975193"/>
            <a:ext cx="1626906" cy="130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0882E18-A0F2-59AB-B82C-4B6EEF3A9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69" y="5611136"/>
            <a:ext cx="1468431" cy="121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6F68FBB-03ED-A672-01E8-60760A0E79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504" y="4975193"/>
            <a:ext cx="1682544" cy="106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03244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Плоскость бесконечна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поэтому при необходимости проекции геометрических фигур, задающих плоскость, можно продолжать без ограничения. 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Отсек плоскости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часть её, ограниченная контуром плоской фигуры. 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Плоскость общего положения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не проецируется в виде прямой линии ни на одну из плоскостей проекций. 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Проецирующая плоскость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проецируется в виде прямой линии на одну плоскость проекций. 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Плоскость уровня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проецируется в виде прямой линии на две плоскости проекций. </a:t>
            </a:r>
          </a:p>
          <a:p>
            <a:pPr indent="450215" algn="just">
              <a:lnSpc>
                <a:spcPct val="115000"/>
              </a:lnSpc>
              <a:spcAft>
                <a:spcPts val="10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Плоскость частного положения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быть также задана одной проекцией в виде прямой линии на ту плоскость, к которой она перпендикулярна</a:t>
            </a:r>
            <a:endParaRPr lang="ru-RU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2. Основные задачи, решаемые на плоскости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2592288"/>
          </a:xfrm>
        </p:spPr>
        <p:txBody>
          <a:bodyPr>
            <a:noAutofit/>
          </a:bodyPr>
          <a:lstStyle/>
          <a:p>
            <a:pPr marL="457200" indent="450215" algn="just">
              <a:lnSpc>
                <a:spcPct val="115000"/>
              </a:lnSpc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Все разнообразные задачи, решаемые на плоскости, можно свести к нескольким типам, являющимися основными: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15000"/>
              </a:lnSpc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Построение проекций прямой линии, принадлежащей плоскости.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15000"/>
              </a:lnSpc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Построение проекций точки, принадлежащей плоскости. 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Определение недостающей проекции точки, прямой линии или плоской фигуры, лежащих в плоскости.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Определение взаимного положения точки, прямой линии или плоской фигуры и плоскости.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872" y="4021582"/>
            <a:ext cx="82089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проекций прямой линии, принадлежащей плоскости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710496-F35F-0DFF-8B8C-519D66A39A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629120"/>
            <a:ext cx="6112510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36933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Определение недостающей проекции точки, принадлежащей плоскости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37A30-81BC-6104-A2C8-0B5B41D1E7C1}"/>
              </a:ext>
            </a:extLst>
          </p:cNvPr>
          <p:cNvSpPr txBox="1"/>
          <p:nvPr/>
        </p:nvSpPr>
        <p:spPr>
          <a:xfrm>
            <a:off x="467544" y="404664"/>
            <a:ext cx="82089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проекций точки, принадлежащей плоскости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E9A554-5828-EAB2-C590-D157C51A71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3084"/>
          <a:stretch/>
        </p:blipFill>
        <p:spPr bwMode="auto">
          <a:xfrm>
            <a:off x="1512252" y="927735"/>
            <a:ext cx="6119495" cy="2501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A7A154-D4D9-6244-C808-E22065495EB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5354" y="4365104"/>
            <a:ext cx="3273289" cy="232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FF5D60-1C90-6624-CA57-428AE9792494}"/>
              </a:ext>
            </a:extLst>
          </p:cNvPr>
          <p:cNvSpPr txBox="1"/>
          <p:nvPr/>
        </p:nvSpPr>
        <p:spPr>
          <a:xfrm>
            <a:off x="611560" y="404664"/>
            <a:ext cx="82089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Определение взаимного положения точки и плоскости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5D148A-6E5D-80DF-61D7-5DB5699BCCF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965489"/>
            <a:ext cx="2655356" cy="171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2E547-6605-7D91-A3AF-817A76F448F7}"/>
              </a:ext>
            </a:extLst>
          </p:cNvPr>
          <p:cNvSpPr txBox="1"/>
          <p:nvPr/>
        </p:nvSpPr>
        <p:spPr>
          <a:xfrm>
            <a:off x="580550" y="2708920"/>
            <a:ext cx="82089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Решение основных задач в проецирующих плоскостях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E50E851-FE2C-6A79-F38E-219008D421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210" y="3120506"/>
            <a:ext cx="3541618" cy="189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38ACAC3-4534-AE11-3AAB-50F881081F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b="56067"/>
          <a:stretch/>
        </p:blipFill>
        <p:spPr bwMode="auto">
          <a:xfrm>
            <a:off x="4235481" y="3379110"/>
            <a:ext cx="4543464" cy="16079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5A525E1-95A6-2BD4-F66D-BDCF41A508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t="44884"/>
          <a:stretch/>
        </p:blipFill>
        <p:spPr bwMode="auto">
          <a:xfrm>
            <a:off x="2727473" y="5055430"/>
            <a:ext cx="3915065" cy="173787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CE8528-6F3A-3A3F-47E4-C4817F9FE57B}"/>
              </a:ext>
            </a:extLst>
          </p:cNvPr>
          <p:cNvSpPr txBox="1"/>
          <p:nvPr/>
        </p:nvSpPr>
        <p:spPr>
          <a:xfrm>
            <a:off x="683567" y="1700808"/>
            <a:ext cx="82089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Построение проекций плоских геометрических фигур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F80CAC-2712-6FDD-5D1A-4CA18316C0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4195" y="2636912"/>
            <a:ext cx="536765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Линии уровня плоскости (главные линии плоскости)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0562" y="1340767"/>
            <a:ext cx="8196238" cy="17543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Линии уровня плоскости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─ горизонтальные h</a:t>
            </a:r>
            <a:r>
              <a:rPr lang="ru-RU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фронтальные f</a:t>
            </a:r>
            <a:r>
              <a:rPr lang="ru-RU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профильные p</a:t>
            </a:r>
            <a:r>
              <a:rPr lang="ru-RU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прямые линии, принадлежащие заданной плоскости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Если в плоскости общего положения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например, заданной треугольником АВС, построить две горизонтальные прямые, то они будут параллельны друг другу. Поэтому можно сделать вывод, что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горизонтальные прямые линии одной и той же плоскости параллельны между собой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C400AC-8D48-5845-32F3-2B6AA449665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04" y="3560341"/>
            <a:ext cx="3597910" cy="262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7C42F3-39F5-D1D6-9D68-F85C875142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9185" y="3762907"/>
            <a:ext cx="3777615" cy="221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857</Words>
  <Application>Microsoft Office PowerPoint</Application>
  <PresentationFormat>Экран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Тема Office</vt:lpstr>
      <vt:lpstr>Начертательная геометрия  и  инженерная графика</vt:lpstr>
      <vt:lpstr>Проецирование плоскости</vt:lpstr>
      <vt:lpstr>1. Положение плоскости относительно плоскостей проекций</vt:lpstr>
      <vt:lpstr>Презентация PowerPoint</vt:lpstr>
      <vt:lpstr>2. Основные задачи, решаемые на плоскости</vt:lpstr>
      <vt:lpstr>Презентация PowerPoint</vt:lpstr>
      <vt:lpstr>Презентация PowerPoint</vt:lpstr>
      <vt:lpstr>Презентация PowerPoint</vt:lpstr>
      <vt:lpstr>3. Линии уровня плоскости (главные линии плоскости)</vt:lpstr>
      <vt:lpstr>4. Определение углов наклона плоскости к основным плоскостям проекций</vt:lpstr>
      <vt:lpstr>5. Взаимное положение точки и плоскости</vt:lpstr>
      <vt:lpstr>6. Взаимное положение двух плоскостей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Начертательная геометрия  и  инженерная графика</dc:title>
  <dc:creator>UMU</dc:creator>
  <cp:lastModifiedBy>hp hp</cp:lastModifiedBy>
  <cp:revision>56</cp:revision>
  <dcterms:created xsi:type="dcterms:W3CDTF">2023-09-07T07:14:53Z</dcterms:created>
  <dcterms:modified xsi:type="dcterms:W3CDTF">2023-09-22T08:52:11Z</dcterms:modified>
</cp:coreProperties>
</file>