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363" r:id="rId4"/>
    <p:sldId id="350" r:id="rId5"/>
    <p:sldId id="349" r:id="rId6"/>
    <p:sldId id="288" r:id="rId7"/>
    <p:sldId id="289" r:id="rId8"/>
    <p:sldId id="287" r:id="rId9"/>
    <p:sldId id="258" r:id="rId10"/>
    <p:sldId id="375" r:id="rId11"/>
    <p:sldId id="290" r:id="rId12"/>
    <p:sldId id="351" r:id="rId13"/>
    <p:sldId id="352" r:id="rId14"/>
    <p:sldId id="353" r:id="rId15"/>
    <p:sldId id="354" r:id="rId16"/>
    <p:sldId id="364" r:id="rId17"/>
    <p:sldId id="291" r:id="rId18"/>
    <p:sldId id="292" r:id="rId19"/>
    <p:sldId id="293" r:id="rId20"/>
    <p:sldId id="296" r:id="rId21"/>
    <p:sldId id="295" r:id="rId22"/>
    <p:sldId id="298" r:id="rId23"/>
    <p:sldId id="299" r:id="rId24"/>
    <p:sldId id="370" r:id="rId25"/>
    <p:sldId id="371" r:id="rId26"/>
    <p:sldId id="365" r:id="rId27"/>
    <p:sldId id="366" r:id="rId28"/>
    <p:sldId id="373" r:id="rId29"/>
    <p:sldId id="374" r:id="rId30"/>
    <p:sldId id="368" r:id="rId31"/>
    <p:sldId id="369"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418" autoAdjust="0"/>
    <p:restoredTop sz="94692" autoAdjust="0"/>
  </p:normalViewPr>
  <p:slideViewPr>
    <p:cSldViewPr>
      <p:cViewPr>
        <p:scale>
          <a:sx n="90" d="100"/>
          <a:sy n="90" d="100"/>
        </p:scale>
        <p:origin x="-240"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70" d="100"/>
          <a:sy n="70" d="100"/>
        </p:scale>
        <p:origin x="-32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AB1D6-30AA-4CA6-99FD-980491164296}" type="datetimeFigureOut">
              <a:rPr lang="ru-RU" smtClean="0"/>
              <a:pPr/>
              <a:t>15.03.2020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5AE83B-B78C-4D94-8D91-1F19696FCE5F}" type="slidenum">
              <a:rPr lang="ru-RU" smtClean="0"/>
              <a:pPr/>
              <a:t>‹#›</a:t>
            </a:fld>
            <a:endParaRPr lang="ru-RU"/>
          </a:p>
        </p:txBody>
      </p:sp>
    </p:spTree>
    <p:extLst>
      <p:ext uri="{BB962C8B-B14F-4D97-AF65-F5344CB8AC3E}">
        <p14:creationId xmlns:p14="http://schemas.microsoft.com/office/powerpoint/2010/main" val="273568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45AE83B-B78C-4D94-8D91-1F19696FCE5F}" type="slidenum">
              <a:rPr lang="ru-RU" smtClean="0"/>
              <a:pPr/>
              <a:t>4</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6"/>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9"/>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0E2FC50-6BAC-4634-8DA2-0E2EE76CB92E}" type="datetimeFigureOut">
              <a:rPr lang="ru-RU" smtClean="0"/>
              <a:pPr/>
              <a:t>15.03.2020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1993BD-EBC2-4D71-94E9-462A320E92C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2FC50-6BAC-4634-8DA2-0E2EE76CB92E}" type="datetimeFigureOut">
              <a:rPr lang="ru-RU" smtClean="0"/>
              <a:pPr/>
              <a:t>15.03.2020</a:t>
            </a:fld>
            <a:endParaRPr lang="ru-RU"/>
          </a:p>
        </p:txBody>
      </p:sp>
      <p:sp>
        <p:nvSpPr>
          <p:cNvPr id="5" name="Нижний колонтитул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993BD-EBC2-4D71-94E9-462A320E92C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14348" y="714357"/>
            <a:ext cx="7772400" cy="1470025"/>
          </a:xfrm>
        </p:spPr>
        <p:txBody>
          <a:bodyPr>
            <a:normAutofit/>
          </a:bodyPr>
          <a:lstStyle/>
          <a:p>
            <a:r>
              <a:rPr lang="ru-RU" sz="2400" b="1" dirty="0">
                <a:latin typeface="Times New Roman" pitchFamily="18" charset="0"/>
                <a:cs typeface="Times New Roman" pitchFamily="18" charset="0"/>
              </a:rPr>
              <a:t>Проблема познаваемости мира как важнейшая проблема философии. Гносеология и эпистемология.</a:t>
            </a:r>
            <a:r>
              <a:rPr lang="ru-RU" sz="2400" dirty="0" smtClean="0">
                <a:latin typeface="Times New Roman" pitchFamily="18" charset="0"/>
                <a:cs typeface="Times New Roman" pitchFamily="18" charset="0"/>
              </a:rPr>
              <a:t/>
            </a:r>
            <a:br>
              <a:rPr lang="ru-RU" sz="2400" dirty="0" smtClean="0">
                <a:latin typeface="Times New Roman" pitchFamily="18" charset="0"/>
                <a:cs typeface="Times New Roman" pitchFamily="18" charset="0"/>
              </a:rPr>
            </a:br>
            <a:endParaRPr lang="ru-RU" sz="2000" dirty="0">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357157" y="1785926"/>
            <a:ext cx="8501123" cy="3429024"/>
          </a:xfrm>
        </p:spPr>
        <p:txBody>
          <a:bodyPr>
            <a:normAutofit/>
          </a:bodyPr>
          <a:lstStyle/>
          <a:p>
            <a:pPr>
              <a:spcBef>
                <a:spcPts val="0"/>
              </a:spcBef>
            </a:pPr>
            <a:r>
              <a:rPr lang="ru-RU" sz="2000" b="1" dirty="0">
                <a:solidFill>
                  <a:schemeClr val="tx1"/>
                </a:solidFill>
                <a:latin typeface="Times New Roman" pitchFamily="18" charset="0"/>
                <a:cs typeface="Times New Roman" pitchFamily="18" charset="0"/>
              </a:rPr>
              <a:t>План </a:t>
            </a:r>
            <a:r>
              <a:rPr lang="ru-RU" sz="2000" b="1" dirty="0" smtClean="0">
                <a:solidFill>
                  <a:schemeClr val="tx1"/>
                </a:solidFill>
                <a:latin typeface="Times New Roman" pitchFamily="18" charset="0"/>
                <a:cs typeface="Times New Roman" pitchFamily="18" charset="0"/>
              </a:rPr>
              <a:t>лекции</a:t>
            </a:r>
            <a:endParaRPr lang="en-US" sz="2000" b="1" dirty="0" smtClean="0">
              <a:solidFill>
                <a:schemeClr val="tx1"/>
              </a:solidFill>
              <a:latin typeface="Times New Roman" pitchFamily="18" charset="0"/>
              <a:cs typeface="Times New Roman" pitchFamily="18" charset="0"/>
            </a:endParaRPr>
          </a:p>
          <a:p>
            <a:pPr>
              <a:spcBef>
                <a:spcPts val="0"/>
              </a:spcBef>
            </a:pPr>
            <a:endParaRPr lang="en-US" sz="2000" b="1" dirty="0" smtClean="0">
              <a:solidFill>
                <a:schemeClr val="tx1"/>
              </a:solidFill>
              <a:latin typeface="Times New Roman" pitchFamily="18" charset="0"/>
              <a:cs typeface="Times New Roman" pitchFamily="18" charset="0"/>
            </a:endParaRPr>
          </a:p>
          <a:p>
            <a:pPr>
              <a:spcBef>
                <a:spcPts val="0"/>
              </a:spcBef>
            </a:pPr>
            <a:endParaRPr lang="en-US" sz="2000" b="1" dirty="0" smtClean="0">
              <a:solidFill>
                <a:schemeClr val="tx1"/>
              </a:solidFill>
              <a:latin typeface="Times New Roman" pitchFamily="18" charset="0"/>
              <a:cs typeface="Times New Roman" pitchFamily="18" charset="0"/>
            </a:endParaRPr>
          </a:p>
          <a:p>
            <a:pPr marL="360000" lvl="0" indent="-360000" algn="just">
              <a:spcBef>
                <a:spcPts val="0"/>
              </a:spcBef>
              <a:buFont typeface="+mj-lt"/>
              <a:buAutoNum type="arabicPeriod"/>
            </a:pPr>
            <a:r>
              <a:rPr lang="ru-RU" sz="2000" dirty="0" smtClean="0">
                <a:solidFill>
                  <a:schemeClr val="tx1"/>
                </a:solidFill>
                <a:latin typeface="Times New Roman" pitchFamily="18" charset="0"/>
                <a:cs typeface="Times New Roman" pitchFamily="18" charset="0"/>
              </a:rPr>
              <a:t>Предмет </a:t>
            </a:r>
            <a:r>
              <a:rPr lang="ru-RU" sz="2000" dirty="0">
                <a:solidFill>
                  <a:schemeClr val="tx1"/>
                </a:solidFill>
                <a:latin typeface="Times New Roman" pitchFamily="18" charset="0"/>
                <a:cs typeface="Times New Roman" pitchFamily="18" charset="0"/>
              </a:rPr>
              <a:t>и основные вопросы гносеологии. </a:t>
            </a:r>
          </a:p>
          <a:p>
            <a:pPr marL="360000" lvl="0" indent="-360000" algn="just">
              <a:spcBef>
                <a:spcPts val="0"/>
              </a:spcBef>
              <a:buFont typeface="+mj-lt"/>
              <a:buAutoNum type="arabicPeriod"/>
            </a:pPr>
            <a:r>
              <a:rPr lang="ru-RU" sz="2000" dirty="0" smtClean="0">
                <a:solidFill>
                  <a:schemeClr val="tx1"/>
                </a:solidFill>
                <a:latin typeface="Times New Roman" pitchFamily="18" charset="0"/>
                <a:cs typeface="Times New Roman" pitchFamily="18" charset="0"/>
              </a:rPr>
              <a:t>Познание </a:t>
            </a:r>
            <a:r>
              <a:rPr lang="ru-RU" sz="2000" dirty="0">
                <a:solidFill>
                  <a:schemeClr val="tx1"/>
                </a:solidFill>
                <a:latin typeface="Times New Roman" pitchFamily="18" charset="0"/>
                <a:cs typeface="Times New Roman" pitchFamily="18" charset="0"/>
              </a:rPr>
              <a:t>как процесс. </a:t>
            </a:r>
          </a:p>
          <a:p>
            <a:pPr marL="360000" lvl="0" indent="-360000" algn="just">
              <a:spcBef>
                <a:spcPts val="0"/>
              </a:spcBef>
              <a:buFont typeface="+mj-lt"/>
              <a:buAutoNum type="arabicPeriod"/>
            </a:pPr>
            <a:r>
              <a:rPr lang="ru-RU" sz="2000" dirty="0" smtClean="0">
                <a:solidFill>
                  <a:schemeClr val="tx1"/>
                </a:solidFill>
                <a:latin typeface="Times New Roman" pitchFamily="18" charset="0"/>
                <a:cs typeface="Times New Roman" pitchFamily="18" charset="0"/>
              </a:rPr>
              <a:t>Проблема </a:t>
            </a:r>
            <a:r>
              <a:rPr lang="ru-RU" sz="2000" dirty="0">
                <a:solidFill>
                  <a:schemeClr val="tx1"/>
                </a:solidFill>
                <a:latin typeface="Times New Roman" pitchFamily="18" charset="0"/>
                <a:cs typeface="Times New Roman" pitchFamily="18" charset="0"/>
              </a:rPr>
              <a:t>познаваемости мира. Структура познавательного отношения.</a:t>
            </a:r>
          </a:p>
          <a:p>
            <a:pPr marL="360000" lvl="0" indent="-360000" algn="just">
              <a:spcBef>
                <a:spcPts val="0"/>
              </a:spcBef>
              <a:buFont typeface="+mj-lt"/>
              <a:buAutoNum type="arabicPeriod"/>
            </a:pPr>
            <a:r>
              <a:rPr lang="ru-RU" sz="2000" dirty="0" smtClean="0">
                <a:solidFill>
                  <a:schemeClr val="tx1"/>
                </a:solidFill>
                <a:latin typeface="Times New Roman" pitchFamily="18" charset="0"/>
                <a:cs typeface="Times New Roman" pitchFamily="18" charset="0"/>
              </a:rPr>
              <a:t>Практика </a:t>
            </a:r>
            <a:r>
              <a:rPr lang="ru-RU" sz="2000" dirty="0">
                <a:solidFill>
                  <a:schemeClr val="tx1"/>
                </a:solidFill>
                <a:latin typeface="Times New Roman" pitchFamily="18" charset="0"/>
                <a:cs typeface="Times New Roman" pitchFamily="18" charset="0"/>
              </a:rPr>
              <a:t>и ее функции в процессе </a:t>
            </a:r>
            <a:r>
              <a:rPr lang="ru-RU" sz="2000" dirty="0" smtClean="0">
                <a:solidFill>
                  <a:schemeClr val="tx1"/>
                </a:solidFill>
                <a:latin typeface="Times New Roman" pitchFamily="18" charset="0"/>
                <a:cs typeface="Times New Roman" pitchFamily="18" charset="0"/>
              </a:rPr>
              <a:t>познания.</a:t>
            </a:r>
          </a:p>
          <a:p>
            <a:pPr marL="360000" lvl="0" indent="-360000" algn="just">
              <a:spcBef>
                <a:spcPts val="0"/>
              </a:spcBef>
              <a:buFont typeface="+mj-lt"/>
              <a:buAutoNum type="arabicPeriod"/>
            </a:pPr>
            <a:r>
              <a:rPr lang="ru-RU" sz="2000" dirty="0" smtClean="0">
                <a:solidFill>
                  <a:schemeClr val="tx1"/>
                </a:solidFill>
                <a:latin typeface="Times New Roman" panose="02020603050405020304" pitchFamily="18" charset="0"/>
                <a:cs typeface="Times New Roman" panose="02020603050405020304" pitchFamily="18" charset="0"/>
              </a:rPr>
              <a:t>Знание </a:t>
            </a:r>
            <a:r>
              <a:rPr lang="ru-RU" sz="2000" dirty="0">
                <a:solidFill>
                  <a:schemeClr val="tx1"/>
                </a:solidFill>
                <a:latin typeface="Times New Roman" panose="02020603050405020304" pitchFamily="18" charset="0"/>
                <a:cs typeface="Times New Roman" panose="02020603050405020304" pitchFamily="18" charset="0"/>
              </a:rPr>
              <a:t>и его основные виды. Мнение, убеждение, вера, сомнение, предположение. </a:t>
            </a:r>
          </a:p>
          <a:p>
            <a:pPr algn="just">
              <a:spcBef>
                <a:spcPts val="0"/>
              </a:spcBef>
            </a:pPr>
            <a:endParaRPr lang="ru-RU" sz="2000" b="1" dirty="0">
              <a:solidFill>
                <a:schemeClr val="tx1"/>
              </a:solidFill>
              <a:latin typeface="Times New Roman" pitchFamily="18" charset="0"/>
              <a:cs typeface="Times New Roman" pitchFamily="18" charset="0"/>
            </a:endParaRPr>
          </a:p>
          <a:p>
            <a:pPr algn="just">
              <a:lnSpc>
                <a:spcPct val="120000"/>
              </a:lnSpc>
              <a:spcBef>
                <a:spcPts val="0"/>
              </a:spcBef>
            </a:pPr>
            <a:endParaRPr lang="ru-RU" sz="2000" dirty="0">
              <a:solidFill>
                <a:schemeClr val="tx1"/>
              </a:solidFill>
              <a:latin typeface="Times New Roman" pitchFamily="18" charset="0"/>
              <a:cs typeface="Times New Roman" pitchFamily="18" charset="0"/>
            </a:endParaRPr>
          </a:p>
          <a:p>
            <a:pPr algn="just">
              <a:lnSpc>
                <a:spcPct val="120000"/>
              </a:lnSpc>
              <a:spcBef>
                <a:spcPts val="0"/>
              </a:spcBef>
            </a:pPr>
            <a:endParaRPr lang="ru-RU"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Проблема </a:t>
            </a:r>
            <a:r>
              <a:rPr lang="ru-RU" sz="1800" b="1" dirty="0">
                <a:solidFill>
                  <a:schemeClr val="tx1"/>
                </a:solidFill>
                <a:latin typeface="Times New Roman" panose="02020603050405020304" pitchFamily="18" charset="0"/>
                <a:cs typeface="Times New Roman" panose="02020603050405020304" pitchFamily="18" charset="0"/>
              </a:rPr>
              <a:t>познаваемости мира. Структура познавательного отношения.</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 структуре познавательной деятельности выделяются </a:t>
            </a:r>
            <a:r>
              <a:rPr lang="ru-RU" sz="1800" i="1" dirty="0">
                <a:solidFill>
                  <a:schemeClr val="tx1"/>
                </a:solidFill>
                <a:latin typeface="Times New Roman" panose="02020603050405020304" pitchFamily="18" charset="0"/>
                <a:cs typeface="Times New Roman" panose="02020603050405020304" pitchFamily="18" charset="0"/>
              </a:rPr>
              <a:t>субъект познания, объект познания и познавательная </a:t>
            </a:r>
            <a:r>
              <a:rPr lang="ru-RU" sz="1800" i="1" dirty="0" smtClean="0">
                <a:solidFill>
                  <a:schemeClr val="tx1"/>
                </a:solidFill>
                <a:latin typeface="Times New Roman" panose="02020603050405020304" pitchFamily="18" charset="0"/>
                <a:cs typeface="Times New Roman" panose="02020603050405020304" pitchFamily="18" charset="0"/>
              </a:rPr>
              <a:t>активность </a:t>
            </a:r>
            <a:r>
              <a:rPr lang="ru-RU" sz="1800" i="1" dirty="0">
                <a:solidFill>
                  <a:schemeClr val="tx1"/>
                </a:solidFill>
                <a:latin typeface="Times New Roman" panose="02020603050405020304" pitchFamily="18" charset="0"/>
                <a:cs typeface="Times New Roman" panose="02020603050405020304" pitchFamily="18" charset="0"/>
              </a:rPr>
              <a:t>субъекта, направленная на объект. </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Субъект</a:t>
            </a:r>
            <a:r>
              <a:rPr lang="ru-RU" sz="1800" dirty="0">
                <a:solidFill>
                  <a:schemeClr val="tx1"/>
                </a:solidFill>
                <a:latin typeface="Times New Roman" panose="02020603050405020304" pitchFamily="18" charset="0"/>
                <a:cs typeface="Times New Roman" panose="02020603050405020304" pitchFamily="18" charset="0"/>
              </a:rPr>
              <a:t> - </a:t>
            </a:r>
            <a:r>
              <a:rPr lang="ru-RU" sz="1800" dirty="0" smtClean="0">
                <a:solidFill>
                  <a:schemeClr val="tx1"/>
                </a:solidFill>
                <a:latin typeface="Times New Roman" panose="02020603050405020304" pitchFamily="18" charset="0"/>
                <a:cs typeface="Times New Roman" panose="02020603050405020304" pitchFamily="18" charset="0"/>
              </a:rPr>
              <a:t>индивидуальный </a:t>
            </a:r>
            <a:r>
              <a:rPr lang="ru-RU" sz="1800" dirty="0">
                <a:solidFill>
                  <a:schemeClr val="tx1"/>
                </a:solidFill>
                <a:latin typeface="Times New Roman" panose="02020603050405020304" pitchFamily="18" charset="0"/>
                <a:cs typeface="Times New Roman" panose="02020603050405020304" pitchFamily="18" charset="0"/>
              </a:rPr>
              <a:t>или коллективный носитель познавательной </a:t>
            </a:r>
            <a:r>
              <a:rPr lang="ru-RU" sz="1800" dirty="0" smtClean="0">
                <a:solidFill>
                  <a:schemeClr val="tx1"/>
                </a:solidFill>
                <a:latin typeface="Times New Roman" panose="02020603050405020304" pitchFamily="18" charset="0"/>
                <a:cs typeface="Times New Roman" panose="02020603050405020304" pitchFamily="18" charset="0"/>
              </a:rPr>
              <a:t>деятельности</a:t>
            </a:r>
            <a:r>
              <a:rPr lang="ru-RU" sz="1800" dirty="0">
                <a:solidFill>
                  <a:schemeClr val="tx1"/>
                </a:solidFill>
                <a:latin typeface="Times New Roman" panose="02020603050405020304" pitchFamily="18" charset="0"/>
                <a:cs typeface="Times New Roman" panose="02020603050405020304" pitchFamily="18" charset="0"/>
              </a:rPr>
              <a:t>, источник активности, направленный на объект. </a:t>
            </a:r>
            <a:r>
              <a:rPr lang="ru-RU" sz="1800" b="1" dirty="0">
                <a:solidFill>
                  <a:schemeClr val="tx1"/>
                </a:solidFill>
                <a:latin typeface="Times New Roman" panose="02020603050405020304" pitchFamily="18" charset="0"/>
                <a:cs typeface="Times New Roman" panose="02020603050405020304" pitchFamily="18" charset="0"/>
              </a:rPr>
              <a:t>Объект</a:t>
            </a:r>
            <a:r>
              <a:rPr lang="ru-RU" sz="1800" dirty="0">
                <a:solidFill>
                  <a:schemeClr val="tx1"/>
                </a:solidFill>
                <a:latin typeface="Times New Roman" panose="02020603050405020304" pitchFamily="18" charset="0"/>
                <a:cs typeface="Times New Roman" panose="02020603050405020304" pitchFamily="18" charset="0"/>
              </a:rPr>
              <a:t> – это часть реальности, находящаяся во взаимодействии с </a:t>
            </a:r>
            <a:r>
              <a:rPr lang="ru-RU" sz="1800" dirty="0" smtClean="0">
                <a:solidFill>
                  <a:schemeClr val="tx1"/>
                </a:solidFill>
                <a:latin typeface="Times New Roman" panose="02020603050405020304" pitchFamily="18" charset="0"/>
                <a:cs typeface="Times New Roman" panose="02020603050405020304" pitchFamily="18" charset="0"/>
              </a:rPr>
              <a:t>субъектом</a:t>
            </a:r>
            <a:r>
              <a:rPr lang="ru-RU" sz="1800" dirty="0">
                <a:solidFill>
                  <a:schemeClr val="tx1"/>
                </a:solidFill>
                <a:latin typeface="Times New Roman" panose="02020603050405020304" pitchFamily="18" charset="0"/>
                <a:cs typeface="Times New Roman" panose="02020603050405020304" pitchFamily="18" charset="0"/>
              </a:rPr>
              <a:t>. Объектом также называют то, что находится внутри </a:t>
            </a:r>
            <a:r>
              <a:rPr lang="ru-RU" sz="1800" dirty="0" smtClean="0">
                <a:solidFill>
                  <a:schemeClr val="tx1"/>
                </a:solidFill>
                <a:latin typeface="Times New Roman" panose="02020603050405020304" pitchFamily="18" charset="0"/>
                <a:cs typeface="Times New Roman" panose="02020603050405020304" pitchFamily="18" charset="0"/>
              </a:rPr>
              <a:t>мышления </a:t>
            </a:r>
            <a:r>
              <a:rPr lang="ru-RU" sz="1800" dirty="0">
                <a:solidFill>
                  <a:schemeClr val="tx1"/>
                </a:solidFill>
                <a:latin typeface="Times New Roman" panose="02020603050405020304" pitchFamily="18" charset="0"/>
                <a:cs typeface="Times New Roman" panose="02020603050405020304" pitchFamily="18" charset="0"/>
              </a:rPr>
              <a:t>и противостоит явлениям мысли в качестве </a:t>
            </a:r>
            <a:r>
              <a:rPr lang="ru-RU" sz="1800" dirty="0" smtClean="0">
                <a:solidFill>
                  <a:schemeClr val="tx1"/>
                </a:solidFill>
                <a:latin typeface="Times New Roman" panose="02020603050405020304" pitchFamily="18" charset="0"/>
                <a:cs typeface="Times New Roman" panose="02020603050405020304" pitchFamily="18" charset="0"/>
              </a:rPr>
              <a:t>мыслительного </a:t>
            </a:r>
            <a:r>
              <a:rPr lang="ru-RU" sz="1800" dirty="0">
                <a:solidFill>
                  <a:schemeClr val="tx1"/>
                </a:solidFill>
                <a:latin typeface="Times New Roman" panose="02020603050405020304" pitchFamily="18" charset="0"/>
                <a:cs typeface="Times New Roman" panose="02020603050405020304" pitchFamily="18" charset="0"/>
              </a:rPr>
              <a:t>предмета</a:t>
            </a:r>
            <a:r>
              <a:rPr lang="ru-RU" sz="1800"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 процессе познавательной деятельности субъект познания вступает во взаимоотношения с объектом познания, и в процессе этого взаимоотношения совершается формирование объекта как объекта познания и в определенной степени также происходит формирование субъекта. </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87052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00858"/>
          </a:xfrm>
        </p:spPr>
        <p:txBody>
          <a:bodyPr>
            <a:normAutofit/>
          </a:bodyPr>
          <a:lstStyle/>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Познание </a:t>
            </a:r>
            <a:r>
              <a:rPr lang="ru-RU" sz="1800" dirty="0">
                <a:solidFill>
                  <a:schemeClr val="tx1"/>
                </a:solidFill>
                <a:latin typeface="Times New Roman" panose="02020603050405020304" pitchFamily="18" charset="0"/>
                <a:cs typeface="Times New Roman" panose="02020603050405020304" pitchFamily="18" charset="0"/>
              </a:rPr>
              <a:t>не создает объект как таковой, оно лишь делает вещь или явление частью познавательной </a:t>
            </a:r>
            <a:r>
              <a:rPr lang="ru-RU" sz="1800" dirty="0" smtClean="0">
                <a:solidFill>
                  <a:schemeClr val="tx1"/>
                </a:solidFill>
                <a:latin typeface="Times New Roman" panose="02020603050405020304" pitchFamily="18" charset="0"/>
                <a:cs typeface="Times New Roman" panose="02020603050405020304" pitchFamily="18" charset="0"/>
              </a:rPr>
              <a:t>деятельности, прежде </a:t>
            </a:r>
            <a:r>
              <a:rPr lang="ru-RU" sz="1800" dirty="0">
                <a:solidFill>
                  <a:schemeClr val="tx1"/>
                </a:solidFill>
                <a:latin typeface="Times New Roman" panose="02020603050405020304" pitchFamily="18" charset="0"/>
                <a:cs typeface="Times New Roman" panose="02020603050405020304" pitchFamily="18" charset="0"/>
              </a:rPr>
              <a:t>всего, через выделение их из совокупности предметов или явлений окружающего мира. Познание как бы делает избранный объект «центром мира», в котором все остальные вещи или явления рассматриваются с точки зрения взаимодействия с объектом </a:t>
            </a:r>
            <a:r>
              <a:rPr lang="ru-RU" sz="1800" dirty="0" smtClean="0">
                <a:solidFill>
                  <a:schemeClr val="tx1"/>
                </a:solidFill>
                <a:latin typeface="Times New Roman" panose="02020603050405020304" pitchFamily="18" charset="0"/>
                <a:cs typeface="Times New Roman" panose="02020603050405020304" pitchFamily="18" charset="0"/>
              </a:rPr>
              <a:t>изучения.</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Познание </a:t>
            </a:r>
            <a:r>
              <a:rPr lang="ru-RU" sz="1800" dirty="0">
                <a:solidFill>
                  <a:schemeClr val="tx1"/>
                </a:solidFill>
                <a:latin typeface="Times New Roman" panose="02020603050405020304" pitchFamily="18" charset="0"/>
                <a:cs typeface="Times New Roman" panose="02020603050405020304" pitchFamily="18" charset="0"/>
              </a:rPr>
              <a:t>представляет собой процесс получения и </a:t>
            </a:r>
            <a:r>
              <a:rPr lang="ru-RU" sz="1800" dirty="0" smtClean="0">
                <a:solidFill>
                  <a:schemeClr val="tx1"/>
                </a:solidFill>
                <a:latin typeface="Times New Roman" panose="02020603050405020304" pitchFamily="18" charset="0"/>
                <a:cs typeface="Times New Roman" panose="02020603050405020304" pitchFamily="18" charset="0"/>
              </a:rPr>
              <a:t>переработки </a:t>
            </a:r>
            <a:r>
              <a:rPr lang="ru-RU" sz="1800" dirty="0">
                <a:solidFill>
                  <a:schemeClr val="tx1"/>
                </a:solidFill>
                <a:latin typeface="Times New Roman" panose="02020603050405020304" pitchFamily="18" charset="0"/>
                <a:cs typeface="Times New Roman" panose="02020603050405020304" pitchFamily="18" charset="0"/>
              </a:rPr>
              <a:t>знания об изучаемом предмете, на который оно </a:t>
            </a:r>
            <a:r>
              <a:rPr lang="ru-RU" sz="1800" dirty="0" smtClean="0">
                <a:solidFill>
                  <a:schemeClr val="tx1"/>
                </a:solidFill>
                <a:latin typeface="Times New Roman" panose="02020603050405020304" pitchFamily="18" charset="0"/>
                <a:cs typeface="Times New Roman" panose="02020603050405020304" pitchFamily="18" charset="0"/>
              </a:rPr>
              <a:t>направлено</a:t>
            </a:r>
            <a:r>
              <a:rPr lang="ru-RU" sz="1800" dirty="0">
                <a:solidFill>
                  <a:schemeClr val="tx1"/>
                </a:solidFill>
                <a:latin typeface="Times New Roman" panose="02020603050405020304" pitchFamily="18" charset="0"/>
                <a:cs typeface="Times New Roman" panose="02020603050405020304" pitchFamily="18" charset="0"/>
              </a:rPr>
              <a:t>. Поэтому познание носит предметный характер, как по своему содержанию, так и по своей направленности. Но процесс познания, как и другие виды человеческой </a:t>
            </a:r>
            <a:r>
              <a:rPr lang="ru-RU" sz="1800" dirty="0" smtClean="0">
                <a:solidFill>
                  <a:schemeClr val="tx1"/>
                </a:solidFill>
                <a:latin typeface="Times New Roman" panose="02020603050405020304" pitchFamily="18" charset="0"/>
                <a:cs typeface="Times New Roman" panose="02020603050405020304" pitchFamily="18" charset="0"/>
              </a:rPr>
              <a:t>деятельности</a:t>
            </a:r>
            <a:r>
              <a:rPr lang="ru-RU" sz="1800" dirty="0">
                <a:solidFill>
                  <a:schemeClr val="tx1"/>
                </a:solidFill>
                <a:latin typeface="Times New Roman" panose="02020603050405020304" pitchFamily="18" charset="0"/>
                <a:cs typeface="Times New Roman" panose="02020603050405020304" pitchFamily="18" charset="0"/>
              </a:rPr>
              <a:t>, является </a:t>
            </a:r>
            <a:r>
              <a:rPr lang="ru-RU" sz="1800" i="1" dirty="0">
                <a:solidFill>
                  <a:schemeClr val="tx1"/>
                </a:solidFill>
                <a:latin typeface="Times New Roman" panose="02020603050405020304" pitchFamily="18" charset="0"/>
                <a:cs typeface="Times New Roman" panose="02020603050405020304" pitchFamily="18" charset="0"/>
              </a:rPr>
              <a:t>осознанным</a:t>
            </a:r>
            <a:r>
              <a:rPr lang="ru-RU" sz="1800" dirty="0">
                <a:solidFill>
                  <a:schemeClr val="tx1"/>
                </a:solidFill>
                <a:latin typeface="Times New Roman" panose="02020603050405020304" pitchFamily="18" charset="0"/>
                <a:cs typeface="Times New Roman" panose="02020603050405020304" pitchFamily="18" charset="0"/>
              </a:rPr>
              <a:t>, т.е. человек в процессе познания осознает свою познавательную деятельность. Подобная </a:t>
            </a:r>
            <a:r>
              <a:rPr lang="ru-RU" sz="1800" dirty="0" smtClean="0">
                <a:solidFill>
                  <a:schemeClr val="tx1"/>
                </a:solidFill>
                <a:latin typeface="Times New Roman" panose="02020603050405020304" pitchFamily="18" charset="0"/>
                <a:cs typeface="Times New Roman" panose="02020603050405020304" pitchFamily="18" charset="0"/>
              </a:rPr>
              <a:t>направленность </a:t>
            </a:r>
            <a:r>
              <a:rPr lang="ru-RU" sz="1800" dirty="0">
                <a:solidFill>
                  <a:schemeClr val="tx1"/>
                </a:solidFill>
                <a:latin typeface="Times New Roman" panose="02020603050405020304" pitchFamily="18" charset="0"/>
                <a:cs typeface="Times New Roman" panose="02020603050405020304" pitchFamily="18" charset="0"/>
              </a:rPr>
              <a:t>познания получила название </a:t>
            </a:r>
            <a:r>
              <a:rPr lang="ru-RU" sz="1800" i="1" dirty="0">
                <a:solidFill>
                  <a:schemeClr val="tx1"/>
                </a:solidFill>
                <a:latin typeface="Times New Roman" panose="02020603050405020304" pitchFamily="18" charset="0"/>
                <a:cs typeface="Times New Roman" panose="02020603050405020304" pitchFamily="18" charset="0"/>
              </a:rPr>
              <a:t>рефлексии</a:t>
            </a:r>
            <a:r>
              <a:rPr lang="ru-RU" sz="1800" dirty="0">
                <a:solidFill>
                  <a:schemeClr val="tx1"/>
                </a:solidFill>
                <a:latin typeface="Times New Roman" panose="02020603050405020304" pitchFamily="18" charset="0"/>
                <a:cs typeface="Times New Roman" panose="02020603050405020304" pitchFamily="18" charset="0"/>
              </a:rPr>
              <a:t> (т.е. </a:t>
            </a:r>
            <a:r>
              <a:rPr lang="ru-RU" sz="1800" dirty="0" smtClean="0">
                <a:solidFill>
                  <a:schemeClr val="tx1"/>
                </a:solidFill>
                <a:latin typeface="Times New Roman" panose="02020603050405020304" pitchFamily="18" charset="0"/>
                <a:cs typeface="Times New Roman" panose="02020603050405020304" pitchFamily="18" charset="0"/>
              </a:rPr>
              <a:t>направленности </a:t>
            </a:r>
            <a:r>
              <a:rPr lang="ru-RU" sz="1800" dirty="0">
                <a:solidFill>
                  <a:schemeClr val="tx1"/>
                </a:solidFill>
                <a:latin typeface="Times New Roman" panose="02020603050405020304" pitchFamily="18" charset="0"/>
                <a:cs typeface="Times New Roman" panose="02020603050405020304" pitchFamily="18" charset="0"/>
              </a:rPr>
              <a:t>познания на самое себя).</a:t>
            </a:r>
          </a:p>
          <a:p>
            <a:pPr algn="just">
              <a:spcBef>
                <a:spcPts val="0"/>
              </a:spcBef>
            </a:pPr>
            <a:endParaRPr lang="ru-RU" sz="1800" dirty="0" smtClean="0">
              <a:solidFill>
                <a:schemeClr val="tx1"/>
              </a:solidFill>
              <a:latin typeface="Times New Roman" pitchFamily="18" charset="0"/>
              <a:cs typeface="Times New Roman" panose="02020603050405020304" pitchFamily="18" charset="0"/>
            </a:endParaRPr>
          </a:p>
          <a:p>
            <a:pPr algn="just">
              <a:spcBef>
                <a:spcPts val="0"/>
              </a:spcBef>
            </a:pPr>
            <a:endParaRPr lang="ru-RU" sz="2000" dirty="0" smtClean="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4" y="142852"/>
            <a:ext cx="8858312" cy="5909310"/>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Структуру познавательной деятельности образуют знания и способы их применения (методы). </a:t>
            </a:r>
          </a:p>
          <a:p>
            <a:pPr algn="just"/>
            <a:r>
              <a:rPr lang="ru-RU" b="1" dirty="0" smtClean="0">
                <a:latin typeface="Times New Roman" panose="02020603050405020304" pitchFamily="18" charset="0"/>
                <a:cs typeface="Times New Roman" panose="02020603050405020304" pitchFamily="18" charset="0"/>
              </a:rPr>
              <a:t>Метод</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это </a:t>
            </a:r>
            <a:r>
              <a:rPr lang="ru-RU" i="1" dirty="0">
                <a:latin typeface="Times New Roman" panose="02020603050405020304" pitchFamily="18" charset="0"/>
                <a:cs typeface="Times New Roman" panose="02020603050405020304" pitchFamily="18" charset="0"/>
              </a:rPr>
              <a:t>способ </a:t>
            </a:r>
            <a:r>
              <a:rPr lang="ru-RU" i="1" dirty="0" smtClean="0">
                <a:latin typeface="Times New Roman" panose="02020603050405020304" pitchFamily="18" charset="0"/>
                <a:cs typeface="Times New Roman" panose="02020603050405020304" pitchFamily="18" charset="0"/>
              </a:rPr>
              <a:t>достижения </a:t>
            </a:r>
            <a:r>
              <a:rPr lang="ru-RU" i="1" dirty="0">
                <a:latin typeface="Times New Roman" panose="02020603050405020304" pitchFamily="18" charset="0"/>
                <a:cs typeface="Times New Roman" panose="02020603050405020304" pitchFamily="18" charset="0"/>
              </a:rPr>
              <a:t>определенной цели, совокупность приемов или </a:t>
            </a:r>
            <a:r>
              <a:rPr lang="ru-RU" i="1" dirty="0" smtClean="0">
                <a:latin typeface="Times New Roman" panose="02020603050405020304" pitchFamily="18" charset="0"/>
                <a:cs typeface="Times New Roman" panose="02020603050405020304" pitchFamily="18" charset="0"/>
              </a:rPr>
              <a:t>операций </a:t>
            </a:r>
            <a:r>
              <a:rPr lang="ru-RU" i="1" dirty="0">
                <a:latin typeface="Times New Roman" panose="02020603050405020304" pitchFamily="18" charset="0"/>
                <a:cs typeface="Times New Roman" panose="02020603050405020304" pitchFamily="18" charset="0"/>
              </a:rPr>
              <a:t>познания</a:t>
            </a:r>
            <a:r>
              <a:rPr lang="ru-RU" dirty="0">
                <a:latin typeface="Times New Roman" panose="02020603050405020304" pitchFamily="18" charset="0"/>
                <a:cs typeface="Times New Roman" panose="02020603050405020304" pitchFamily="18" charset="0"/>
              </a:rPr>
              <a:t>. Методом называются и эмпирические, и </a:t>
            </a:r>
            <a:r>
              <a:rPr lang="ru-RU" dirty="0" smtClean="0">
                <a:latin typeface="Times New Roman" panose="02020603050405020304" pitchFamily="18" charset="0"/>
                <a:cs typeface="Times New Roman" panose="02020603050405020304" pitchFamily="18" charset="0"/>
              </a:rPr>
              <a:t>теоретические </a:t>
            </a:r>
            <a:r>
              <a:rPr lang="ru-RU" dirty="0">
                <a:latin typeface="Times New Roman" panose="02020603050405020304" pitchFamily="18" charset="0"/>
                <a:cs typeface="Times New Roman" panose="02020603050405020304" pitchFamily="18" charset="0"/>
              </a:rPr>
              <a:t>исследовательские процедуры; но при всем </a:t>
            </a:r>
            <a:r>
              <a:rPr lang="ru-RU" dirty="0" smtClean="0">
                <a:latin typeface="Times New Roman" panose="02020603050405020304" pitchFamily="18" charset="0"/>
                <a:cs typeface="Times New Roman" panose="02020603050405020304" pitchFamily="18" charset="0"/>
              </a:rPr>
              <a:t>разнообразии </a:t>
            </a:r>
            <a:r>
              <a:rPr lang="ru-RU" dirty="0">
                <a:latin typeface="Times New Roman" panose="02020603050405020304" pitchFamily="18" charset="0"/>
                <a:cs typeface="Times New Roman" panose="02020603050405020304" pitchFamily="18" charset="0"/>
              </a:rPr>
              <a:t>познавательных методов - научных, философских и т.п. - их объединяет то, что любой из них представляет собой способ достижения желаемого результата, который есть не что иное, как определенная последовательность познавательных </a:t>
            </a:r>
            <a:r>
              <a:rPr lang="ru-RU" dirty="0" smtClean="0">
                <a:latin typeface="Times New Roman" panose="02020603050405020304" pitchFamily="18" charset="0"/>
                <a:cs typeface="Times New Roman" panose="02020603050405020304" pitchFamily="18" charset="0"/>
              </a:rPr>
              <a:t>действий</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Метод </a:t>
            </a:r>
            <a:r>
              <a:rPr lang="ru-RU" dirty="0">
                <a:latin typeface="Times New Roman" panose="02020603050405020304" pitchFamily="18" charset="0"/>
                <a:cs typeface="Times New Roman" panose="02020603050405020304" pitchFamily="18" charset="0"/>
              </a:rPr>
              <a:t>в своей структуре содержит определенное знание и опирающуюся на это знание совокупность </a:t>
            </a:r>
            <a:r>
              <a:rPr lang="ru-RU" dirty="0" smtClean="0">
                <a:latin typeface="Times New Roman" panose="02020603050405020304" pitchFamily="18" charset="0"/>
                <a:cs typeface="Times New Roman" panose="02020603050405020304" pitchFamily="18" charset="0"/>
              </a:rPr>
              <a:t>познавательных </a:t>
            </a:r>
            <a:r>
              <a:rPr lang="ru-RU" dirty="0">
                <a:latin typeface="Times New Roman" panose="02020603050405020304" pitchFamily="18" charset="0"/>
                <a:cs typeface="Times New Roman" panose="02020603050405020304" pitchFamily="18" charset="0"/>
              </a:rPr>
              <a:t>действий, что дает ему возможность выполнить свое основное предназначение - получать новое знание.</a:t>
            </a:r>
          </a:p>
          <a:p>
            <a:pPr algn="just"/>
            <a:r>
              <a:rPr lang="ru-RU" i="1" dirty="0">
                <a:latin typeface="Times New Roman" panose="02020603050405020304" pitchFamily="18" charset="0"/>
                <a:cs typeface="Times New Roman" panose="02020603050405020304" pitchFamily="18" charset="0"/>
              </a:rPr>
              <a:t>Результатом познавательной деятельности является так называемая «картина мира</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относительно </a:t>
            </a:r>
            <a:r>
              <a:rPr lang="ru-RU" dirty="0">
                <a:latin typeface="Times New Roman" panose="02020603050405020304" pitchFamily="18" charset="0"/>
                <a:cs typeface="Times New Roman" panose="02020603050405020304" pitchFamily="18" charset="0"/>
              </a:rPr>
              <a:t>целостное </a:t>
            </a:r>
            <a:r>
              <a:rPr lang="ru-RU" dirty="0" smtClean="0">
                <a:latin typeface="Times New Roman" panose="02020603050405020304" pitchFamily="18" charset="0"/>
                <a:cs typeface="Times New Roman" panose="02020603050405020304" pitchFamily="18" charset="0"/>
              </a:rPr>
              <a:t>представление </a:t>
            </a:r>
            <a:r>
              <a:rPr lang="ru-RU" dirty="0">
                <a:latin typeface="Times New Roman" panose="02020603050405020304" pitchFamily="18" charset="0"/>
                <a:cs typeface="Times New Roman" panose="02020603050405020304" pitchFamily="18" charset="0"/>
              </a:rPr>
              <a:t>о сущности и структуре мира, а также о движущих силах, которые им управляют. </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Картина </a:t>
            </a:r>
            <a:r>
              <a:rPr lang="ru-RU" dirty="0">
                <a:latin typeface="Times New Roman" panose="02020603050405020304" pitchFamily="18" charset="0"/>
                <a:cs typeface="Times New Roman" panose="02020603050405020304" pitchFamily="18" charset="0"/>
              </a:rPr>
              <a:t>мира представляет собой набор парадигм, </a:t>
            </a:r>
            <a:r>
              <a:rPr lang="ru-RU" dirty="0" err="1">
                <a:latin typeface="Times New Roman" panose="02020603050405020304" pitchFamily="18" charset="0"/>
                <a:cs typeface="Times New Roman" panose="02020603050405020304" pitchFamily="18" charset="0"/>
              </a:rPr>
              <a:t>метапредметных</a:t>
            </a:r>
            <a:r>
              <a:rPr lang="ru-RU" dirty="0">
                <a:latin typeface="Times New Roman" panose="02020603050405020304" pitchFamily="18" charset="0"/>
                <a:cs typeface="Times New Roman" panose="02020603050405020304" pitchFamily="18" charset="0"/>
              </a:rPr>
              <a:t> и </a:t>
            </a:r>
            <a:r>
              <a:rPr lang="ru-RU" dirty="0" smtClean="0">
                <a:latin typeface="Times New Roman" panose="02020603050405020304" pitchFamily="18" charset="0"/>
                <a:cs typeface="Times New Roman" panose="02020603050405020304" pitchFamily="18" charset="0"/>
              </a:rPr>
              <a:t>подчиненных </a:t>
            </a:r>
            <a:r>
              <a:rPr lang="ru-RU" dirty="0">
                <a:latin typeface="Times New Roman" panose="02020603050405020304" pitchFamily="18" charset="0"/>
                <a:cs typeface="Times New Roman" panose="02020603050405020304" pitchFamily="18" charset="0"/>
              </a:rPr>
              <a:t>им предметных знаний, которые и определяют </a:t>
            </a:r>
            <a:r>
              <a:rPr lang="ru-RU" dirty="0" smtClean="0">
                <a:latin typeface="Times New Roman" panose="02020603050405020304" pitchFamily="18" charset="0"/>
                <a:cs typeface="Times New Roman" panose="02020603050405020304" pitchFamily="18" charset="0"/>
              </a:rPr>
              <a:t>познавательную </a:t>
            </a:r>
            <a:r>
              <a:rPr lang="ru-RU" dirty="0">
                <a:latin typeface="Times New Roman" panose="02020603050405020304" pitchFamily="18" charset="0"/>
                <a:cs typeface="Times New Roman" panose="02020603050405020304" pitchFamily="18" charset="0"/>
              </a:rPr>
              <a:t>деятельность через выбор метатеорий, </a:t>
            </a:r>
            <a:r>
              <a:rPr lang="ru-RU" dirty="0" smtClean="0">
                <a:latin typeface="Times New Roman" panose="02020603050405020304" pitchFamily="18" charset="0"/>
                <a:cs typeface="Times New Roman" panose="02020603050405020304" pitchFamily="18" charset="0"/>
              </a:rPr>
              <a:t>познавательных </a:t>
            </a:r>
            <a:r>
              <a:rPr lang="ru-RU" dirty="0">
                <a:latin typeface="Times New Roman" panose="02020603050405020304" pitchFamily="18" charset="0"/>
                <a:cs typeface="Times New Roman" panose="02020603050405020304" pitchFamily="18" charset="0"/>
              </a:rPr>
              <a:t>инструментов и т.п. Картина мира выступает также как система жизненных ориентаций человека</a:t>
            </a:r>
            <a:r>
              <a:rPr lang="ru-RU" dirty="0" smtClean="0">
                <a:latin typeface="Times New Roman" panose="02020603050405020304" pitchFamily="18" charset="0"/>
                <a:cs typeface="Times New Roman" panose="02020603050405020304" pitchFamily="18" charset="0"/>
              </a:rPr>
              <a:t>.</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4" y="142852"/>
            <a:ext cx="8858312" cy="5940088"/>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Парадигма</a:t>
            </a:r>
            <a:r>
              <a:rPr lang="ru-RU" dirty="0">
                <a:latin typeface="Times New Roman" panose="02020603050405020304" pitchFamily="18" charset="0"/>
                <a:cs typeface="Times New Roman" panose="02020603050405020304" pitchFamily="18" charset="0"/>
              </a:rPr>
              <a:t> — совокупность фундаментальных научных установок, представлений и терминов, принимаемая и разделяемая научным сообществом и объединяющая большинство его членов.</a:t>
            </a:r>
          </a:p>
          <a:p>
            <a:pPr algn="just"/>
            <a:r>
              <a:rPr lang="ru-RU" b="1" dirty="0" err="1">
                <a:latin typeface="Times New Roman" panose="02020603050405020304" pitchFamily="18" charset="0"/>
                <a:cs typeface="Times New Roman" panose="02020603050405020304" pitchFamily="18" charset="0"/>
              </a:rPr>
              <a:t>Метапредметность</a:t>
            </a:r>
            <a:r>
              <a:rPr lang="ru-RU" dirty="0">
                <a:latin typeface="Times New Roman" panose="02020603050405020304" pitchFamily="18" charset="0"/>
                <a:cs typeface="Times New Roman" panose="02020603050405020304" pitchFamily="18" charset="0"/>
              </a:rPr>
              <a:t> - выход за рамки предмета, над предметом. </a:t>
            </a:r>
            <a:r>
              <a:rPr lang="ru-RU" dirty="0" err="1">
                <a:latin typeface="Times New Roman" panose="02020603050405020304" pitchFamily="18" charset="0"/>
                <a:cs typeface="Times New Roman" panose="02020603050405020304" pitchFamily="18" charset="0"/>
              </a:rPr>
              <a:t>Метапредметная</a:t>
            </a:r>
            <a:r>
              <a:rPr lang="ru-RU" dirty="0">
                <a:latin typeface="Times New Roman" panose="02020603050405020304" pitchFamily="18" charset="0"/>
                <a:cs typeface="Times New Roman" panose="02020603050405020304" pitchFamily="18" charset="0"/>
              </a:rPr>
              <a:t> деятельность - универсальная деятельность, которая является «</a:t>
            </a:r>
            <a:r>
              <a:rPr lang="ru-RU" dirty="0" err="1">
                <a:latin typeface="Times New Roman" panose="02020603050405020304" pitchFamily="18" charset="0"/>
                <a:cs typeface="Times New Roman" panose="02020603050405020304" pitchFamily="18" charset="0"/>
              </a:rPr>
              <a:t>надпредметной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Метапредметность</a:t>
            </a:r>
            <a:r>
              <a:rPr lang="ru-RU" dirty="0">
                <a:latin typeface="Times New Roman" panose="02020603050405020304" pitchFamily="18" charset="0"/>
                <a:cs typeface="Times New Roman" panose="02020603050405020304" pitchFamily="18" charset="0"/>
              </a:rPr>
              <a:t> подразумевает, что существуют обобщенные системы понятий, которые используются везде.</a:t>
            </a:r>
          </a:p>
          <a:p>
            <a:pPr algn="just"/>
            <a:r>
              <a:rPr lang="ru-RU" b="1" dirty="0">
                <a:latin typeface="Times New Roman" panose="02020603050405020304" pitchFamily="18" charset="0"/>
                <a:cs typeface="Times New Roman" panose="02020603050405020304" pitchFamily="18" charset="0"/>
              </a:rPr>
              <a:t>Метатеория</a:t>
            </a:r>
            <a:r>
              <a:rPr lang="ru-RU" dirty="0">
                <a:latin typeface="Times New Roman" panose="02020603050405020304" pitchFamily="18" charset="0"/>
                <a:cs typeface="Times New Roman" panose="02020603050405020304" pitchFamily="18" charset="0"/>
              </a:rPr>
              <a:t> (от греч. </a:t>
            </a:r>
            <a:r>
              <a:rPr lang="ru-RU" dirty="0" err="1">
                <a:latin typeface="Times New Roman" panose="02020603050405020304" pitchFamily="18" charset="0"/>
                <a:cs typeface="Times New Roman" panose="02020603050405020304" pitchFamily="18" charset="0"/>
              </a:rPr>
              <a:t>meta</a:t>
            </a:r>
            <a:r>
              <a:rPr lang="ru-RU" dirty="0">
                <a:latin typeface="Times New Roman" panose="02020603050405020304" pitchFamily="18" charset="0"/>
                <a:cs typeface="Times New Roman" panose="02020603050405020304" pitchFamily="18" charset="0"/>
              </a:rPr>
              <a:t> — после, за, позади) — теория, изучающая язык, структуру и свойства некоторой другой теории.</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Любая </a:t>
            </a:r>
            <a:r>
              <a:rPr lang="ru-RU" dirty="0">
                <a:latin typeface="Times New Roman" panose="02020603050405020304" pitchFamily="18" charset="0"/>
                <a:cs typeface="Times New Roman" panose="02020603050405020304" pitchFamily="18" charset="0"/>
              </a:rPr>
              <a:t>картина мира является ограниченной, что ведет к проблеме границ познания. Никто не сомневается в том, что каждый из видов познания является ограниченным в силу специфики своего объекта или подхода к изучению объектов. </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Также </a:t>
            </a:r>
            <a:r>
              <a:rPr lang="ru-RU" dirty="0">
                <a:latin typeface="Times New Roman" panose="02020603050405020304" pitchFamily="18" charset="0"/>
                <a:cs typeface="Times New Roman" panose="02020603050405020304" pitchFamily="18" charset="0"/>
              </a:rPr>
              <a:t>несомненен и факт исторической ограниченности </a:t>
            </a:r>
            <a:r>
              <a:rPr lang="ru-RU" dirty="0" smtClean="0">
                <a:latin typeface="Times New Roman" panose="02020603050405020304" pitchFamily="18" charset="0"/>
                <a:cs typeface="Times New Roman" panose="02020603050405020304" pitchFamily="18" charset="0"/>
              </a:rPr>
              <a:t>познания </a:t>
            </a:r>
            <a:r>
              <a:rPr lang="ru-RU" dirty="0">
                <a:latin typeface="Times New Roman" panose="02020603050405020304" pitchFamily="18" charset="0"/>
                <a:cs typeface="Times New Roman" panose="02020603050405020304" pitchFamily="18" charset="0"/>
              </a:rPr>
              <a:t>в каждый данный момент времени. Проблема заключается в том, существуют ли в принципе границы человеческого </a:t>
            </a:r>
            <a:r>
              <a:rPr lang="ru-RU" dirty="0" smtClean="0">
                <a:latin typeface="Times New Roman" panose="02020603050405020304" pitchFamily="18" charset="0"/>
                <a:cs typeface="Times New Roman" panose="02020603050405020304" pitchFamily="18" charset="0"/>
              </a:rPr>
              <a:t>познания</a:t>
            </a:r>
            <a:r>
              <a:rPr lang="ru-RU" dirty="0">
                <a:latin typeface="Times New Roman" panose="02020603050405020304" pitchFamily="18" charset="0"/>
                <a:cs typeface="Times New Roman" panose="02020603050405020304" pitchFamily="18" charset="0"/>
              </a:rPr>
              <a:t>. О границах познания можно говорить в двух смыслах: </a:t>
            </a:r>
          </a:p>
          <a:p>
            <a:pPr marL="342900" lvl="0" indent="-342900" algn="just">
              <a:buFont typeface="+mj-lt"/>
              <a:buAutoNum type="arabicPeriod"/>
            </a:pPr>
            <a:r>
              <a:rPr lang="ru-RU" dirty="0">
                <a:latin typeface="Times New Roman" panose="02020603050405020304" pitchFamily="18" charset="0"/>
                <a:cs typeface="Times New Roman" panose="02020603050405020304" pitchFamily="18" charset="0"/>
              </a:rPr>
              <a:t>Возможно существование объектов, которые в принципе </a:t>
            </a:r>
            <a:r>
              <a:rPr lang="ru-RU" dirty="0" smtClean="0">
                <a:latin typeface="Times New Roman" panose="02020603050405020304" pitchFamily="18" charset="0"/>
                <a:cs typeface="Times New Roman" panose="02020603050405020304" pitchFamily="18" charset="0"/>
              </a:rPr>
              <a:t>недоступны </a:t>
            </a:r>
            <a:r>
              <a:rPr lang="ru-RU" dirty="0">
                <a:latin typeface="Times New Roman" panose="02020603050405020304" pitchFamily="18" charset="0"/>
                <a:cs typeface="Times New Roman" panose="02020603050405020304" pitchFamily="18" charset="0"/>
              </a:rPr>
              <a:t>для познания (т.е. существуют внешние границы </a:t>
            </a:r>
            <a:r>
              <a:rPr lang="ru-RU" dirty="0" smtClean="0">
                <a:latin typeface="Times New Roman" panose="02020603050405020304" pitchFamily="18" charset="0"/>
                <a:cs typeface="Times New Roman" panose="02020603050405020304" pitchFamily="18" charset="0"/>
              </a:rPr>
              <a:t>познания</a:t>
            </a:r>
            <a:r>
              <a:rPr lang="ru-RU" dirty="0">
                <a:latin typeface="Times New Roman" panose="02020603050405020304" pitchFamily="18" charset="0"/>
                <a:cs typeface="Times New Roman" panose="02020603050405020304" pitchFamily="18" charset="0"/>
              </a:rPr>
              <a:t>).</a:t>
            </a:r>
          </a:p>
          <a:p>
            <a:pPr marL="342900" lvl="0" indent="-342900" algn="just">
              <a:buFont typeface="+mj-lt"/>
              <a:buAutoNum type="arabicPeriod"/>
            </a:pPr>
            <a:r>
              <a:rPr lang="ru-RU" dirty="0">
                <a:latin typeface="Times New Roman" panose="02020603050405020304" pitchFamily="18" charset="0"/>
                <a:cs typeface="Times New Roman" panose="02020603050405020304" pitchFamily="18" charset="0"/>
              </a:rPr>
              <a:t>Ограничены возможности самого познания (</a:t>
            </a:r>
            <a:r>
              <a:rPr lang="ru-RU" dirty="0" smtClean="0">
                <a:latin typeface="Times New Roman" panose="02020603050405020304" pitchFamily="18" charset="0"/>
                <a:cs typeface="Times New Roman" panose="02020603050405020304" pitchFamily="18" charset="0"/>
              </a:rPr>
              <a:t>внутренние </a:t>
            </a:r>
            <a:r>
              <a:rPr lang="ru-RU" dirty="0">
                <a:latin typeface="Times New Roman" panose="02020603050405020304" pitchFamily="18" charset="0"/>
                <a:cs typeface="Times New Roman" panose="02020603050405020304" pitchFamily="18" charset="0"/>
              </a:rPr>
              <a:t>границы познания).</a:t>
            </a:r>
          </a:p>
          <a:p>
            <a:pPr algn="just"/>
            <a:endParaRPr lang="ru-RU"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22441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42852"/>
            <a:ext cx="8821644" cy="6357982"/>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Парадоксальным образом об ограниченности познания свидетельствует не недостаток в теориях, объясняющих мир, а их избыток. Слишком много теорий соответствует реальности, чтобы не возникало подозрений в их действительных </a:t>
            </a:r>
            <a:r>
              <a:rPr lang="ru-RU" dirty="0" smtClean="0">
                <a:latin typeface="Times New Roman" panose="02020603050405020304" pitchFamily="18" charset="0"/>
                <a:cs typeface="Times New Roman" panose="02020603050405020304" pitchFamily="18" charset="0"/>
              </a:rPr>
              <a:t>возможностях</a:t>
            </a:r>
            <a:r>
              <a:rPr lang="ru-RU" dirty="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Возможности познания ограничиваются, прежде всего, имеющимися в наличии ресурсами средств познания и </a:t>
            </a:r>
            <a:r>
              <a:rPr lang="ru-RU" dirty="0" smtClean="0">
                <a:latin typeface="Times New Roman" panose="02020603050405020304" pitchFamily="18" charset="0"/>
                <a:cs typeface="Times New Roman" panose="02020603050405020304" pitchFamily="18" charset="0"/>
              </a:rPr>
              <a:t>характеристиками </a:t>
            </a:r>
            <a:r>
              <a:rPr lang="ru-RU" dirty="0">
                <a:latin typeface="Times New Roman" panose="02020603050405020304" pitchFamily="18" charset="0"/>
                <a:cs typeface="Times New Roman" panose="02020603050405020304" pitchFamily="18" charset="0"/>
              </a:rPr>
              <a:t>познавательных способностей человека. </a:t>
            </a:r>
            <a:r>
              <a:rPr lang="ru-RU" dirty="0" smtClean="0">
                <a:latin typeface="Times New Roman" panose="02020603050405020304" pitchFamily="18" charset="0"/>
                <a:cs typeface="Times New Roman" panose="02020603050405020304" pitchFamily="18" charset="0"/>
              </a:rPr>
              <a:t>Познание </a:t>
            </a:r>
            <a:r>
              <a:rPr lang="ru-RU" dirty="0">
                <a:latin typeface="Times New Roman" panose="02020603050405020304" pitchFamily="18" charset="0"/>
                <a:cs typeface="Times New Roman" panose="02020603050405020304" pitchFamily="18" charset="0"/>
              </a:rPr>
              <a:t>тесно связано с интересами личности. Не всегда его целью является истина, иногда более желанными для познания (хотя и неосознаваемыми) выступают социальные факторы. </a:t>
            </a:r>
          </a:p>
          <a:p>
            <a:pPr algn="just"/>
            <a:r>
              <a:rPr lang="ru-RU" dirty="0">
                <a:latin typeface="Times New Roman" panose="02020603050405020304" pitchFamily="18" charset="0"/>
                <a:cs typeface="Times New Roman" panose="02020603050405020304" pitchFamily="18" charset="0"/>
              </a:rPr>
              <a:t>Ограниченности познания способствует также отдаленность субъекта от объекта. Говоря языком науки, «информация, кодированная в наблюдаемых объемах, не может быть адекватно расшифрована внешним наблюдателем».</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Представители </a:t>
            </a:r>
            <a:r>
              <a:rPr lang="ru-RU" b="1" dirty="0" smtClean="0">
                <a:latin typeface="Times New Roman" panose="02020603050405020304" pitchFamily="18" charset="0"/>
                <a:cs typeface="Times New Roman" panose="02020603050405020304" pitchFamily="18" charset="0"/>
              </a:rPr>
              <a:t>постмодернистского </a:t>
            </a:r>
            <a:r>
              <a:rPr lang="ru-RU" b="1" dirty="0">
                <a:latin typeface="Times New Roman" panose="02020603050405020304" pitchFamily="18" charset="0"/>
                <a:cs typeface="Times New Roman" panose="02020603050405020304" pitchFamily="18" charset="0"/>
              </a:rPr>
              <a:t>направления</a:t>
            </a:r>
            <a:r>
              <a:rPr lang="ru-RU" dirty="0">
                <a:latin typeface="Times New Roman" panose="02020603050405020304" pitchFamily="18" charset="0"/>
                <a:cs typeface="Times New Roman" panose="02020603050405020304" pitchFamily="18" charset="0"/>
              </a:rPr>
              <a:t> в философии выдвинули свои объяснения ограниченности возможностей познания. По их мнению, источники ограниченности познания кроются в его ориентации на рациональные методы, на разделение субъекта и объекта при чрезмерно большой роли редукции (особенно в научном познании). </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Господство </a:t>
            </a:r>
            <a:r>
              <a:rPr lang="ru-RU" dirty="0">
                <a:latin typeface="Times New Roman" panose="02020603050405020304" pitchFamily="18" charset="0"/>
                <a:cs typeface="Times New Roman" panose="02020603050405020304" pitchFamily="18" charset="0"/>
              </a:rPr>
              <a:t>так называемого «</a:t>
            </a:r>
            <a:r>
              <a:rPr lang="ru-RU" dirty="0" err="1">
                <a:latin typeface="Times New Roman" panose="02020603050405020304" pitchFamily="18" charset="0"/>
                <a:cs typeface="Times New Roman" panose="02020603050405020304" pitchFamily="18" charset="0"/>
              </a:rPr>
              <a:t>логоцентризма</a:t>
            </a:r>
            <a:r>
              <a:rPr lang="ru-RU" dirty="0">
                <a:latin typeface="Times New Roman" panose="02020603050405020304" pitchFamily="18" charset="0"/>
                <a:cs typeface="Times New Roman" panose="02020603050405020304" pitchFamily="18" charset="0"/>
              </a:rPr>
              <a:t>» в ущерб иным методам познания - интуиции воображению творчеству и т.п. - приводит к тому, что в этом процессе выявляются лишь общие закономерности в объектах познания при пренебрежении всем единичным, особенным и случайным.</a:t>
            </a:r>
          </a:p>
        </p:txBody>
      </p:sp>
    </p:spTree>
    <p:extLst>
      <p:ext uri="{BB962C8B-B14F-4D97-AF65-F5344CB8AC3E}">
        <p14:creationId xmlns:p14="http://schemas.microsoft.com/office/powerpoint/2010/main" val="3323941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4" y="142852"/>
            <a:ext cx="8858311" cy="6109365"/>
          </a:xfrm>
          <a:prstGeom prst="rect">
            <a:avLst/>
          </a:prstGeom>
        </p:spPr>
        <p:txBody>
          <a:bodyPr wrap="square">
            <a:spAutoFit/>
          </a:bodyPr>
          <a:lstStyle/>
          <a:p>
            <a:pPr algn="just"/>
            <a:r>
              <a:rPr lang="ru-RU" sz="1700" dirty="0">
                <a:latin typeface="Times New Roman" panose="02020603050405020304" pitchFamily="18" charset="0"/>
                <a:cs typeface="Times New Roman" panose="02020603050405020304" pitchFamily="18" charset="0"/>
              </a:rPr>
              <a:t>Познание вообще не имеет адекватных средств для теоретического осмысления </a:t>
            </a:r>
            <a:r>
              <a:rPr lang="ru-RU" sz="1700" dirty="0" smtClean="0">
                <a:latin typeface="Times New Roman" panose="02020603050405020304" pitchFamily="18" charset="0"/>
                <a:cs typeface="Times New Roman" panose="02020603050405020304" pitchFamily="18" charset="0"/>
              </a:rPr>
              <a:t>реальности</a:t>
            </a:r>
            <a:r>
              <a:rPr lang="ru-RU" sz="1700" dirty="0">
                <a:latin typeface="Times New Roman" panose="02020603050405020304" pitchFamily="18" charset="0"/>
                <a:cs typeface="Times New Roman" panose="02020603050405020304" pitchFamily="18" charset="0"/>
              </a:rPr>
              <a:t>, поскольку познание неотделимо от ментальных </a:t>
            </a:r>
            <a:r>
              <a:rPr lang="ru-RU" sz="1700" dirty="0" smtClean="0">
                <a:latin typeface="Times New Roman" panose="02020603050405020304" pitchFamily="18" charset="0"/>
                <a:cs typeface="Times New Roman" panose="02020603050405020304" pitchFamily="18" charset="0"/>
              </a:rPr>
              <a:t>качеств </a:t>
            </a:r>
            <a:r>
              <a:rPr lang="ru-RU" sz="1700" dirty="0">
                <a:latin typeface="Times New Roman" panose="02020603050405020304" pitchFamily="18" charset="0"/>
                <a:cs typeface="Times New Roman" panose="02020603050405020304" pitchFamily="18" charset="0"/>
              </a:rPr>
              <a:t>личности и </a:t>
            </a:r>
            <a:r>
              <a:rPr lang="ru-RU" sz="1700" dirty="0" err="1">
                <a:latin typeface="Times New Roman" panose="02020603050405020304" pitchFamily="18" charset="0"/>
                <a:cs typeface="Times New Roman" panose="02020603050405020304" pitchFamily="18" charset="0"/>
              </a:rPr>
              <a:t>межкоммуникативных</a:t>
            </a:r>
            <a:r>
              <a:rPr lang="ru-RU" sz="1700" dirty="0">
                <a:latin typeface="Times New Roman" panose="02020603050405020304" pitchFamily="18" charset="0"/>
                <a:cs typeface="Times New Roman" panose="02020603050405020304" pitchFamily="18" charset="0"/>
              </a:rPr>
              <a:t> процессов.</a:t>
            </a:r>
          </a:p>
          <a:p>
            <a:pPr algn="just"/>
            <a:r>
              <a:rPr lang="ru-RU" sz="1700" b="1" dirty="0">
                <a:latin typeface="Times New Roman" panose="02020603050405020304" pitchFamily="18" charset="0"/>
                <a:cs typeface="Times New Roman" panose="02020603050405020304" pitchFamily="18" charset="0"/>
              </a:rPr>
              <a:t>Постмодернизм</a:t>
            </a:r>
            <a:r>
              <a:rPr lang="ru-RU" sz="1700" dirty="0">
                <a:latin typeface="Times New Roman" panose="02020603050405020304" pitchFamily="18" charset="0"/>
                <a:cs typeface="Times New Roman" panose="02020603050405020304" pitchFamily="18" charset="0"/>
              </a:rPr>
              <a:t> связан с именами известных западных (преимущественно французских и американских) мыслителей Р. Барта, Ж. </a:t>
            </a:r>
            <a:r>
              <a:rPr lang="ru-RU" sz="1700" dirty="0" err="1">
                <a:latin typeface="Times New Roman" panose="02020603050405020304" pitchFamily="18" charset="0"/>
                <a:cs typeface="Times New Roman" panose="02020603050405020304" pitchFamily="18" charset="0"/>
              </a:rPr>
              <a:t>Батая</a:t>
            </a:r>
            <a:r>
              <a:rPr lang="ru-RU" sz="1700" dirty="0">
                <a:latin typeface="Times New Roman" panose="02020603050405020304" pitchFamily="18" charset="0"/>
                <a:cs typeface="Times New Roman" panose="02020603050405020304" pitchFamily="18" charset="0"/>
              </a:rPr>
              <a:t>, Ж. </a:t>
            </a:r>
            <a:r>
              <a:rPr lang="ru-RU" sz="1700" dirty="0" err="1">
                <a:latin typeface="Times New Roman" panose="02020603050405020304" pitchFamily="18" charset="0"/>
                <a:cs typeface="Times New Roman" panose="02020603050405020304" pitchFamily="18" charset="0"/>
              </a:rPr>
              <a:t>Делеза</a:t>
            </a:r>
            <a:r>
              <a:rPr lang="ru-RU" sz="1700" dirty="0">
                <a:latin typeface="Times New Roman" panose="02020603050405020304" pitchFamily="18" charset="0"/>
                <a:cs typeface="Times New Roman" panose="02020603050405020304" pitchFamily="18" charset="0"/>
              </a:rPr>
              <a:t>, Ж. </a:t>
            </a:r>
            <a:r>
              <a:rPr lang="ru-RU" sz="1700" dirty="0" err="1">
                <a:latin typeface="Times New Roman" panose="02020603050405020304" pitchFamily="18" charset="0"/>
                <a:cs typeface="Times New Roman" panose="02020603050405020304" pitchFamily="18" charset="0"/>
              </a:rPr>
              <a:t>Деррида</a:t>
            </a:r>
            <a:r>
              <a:rPr lang="ru-RU" sz="1700" dirty="0">
                <a:latin typeface="Times New Roman" panose="02020603050405020304" pitchFamily="18" charset="0"/>
                <a:cs typeface="Times New Roman" panose="02020603050405020304" pitchFamily="18" charset="0"/>
              </a:rPr>
              <a:t>, Ж. </a:t>
            </a:r>
            <a:r>
              <a:rPr lang="ru-RU" sz="1700" dirty="0" err="1">
                <a:latin typeface="Times New Roman" panose="02020603050405020304" pitchFamily="18" charset="0"/>
                <a:cs typeface="Times New Roman" panose="02020603050405020304" pitchFamily="18" charset="0"/>
              </a:rPr>
              <a:t>Лиотара</a:t>
            </a:r>
            <a:r>
              <a:rPr lang="ru-RU" sz="1700" dirty="0">
                <a:latin typeface="Times New Roman" panose="02020603050405020304" pitchFamily="18" charset="0"/>
                <a:cs typeface="Times New Roman" panose="02020603050405020304" pitchFamily="18" charset="0"/>
              </a:rPr>
              <a:t>, М. Фуко и др., расцвет творчества которых пришелся на период 50-70-х гг. XX века. </a:t>
            </a:r>
          </a:p>
          <a:p>
            <a:pPr algn="just"/>
            <a:r>
              <a:rPr lang="ru-RU" sz="1700" i="1" dirty="0">
                <a:latin typeface="Times New Roman" panose="02020603050405020304" pitchFamily="18" charset="0"/>
                <a:cs typeface="Times New Roman" panose="02020603050405020304" pitchFamily="18" charset="0"/>
              </a:rPr>
              <a:t>Постмодернистское умонастроение </a:t>
            </a:r>
            <a:r>
              <a:rPr lang="ru-RU" sz="1700" dirty="0">
                <a:latin typeface="Times New Roman" panose="02020603050405020304" pitchFamily="18" charset="0"/>
                <a:cs typeface="Times New Roman" panose="02020603050405020304" pitchFamily="18" charset="0"/>
              </a:rPr>
              <a:t>несет на себе печать разочарования в идеалах и ценностях Возрождения и Просвещения с их верой в прогресс, торжество разума, безграничность человеческих возможностей.</a:t>
            </a:r>
          </a:p>
          <a:p>
            <a:pPr algn="just"/>
            <a:r>
              <a:rPr lang="ru-RU" sz="1700" dirty="0">
                <a:latin typeface="Times New Roman" panose="02020603050405020304" pitchFamily="18" charset="0"/>
                <a:cs typeface="Times New Roman" panose="02020603050405020304" pitchFamily="18" charset="0"/>
              </a:rPr>
              <a:t>В постмодернизме выдвигается идея ценности хаоса и «беспорядочного мира». На смену идее упорядоченности мира приходит идея «привнесения хаоса в порядок». Мир теряет свой стержень, теряет свой смысл, теряет порядок и разумность. </a:t>
            </a:r>
            <a:endParaRPr lang="ru-RU" sz="1700" dirty="0" smtClean="0">
              <a:latin typeface="Times New Roman" panose="02020603050405020304" pitchFamily="18" charset="0"/>
              <a:cs typeface="Times New Roman" panose="02020603050405020304" pitchFamily="18" charset="0"/>
            </a:endParaRPr>
          </a:p>
          <a:p>
            <a:pPr algn="just"/>
            <a:endParaRPr lang="ru-RU" sz="1700" dirty="0">
              <a:latin typeface="Times New Roman" panose="02020603050405020304" pitchFamily="18" charset="0"/>
              <a:cs typeface="Times New Roman" panose="02020603050405020304" pitchFamily="18" charset="0"/>
            </a:endParaRPr>
          </a:p>
          <a:p>
            <a:pPr algn="just"/>
            <a:r>
              <a:rPr lang="ru-RU" sz="1700" dirty="0">
                <a:latin typeface="Times New Roman" panose="02020603050405020304" pitchFamily="18" charset="0"/>
                <a:cs typeface="Times New Roman" panose="02020603050405020304" pitchFamily="18" charset="0"/>
              </a:rPr>
              <a:t>Свои объяснения ограниченности познания дает </a:t>
            </a:r>
            <a:r>
              <a:rPr lang="ru-RU" sz="1700" dirty="0" smtClean="0">
                <a:latin typeface="Times New Roman" panose="02020603050405020304" pitchFamily="18" charset="0"/>
                <a:cs typeface="Times New Roman" panose="02020603050405020304" pitchFamily="18" charset="0"/>
              </a:rPr>
              <a:t>американский </a:t>
            </a:r>
            <a:r>
              <a:rPr lang="ru-RU" sz="1700" dirty="0">
                <a:latin typeface="Times New Roman" panose="02020603050405020304" pitchFamily="18" charset="0"/>
                <a:cs typeface="Times New Roman" panose="02020603050405020304" pitchFamily="18" charset="0"/>
              </a:rPr>
              <a:t>философ </a:t>
            </a:r>
            <a:r>
              <a:rPr lang="ru-RU" sz="1700" i="1" dirty="0">
                <a:latin typeface="Times New Roman" panose="02020603050405020304" pitchFamily="18" charset="0"/>
                <a:cs typeface="Times New Roman" panose="02020603050405020304" pitchFamily="18" charset="0"/>
              </a:rPr>
              <a:t>Пол Карл Фейерабенд </a:t>
            </a:r>
            <a:r>
              <a:rPr lang="ru-RU" sz="1700" dirty="0">
                <a:latin typeface="Times New Roman" panose="02020603050405020304" pitchFamily="18" charset="0"/>
                <a:cs typeface="Times New Roman" panose="02020603050405020304" pitchFamily="18" charset="0"/>
              </a:rPr>
              <a:t>(1924-1994) (постпозитивизм). </a:t>
            </a:r>
          </a:p>
          <a:p>
            <a:pPr algn="just"/>
            <a:r>
              <a:rPr lang="ru-RU" sz="1700" dirty="0">
                <a:latin typeface="Times New Roman" panose="02020603050405020304" pitchFamily="18" charset="0"/>
                <a:cs typeface="Times New Roman" panose="02020603050405020304" pitchFamily="18" charset="0"/>
              </a:rPr>
              <a:t>По его мнению, познание детерминируется той теорией, в рамках которой оно </a:t>
            </a:r>
            <a:r>
              <a:rPr lang="ru-RU" sz="1700" dirty="0" smtClean="0">
                <a:latin typeface="Times New Roman" panose="02020603050405020304" pitchFamily="18" charset="0"/>
                <a:cs typeface="Times New Roman" panose="02020603050405020304" pitchFamily="18" charset="0"/>
              </a:rPr>
              <a:t>осуществляется</a:t>
            </a:r>
            <a:r>
              <a:rPr lang="ru-RU" sz="1700" dirty="0">
                <a:latin typeface="Times New Roman" panose="02020603050405020304" pitchFamily="18" charset="0"/>
                <a:cs typeface="Times New Roman" panose="02020603050405020304" pitchFamily="18" charset="0"/>
              </a:rPr>
              <a:t>.</a:t>
            </a:r>
          </a:p>
          <a:p>
            <a:pPr algn="just"/>
            <a:r>
              <a:rPr lang="ru-RU" sz="1700" dirty="0" smtClean="0">
                <a:latin typeface="Times New Roman" panose="02020603050405020304" pitchFamily="18" charset="0"/>
                <a:cs typeface="Times New Roman" panose="02020603050405020304" pitchFamily="18" charset="0"/>
              </a:rPr>
              <a:t>Тем </a:t>
            </a:r>
            <a:r>
              <a:rPr lang="ru-RU" sz="1700" dirty="0">
                <a:latin typeface="Times New Roman" panose="02020603050405020304" pitchFamily="18" charset="0"/>
                <a:cs typeface="Times New Roman" panose="02020603050405020304" pitchFamily="18" charset="0"/>
              </a:rPr>
              <a:t>самым теория определяет способ восприятия и постижения объективного мира. Поэтому результаты познания, полученные в рамках различных теорий, могут быть приняты и оценены только в контексте этих теорий. Следовательно, вопрос о том какая из теорий более соответствует </a:t>
            </a:r>
            <a:r>
              <a:rPr lang="ru-RU" sz="1700" dirty="0" smtClean="0">
                <a:latin typeface="Times New Roman" panose="02020603050405020304" pitchFamily="18" charset="0"/>
                <a:cs typeface="Times New Roman" panose="02020603050405020304" pitchFamily="18" charset="0"/>
              </a:rPr>
              <a:t>действительности </a:t>
            </a:r>
            <a:r>
              <a:rPr lang="ru-RU" sz="1700" dirty="0">
                <a:latin typeface="Times New Roman" panose="02020603050405020304" pitchFamily="18" charset="0"/>
                <a:cs typeface="Times New Roman" panose="02020603050405020304" pitchFamily="18" charset="0"/>
              </a:rPr>
              <a:t>теряет всякий смысл и значение. Знание теоретически и идеологически «нагружено» и потому может быть лишь относительным. Относительность знания и определяет, в конечном итоге, ограниченность познания. </a:t>
            </a:r>
          </a:p>
        </p:txBody>
      </p:sp>
    </p:spTree>
    <p:extLst>
      <p:ext uri="{BB962C8B-B14F-4D97-AF65-F5344CB8AC3E}">
        <p14:creationId xmlns:p14="http://schemas.microsoft.com/office/powerpoint/2010/main" val="428487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42853"/>
            <a:ext cx="8821643" cy="4832092"/>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Таким образом, он ввел концепцию «</a:t>
            </a:r>
            <a:r>
              <a:rPr lang="ru-RU" b="1" dirty="0">
                <a:latin typeface="Times New Roman" panose="02020603050405020304" pitchFamily="18" charset="0"/>
                <a:cs typeface="Times New Roman" panose="02020603050405020304" pitchFamily="18" charset="0"/>
              </a:rPr>
              <a:t>эпистемологический анархизм</a:t>
            </a:r>
            <a:r>
              <a:rPr lang="ru-RU" dirty="0">
                <a:latin typeface="Times New Roman" panose="02020603050405020304" pitchFamily="18" charset="0"/>
                <a:cs typeface="Times New Roman" panose="02020603050405020304" pitchFamily="18" charset="0"/>
              </a:rPr>
              <a:t>», от слова «эпистемология» (от греч. </a:t>
            </a:r>
            <a:r>
              <a:rPr lang="ru-RU" dirty="0" err="1">
                <a:latin typeface="Times New Roman" panose="02020603050405020304" pitchFamily="18" charset="0"/>
                <a:cs typeface="Times New Roman" panose="02020603050405020304" pitchFamily="18" charset="0"/>
              </a:rPr>
              <a:t>episteme</a:t>
            </a:r>
            <a:r>
              <a:rPr lang="ru-RU" dirty="0">
                <a:latin typeface="Times New Roman" panose="02020603050405020304" pitchFamily="18" charset="0"/>
                <a:cs typeface="Times New Roman" panose="02020603050405020304" pitchFamily="18" charset="0"/>
              </a:rPr>
              <a:t> — знание) — учение о знании как таковом. То есть каждый ученый может разрабатывать свою концепцию, какой бы нелепой она не казалась. Новая теория формирует свои собственные факты, следовательно, наука ничем не отличается от мифологии, она далека от рациональности, огромное значение имеет авторитет отдельных ученых и их сообществ.</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Тем </a:t>
            </a:r>
            <a:r>
              <a:rPr lang="ru-RU" dirty="0">
                <a:latin typeface="Times New Roman" panose="02020603050405020304" pitchFamily="18" charset="0"/>
                <a:cs typeface="Times New Roman" panose="02020603050405020304" pitchFamily="18" charset="0"/>
              </a:rPr>
              <a:t>не менее, как это ни парадоксально, наличие границ познания необходимо для самого его существования. Граница придает </a:t>
            </a:r>
            <a:r>
              <a:rPr lang="ru-RU" dirty="0" smtClean="0">
                <a:latin typeface="Times New Roman" panose="02020603050405020304" pitchFamily="18" charset="0"/>
                <a:cs typeface="Times New Roman" panose="02020603050405020304" pitchFamily="18" charset="0"/>
              </a:rPr>
              <a:t>явлению </a:t>
            </a:r>
            <a:r>
              <a:rPr lang="ru-RU" dirty="0">
                <a:latin typeface="Times New Roman" panose="02020603050405020304" pitchFamily="18" charset="0"/>
                <a:cs typeface="Times New Roman" panose="02020603050405020304" pitchFamily="18" charset="0"/>
              </a:rPr>
              <a:t>определенность, законченность: наличие рамок у </a:t>
            </a:r>
            <a:r>
              <a:rPr lang="ru-RU" dirty="0" smtClean="0">
                <a:latin typeface="Times New Roman" panose="02020603050405020304" pitchFamily="18" charset="0"/>
                <a:cs typeface="Times New Roman" panose="02020603050405020304" pitchFamily="18" charset="0"/>
              </a:rPr>
              <a:t>явления </a:t>
            </a:r>
            <a:r>
              <a:rPr lang="ru-RU" dirty="0">
                <a:latin typeface="Times New Roman" panose="02020603050405020304" pitchFamily="18" charset="0"/>
                <a:cs typeface="Times New Roman" panose="02020603050405020304" pitchFamily="18" charset="0"/>
              </a:rPr>
              <a:t>означает его самостоятельное существование. </a:t>
            </a:r>
          </a:p>
          <a:p>
            <a:pPr algn="just"/>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Именно наличие </a:t>
            </a:r>
            <a:r>
              <a:rPr lang="ru-RU" dirty="0">
                <a:latin typeface="Times New Roman" panose="02020603050405020304" pitchFamily="18" charset="0"/>
                <a:cs typeface="Times New Roman" panose="02020603050405020304" pitchFamily="18" charset="0"/>
              </a:rPr>
              <a:t>пределов познания дает ему возможность отличаться от иных видов человеческой деятельности (а внутри самого </a:t>
            </a:r>
            <a:r>
              <a:rPr lang="ru-RU" dirty="0" smtClean="0">
                <a:latin typeface="Times New Roman" panose="02020603050405020304" pitchFamily="18" charset="0"/>
                <a:cs typeface="Times New Roman" panose="02020603050405020304" pitchFamily="18" charset="0"/>
              </a:rPr>
              <a:t>познания </a:t>
            </a:r>
            <a:r>
              <a:rPr lang="ru-RU" dirty="0">
                <a:latin typeface="Times New Roman" panose="02020603050405020304" pitchFamily="18" charset="0"/>
                <a:cs typeface="Times New Roman" panose="02020603050405020304" pitchFamily="18" charset="0"/>
              </a:rPr>
              <a:t>помогает различать его виды).</a:t>
            </a:r>
          </a:p>
          <a:p>
            <a:pPr algn="just"/>
            <a:r>
              <a:rPr lang="ru-RU" dirty="0">
                <a:latin typeface="Times New Roman" panose="02020603050405020304" pitchFamily="18" charset="0"/>
                <a:cs typeface="Times New Roman" panose="02020603050405020304" pitchFamily="18" charset="0"/>
              </a:rPr>
              <a:t>Наличие границы </a:t>
            </a:r>
            <a:r>
              <a:rPr lang="ru-RU" dirty="0" smtClean="0">
                <a:latin typeface="Times New Roman" panose="02020603050405020304" pitchFamily="18" charset="0"/>
                <a:cs typeface="Times New Roman" panose="02020603050405020304" pitchFamily="18" charset="0"/>
              </a:rPr>
              <a:t>позволяет </a:t>
            </a:r>
            <a:r>
              <a:rPr lang="ru-RU" dirty="0">
                <a:latin typeface="Times New Roman" panose="02020603050405020304" pitchFamily="18" charset="0"/>
                <a:cs typeface="Times New Roman" panose="02020603050405020304" pitchFamily="18" charset="0"/>
              </a:rPr>
              <a:t>отделить уже достигнутые результаты от тех, которые только намечаются. Граница дает возможность разобраться в самих результатах познания. </a:t>
            </a:r>
          </a:p>
          <a:p>
            <a:pPr algn="just"/>
            <a:endParaRPr lang="ru-RU"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79565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382492"/>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Практика и ее функции в процессе познания.</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Процесс </a:t>
            </a:r>
            <a:r>
              <a:rPr lang="ru-RU" sz="1800" dirty="0">
                <a:solidFill>
                  <a:schemeClr val="tx1"/>
                </a:solidFill>
                <a:latin typeface="Times New Roman" panose="02020603050405020304" pitchFamily="18" charset="0"/>
                <a:cs typeface="Times New Roman" panose="02020603050405020304" pitchFamily="18" charset="0"/>
              </a:rPr>
              <a:t>познания тесным образом связан с практической деятельностью человека. </a:t>
            </a: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Практика</a:t>
            </a:r>
            <a:r>
              <a:rPr lang="ru-RU" sz="1800" dirty="0">
                <a:solidFill>
                  <a:schemeClr val="tx1"/>
                </a:solidFill>
                <a:latin typeface="Times New Roman" panose="02020603050405020304" pitchFamily="18" charset="0"/>
                <a:cs typeface="Times New Roman" panose="02020603050405020304" pitchFamily="18" charset="0"/>
              </a:rPr>
              <a:t> является фундаментом, основанием познавательного процесса и, одновременно, </a:t>
            </a:r>
            <a:r>
              <a:rPr lang="ru-RU" sz="1800" dirty="0" smtClean="0">
                <a:solidFill>
                  <a:schemeClr val="tx1"/>
                </a:solidFill>
                <a:latin typeface="Times New Roman" panose="02020603050405020304" pitchFamily="18" charset="0"/>
                <a:cs typeface="Times New Roman" panose="02020603050405020304" pitchFamily="18" charset="0"/>
              </a:rPr>
              <a:t>является </a:t>
            </a:r>
            <a:r>
              <a:rPr lang="ru-RU" sz="1800" dirty="0">
                <a:solidFill>
                  <a:schemeClr val="tx1"/>
                </a:solidFill>
                <a:latin typeface="Times New Roman" panose="02020603050405020304" pitchFamily="18" charset="0"/>
                <a:cs typeface="Times New Roman" panose="02020603050405020304" pitchFamily="18" charset="0"/>
              </a:rPr>
              <a:t>основным критерием истины при познании.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i="1" dirty="0" smtClean="0">
                <a:solidFill>
                  <a:schemeClr val="tx1"/>
                </a:solidFill>
                <a:latin typeface="Times New Roman" panose="02020603050405020304" pitchFamily="18" charset="0"/>
                <a:cs typeface="Times New Roman" panose="02020603050405020304" pitchFamily="18" charset="0"/>
              </a:rPr>
              <a:t>Практика</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 это конкретная деятельность людей по преобразованию </a:t>
            </a:r>
            <a:r>
              <a:rPr lang="ru-RU" sz="1800" dirty="0" smtClean="0">
                <a:solidFill>
                  <a:schemeClr val="tx1"/>
                </a:solidFill>
                <a:latin typeface="Times New Roman" panose="02020603050405020304" pitchFamily="18" charset="0"/>
                <a:cs typeface="Times New Roman" panose="02020603050405020304" pitchFamily="18" charset="0"/>
              </a:rPr>
              <a:t>окружающего </a:t>
            </a:r>
            <a:r>
              <a:rPr lang="ru-RU" sz="1800" dirty="0">
                <a:solidFill>
                  <a:schemeClr val="tx1"/>
                </a:solidFill>
                <a:latin typeface="Times New Roman" panose="02020603050405020304" pitchFamily="18" charset="0"/>
                <a:cs typeface="Times New Roman" panose="02020603050405020304" pitchFamily="18" charset="0"/>
              </a:rPr>
              <a:t>мира и самого </a:t>
            </a:r>
            <a:r>
              <a:rPr lang="ru-RU" sz="1800" dirty="0" smtClean="0">
                <a:solidFill>
                  <a:schemeClr val="tx1"/>
                </a:solidFill>
                <a:latin typeface="Times New Roman" panose="02020603050405020304" pitchFamily="18" charset="0"/>
                <a:cs typeface="Times New Roman" panose="02020603050405020304" pitchFamily="18" charset="0"/>
              </a:rPr>
              <a:t>человека.</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x-none" sz="1800" smtClean="0">
                <a:solidFill>
                  <a:schemeClr val="tx1"/>
                </a:solidFill>
                <a:latin typeface="Times New Roman" panose="02020603050405020304" pitchFamily="18" charset="0"/>
                <a:cs typeface="Times New Roman" panose="02020603050405020304" pitchFamily="18" charset="0"/>
              </a:rPr>
              <a:t>Основные </a:t>
            </a:r>
            <a:r>
              <a:rPr lang="x-none" sz="1800" b="1">
                <a:solidFill>
                  <a:schemeClr val="tx1"/>
                </a:solidFill>
                <a:latin typeface="Times New Roman" panose="02020603050405020304" pitchFamily="18" charset="0"/>
                <a:cs typeface="Times New Roman" panose="02020603050405020304" pitchFamily="18" charset="0"/>
              </a:rPr>
              <a:t>виды практики</a:t>
            </a:r>
            <a:r>
              <a:rPr lang="x-none" sz="1800">
                <a:solidFill>
                  <a:schemeClr val="tx1"/>
                </a:solidFill>
                <a:latin typeface="Times New Roman" panose="02020603050405020304" pitchFamily="18" charset="0"/>
                <a:cs typeface="Times New Roman" panose="02020603050405020304" pitchFamily="18" charset="0"/>
              </a:rPr>
              <a:t>: материальное производство, управленческая деятельность, научный эксперимент. </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Ф</a:t>
            </a:r>
            <a:r>
              <a:rPr lang="x-none" sz="1800" smtClean="0">
                <a:solidFill>
                  <a:schemeClr val="tx1"/>
                </a:solidFill>
                <a:latin typeface="Times New Roman" panose="02020603050405020304" pitchFamily="18" charset="0"/>
                <a:cs typeface="Times New Roman" panose="02020603050405020304" pitchFamily="18" charset="0"/>
              </a:rPr>
              <a:t>ункции </a:t>
            </a:r>
            <a:r>
              <a:rPr lang="x-none" sz="1800">
                <a:solidFill>
                  <a:schemeClr val="tx1"/>
                </a:solidFill>
                <a:latin typeface="Times New Roman" panose="02020603050405020304" pitchFamily="18" charset="0"/>
                <a:cs typeface="Times New Roman" panose="02020603050405020304" pitchFamily="18" charset="0"/>
              </a:rPr>
              <a:t>практики заключаются в том, что она является: </a:t>
            </a:r>
            <a:r>
              <a:rPr lang="x-none" sz="1800" i="1">
                <a:solidFill>
                  <a:schemeClr val="tx1"/>
                </a:solidFill>
                <a:latin typeface="Times New Roman" panose="02020603050405020304" pitchFamily="18" charset="0"/>
                <a:cs typeface="Times New Roman" panose="02020603050405020304" pitchFamily="18" charset="0"/>
              </a:rPr>
              <a:t>основой познания, средством познания, критерием истины, целью и результатом познания.</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a:p>
            <a:pPr algn="just">
              <a:spcBef>
                <a:spcPts val="0"/>
              </a:spcBef>
            </a:pPr>
            <a:endParaRPr lang="ru-RU" sz="18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Функции практики в процессе познания</a:t>
            </a:r>
            <a:r>
              <a:rPr lang="ru-RU" sz="1800" dirty="0">
                <a:solidFill>
                  <a:schemeClr val="tx1"/>
                </a:solidFill>
                <a:latin typeface="Times New Roman" panose="02020603050405020304" pitchFamily="18" charset="0"/>
                <a:cs typeface="Times New Roman" panose="02020603050405020304" pitchFamily="18" charset="0"/>
              </a:rPr>
              <a:t>:</a:t>
            </a:r>
          </a:p>
          <a:p>
            <a:pPr marL="342900" lvl="0" indent="-342900" algn="just">
              <a:spcBef>
                <a:spcPts val="0"/>
              </a:spcBef>
              <a:buFont typeface="+mj-lt"/>
              <a:buAutoNum type="arabicPeriod"/>
            </a:pPr>
            <a:r>
              <a:rPr lang="ru-RU" sz="1800" i="1" dirty="0">
                <a:solidFill>
                  <a:schemeClr val="tx1"/>
                </a:solidFill>
                <a:latin typeface="Times New Roman" panose="02020603050405020304" pitchFamily="18" charset="0"/>
                <a:cs typeface="Times New Roman" panose="02020603050405020304" pitchFamily="18" charset="0"/>
              </a:rPr>
              <a:t>Практика есть основа (основание) познания.</a:t>
            </a:r>
            <a:r>
              <a:rPr lang="ru-RU" sz="1800" dirty="0">
                <a:solidFill>
                  <a:schemeClr val="tx1"/>
                </a:solidFill>
                <a:latin typeface="Times New Roman" panose="02020603050405020304" pitchFamily="18" charset="0"/>
                <a:cs typeface="Times New Roman" panose="02020603050405020304" pitchFamily="18" charset="0"/>
              </a:rPr>
              <a:t> Практика в своем развитии, в том, что выводит человека на некие новые проблемы, порождает новые познавательные стимулы, обусловливает новые интересы и цели познания. Все трудности, с которыми сталкивается человек в практическом освоении мира, толкают его к концентрации познавательных усилий в определенном направлении. </a:t>
            </a:r>
          </a:p>
          <a:p>
            <a:pPr marL="342900" lvl="0" indent="-342900" algn="just">
              <a:spcBef>
                <a:spcPts val="0"/>
              </a:spcBef>
              <a:buFont typeface="+mj-lt"/>
              <a:buAutoNum type="arabicPeriod"/>
            </a:pPr>
            <a:r>
              <a:rPr lang="ru-RU" sz="1800" i="1" dirty="0">
                <a:solidFill>
                  <a:schemeClr val="tx1"/>
                </a:solidFill>
                <a:latin typeface="Times New Roman" panose="02020603050405020304" pitchFamily="18" charset="0"/>
                <a:cs typeface="Times New Roman" panose="02020603050405020304" pitchFamily="18" charset="0"/>
              </a:rPr>
              <a:t>Практика есть средство познания</a:t>
            </a:r>
            <a:r>
              <a:rPr lang="ru-RU" sz="1800" dirty="0">
                <a:solidFill>
                  <a:schemeClr val="tx1"/>
                </a:solidFill>
                <a:latin typeface="Times New Roman" panose="02020603050405020304" pitchFamily="18" charset="0"/>
                <a:cs typeface="Times New Roman" panose="02020603050405020304" pitchFamily="18" charset="0"/>
              </a:rPr>
              <a:t>. В познании человек всегда осуществляет некоторые практические действия, исследуя объекты в соответствии со своими интересами. Высшее проявление такой роли практики – это проведение научного эксперимента. В этом плане задействуются особые умения и навыки человека – от повседневной аккуратности до приемов обработки различных материалов или владения какими-либо специальными инструментами. Иногда важным бывает умение даже зафиксировать некий результат познавательных действий: нарисовать образ, сделать чертеж, составить таблицу и </a:t>
            </a:r>
            <a:r>
              <a:rPr lang="ru-RU" sz="1800" dirty="0" smtClean="0">
                <a:solidFill>
                  <a:schemeClr val="tx1"/>
                </a:solidFill>
                <a:latin typeface="Times New Roman" panose="02020603050405020304" pitchFamily="18" charset="0"/>
                <a:cs typeface="Times New Roman" panose="02020603050405020304" pitchFamily="18" charset="0"/>
              </a:rPr>
              <a:t>т.п.</a:t>
            </a:r>
          </a:p>
          <a:p>
            <a:pPr marL="342900" lvl="0" indent="-342900" algn="just">
              <a:spcBef>
                <a:spcPts val="0"/>
              </a:spcBef>
              <a:buFont typeface="+mj-lt"/>
              <a:buAutoNum type="arabicPeriod"/>
            </a:pPr>
            <a:r>
              <a:rPr lang="ru-RU" sz="1800" i="1" dirty="0" smtClean="0">
                <a:solidFill>
                  <a:schemeClr val="tx1"/>
                </a:solidFill>
                <a:latin typeface="Times New Roman" panose="02020603050405020304" pitchFamily="18" charset="0"/>
                <a:cs typeface="Times New Roman" panose="02020603050405020304" pitchFamily="18" charset="0"/>
              </a:rPr>
              <a:t>Практика</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есть способ проверки (оценки) полученного результата познания (знания), то есть практика есть </a:t>
            </a:r>
            <a:r>
              <a:rPr lang="ru-RU" sz="1800" i="1" dirty="0">
                <a:solidFill>
                  <a:schemeClr val="tx1"/>
                </a:solidFill>
                <a:latin typeface="Times New Roman" panose="02020603050405020304" pitchFamily="18" charset="0"/>
                <a:cs typeface="Times New Roman" panose="02020603050405020304" pitchFamily="18" charset="0"/>
              </a:rPr>
              <a:t>критерий истины</a:t>
            </a:r>
            <a:r>
              <a:rPr lang="ru-RU" sz="1800" dirty="0">
                <a:solidFill>
                  <a:schemeClr val="tx1"/>
                </a:solidFill>
                <a:latin typeface="Times New Roman" panose="02020603050405020304" pitchFamily="18" charset="0"/>
                <a:cs typeface="Times New Roman" panose="02020603050405020304" pitchFamily="18" charset="0"/>
              </a:rPr>
              <a:t>. Но при этом надо подчеркнуть, что критерием она выступает не абсолютным, не единственным. </a:t>
            </a:r>
            <a:endParaRPr lang="ru-RU" sz="1800" dirty="0" smtClean="0">
              <a:solidFill>
                <a:schemeClr val="tx1"/>
              </a:solidFill>
              <a:latin typeface="Times New Roman" panose="02020603050405020304" pitchFamily="18" charset="0"/>
              <a:cs typeface="Times New Roman" panose="02020603050405020304" pitchFamily="18" charset="0"/>
            </a:endParaRPr>
          </a:p>
          <a:p>
            <a:pPr marL="342900" lvl="0" indent="-342900" algn="just">
              <a:spcBef>
                <a:spcPts val="0"/>
              </a:spcBef>
              <a:buFont typeface="+mj-lt"/>
              <a:buAutoNum type="arabicPeriod"/>
            </a:pPr>
            <a:r>
              <a:rPr lang="ru-RU" sz="1800" i="1" dirty="0" smtClean="0">
                <a:solidFill>
                  <a:schemeClr val="tx1"/>
                </a:solidFill>
                <a:latin typeface="Times New Roman" panose="02020603050405020304" pitchFamily="18" charset="0"/>
                <a:cs typeface="Times New Roman" panose="02020603050405020304" pitchFamily="18" charset="0"/>
              </a:rPr>
              <a:t>Практика </a:t>
            </a:r>
            <a:r>
              <a:rPr lang="ru-RU" sz="1800" i="1" dirty="0">
                <a:solidFill>
                  <a:schemeClr val="tx1"/>
                </a:solidFill>
                <a:latin typeface="Times New Roman" panose="02020603050405020304" pitchFamily="18" charset="0"/>
                <a:cs typeface="Times New Roman" panose="02020603050405020304" pitchFamily="18" charset="0"/>
              </a:rPr>
              <a:t>есть всегда конечная (стратегическая) цель всего познания</a:t>
            </a:r>
            <a:r>
              <a:rPr lang="ru-RU" sz="1800" dirty="0">
                <a:solidFill>
                  <a:schemeClr val="tx1"/>
                </a:solidFill>
                <a:latin typeface="Times New Roman" panose="02020603050405020304" pitchFamily="18" charset="0"/>
                <a:cs typeface="Times New Roman" panose="02020603050405020304" pitchFamily="18" charset="0"/>
              </a:rPr>
              <a:t>, завершающая многие направления познавательных усилий человека. Человек в комплексе всей своей практической деятельности реализует определенные знания о природе и о себе.</a:t>
            </a:r>
          </a:p>
          <a:p>
            <a:pPr lvl="0"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lnSpc>
                <a:spcPct val="120000"/>
              </a:lnSpc>
              <a:spcBef>
                <a:spcPts val="0"/>
              </a:spcBef>
            </a:pPr>
            <a:endParaRPr lang="ru-RU" sz="2000" dirty="0" smtClean="0">
              <a:solidFill>
                <a:schemeClr val="tx1"/>
              </a:solidFill>
              <a:latin typeface="Times New Roman" pitchFamily="18" charset="0"/>
              <a:cs typeface="Times New Roman" pitchFamily="18" charset="0"/>
            </a:endParaRPr>
          </a:p>
          <a:p>
            <a:endParaRPr lang="ru-RU"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 зависимости от ответа на вопрос «познаваем ли мир?» в гносеологии сложились следующие основные направления: </a:t>
            </a:r>
          </a:p>
          <a:p>
            <a:pPr marL="342900" lvl="0" indent="-342900" algn="just">
              <a:spcBef>
                <a:spcPts val="0"/>
              </a:spcBef>
              <a:buFont typeface="+mj-lt"/>
              <a:buAutoNum type="arabicPeriod"/>
            </a:pPr>
            <a:r>
              <a:rPr lang="ru-RU" sz="1800" b="1" dirty="0">
                <a:solidFill>
                  <a:schemeClr val="tx1"/>
                </a:solidFill>
                <a:latin typeface="Times New Roman" panose="02020603050405020304" pitchFamily="18" charset="0"/>
                <a:cs typeface="Times New Roman" panose="02020603050405020304" pitchFamily="18" charset="0"/>
              </a:rPr>
              <a:t>Гностицизм</a:t>
            </a:r>
            <a:r>
              <a:rPr lang="ru-RU" sz="1800" dirty="0">
                <a:solidFill>
                  <a:schemeClr val="tx1"/>
                </a:solidFill>
                <a:latin typeface="Times New Roman" panose="02020603050405020304" pitchFamily="18" charset="0"/>
                <a:cs typeface="Times New Roman" panose="02020603050405020304" pitchFamily="18" charset="0"/>
              </a:rPr>
              <a:t>, сторонники которого оптимистично смотрят на будущее и настоящее познание, считают, что мир познаваем, а человек обладает потенциально безграничными возможностями познания;</a:t>
            </a:r>
          </a:p>
          <a:p>
            <a:pPr marL="342900" lvl="0" indent="-342900" algn="just">
              <a:spcBef>
                <a:spcPts val="0"/>
              </a:spcBef>
              <a:buFont typeface="+mj-lt"/>
              <a:buAutoNum type="arabicPeriod"/>
            </a:pPr>
            <a:r>
              <a:rPr lang="ru-RU" sz="1800" b="1" dirty="0">
                <a:solidFill>
                  <a:schemeClr val="tx1"/>
                </a:solidFill>
                <a:latin typeface="Times New Roman" panose="02020603050405020304" pitchFamily="18" charset="0"/>
                <a:cs typeface="Times New Roman" panose="02020603050405020304" pitchFamily="18" charset="0"/>
              </a:rPr>
              <a:t>Агностицизм</a:t>
            </a:r>
            <a:r>
              <a:rPr lang="ru-RU" sz="1800" dirty="0">
                <a:solidFill>
                  <a:schemeClr val="tx1"/>
                </a:solidFill>
                <a:latin typeface="Times New Roman" panose="02020603050405020304" pitchFamily="18" charset="0"/>
                <a:cs typeface="Times New Roman" panose="02020603050405020304" pitchFamily="18" charset="0"/>
              </a:rPr>
              <a:t>, представители которого отрицают принципиальную возможность познания объективного мира; источником агностицизма является гносеологический релятивизм – абсолютизация изменчивости, текучести явлений, событий бытия и познания; </a:t>
            </a:r>
          </a:p>
          <a:p>
            <a:pPr marL="342900" lvl="0" indent="-342900" algn="just">
              <a:spcBef>
                <a:spcPts val="0"/>
              </a:spcBef>
              <a:buFont typeface="+mj-lt"/>
              <a:buAutoNum type="arabicPeriod"/>
            </a:pPr>
            <a:r>
              <a:rPr lang="ru-RU" sz="1800" b="1" dirty="0">
                <a:solidFill>
                  <a:schemeClr val="tx1"/>
                </a:solidFill>
                <a:latin typeface="Times New Roman" panose="02020603050405020304" pitchFamily="18" charset="0"/>
                <a:cs typeface="Times New Roman" panose="02020603050405020304" pitchFamily="18" charset="0"/>
              </a:rPr>
              <a:t>Скептицизм</a:t>
            </a:r>
            <a:r>
              <a:rPr lang="ru-RU" sz="1800" dirty="0">
                <a:solidFill>
                  <a:schemeClr val="tx1"/>
                </a:solidFill>
                <a:latin typeface="Times New Roman" panose="02020603050405020304" pitchFamily="18" charset="0"/>
                <a:cs typeface="Times New Roman" panose="02020603050405020304" pitchFamily="18" charset="0"/>
              </a:rPr>
              <a:t>, сторонники которого не отрицают познаваемость мира, но сомневаются в возможности его познания, в надежности истины. </a:t>
            </a:r>
            <a:endParaRPr lang="ru-RU" sz="1800" dirty="0" smtClean="0">
              <a:solidFill>
                <a:schemeClr val="tx1"/>
              </a:solidFill>
              <a:latin typeface="Times New Roman" panose="02020603050405020304" pitchFamily="18" charset="0"/>
              <a:cs typeface="Times New Roman" panose="02020603050405020304" pitchFamily="18" charset="0"/>
            </a:endParaRPr>
          </a:p>
          <a:p>
            <a:pPr lvl="0"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Перед теми, кто настаивает на возможности познания мира, встает проблема источника знания, методов и средств познания. Можно выделить следующие учения: </a:t>
            </a:r>
            <a:r>
              <a:rPr lang="ru-RU" sz="1800" i="1" dirty="0">
                <a:solidFill>
                  <a:schemeClr val="tx1"/>
                </a:solidFill>
                <a:latin typeface="Times New Roman" panose="02020603050405020304" pitchFamily="18" charset="0"/>
                <a:cs typeface="Times New Roman" panose="02020603050405020304" pitchFamily="18" charset="0"/>
              </a:rPr>
              <a:t>сенсуализм</a:t>
            </a:r>
            <a:r>
              <a:rPr lang="ru-RU" sz="1800" dirty="0">
                <a:solidFill>
                  <a:schemeClr val="tx1"/>
                </a:solidFill>
                <a:latin typeface="Times New Roman" panose="02020603050405020304" pitchFamily="18" charset="0"/>
                <a:cs typeface="Times New Roman" panose="02020603050405020304" pitchFamily="18" charset="0"/>
              </a:rPr>
              <a:t>, который отводит решающую роль в процессе познания чувствам (Т. Гоббс, Дж. Локк); </a:t>
            </a:r>
            <a:r>
              <a:rPr lang="ru-RU" sz="1800" i="1" dirty="0">
                <a:solidFill>
                  <a:schemeClr val="tx1"/>
                </a:solidFill>
                <a:latin typeface="Times New Roman" panose="02020603050405020304" pitchFamily="18" charset="0"/>
                <a:cs typeface="Times New Roman" panose="02020603050405020304" pitchFamily="18" charset="0"/>
              </a:rPr>
              <a:t>эмпиризм</a:t>
            </a:r>
            <a:r>
              <a:rPr lang="ru-RU" sz="1800" dirty="0">
                <a:solidFill>
                  <a:schemeClr val="tx1"/>
                </a:solidFill>
                <a:latin typeface="Times New Roman" panose="02020603050405020304" pitchFamily="18" charset="0"/>
                <a:cs typeface="Times New Roman" panose="02020603050405020304" pitchFamily="18" charset="0"/>
              </a:rPr>
              <a:t>, утверждающий, что истинное знание может быть выведено из чувственного опыта посредством наблюдения и эксперимента (Ф. </a:t>
            </a:r>
            <a:r>
              <a:rPr lang="ru-RU" sz="1800" dirty="0" smtClean="0">
                <a:solidFill>
                  <a:schemeClr val="tx1"/>
                </a:solidFill>
                <a:latin typeface="Times New Roman" panose="02020603050405020304" pitchFamily="18" charset="0"/>
                <a:cs typeface="Times New Roman" panose="02020603050405020304" pitchFamily="18" charset="0"/>
              </a:rPr>
              <a:t>Бэкон</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рационализм</a:t>
            </a:r>
            <a:r>
              <a:rPr lang="ru-RU" sz="1800" dirty="0">
                <a:solidFill>
                  <a:schemeClr val="tx1"/>
                </a:solidFill>
                <a:latin typeface="Times New Roman" panose="02020603050405020304" pitchFamily="18" charset="0"/>
                <a:cs typeface="Times New Roman" panose="02020603050405020304" pitchFamily="18" charset="0"/>
              </a:rPr>
              <a:t>, выводящий все знание из разума, единственным источником знания считающий мышление.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 процессе </a:t>
            </a:r>
            <a:r>
              <a:rPr lang="ru-RU" sz="1800" dirty="0">
                <a:solidFill>
                  <a:schemeClr val="tx1"/>
                </a:solidFill>
                <a:latin typeface="Times New Roman" panose="02020603050405020304" pitchFamily="18" charset="0"/>
                <a:cs typeface="Times New Roman" panose="02020603050405020304" pitchFamily="18" charset="0"/>
              </a:rPr>
              <a:t>развития общественных отношений познавательная деятельность выделяется из материальной, практической деятельности, приобретает относительную самостоятельность; отношение «субъект–объект» выступает как отношение субъекта и объекта познания. Поэтому в первую очередь необходимо рассмотреть понятия «субъект познания» и «объект познания», которые занимают в гносеологии важное место. </a:t>
            </a:r>
          </a:p>
          <a:p>
            <a:pPr lvl="0"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a:p>
            <a:endParaRPr lang="ru-RU"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142844" y="142852"/>
            <a:ext cx="8858312" cy="6186309"/>
          </a:xfrm>
          <a:prstGeom prst="rect">
            <a:avLst/>
          </a:prstGeom>
        </p:spPr>
        <p:txBody>
          <a:bodyPr wrap="square">
            <a:spAutoFit/>
          </a:bodyPr>
          <a:lstStyle/>
          <a:p>
            <a:pPr algn="just"/>
            <a:r>
              <a:rPr lang="ru-RU" b="1" dirty="0">
                <a:latin typeface="Times New Roman" panose="02020603050405020304" pitchFamily="18" charset="0"/>
                <a:cs typeface="Times New Roman" panose="02020603050405020304" pitchFamily="18" charset="0"/>
              </a:rPr>
              <a:t>Предмет и основные вопросы гносеологии.</a:t>
            </a:r>
            <a:endParaRPr lang="ru-RU" dirty="0">
              <a:latin typeface="Times New Roman" panose="02020603050405020304" pitchFamily="18" charset="0"/>
              <a:cs typeface="Times New Roman" panose="02020603050405020304" pitchFamily="18" charset="0"/>
            </a:endParaRPr>
          </a:p>
          <a:p>
            <a:pPr algn="just"/>
            <a:r>
              <a:rPr lang="ru-RU" b="1" dirty="0">
                <a:latin typeface="Times New Roman" panose="02020603050405020304" pitchFamily="18" charset="0"/>
                <a:cs typeface="Times New Roman" panose="02020603050405020304" pitchFamily="18" charset="0"/>
              </a:rPr>
              <a:t>Гносеология</a:t>
            </a:r>
            <a:r>
              <a:rPr lang="ru-RU" dirty="0">
                <a:latin typeface="Times New Roman" panose="02020603050405020304" pitchFamily="18" charset="0"/>
                <a:cs typeface="Times New Roman" panose="02020603050405020304" pitchFamily="18" charset="0"/>
              </a:rPr>
              <a:t> (от </a:t>
            </a:r>
            <a:r>
              <a:rPr lang="ru-RU" dirty="0" err="1">
                <a:latin typeface="Times New Roman" panose="02020603050405020304" pitchFamily="18" charset="0"/>
                <a:cs typeface="Times New Roman" panose="02020603050405020304" pitchFamily="18" charset="0"/>
              </a:rPr>
              <a:t>древнегр</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gnosis</a:t>
            </a:r>
            <a:r>
              <a:rPr lang="ru-RU" dirty="0">
                <a:latin typeface="Times New Roman" panose="02020603050405020304" pitchFamily="18" charset="0"/>
                <a:cs typeface="Times New Roman" panose="02020603050405020304" pitchFamily="18" charset="0"/>
              </a:rPr>
              <a:t> - знание, </a:t>
            </a:r>
            <a:r>
              <a:rPr lang="en-US" dirty="0">
                <a:latin typeface="Times New Roman" panose="02020603050405020304" pitchFamily="18" charset="0"/>
                <a:cs typeface="Times New Roman" panose="02020603050405020304" pitchFamily="18" charset="0"/>
              </a:rPr>
              <a:t>logos</a:t>
            </a:r>
            <a:r>
              <a:rPr lang="ru-RU" dirty="0">
                <a:latin typeface="Times New Roman" panose="02020603050405020304" pitchFamily="18" charset="0"/>
                <a:cs typeface="Times New Roman" panose="02020603050405020304" pitchFamily="18" charset="0"/>
              </a:rPr>
              <a:t> - умение) - философская дисциплина, наука о познании, занимающаяся исследованиями, критикой и теориями познания. </a:t>
            </a:r>
          </a:p>
          <a:p>
            <a:pPr algn="just"/>
            <a:r>
              <a:rPr lang="ru-RU" b="1" dirty="0">
                <a:latin typeface="Times New Roman" panose="02020603050405020304" pitchFamily="18" charset="0"/>
                <a:cs typeface="Times New Roman" panose="02020603050405020304" pitchFamily="18" charset="0"/>
              </a:rPr>
              <a:t>Гносеология</a:t>
            </a:r>
            <a:r>
              <a:rPr lang="ru-RU" dirty="0">
                <a:latin typeface="Times New Roman" panose="02020603050405020304" pitchFamily="18" charset="0"/>
                <a:cs typeface="Times New Roman" panose="02020603050405020304" pitchFamily="18" charset="0"/>
              </a:rPr>
              <a:t> – это наука о познании (от лат. </a:t>
            </a:r>
            <a:r>
              <a:rPr lang="en-US" dirty="0">
                <a:latin typeface="Times New Roman" panose="02020603050405020304" pitchFamily="18" charset="0"/>
                <a:cs typeface="Times New Roman" panose="02020603050405020304" pitchFamily="18" charset="0"/>
              </a:rPr>
              <a:t>gnosis</a:t>
            </a:r>
            <a:r>
              <a:rPr lang="ru-RU" dirty="0">
                <a:latin typeface="Times New Roman" panose="02020603050405020304" pitchFamily="18" charset="0"/>
                <a:cs typeface="Times New Roman" panose="02020603050405020304" pitchFamily="18" charset="0"/>
              </a:rPr>
              <a:t> – знание, </a:t>
            </a:r>
            <a:r>
              <a:rPr lang="en-US" dirty="0">
                <a:latin typeface="Times New Roman" panose="02020603050405020304" pitchFamily="18" charset="0"/>
                <a:cs typeface="Times New Roman" panose="02020603050405020304" pitchFamily="18" charset="0"/>
              </a:rPr>
              <a:t>logos</a:t>
            </a:r>
            <a:r>
              <a:rPr lang="ru-RU" dirty="0">
                <a:latin typeface="Times New Roman" panose="02020603050405020304" pitchFamily="18" charset="0"/>
                <a:cs typeface="Times New Roman" panose="02020603050405020304" pitchFamily="18" charset="0"/>
              </a:rPr>
              <a:t> – учение). В теории познания основное внимание уделяется проблеме познаваемости мира, вопросу о границах нашего знания, способах его получения и критериях достоверности. </a:t>
            </a:r>
          </a:p>
          <a:p>
            <a:pPr algn="just"/>
            <a:r>
              <a:rPr lang="ru-RU" dirty="0">
                <a:latin typeface="Times New Roman" panose="02020603050405020304" pitchFamily="18" charset="0"/>
                <a:cs typeface="Times New Roman" panose="02020603050405020304" pitchFamily="18" charset="0"/>
              </a:rPr>
              <a:t>Гносеология изучает сущность и содержание процесса познания, исследует взаимоотношения между субъектом и объектом познания, рассматривает проблемы границ, источников, форм, способов, методов познания существующего мира, структуру познавательного отношения, проблемы истины и ее критериев и др.</a:t>
            </a:r>
          </a:p>
          <a:p>
            <a:pPr algn="just"/>
            <a:r>
              <a:rPr lang="ru-RU" dirty="0">
                <a:latin typeface="Times New Roman" panose="02020603050405020304" pitchFamily="18" charset="0"/>
                <a:cs typeface="Times New Roman" panose="02020603050405020304" pitchFamily="18" charset="0"/>
              </a:rPr>
              <a:t>В теории познания основное внимание уделяется проблеме познаваемости мира, вопросу о границах нашего знания, способах его получения и критериях достоверности. </a:t>
            </a:r>
          </a:p>
          <a:p>
            <a:pPr algn="just"/>
            <a:r>
              <a:rPr lang="ru-RU" dirty="0">
                <a:latin typeface="Times New Roman" panose="02020603050405020304" pitchFamily="18" charset="0"/>
                <a:cs typeface="Times New Roman" panose="02020603050405020304" pitchFamily="18" charset="0"/>
              </a:rPr>
              <a:t>В самом общем виде теория познания может трактоваться как философское учение о знании и закономерностях познавательной деятельности человека. </a:t>
            </a:r>
          </a:p>
          <a:p>
            <a:pPr algn="just"/>
            <a:r>
              <a:rPr lang="ru-RU" b="1" dirty="0">
                <a:latin typeface="Times New Roman" panose="02020603050405020304" pitchFamily="18" charset="0"/>
                <a:cs typeface="Times New Roman" panose="02020603050405020304" pitchFamily="18" charset="0"/>
              </a:rPr>
              <a:t>Познание</a:t>
            </a:r>
            <a:r>
              <a:rPr lang="ru-RU" dirty="0">
                <a:latin typeface="Times New Roman" panose="02020603050405020304" pitchFamily="18" charset="0"/>
                <a:cs typeface="Times New Roman" panose="02020603050405020304" pitchFamily="18" charset="0"/>
              </a:rPr>
              <a:t> в самом общем виде можно определить как деятельность человека по приобретению знаний об окружающем его мир, о самом человеке, о взаимоотношении человека и природы, человека и общества и т.д.</a:t>
            </a:r>
          </a:p>
          <a:p>
            <a:pPr algn="just"/>
            <a:r>
              <a:rPr lang="ru-RU" dirty="0">
                <a:latin typeface="Times New Roman" panose="02020603050405020304" pitchFamily="18" charset="0"/>
                <a:cs typeface="Times New Roman" panose="02020603050405020304" pitchFamily="18" charset="0"/>
              </a:rPr>
              <a:t>Процесс познания не существует в виде некоторого законченного результата, а есть движение ко все более полному и глубокому знанию, обладающему истинностью</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Как определенный вид человеческой деятельности познание включает в себя необходимые элементы: объект и субъект познания; формы и уровни познания; средства и методы познания; результат, т.е. знание и его оценка.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382492"/>
          </a:xfrm>
        </p:spPr>
        <p:txBody>
          <a:bodyPr>
            <a:normAutofit/>
          </a:bodyPr>
          <a:lstStyle/>
          <a:p>
            <a:pPr lvl="0" algn="just"/>
            <a:r>
              <a:rPr lang="ru-RU" sz="1800" b="1" dirty="0">
                <a:solidFill>
                  <a:schemeClr val="tx1"/>
                </a:solidFill>
                <a:latin typeface="Times New Roman" panose="02020603050405020304" pitchFamily="18" charset="0"/>
                <a:cs typeface="Times New Roman" panose="02020603050405020304" pitchFamily="18" charset="0"/>
              </a:rPr>
              <a:t>Знание и его основные виды. Мнение, убеждение, вера, сомнение, предположение. </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Познавательный </a:t>
            </a:r>
            <a:r>
              <a:rPr lang="ru-RU" sz="1800" dirty="0">
                <a:solidFill>
                  <a:schemeClr val="tx1"/>
                </a:solidFill>
                <a:latin typeface="Times New Roman" panose="02020603050405020304" pitchFamily="18" charset="0"/>
                <a:cs typeface="Times New Roman" panose="02020603050405020304" pitchFamily="18" charset="0"/>
              </a:rPr>
              <a:t>процесс в ходе человеческой жизнедеятельности никогда не прекращается, но в нем фиксируются определенные относительно устойчивые компоненты – знания. </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Понятие </a:t>
            </a:r>
            <a:r>
              <a:rPr lang="ru-RU" sz="1800" dirty="0">
                <a:solidFill>
                  <a:schemeClr val="tx1"/>
                </a:solidFill>
                <a:latin typeface="Times New Roman" panose="02020603050405020304" pitchFamily="18" charset="0"/>
                <a:cs typeface="Times New Roman" panose="02020603050405020304" pitchFamily="18" charset="0"/>
              </a:rPr>
              <a:t>«</a:t>
            </a:r>
            <a:r>
              <a:rPr lang="ru-RU" sz="1800" b="1" dirty="0">
                <a:solidFill>
                  <a:schemeClr val="tx1"/>
                </a:solidFill>
                <a:latin typeface="Times New Roman" panose="02020603050405020304" pitchFamily="18" charset="0"/>
                <a:cs typeface="Times New Roman" panose="02020603050405020304" pitchFamily="18" charset="0"/>
              </a:rPr>
              <a:t>знание</a:t>
            </a:r>
            <a:r>
              <a:rPr lang="ru-RU" sz="1800" dirty="0">
                <a:solidFill>
                  <a:schemeClr val="tx1"/>
                </a:solidFill>
                <a:latin typeface="Times New Roman" panose="02020603050405020304" pitchFamily="18" charset="0"/>
                <a:cs typeface="Times New Roman" panose="02020603050405020304" pitchFamily="18" charset="0"/>
              </a:rPr>
              <a:t>» в широком смысле означает некоторый результат, который достигнут в ходе конкретного познавательного процесса, то есть познание и знание можно соотнести соответственно как процесс и итоговое состояние. Познание ведет к </a:t>
            </a:r>
            <a:r>
              <a:rPr lang="ru-RU" sz="1800" dirty="0" smtClean="0">
                <a:solidFill>
                  <a:schemeClr val="tx1"/>
                </a:solidFill>
                <a:latin typeface="Times New Roman" panose="02020603050405020304" pitchFamily="18" charset="0"/>
                <a:cs typeface="Times New Roman" panose="02020603050405020304" pitchFamily="18" charset="0"/>
              </a:rPr>
              <a:t>знанию.</a:t>
            </a:r>
          </a:p>
          <a:p>
            <a:pPr algn="just">
              <a:spcBef>
                <a:spcPts val="0"/>
              </a:spcBef>
            </a:pPr>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Знание</a:t>
            </a:r>
            <a:r>
              <a:rPr lang="ru-RU" sz="1800" b="1" i="1"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 это</a:t>
            </a:r>
            <a:r>
              <a:rPr lang="ru-RU" sz="1800" i="1" dirty="0">
                <a:solidFill>
                  <a:schemeClr val="tx1"/>
                </a:solidFill>
                <a:latin typeface="Times New Roman" panose="02020603050405020304" pitchFamily="18" charset="0"/>
                <a:cs typeface="Times New Roman" panose="02020603050405020304" pitchFamily="18" charset="0"/>
              </a:rPr>
              <a:t> определенный и относительно устойчивый результат поиска связей человека с миром, которому придается некоторая значимость. </a:t>
            </a:r>
            <a:r>
              <a:rPr lang="ru-RU" sz="1800" dirty="0">
                <a:solidFill>
                  <a:schemeClr val="tx1"/>
                </a:solidFill>
                <a:latin typeface="Times New Roman" panose="02020603050405020304" pitchFamily="18" charset="0"/>
                <a:cs typeface="Times New Roman" panose="02020603050405020304" pitchFamily="18" charset="0"/>
              </a:rPr>
              <a:t>Знание</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выступает в самых разных формах и выполняет различные</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функции, но, в первую очередь, оно придает ясность и</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упорядоченность человеческому бытию.</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spcBef>
                <a:spcPts val="0"/>
              </a:spcBef>
            </a:pPr>
            <a:r>
              <a:rPr lang="ru-RU" sz="1800" i="1" dirty="0">
                <a:solidFill>
                  <a:schemeClr val="tx1"/>
                </a:solidFill>
                <a:latin typeface="Times New Roman" panose="02020603050405020304" pitchFamily="18" charset="0"/>
                <a:cs typeface="Times New Roman" panose="02020603050405020304" pitchFamily="18" charset="0"/>
              </a:rPr>
              <a:t>Выделяют следующие основные виды </a:t>
            </a:r>
            <a:r>
              <a:rPr lang="ru-RU" sz="1800" i="1" dirty="0" smtClean="0">
                <a:solidFill>
                  <a:schemeClr val="tx1"/>
                </a:solidFill>
                <a:latin typeface="Times New Roman" panose="02020603050405020304" pitchFamily="18" charset="0"/>
                <a:cs typeface="Times New Roman" panose="02020603050405020304" pitchFamily="18" charset="0"/>
              </a:rPr>
              <a:t>знания:</a:t>
            </a: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1. Обыденное</a:t>
            </a:r>
            <a:r>
              <a:rPr lang="ru-RU" sz="1800" b="1" i="1"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 это </a:t>
            </a:r>
            <a:r>
              <a:rPr lang="ru-RU" sz="1800" i="1" dirty="0">
                <a:solidFill>
                  <a:schemeClr val="tx1"/>
                </a:solidFill>
                <a:latin typeface="Times New Roman" panose="02020603050405020304" pitchFamily="18" charset="0"/>
                <a:cs typeface="Times New Roman" panose="02020603050405020304" pitchFamily="18" charset="0"/>
              </a:rPr>
              <a:t>предметно-практическое знание, знание повседневного характера</a:t>
            </a:r>
            <a:r>
              <a:rPr lang="ru-RU" sz="1800" dirty="0">
                <a:solidFill>
                  <a:schemeClr val="tx1"/>
                </a:solidFill>
                <a:latin typeface="Times New Roman" panose="02020603050405020304" pitchFamily="18" charset="0"/>
                <a:cs typeface="Times New Roman" panose="02020603050405020304" pitchFamily="18" charset="0"/>
              </a:rPr>
              <a:t>. Выражается чаще всего в телесных умениях и навыках. Оно служит самым широким целям и придает во всем своем комплексе комфортность</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существованию человека в разных </a:t>
            </a:r>
            <a:r>
              <a:rPr lang="ru-RU" sz="1800" dirty="0" smtClean="0">
                <a:solidFill>
                  <a:schemeClr val="tx1"/>
                </a:solidFill>
                <a:latin typeface="Times New Roman" panose="02020603050405020304" pitchFamily="18" charset="0"/>
                <a:cs typeface="Times New Roman" panose="02020603050405020304" pitchFamily="18" charset="0"/>
              </a:rPr>
              <a:t>условиях.</a:t>
            </a: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Это </a:t>
            </a:r>
            <a:r>
              <a:rPr lang="ru-RU" sz="1800" dirty="0">
                <a:solidFill>
                  <a:schemeClr val="tx1"/>
                </a:solidFill>
                <a:latin typeface="Times New Roman" panose="02020603050405020304" pitchFamily="18" charset="0"/>
                <a:cs typeface="Times New Roman" panose="02020603050405020304" pitchFamily="18" charset="0"/>
              </a:rPr>
              <a:t>знание вплетено в человеческие конкретные действия, даже в жесты, походку, операции с вещами, в манеры и привычки. Во многом оно скрытно (латентно) влияет на другие виды знания и даже на сами приемы познавательной деятельности. Допустим, сноровка в манипулировании предметами повседневного обихода (столовыми приборами, предметами личной гигиены), навыки чтения, письма и говорения, умения держаться уверенно, мастерство владения конкретными техническими средствами (автомобилем, компьютером, мобильным телефоном, приборами медицинской диагностики) приобретаются постепенно и часто определяют другие познавательные интересы и достижения</a:t>
            </a:r>
            <a:r>
              <a:rPr lang="ru-RU" sz="1800"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a:p>
            <a:pPr algn="just">
              <a:lnSpc>
                <a:spcPct val="120000"/>
              </a:lnSpc>
              <a:spcBef>
                <a:spcPts val="0"/>
              </a:spcBef>
            </a:pPr>
            <a:endParaRPr lang="ru-RU" sz="2000" dirty="0" smtClean="0">
              <a:solidFill>
                <a:schemeClr val="tx1"/>
              </a:solidFill>
              <a:latin typeface="Times New Roman" pitchFamily="18" charset="0"/>
              <a:cs typeface="Times New Roman" pitchFamily="18" charset="0"/>
            </a:endParaRPr>
          </a:p>
          <a:p>
            <a:pPr algn="just">
              <a:lnSpc>
                <a:spcPct val="120000"/>
              </a:lnSpc>
              <a:spcBef>
                <a:spcPts val="0"/>
              </a:spcBef>
            </a:pPr>
            <a:endParaRPr lang="ru-RU" sz="20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2</a:t>
            </a:r>
            <a:r>
              <a:rPr lang="ru-RU" sz="1800" b="1" dirty="0" smtClean="0">
                <a:solidFill>
                  <a:schemeClr val="tx1"/>
                </a:solidFill>
                <a:latin typeface="Times New Roman" panose="02020603050405020304" pitchFamily="18" charset="0"/>
                <a:cs typeface="Times New Roman" panose="02020603050405020304" pitchFamily="18" charset="0"/>
              </a:rPr>
              <a:t>.</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b="1" dirty="0">
                <a:solidFill>
                  <a:schemeClr val="tx1"/>
                </a:solidFill>
                <a:latin typeface="Times New Roman" panose="02020603050405020304" pitchFamily="18" charset="0"/>
                <a:cs typeface="Times New Roman" panose="02020603050405020304" pitchFamily="18" charset="0"/>
              </a:rPr>
              <a:t>Научное знание</a:t>
            </a:r>
            <a:r>
              <a:rPr lang="ru-RU" sz="1800" dirty="0">
                <a:solidFill>
                  <a:schemeClr val="tx1"/>
                </a:solidFill>
                <a:latin typeface="Times New Roman" panose="02020603050405020304" pitchFamily="18" charset="0"/>
                <a:cs typeface="Times New Roman" panose="02020603050405020304" pitchFamily="18" charset="0"/>
              </a:rPr>
              <a:t>. Научное знание как особый самостоятельный вид возникло к ХVII в. н. э. в европейской культуре, до этого оно было вплетено в различные другие виды знаний. </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Научное знание возникает как </a:t>
            </a:r>
            <a:r>
              <a:rPr lang="ru-RU" sz="1800" i="1" dirty="0">
                <a:solidFill>
                  <a:schemeClr val="tx1"/>
                </a:solidFill>
                <a:latin typeface="Times New Roman" panose="02020603050405020304" pitchFamily="18" charset="0"/>
                <a:cs typeface="Times New Roman" panose="02020603050405020304" pitchFamily="18" charset="0"/>
              </a:rPr>
              <a:t>результат</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коллективной деятельности по изучению мира и человека в</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интересах общества в целом</a:t>
            </a:r>
            <a:r>
              <a:rPr lang="ru-RU" sz="1800" dirty="0">
                <a:solidFill>
                  <a:schemeClr val="tx1"/>
                </a:solidFill>
                <a:latin typeface="Times New Roman" panose="02020603050405020304" pitchFamily="18" charset="0"/>
                <a:cs typeface="Times New Roman" panose="02020603050405020304" pitchFamily="18" charset="0"/>
              </a:rPr>
              <a:t>. Эта деятельность организуется в специальных формах и осуществляется сейчас на профессиональной основе. Научное познание </a:t>
            </a:r>
            <a:r>
              <a:rPr lang="ru-RU" sz="1800" i="1" dirty="0">
                <a:solidFill>
                  <a:schemeClr val="tx1"/>
                </a:solidFill>
                <a:latin typeface="Times New Roman" panose="02020603050405020304" pitchFamily="18" charset="0"/>
                <a:cs typeface="Times New Roman" panose="02020603050405020304" pitchFamily="18" charset="0"/>
              </a:rPr>
              <a:t>базируется на коллективно принятых нормах и принципах.</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Разновидностями научного знания являются </a:t>
            </a:r>
            <a:r>
              <a:rPr lang="ru-RU" sz="1800" i="1" dirty="0">
                <a:solidFill>
                  <a:schemeClr val="tx1"/>
                </a:solidFill>
                <a:latin typeface="Times New Roman" panose="02020603050405020304" pitchFamily="18" charset="0"/>
                <a:cs typeface="Times New Roman" panose="02020603050405020304" pitchFamily="18" charset="0"/>
              </a:rPr>
              <a:t>факты, законы, аксиомы, гипотезы, теории</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и др. </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Теория является ключевым</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элементом научных знаний, поскольку она наиболее целостно</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выполняет все функции, присущие такому виду знания: функции</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описания, систематизации, объяснения и прогнозирования</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явлений, свойств, событий, процессов мира.</a:t>
            </a: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Научное знание</a:t>
            </a:r>
            <a:r>
              <a:rPr lang="ru-RU" sz="1800" dirty="0">
                <a:solidFill>
                  <a:schemeClr val="tx1"/>
                </a:solidFill>
                <a:latin typeface="Times New Roman" panose="02020603050405020304" pitchFamily="18" charset="0"/>
                <a:cs typeface="Times New Roman" panose="02020603050405020304" pitchFamily="18" charset="0"/>
              </a:rPr>
              <a:t> – это достояние человеческого общества в целом, общекультурная духовная ценность, а также основа практических свершений человечества. Всей совокупностью научных знаний не может владеть ни один человеческий индивид, но каждый может усвоить их в обобщенной, адаптированной для различных возрастных и профессиональных групп форме по каналам системы образования или через самообразование. В любом случае </a:t>
            </a:r>
            <a:r>
              <a:rPr lang="ru-RU" sz="1800" dirty="0" smtClean="0">
                <a:solidFill>
                  <a:schemeClr val="tx1"/>
                </a:solidFill>
                <a:latin typeface="Times New Roman" panose="02020603050405020304" pitchFamily="18" charset="0"/>
                <a:cs typeface="Times New Roman" panose="02020603050405020304" pitchFamily="18" charset="0"/>
              </a:rPr>
              <a:t>- усвоение </a:t>
            </a:r>
            <a:r>
              <a:rPr lang="ru-RU" sz="1800" dirty="0">
                <a:solidFill>
                  <a:schemeClr val="tx1"/>
                </a:solidFill>
                <a:latin typeface="Times New Roman" panose="02020603050405020304" pitchFamily="18" charset="0"/>
                <a:cs typeface="Times New Roman" panose="02020603050405020304" pitchFamily="18" charset="0"/>
              </a:rPr>
              <a:t>знания, построенного усилиями другого субъекта, невозможно без наличия собственного интереса и своеобразного самостоятельного «</a:t>
            </a:r>
            <a:r>
              <a:rPr lang="ru-RU" sz="1800" dirty="0" err="1">
                <a:solidFill>
                  <a:schemeClr val="tx1"/>
                </a:solidFill>
                <a:latin typeface="Times New Roman" panose="02020603050405020304" pitchFamily="18" charset="0"/>
                <a:cs typeface="Times New Roman" panose="02020603050405020304" pitchFamily="18" charset="0"/>
              </a:rPr>
              <a:t>переоткрытия</a:t>
            </a:r>
            <a:r>
              <a:rPr lang="ru-RU" sz="1800" dirty="0">
                <a:solidFill>
                  <a:schemeClr val="tx1"/>
                </a:solidFill>
                <a:latin typeface="Times New Roman" panose="02020603050405020304" pitchFamily="18" charset="0"/>
                <a:cs typeface="Times New Roman" panose="02020603050405020304" pitchFamily="18" charset="0"/>
              </a:rPr>
              <a:t>» того же самого. </a:t>
            </a:r>
          </a:p>
          <a:p>
            <a:pPr algn="just">
              <a:lnSpc>
                <a:spcPct val="110000"/>
              </a:lnSpc>
              <a:spcBef>
                <a:spcPts val="0"/>
              </a:spcBef>
            </a:pPr>
            <a:endParaRPr lang="ru-RU" sz="2000" dirty="0" smtClean="0">
              <a:solidFill>
                <a:schemeClr val="tx1"/>
              </a:solidFill>
              <a:latin typeface="Times New Roman" pitchFamily="18" charset="0"/>
              <a:cs typeface="Times New Roman"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a:p>
            <a:pPr algn="just">
              <a:lnSpc>
                <a:spcPct val="120000"/>
              </a:lnSpc>
              <a:spcBef>
                <a:spcPts val="0"/>
              </a:spcBef>
            </a:pPr>
            <a:endParaRPr lang="ru-RU" sz="5500" dirty="0" smtClean="0">
              <a:solidFill>
                <a:schemeClr val="tx1"/>
              </a:solidFill>
              <a:latin typeface="Times New Roman" panose="02020603050405020304" pitchFamily="18" charset="0"/>
              <a:cs typeface="Times New Roman" panose="02020603050405020304" pitchFamily="18" charset="0"/>
            </a:endParaRPr>
          </a:p>
          <a:p>
            <a:pPr algn="just"/>
            <a:endParaRPr lang="ru-RU" sz="8000" dirty="0" smtClean="0">
              <a:solidFill>
                <a:schemeClr val="tx1"/>
              </a:solidFill>
              <a:latin typeface="Times New Roman" pitchFamily="18" charset="0"/>
              <a:cs typeface="Times New Roman" pitchFamily="18" charset="0"/>
            </a:endParaRPr>
          </a:p>
          <a:p>
            <a:pPr algn="just"/>
            <a:endParaRPr lang="ru-RU" sz="8000" dirty="0" smtClean="0">
              <a:solidFill>
                <a:schemeClr val="tx1"/>
              </a:solidFill>
              <a:latin typeface="Times New Roman" pitchFamily="18" charset="0"/>
              <a:cs typeface="Times New Roman" pitchFamily="18" charset="0"/>
            </a:endParaRPr>
          </a:p>
          <a:p>
            <a:pPr algn="just"/>
            <a:endParaRPr lang="ru-RU" sz="8000" dirty="0" smtClean="0">
              <a:solidFill>
                <a:schemeClr val="tx1"/>
              </a:solidFill>
              <a:latin typeface="Times New Roman" pitchFamily="18" charset="0"/>
              <a:cs typeface="Times New Roman" pitchFamily="18" charset="0"/>
            </a:endParaRPr>
          </a:p>
          <a:p>
            <a:pPr algn="just"/>
            <a:endParaRPr lang="ru-RU" sz="6200" dirty="0" smtClean="0">
              <a:solidFill>
                <a:schemeClr val="tx1"/>
              </a:solidFill>
              <a:latin typeface="Times New Roman" pitchFamily="18" charset="0"/>
              <a:cs typeface="Times New Roman" pitchFamily="18" charset="0"/>
            </a:endParaRPr>
          </a:p>
          <a:p>
            <a:pPr algn="just"/>
            <a:endParaRPr lang="ru-RU" sz="6200" dirty="0" smtClean="0">
              <a:solidFill>
                <a:schemeClr val="tx1"/>
              </a:solidFill>
              <a:latin typeface="Times New Roman" pitchFamily="18" charset="0"/>
              <a:cs typeface="Times New Roman" pitchFamily="18" charset="0"/>
            </a:endParaRPr>
          </a:p>
          <a:p>
            <a:pPr algn="just"/>
            <a:endParaRPr lang="ru-RU"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7504" y="116632"/>
            <a:ext cx="8858311" cy="6500858"/>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3. Религиозное знание </a:t>
            </a:r>
            <a:r>
              <a:rPr lang="ru-RU" sz="1800" dirty="0">
                <a:solidFill>
                  <a:schemeClr val="tx1"/>
                </a:solidFill>
                <a:latin typeface="Times New Roman" panose="02020603050405020304" pitchFamily="18" charset="0"/>
                <a:cs typeface="Times New Roman" panose="02020603050405020304" pitchFamily="18" charset="0"/>
              </a:rPr>
              <a:t>- это </a:t>
            </a:r>
            <a:r>
              <a:rPr lang="ru-RU" sz="1800" i="1" dirty="0">
                <a:solidFill>
                  <a:schemeClr val="tx1"/>
                </a:solidFill>
                <a:latin typeface="Times New Roman" panose="02020603050405020304" pitchFamily="18" charset="0"/>
                <a:cs typeface="Times New Roman" panose="02020603050405020304" pitchFamily="18" charset="0"/>
              </a:rPr>
              <a:t>личностное самоопределение человека к имеющемуся у него знанию, это, прежде всего, осо­бая форма отношений с Богом</a:t>
            </a:r>
            <a:r>
              <a:rPr lang="ru-RU" sz="1800" dirty="0">
                <a:solidFill>
                  <a:schemeClr val="tx1"/>
                </a:solidFill>
                <a:latin typeface="Times New Roman" panose="02020603050405020304" pitchFamily="18" charset="0"/>
                <a:cs typeface="Times New Roman" panose="02020603050405020304" pitchFamily="18" charset="0"/>
              </a:rPr>
              <a:t>. </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 религиозном познании чело­век выступает во всей полноте своих душевных качеств - как личность, а не как субъект познания.</a:t>
            </a:r>
          </a:p>
          <a:p>
            <a:pPr algn="just">
              <a:spcBef>
                <a:spcPts val="0"/>
              </a:spcBef>
            </a:pPr>
            <a:r>
              <a:rPr lang="ru-RU" sz="1800" i="1" dirty="0">
                <a:solidFill>
                  <a:schemeClr val="tx1"/>
                </a:solidFill>
                <a:latin typeface="Times New Roman" panose="02020603050405020304" pitchFamily="18" charset="0"/>
                <a:cs typeface="Times New Roman" panose="02020603050405020304" pitchFamily="18" charset="0"/>
              </a:rPr>
              <a:t>Религиозное познание, в отличие от научного, в высшей степени диалогично, представляет собой не только откровение Бога, на которое направлено познание, но и встречную волю человека к общению с Богом</a:t>
            </a:r>
            <a:r>
              <a:rPr lang="ru-RU" sz="1800" dirty="0">
                <a:solidFill>
                  <a:schemeClr val="tx1"/>
                </a:solidFill>
                <a:latin typeface="Times New Roman" panose="02020603050405020304" pitchFamily="18" charset="0"/>
                <a:cs typeface="Times New Roman" panose="02020603050405020304" pitchFamily="18" charset="0"/>
              </a:rPr>
              <a:t>. В этом диалоге субъект выступает не частью общности, как в обыденном и научном познании, а единственной личностью, остающейся один на один с Божеством. Субъект при этом не имеет возможности укрыться за социальные и иные преходящие характеристики. </a:t>
            </a:r>
          </a:p>
          <a:p>
            <a:pPr algn="just">
              <a:spcBef>
                <a:spcPts val="0"/>
              </a:spcBef>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 </a:t>
            </a:r>
            <a:r>
              <a:rPr lang="ru-RU" sz="1800" dirty="0">
                <a:solidFill>
                  <a:schemeClr val="tx1"/>
                </a:solidFill>
                <a:latin typeface="Times New Roman" panose="02020603050405020304" pitchFamily="18" charset="0"/>
                <a:cs typeface="Times New Roman" panose="02020603050405020304" pitchFamily="18" charset="0"/>
              </a:rPr>
              <a:t>обыденном и научном познании субъект в ходе познавательной деятельности если и меняется, то незначительно, количественно. </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 религиозном познании, как правило, в результате меняется качество личности, ее сущность становится иной. В религиозном познании нет внешних опосредующих моментов, как в иных формах познания. В других видах познания субъект, как правило, не несет никакой личной ответственности за результаты познания, в религиозном познании личная ответственность человека за результаты </a:t>
            </a:r>
            <a:r>
              <a:rPr lang="ru-RU" sz="1800" dirty="0" smtClean="0">
                <a:solidFill>
                  <a:schemeClr val="tx1"/>
                </a:solidFill>
                <a:latin typeface="Times New Roman" panose="02020603050405020304" pitchFamily="18" charset="0"/>
                <a:cs typeface="Times New Roman" panose="02020603050405020304" pitchFamily="18" charset="0"/>
              </a:rPr>
              <a:t>налицо.</a:t>
            </a:r>
            <a:endParaRPr lang="en-US"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i="1" dirty="0" smtClean="0">
                <a:solidFill>
                  <a:schemeClr val="tx1"/>
                </a:solidFill>
                <a:latin typeface="Times New Roman" panose="02020603050405020304" pitchFamily="18" charset="0"/>
                <a:cs typeface="Times New Roman" panose="02020603050405020304" pitchFamily="18" charset="0"/>
              </a:rPr>
              <a:t>Религиозное </a:t>
            </a:r>
            <a:r>
              <a:rPr lang="ru-RU" sz="1800" i="1" dirty="0">
                <a:solidFill>
                  <a:schemeClr val="tx1"/>
                </a:solidFill>
                <a:latin typeface="Times New Roman" panose="02020603050405020304" pitchFamily="18" charset="0"/>
                <a:cs typeface="Times New Roman" panose="02020603050405020304" pitchFamily="18" charset="0"/>
              </a:rPr>
              <a:t>и научное познание в принципе мало совместимы, то и спор между ними, скорее всего, неразрешим</a:t>
            </a:r>
            <a:r>
              <a:rPr lang="ru-RU" sz="1800" dirty="0">
                <a:solidFill>
                  <a:schemeClr val="tx1"/>
                </a:solidFill>
                <a:latin typeface="Times New Roman" panose="02020603050405020304" pitchFamily="18" charset="0"/>
                <a:cs typeface="Times New Roman" panose="02020603050405020304" pitchFamily="18" charset="0"/>
              </a:rPr>
              <a:t>. </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4</a:t>
            </a:r>
            <a:r>
              <a:rPr lang="ru-RU" sz="1800" b="1" dirty="0">
                <a:solidFill>
                  <a:schemeClr val="tx1"/>
                </a:solidFill>
                <a:latin typeface="Times New Roman" panose="02020603050405020304" pitchFamily="18" charset="0"/>
                <a:cs typeface="Times New Roman" panose="02020603050405020304" pitchFamily="18" charset="0"/>
              </a:rPr>
              <a:t>.</a:t>
            </a:r>
            <a:r>
              <a:rPr lang="ru-RU" sz="1800" dirty="0">
                <a:solidFill>
                  <a:schemeClr val="tx1"/>
                </a:solidFill>
                <a:latin typeface="Times New Roman" panose="02020603050405020304" pitchFamily="18" charset="0"/>
                <a:cs typeface="Times New Roman" panose="02020603050405020304" pitchFamily="18" charset="0"/>
              </a:rPr>
              <a:t> </a:t>
            </a:r>
            <a:r>
              <a:rPr lang="ru-RU" sz="1800" b="1" dirty="0">
                <a:solidFill>
                  <a:schemeClr val="tx1"/>
                </a:solidFill>
                <a:latin typeface="Times New Roman" panose="02020603050405020304" pitchFamily="18" charset="0"/>
                <a:cs typeface="Times New Roman" panose="02020603050405020304" pitchFamily="18" charset="0"/>
              </a:rPr>
              <a:t>Личностное знание</a:t>
            </a:r>
            <a:r>
              <a:rPr lang="ru-RU" sz="1800" b="1" i="1" dirty="0">
                <a:solidFill>
                  <a:schemeClr val="tx1"/>
                </a:solidFill>
                <a:latin typeface="Times New Roman" panose="02020603050405020304" pitchFamily="18" charset="0"/>
                <a:cs typeface="Times New Roman" panose="02020603050405020304" pitchFamily="18" charset="0"/>
              </a:rPr>
              <a:t> – </a:t>
            </a:r>
            <a:r>
              <a:rPr lang="ru-RU" sz="1800" i="1" dirty="0">
                <a:solidFill>
                  <a:schemeClr val="tx1"/>
                </a:solidFill>
                <a:latin typeface="Times New Roman" panose="02020603050405020304" pitchFamily="18" charset="0"/>
                <a:cs typeface="Times New Roman" panose="02020603050405020304" pitchFamily="18" charset="0"/>
              </a:rPr>
              <a:t>это социально-ориентированное знание</a:t>
            </a:r>
            <a:r>
              <a:rPr lang="ru-RU" sz="1800" dirty="0">
                <a:solidFill>
                  <a:schemeClr val="tx1"/>
                </a:solidFill>
                <a:latin typeface="Times New Roman" panose="02020603050405020304" pitchFamily="18" charset="0"/>
                <a:cs typeface="Times New Roman" panose="02020603050405020304" pitchFamily="18" charset="0"/>
              </a:rPr>
              <a:t>. Оно связано с потребностью выражать себя как субъекта</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общественных отношений и общественной деятельности. Его</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значение в том, чтобы обеспечить человеку самореализацию в</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социальных связях и процессах, понимание себя и других,</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эффективное использование собственных сил и возможностей</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других людей в собственных целях. Воплощается такое знание в</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убеждениях, в нравственных и культурных установках, в так</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называемых манерах публичного поведения, в соблюдении</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правил светского этикета, следовании нормам </a:t>
            </a:r>
            <a:r>
              <a:rPr lang="ru-RU" sz="1800" dirty="0" err="1">
                <a:solidFill>
                  <a:schemeClr val="tx1"/>
                </a:solidFill>
                <a:latin typeface="Times New Roman" panose="02020603050405020304" pitchFamily="18" charset="0"/>
                <a:cs typeface="Times New Roman" panose="02020603050405020304" pitchFamily="18" charset="0"/>
              </a:rPr>
              <a:t>дресскода</a:t>
            </a:r>
            <a:r>
              <a:rPr lang="ru-RU" sz="1800" dirty="0">
                <a:solidFill>
                  <a:schemeClr val="tx1"/>
                </a:solidFill>
                <a:latin typeface="Times New Roman" panose="02020603050405020304" pitchFamily="18" charset="0"/>
                <a:cs typeface="Times New Roman" panose="02020603050405020304" pitchFamily="18" charset="0"/>
              </a:rPr>
              <a:t>, в</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создаваемых жизненных идеалах и т.д</a:t>
            </a:r>
            <a:r>
              <a:rPr lang="ru-RU" sz="1800"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pPr>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5.</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b="1" dirty="0">
                <a:solidFill>
                  <a:schemeClr val="tx1"/>
                </a:solidFill>
                <a:latin typeface="Times New Roman" panose="02020603050405020304" pitchFamily="18" charset="0"/>
                <a:cs typeface="Times New Roman" panose="02020603050405020304" pitchFamily="18" charset="0"/>
              </a:rPr>
              <a:t>Экзистенциальное знание</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(от лат. </a:t>
            </a:r>
            <a:r>
              <a:rPr lang="ru-RU" sz="1800" dirty="0" err="1">
                <a:solidFill>
                  <a:schemeClr val="tx1"/>
                </a:solidFill>
                <a:latin typeface="Times New Roman" panose="02020603050405020304" pitchFamily="18" charset="0"/>
                <a:cs typeface="Times New Roman" panose="02020603050405020304" pitchFamily="18" charset="0"/>
              </a:rPr>
              <a:t>еx</a:t>
            </a:r>
            <a:r>
              <a:rPr lang="ru-RU" sz="1800" dirty="0">
                <a:solidFill>
                  <a:schemeClr val="tx1"/>
                </a:solidFill>
                <a:latin typeface="Times New Roman" panose="02020603050405020304" pitchFamily="18" charset="0"/>
                <a:cs typeface="Times New Roman" panose="02020603050405020304" pitchFamily="18" charset="0"/>
              </a:rPr>
              <a:t>(s)</a:t>
            </a:r>
            <a:r>
              <a:rPr lang="ru-RU" sz="1800" dirty="0" err="1">
                <a:solidFill>
                  <a:schemeClr val="tx1"/>
                </a:solidFill>
                <a:latin typeface="Times New Roman" panose="02020603050405020304" pitchFamily="18" charset="0"/>
                <a:cs typeface="Times New Roman" panose="02020603050405020304" pitchFamily="18" charset="0"/>
              </a:rPr>
              <a:t>istentia</a:t>
            </a:r>
            <a:r>
              <a:rPr lang="ru-RU" sz="1800" dirty="0">
                <a:solidFill>
                  <a:schemeClr val="tx1"/>
                </a:solidFill>
                <a:latin typeface="Times New Roman" panose="02020603050405020304" pitchFamily="18" charset="0"/>
                <a:cs typeface="Times New Roman" panose="02020603050405020304" pitchFamily="18" charset="0"/>
              </a:rPr>
              <a:t> – существование) – </a:t>
            </a:r>
            <a:r>
              <a:rPr lang="ru-RU" sz="1800" i="1" dirty="0">
                <a:solidFill>
                  <a:schemeClr val="tx1"/>
                </a:solidFill>
                <a:latin typeface="Times New Roman" panose="02020603050405020304" pitchFamily="18" charset="0"/>
                <a:cs typeface="Times New Roman" panose="02020603050405020304" pitchFamily="18" charset="0"/>
              </a:rPr>
              <a:t>обусловлено самой спецификой человеческой активности, существованием человека через индивидуальное переживание отношений с миром, существованием как неповторимой конкретной личности, как уникальности во всех конкретных ситуациях.</a:t>
            </a:r>
            <a:r>
              <a:rPr lang="ru-RU" sz="1800" dirty="0">
                <a:solidFill>
                  <a:schemeClr val="tx1"/>
                </a:solidFill>
                <a:latin typeface="Times New Roman" panose="02020603050405020304" pitchFamily="18" charset="0"/>
                <a:cs typeface="Times New Roman" panose="02020603050405020304" pitchFamily="18" charset="0"/>
              </a:rPr>
              <a:t> На этом уровне формируется и реализуется особое знание, которое нельзя в каких-то общепринятых формах передать другому, адекватно выразить в слове или действии, обосновать или вывести логически, продемонстрировать в </a:t>
            </a:r>
            <a:r>
              <a:rPr lang="ru-RU" sz="1800" dirty="0" err="1">
                <a:solidFill>
                  <a:schemeClr val="tx1"/>
                </a:solidFill>
                <a:latin typeface="Times New Roman" panose="02020603050405020304" pitchFamily="18" charset="0"/>
                <a:cs typeface="Times New Roman" panose="02020603050405020304" pitchFamily="18" charset="0"/>
              </a:rPr>
              <a:t>неком</a:t>
            </a:r>
            <a:r>
              <a:rPr lang="ru-RU" sz="1800" dirty="0">
                <a:solidFill>
                  <a:schemeClr val="tx1"/>
                </a:solidFill>
                <a:latin typeface="Times New Roman" panose="02020603050405020304" pitchFamily="18" charset="0"/>
                <a:cs typeface="Times New Roman" panose="02020603050405020304" pitchFamily="18" charset="0"/>
              </a:rPr>
              <a:t> практическом умении.</a:t>
            </a:r>
          </a:p>
          <a:p>
            <a:pPr algn="just">
              <a:spcBef>
                <a:spcPts val="0"/>
              </a:spcBef>
            </a:pPr>
            <a:r>
              <a:rPr lang="ru-RU" sz="1800" i="1" dirty="0">
                <a:solidFill>
                  <a:schemeClr val="tx1"/>
                </a:solidFill>
                <a:latin typeface="Times New Roman" panose="02020603050405020304" pitchFamily="18" charset="0"/>
                <a:cs typeface="Times New Roman" panose="02020603050405020304" pitchFamily="18" charset="0"/>
              </a:rPr>
              <a:t>Экзистенциальное знание тесно связано с внутренними свойствами человека и придает целостность всем остальным его знаниям</a:t>
            </a:r>
            <a:r>
              <a:rPr lang="ru-RU" sz="1800" dirty="0">
                <a:solidFill>
                  <a:schemeClr val="tx1"/>
                </a:solidFill>
                <a:latin typeface="Times New Roman" panose="02020603050405020304" pitchFamily="18" charset="0"/>
                <a:cs typeface="Times New Roman" panose="02020603050405020304" pitchFamily="18" charset="0"/>
              </a:rPr>
              <a:t>. </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 </a:t>
            </a:r>
            <a:endParaRPr lang="ru-RU" sz="1800" dirty="0" smtClean="0">
              <a:solidFill>
                <a:schemeClr val="tx1"/>
              </a:solidFill>
              <a:latin typeface="Times New Roman" pitchFamily="18" charset="0"/>
              <a:cs typeface="Times New Roman" pitchFamily="18" charset="0"/>
            </a:endParaRPr>
          </a:p>
          <a:p>
            <a:pPr algn="just"/>
            <a:endParaRPr lang="ru-RU"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628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Это </a:t>
            </a:r>
            <a:r>
              <a:rPr lang="ru-RU" sz="1800" dirty="0">
                <a:solidFill>
                  <a:schemeClr val="tx1"/>
                </a:solidFill>
                <a:latin typeface="Times New Roman" panose="02020603050405020304" pitchFamily="18" charset="0"/>
                <a:cs typeface="Times New Roman" panose="02020603050405020304" pitchFamily="18" charset="0"/>
              </a:rPr>
              <a:t>такие разновидности знания,</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как предчувствие, ожидание, надежда, предубеждение, </a:t>
            </a:r>
            <a:r>
              <a:rPr lang="ru-RU" sz="1800" dirty="0" smtClean="0">
                <a:solidFill>
                  <a:schemeClr val="tx1"/>
                </a:solidFill>
                <a:latin typeface="Times New Roman" panose="02020603050405020304" pitchFamily="18" charset="0"/>
                <a:cs typeface="Times New Roman" panose="02020603050405020304" pitchFamily="18" charset="0"/>
              </a:rPr>
              <a:t>иллюзия,</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smtClean="0">
                <a:solidFill>
                  <a:schemeClr val="tx1"/>
                </a:solidFill>
                <a:latin typeface="Times New Roman" panose="02020603050405020304" pitchFamily="18" charset="0"/>
                <a:cs typeface="Times New Roman" panose="02020603050405020304" pitchFamily="18" charset="0"/>
              </a:rPr>
              <a:t>оптимистический </a:t>
            </a:r>
            <a:r>
              <a:rPr lang="ru-RU" sz="1800" dirty="0">
                <a:solidFill>
                  <a:schemeClr val="tx1"/>
                </a:solidFill>
                <a:latin typeface="Times New Roman" panose="02020603050405020304" pitchFamily="18" charset="0"/>
                <a:cs typeface="Times New Roman" panose="02020603050405020304" pitchFamily="18" charset="0"/>
              </a:rPr>
              <a:t>или пессимистический настрой, предпочтение,</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предугадывание, предрасположенность к восприятию. Такое</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знание не укладывается ни в какой общий порядок мышления и</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деятельности, выпадает из общепонятных схем видения мира.</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Но именно такого рода знание позволяет восполнить в духовном мире человека то, что оказываются не в состоянии сделать другие виды </a:t>
            </a:r>
            <a:r>
              <a:rPr lang="ru-RU" sz="1800" dirty="0" smtClean="0">
                <a:solidFill>
                  <a:schemeClr val="tx1"/>
                </a:solidFill>
                <a:latin typeface="Times New Roman" panose="02020603050405020304" pitchFamily="18" charset="0"/>
                <a:cs typeface="Times New Roman" panose="02020603050405020304" pitchFamily="18" charset="0"/>
              </a:rPr>
              <a:t>знаний.</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Особая </a:t>
            </a:r>
            <a:r>
              <a:rPr lang="ru-RU" sz="1800" dirty="0">
                <a:solidFill>
                  <a:schemeClr val="tx1"/>
                </a:solidFill>
                <a:latin typeface="Times New Roman" panose="02020603050405020304" pitchFamily="18" charset="0"/>
                <a:cs typeface="Times New Roman" panose="02020603050405020304" pitchFamily="18" charset="0"/>
              </a:rPr>
              <a:t>разновидность такого знания – </a:t>
            </a:r>
            <a:r>
              <a:rPr lang="ru-RU" sz="1800" b="1" dirty="0">
                <a:solidFill>
                  <a:schemeClr val="tx1"/>
                </a:solidFill>
                <a:latin typeface="Times New Roman" panose="02020603050405020304" pitchFamily="18" charset="0"/>
                <a:cs typeface="Times New Roman" panose="02020603050405020304" pitchFamily="18" charset="0"/>
              </a:rPr>
              <a:t>художественное знание</a:t>
            </a:r>
            <a:r>
              <a:rPr lang="ru-RU" sz="1800" dirty="0">
                <a:solidFill>
                  <a:schemeClr val="tx1"/>
                </a:solidFill>
                <a:latin typeface="Times New Roman" panose="02020603050405020304" pitchFamily="18" charset="0"/>
                <a:cs typeface="Times New Roman" panose="02020603050405020304" pitchFamily="18" charset="0"/>
              </a:rPr>
              <a:t>, в котором выражены </a:t>
            </a:r>
            <a:r>
              <a:rPr lang="ru-RU" sz="1800" i="1" dirty="0">
                <a:solidFill>
                  <a:schemeClr val="tx1"/>
                </a:solidFill>
                <a:latin typeface="Times New Roman" panose="02020603050405020304" pitchFamily="18" charset="0"/>
                <a:cs typeface="Times New Roman" panose="02020603050405020304" pitchFamily="18" charset="0"/>
              </a:rPr>
              <a:t>эстетические идеалы и установки</a:t>
            </a:r>
            <a:r>
              <a:rPr lang="ru-RU" sz="1800" dirty="0">
                <a:solidFill>
                  <a:schemeClr val="tx1"/>
                </a:solidFill>
                <a:latin typeface="Times New Roman" panose="02020603050405020304" pitchFamily="18" charset="0"/>
                <a:cs typeface="Times New Roman" panose="02020603050405020304" pitchFamily="18" charset="0"/>
              </a:rPr>
              <a:t>, то есть знание, где преломляются определенные</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образы прекрасного, устремленность на поиск совершенства и</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гармонии</a:t>
            </a:r>
            <a:r>
              <a:rPr lang="ru-RU" sz="1800" dirty="0" smtClean="0">
                <a:solidFill>
                  <a:schemeClr val="tx1"/>
                </a:solidFill>
                <a:latin typeface="Times New Roman" panose="02020603050405020304" pitchFamily="18" charset="0"/>
                <a:cs typeface="Times New Roman" panose="02020603050405020304" pitchFamily="18" charset="0"/>
              </a:rPr>
              <a:t>.</a:t>
            </a:r>
            <a:endParaRPr lang="ru-RU" sz="1800" dirty="0">
              <a:solidFill>
                <a:schemeClr val="tx1"/>
              </a:solidFill>
              <a:latin typeface="Times New Roman" pitchFamily="18" charset="0"/>
              <a:cs typeface="Times New Roman" pitchFamily="18" charset="0"/>
            </a:endParaRPr>
          </a:p>
          <a:p>
            <a:pPr algn="just"/>
            <a:endParaRPr lang="ru-RU" sz="1800" dirty="0" smtClean="0">
              <a:solidFill>
                <a:schemeClr val="tx1"/>
              </a:solidFill>
              <a:latin typeface="Times New Roman" pitchFamily="18" charset="0"/>
              <a:cs typeface="Times New Roman" pitchFamily="18" charset="0"/>
            </a:endParaRPr>
          </a:p>
          <a:p>
            <a:pPr algn="just"/>
            <a:r>
              <a:rPr lang="ru-RU" sz="1800" dirty="0">
                <a:solidFill>
                  <a:schemeClr val="tx1"/>
                </a:solidFill>
                <a:latin typeface="Times New Roman" pitchFamily="18" charset="0"/>
                <a:cs typeface="Times New Roman" pitchFamily="18" charset="0"/>
              </a:rPr>
              <a:t>Соотношение всех этих видов знаний в картине мира и понимании себя самого у всякого субъекта всегда индивидуально. Субъект по-разному придает всем видам знаний то или иное значение. Но в любом случае для каждого субъекта встает проблема истинности знаний, то есть проблема достижимости такого знания, которое в большей степени отвечает задаче построения оптимальных, надежных и ясных отношений человека с миром.</a:t>
            </a:r>
          </a:p>
          <a:p>
            <a:pPr algn="just"/>
            <a:endParaRPr lang="ru-RU" sz="1800" dirty="0" smtClean="0">
              <a:solidFill>
                <a:schemeClr val="tx1"/>
              </a:solidFill>
              <a:latin typeface="Times New Roman" pitchFamily="18" charset="0"/>
              <a:cs typeface="Times New Roman" pitchFamily="18" charset="0"/>
            </a:endParaRPr>
          </a:p>
          <a:p>
            <a:pPr algn="just"/>
            <a:endParaRPr lang="ru-RU"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51509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Важно </a:t>
            </a:r>
            <a:r>
              <a:rPr lang="ru-RU" sz="1800" dirty="0">
                <a:solidFill>
                  <a:schemeClr val="tx1"/>
                </a:solidFill>
                <a:latin typeface="Times New Roman" panose="02020603050405020304" pitchFamily="18" charset="0"/>
                <a:cs typeface="Times New Roman" panose="02020603050405020304" pitchFamily="18" charset="0"/>
              </a:rPr>
              <a:t>при этом различать знания и информацию. </a:t>
            </a:r>
            <a:r>
              <a:rPr lang="ru-RU" sz="1800" i="1" dirty="0">
                <a:solidFill>
                  <a:schemeClr val="tx1"/>
                </a:solidFill>
                <a:latin typeface="Times New Roman" panose="02020603050405020304" pitchFamily="18" charset="0"/>
                <a:cs typeface="Times New Roman" panose="02020603050405020304" pitchFamily="18" charset="0"/>
              </a:rPr>
              <a:t>Знания</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выступают элементом индивидуального сознания</a:t>
            </a:r>
            <a:r>
              <a:rPr lang="ru-RU" sz="1800" dirty="0">
                <a:solidFill>
                  <a:schemeClr val="tx1"/>
                </a:solidFill>
                <a:latin typeface="Times New Roman" panose="02020603050405020304" pitchFamily="18" charset="0"/>
                <a:cs typeface="Times New Roman" panose="02020603050405020304" pitchFamily="18" charset="0"/>
              </a:rPr>
              <a:t>, составной</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частью его, включаясь в целостность духовного мира личности, в систему ее смыслов. Знание воплощается в мысли и</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деятельности конкретного человека. </a:t>
            </a:r>
          </a:p>
          <a:p>
            <a:pPr algn="just">
              <a:spcBef>
                <a:spcPts val="0"/>
              </a:spcBef>
            </a:pPr>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Информация </a:t>
            </a:r>
            <a:r>
              <a:rPr lang="ru-RU" sz="1800" b="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это</a:t>
            </a:r>
            <a:r>
              <a:rPr lang="ru-RU" sz="1800" b="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любые сведения, принимаемые и передаваемые, сохраняемые различными источниками.</a:t>
            </a:r>
          </a:p>
          <a:p>
            <a:pPr algn="just">
              <a:spcBef>
                <a:spcPts val="0"/>
              </a:spcBef>
            </a:pPr>
            <a:r>
              <a:rPr lang="ru-RU" sz="1800" i="1" dirty="0">
                <a:solidFill>
                  <a:schemeClr val="tx1"/>
                </a:solidFill>
                <a:latin typeface="Times New Roman" panose="02020603050405020304" pitchFamily="18" charset="0"/>
                <a:cs typeface="Times New Roman" panose="02020603050405020304" pitchFamily="18" charset="0"/>
              </a:rPr>
              <a:t>Информация безлична,</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отвлечена от смыслов и ценностей личности</a:t>
            </a:r>
            <a:r>
              <a:rPr lang="ru-RU" sz="1800" dirty="0">
                <a:solidFill>
                  <a:schemeClr val="tx1"/>
                </a:solidFill>
                <a:latin typeface="Times New Roman" panose="02020603050405020304" pitchFamily="18" charset="0"/>
                <a:cs typeface="Times New Roman" panose="02020603050405020304" pitchFamily="18" charset="0"/>
              </a:rPr>
              <a:t>. С другой стороны,</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знание не может стать объектом присвоения, а информация</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может. То есть с понятием собственности соотносится именно</a:t>
            </a:r>
            <a:r>
              <a:rPr lang="ru-RU" sz="1800" b="1"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информация.</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Знание, в свою очередь, противостоит </a:t>
            </a:r>
            <a:r>
              <a:rPr lang="ru-RU" sz="1800" dirty="0" smtClean="0">
                <a:solidFill>
                  <a:schemeClr val="tx1"/>
                </a:solidFill>
                <a:latin typeface="Times New Roman" panose="02020603050405020304" pitchFamily="18" charset="0"/>
                <a:cs typeface="Times New Roman" panose="02020603050405020304" pitchFamily="18" charset="0"/>
              </a:rPr>
              <a:t>незнанию.</a:t>
            </a:r>
          </a:p>
          <a:p>
            <a:pPr algn="just">
              <a:spcBef>
                <a:spcPts val="0"/>
              </a:spcBef>
            </a:pPr>
            <a:endParaRPr lang="ru-RU" sz="1800" b="1"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Незнание</a:t>
            </a:r>
            <a:r>
              <a:rPr lang="ru-RU" sz="1800" b="1" i="1"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 это не полное (не абсолютное) отсутствие знаний, а </a:t>
            </a:r>
            <a:r>
              <a:rPr lang="ru-RU" sz="1800" i="1" dirty="0">
                <a:solidFill>
                  <a:schemeClr val="tx1"/>
                </a:solidFill>
                <a:latin typeface="Times New Roman" panose="02020603050405020304" pitchFamily="18" charset="0"/>
                <a:cs typeface="Times New Roman" panose="02020603050405020304" pitchFamily="18" charset="0"/>
              </a:rPr>
              <a:t>установка на то, что нечто (некое отношение с объектом, например) должно быть познано. </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Незнание – это знание о необходимости дальнейшего познания.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b="1"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Заблуждение </a:t>
            </a:r>
            <a:r>
              <a:rPr lang="ru-RU" sz="1800" dirty="0">
                <a:solidFill>
                  <a:schemeClr val="tx1"/>
                </a:solidFill>
                <a:latin typeface="Times New Roman" panose="02020603050405020304" pitchFamily="18" charset="0"/>
                <a:cs typeface="Times New Roman" panose="02020603050405020304" pitchFamily="18" charset="0"/>
              </a:rPr>
              <a:t>– это </a:t>
            </a:r>
            <a:r>
              <a:rPr lang="ru-RU" sz="1800" i="1" dirty="0">
                <a:solidFill>
                  <a:schemeClr val="tx1"/>
                </a:solidFill>
                <a:latin typeface="Times New Roman" panose="02020603050405020304" pitchFamily="18" charset="0"/>
                <a:cs typeface="Times New Roman" panose="02020603050405020304" pitchFamily="18" charset="0"/>
              </a:rPr>
              <a:t>непреднамеренное </a:t>
            </a:r>
            <a:r>
              <a:rPr lang="ru-RU" sz="1800" dirty="0">
                <a:solidFill>
                  <a:schemeClr val="tx1"/>
                </a:solidFill>
                <a:latin typeface="Times New Roman" panose="02020603050405020304" pitchFamily="18" charset="0"/>
                <a:cs typeface="Times New Roman" panose="02020603050405020304" pitchFamily="18" charset="0"/>
              </a:rPr>
              <a:t>несоответствие суждений или понятий, представлений об объективной действительности.</a:t>
            </a:r>
          </a:p>
          <a:p>
            <a:pPr algn="just"/>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r>
              <a:rPr lang="ru-RU" sz="1800" b="1" dirty="0" smtClean="0">
                <a:solidFill>
                  <a:schemeClr val="tx1"/>
                </a:solidFill>
                <a:latin typeface="Times New Roman" panose="02020603050405020304" pitchFamily="18" charset="0"/>
                <a:cs typeface="Times New Roman" panose="02020603050405020304" pitchFamily="18" charset="0"/>
              </a:rPr>
              <a:t>Ложь</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 это </a:t>
            </a:r>
            <a:r>
              <a:rPr lang="ru-RU" sz="1800" i="1" dirty="0">
                <a:solidFill>
                  <a:schemeClr val="tx1"/>
                </a:solidFill>
                <a:latin typeface="Times New Roman" panose="02020603050405020304" pitchFamily="18" charset="0"/>
                <a:cs typeface="Times New Roman" panose="02020603050405020304" pitchFamily="18" charset="0"/>
              </a:rPr>
              <a:t>преднамеренное</a:t>
            </a:r>
            <a:r>
              <a:rPr lang="ru-RU" sz="1800" dirty="0">
                <a:solidFill>
                  <a:schemeClr val="tx1"/>
                </a:solidFill>
                <a:latin typeface="Times New Roman" panose="02020603050405020304" pitchFamily="18" charset="0"/>
                <a:cs typeface="Times New Roman" panose="02020603050405020304" pitchFamily="18" charset="0"/>
              </a:rPr>
              <a:t> возведение заведомо неправильных представлений в истину.</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879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Существуют и другие формы представления объекта в сознании человека: </a:t>
            </a:r>
            <a:r>
              <a:rPr lang="ru-RU" sz="1800" b="1" dirty="0">
                <a:solidFill>
                  <a:schemeClr val="tx1"/>
                </a:solidFill>
                <a:latin typeface="Times New Roman" panose="02020603050405020304" pitchFamily="18" charset="0"/>
                <a:cs typeface="Times New Roman" panose="02020603050405020304" pitchFamily="18" charset="0"/>
              </a:rPr>
              <a:t>мнение,</a:t>
            </a:r>
            <a:r>
              <a:rPr lang="ru-RU" sz="1800" dirty="0">
                <a:solidFill>
                  <a:schemeClr val="tx1"/>
                </a:solidFill>
                <a:latin typeface="Times New Roman" panose="02020603050405020304" pitchFamily="18" charset="0"/>
                <a:cs typeface="Times New Roman" panose="02020603050405020304" pitchFamily="18" charset="0"/>
              </a:rPr>
              <a:t> </a:t>
            </a:r>
            <a:r>
              <a:rPr lang="ru-RU" sz="1800" b="1" dirty="0">
                <a:solidFill>
                  <a:schemeClr val="tx1"/>
                </a:solidFill>
                <a:latin typeface="Times New Roman" panose="02020603050405020304" pitchFamily="18" charset="0"/>
                <a:cs typeface="Times New Roman" panose="02020603050405020304" pitchFamily="18" charset="0"/>
              </a:rPr>
              <a:t>убеждение, вера, сомнение, предположение. </a:t>
            </a:r>
            <a:r>
              <a:rPr lang="ru-RU" sz="1800" dirty="0">
                <a:solidFill>
                  <a:schemeClr val="tx1"/>
                </a:solidFill>
                <a:latin typeface="Times New Roman" panose="02020603050405020304" pitchFamily="18" charset="0"/>
                <a:cs typeface="Times New Roman" panose="02020603050405020304" pitchFamily="18" charset="0"/>
              </a:rPr>
              <a:t>Между такими формами представления и знанием, конечно, нет непроходимой преграды. Все указанные формы в той или иной мере несут на себе некоторые характеристики знания (да и само знание, будучи относительным и преходящим, включает в себя некоторые их черты), но данные компоненты, взятые сами по себе, в своей определенности, отличны от знания</a:t>
            </a:r>
            <a:r>
              <a:rPr lang="ru-RU" sz="1800"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1. Мнение</a:t>
            </a:r>
            <a:r>
              <a:rPr lang="ru-RU" sz="1800" dirty="0">
                <a:solidFill>
                  <a:schemeClr val="tx1"/>
                </a:solidFill>
                <a:latin typeface="Times New Roman" panose="02020603050405020304" pitchFamily="18" charset="0"/>
                <a:cs typeface="Times New Roman" panose="02020603050405020304" pitchFamily="18" charset="0"/>
              </a:rPr>
              <a:t>, как правило, связано с определенной личностной позицией. В нем выражена субъективная правота. Мнение складывается в условиях конкретной проблемной ситуации. Оно свидетельствует о внесении упорядоченности в мыслительный процесс, когда требуется принять однозначное решение, не вытекающее напрямую из </a:t>
            </a:r>
            <a:r>
              <a:rPr lang="ru-RU" sz="1800" dirty="0" smtClean="0">
                <a:solidFill>
                  <a:schemeClr val="tx1"/>
                </a:solidFill>
                <a:latin typeface="Times New Roman" panose="02020603050405020304" pitchFamily="18" charset="0"/>
                <a:cs typeface="Times New Roman" panose="02020603050405020304" pitchFamily="18" charset="0"/>
              </a:rPr>
              <a:t>совокупности </a:t>
            </a:r>
            <a:r>
              <a:rPr lang="ru-RU" sz="1800" dirty="0">
                <a:solidFill>
                  <a:schemeClr val="tx1"/>
                </a:solidFill>
                <a:latin typeface="Times New Roman" panose="02020603050405020304" pitchFamily="18" charset="0"/>
                <a:cs typeface="Times New Roman" panose="02020603050405020304" pitchFamily="18" charset="0"/>
              </a:rPr>
              <a:t>всех обстоятельств деятельности. </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i="1" dirty="0" smtClean="0">
                <a:solidFill>
                  <a:schemeClr val="tx1"/>
                </a:solidFill>
                <a:latin typeface="Times New Roman" panose="02020603050405020304" pitchFamily="18" charset="0"/>
                <a:cs typeface="Times New Roman" panose="02020603050405020304" pitchFamily="18" charset="0"/>
              </a:rPr>
              <a:t>Мнение</a:t>
            </a:r>
            <a:r>
              <a:rPr lang="ru-RU" sz="1800" i="1" dirty="0">
                <a:solidFill>
                  <a:schemeClr val="tx1"/>
                </a:solidFill>
                <a:latin typeface="Times New Roman" panose="02020603050405020304" pitchFamily="18" charset="0"/>
                <a:cs typeface="Times New Roman" panose="02020603050405020304" pitchFamily="18" charset="0"/>
              </a:rPr>
              <a:t>, в отличие от знания, может быть как истинным, так и ложным, знание же может быть только истинным</a:t>
            </a:r>
            <a:r>
              <a:rPr lang="ru-RU" sz="1800" dirty="0">
                <a:solidFill>
                  <a:schemeClr val="tx1"/>
                </a:solidFill>
                <a:latin typeface="Times New Roman" panose="02020603050405020304" pitchFamily="18" charset="0"/>
                <a:cs typeface="Times New Roman" panose="02020603050405020304" pitchFamily="18" charset="0"/>
              </a:rPr>
              <a:t>. Мнение носит субъективный характер, знание же объективно. Мнение зависит от различных преходящих моментов - временных или культурных, знание же (по крайней мере, в идеале) от них не </a:t>
            </a:r>
            <a:r>
              <a:rPr lang="ru-RU" sz="1800" dirty="0" smtClean="0">
                <a:solidFill>
                  <a:schemeClr val="tx1"/>
                </a:solidFill>
                <a:latin typeface="Times New Roman" panose="02020603050405020304" pitchFamily="18" charset="0"/>
                <a:cs typeface="Times New Roman" panose="02020603050405020304" pitchFamily="18" charset="0"/>
              </a:rPr>
              <a:t>зависит.</a:t>
            </a:r>
          </a:p>
          <a:p>
            <a:pPr algn="just"/>
            <a:r>
              <a:rPr lang="ru-RU" sz="1800" dirty="0" smtClean="0">
                <a:solidFill>
                  <a:schemeClr val="tx1"/>
                </a:solidFill>
                <a:latin typeface="Times New Roman" panose="02020603050405020304" pitchFamily="18" charset="0"/>
                <a:cs typeface="Times New Roman" panose="02020603050405020304" pitchFamily="18" charset="0"/>
              </a:rPr>
              <a:t>Мнение </a:t>
            </a:r>
            <a:r>
              <a:rPr lang="ru-RU" sz="1800" dirty="0">
                <a:solidFill>
                  <a:schemeClr val="tx1"/>
                </a:solidFill>
                <a:latin typeface="Times New Roman" panose="02020603050405020304" pitchFamily="18" charset="0"/>
                <a:cs typeface="Times New Roman" panose="02020603050405020304" pitchFamily="18" charset="0"/>
              </a:rPr>
              <a:t>обладает и оценочным аспектом, фиксирует удовлетворенность от достигнутого, преодоление некой трудности в процессе познания, что позволяет видеть его перспективы. </a:t>
            </a:r>
          </a:p>
          <a:p>
            <a:pPr algn="just">
              <a:lnSpc>
                <a:spcPct val="110000"/>
              </a:lnSpc>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684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2.</a:t>
            </a:r>
            <a:r>
              <a:rPr lang="ru-RU" sz="1800" dirty="0">
                <a:solidFill>
                  <a:schemeClr val="tx1"/>
                </a:solidFill>
                <a:latin typeface="Times New Roman" panose="02020603050405020304" pitchFamily="18" charset="0"/>
                <a:cs typeface="Times New Roman" panose="02020603050405020304" pitchFamily="18" charset="0"/>
              </a:rPr>
              <a:t> </a:t>
            </a:r>
            <a:r>
              <a:rPr lang="ru-RU" sz="1800" b="1" dirty="0" smtClean="0">
                <a:solidFill>
                  <a:schemeClr val="tx1"/>
                </a:solidFill>
                <a:latin typeface="Times New Roman" panose="02020603050405020304" pitchFamily="18" charset="0"/>
                <a:cs typeface="Times New Roman" panose="02020603050405020304" pitchFamily="18" charset="0"/>
              </a:rPr>
              <a:t>Убеждение </a:t>
            </a:r>
            <a:r>
              <a:rPr lang="ru-RU" sz="1800" dirty="0">
                <a:solidFill>
                  <a:schemeClr val="tx1"/>
                </a:solidFill>
                <a:latin typeface="Times New Roman" panose="02020603050405020304" pitchFamily="18" charset="0"/>
                <a:cs typeface="Times New Roman" panose="02020603050405020304" pitchFamily="18" charset="0"/>
              </a:rPr>
              <a:t>отличается от</a:t>
            </a:r>
            <a:r>
              <a:rPr lang="ru-RU" sz="1800" b="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знания. Отличие заключается в том, что знание всегда базируется на объективных данных, для убеждения же это вовсе не обязательно. Знание предполагает возможность своей проверки, в том числе и в практической деятельности, убеждение не может быть проверено, не всегда даже может быть зафиксирован сам факт наличия убеждения, часто оно отождествляется с мнением.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 </a:t>
            </a:r>
            <a:r>
              <a:rPr lang="ru-RU" sz="1800" dirty="0">
                <a:solidFill>
                  <a:schemeClr val="tx1"/>
                </a:solidFill>
                <a:latin typeface="Times New Roman" panose="02020603050405020304" pitchFamily="18" charset="0"/>
                <a:cs typeface="Times New Roman" panose="02020603050405020304" pitchFamily="18" charset="0"/>
              </a:rPr>
              <a:t>отличие от знания, </a:t>
            </a:r>
            <a:r>
              <a:rPr lang="ru-RU" sz="1800" i="1" dirty="0">
                <a:solidFill>
                  <a:schemeClr val="tx1"/>
                </a:solidFill>
                <a:latin typeface="Times New Roman" panose="02020603050405020304" pitchFamily="18" charset="0"/>
                <a:cs typeface="Times New Roman" panose="02020603050405020304" pitchFamily="18" charset="0"/>
              </a:rPr>
              <a:t>убеждение не зависит напрямую от познавательной деятельности и может быть получено субъектом в процессе социализации</a:t>
            </a:r>
            <a:r>
              <a:rPr lang="ru-RU" sz="1800" dirty="0">
                <a:solidFill>
                  <a:schemeClr val="tx1"/>
                </a:solidFill>
                <a:latin typeface="Times New Roman" panose="02020603050405020304" pitchFamily="18" charset="0"/>
                <a:cs typeface="Times New Roman" panose="02020603050405020304" pitchFamily="18" charset="0"/>
              </a:rPr>
              <a:t>. Убеждения теснейшим образом связаны со специфической культурной ситуацией данной эпохи и, как правило, не выходят за ее рамки, кроме случаев, когда носители убеждений переживают эпоху. Но и тогда убеждения прекращают существовать после смерти своих носителей. Убеждения выводимы из культурных особенностей эпохи, тогда как для знания это </a:t>
            </a:r>
            <a:r>
              <a:rPr lang="ru-RU" sz="1800" dirty="0" err="1">
                <a:solidFill>
                  <a:schemeClr val="tx1"/>
                </a:solidFill>
                <a:latin typeface="Times New Roman" panose="02020603050405020304" pitchFamily="18" charset="0"/>
                <a:cs typeface="Times New Roman" panose="02020603050405020304" pitchFamily="18" charset="0"/>
              </a:rPr>
              <a:t>малохарактерно</a:t>
            </a:r>
            <a:r>
              <a:rPr lang="ru-RU" sz="1800" dirty="0">
                <a:solidFill>
                  <a:schemeClr val="tx1"/>
                </a:solidFill>
                <a:latin typeface="Times New Roman" panose="02020603050405020304" pitchFamily="18" charset="0"/>
                <a:cs typeface="Times New Roman" panose="02020603050405020304" pitchFamily="18" charset="0"/>
              </a:rPr>
              <a:t>, во всяком случае, прямой связи между той или иной эпохой и знаниями, бытующими в эту эпоху, почти не прослеживается.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Знание </a:t>
            </a:r>
            <a:r>
              <a:rPr lang="ru-RU" sz="1800" dirty="0">
                <a:solidFill>
                  <a:schemeClr val="tx1"/>
                </a:solidFill>
                <a:latin typeface="Times New Roman" panose="02020603050405020304" pitchFamily="18" charset="0"/>
                <a:cs typeface="Times New Roman" panose="02020603050405020304" pitchFamily="18" charset="0"/>
              </a:rPr>
              <a:t>существует вполне </a:t>
            </a:r>
            <a:r>
              <a:rPr lang="ru-RU" sz="1800" dirty="0" smtClean="0">
                <a:solidFill>
                  <a:schemeClr val="tx1"/>
                </a:solidFill>
                <a:latin typeface="Times New Roman" panose="02020603050405020304" pitchFamily="18" charset="0"/>
                <a:cs typeface="Times New Roman" panose="02020603050405020304" pitchFamily="18" charset="0"/>
              </a:rPr>
              <a:t>самостоятельно</a:t>
            </a:r>
            <a:r>
              <a:rPr lang="ru-RU" sz="1800" dirty="0">
                <a:solidFill>
                  <a:schemeClr val="tx1"/>
                </a:solidFill>
                <a:latin typeface="Times New Roman" panose="02020603050405020304" pitchFamily="18" charset="0"/>
                <a:cs typeface="Times New Roman" panose="02020603050405020304" pitchFamily="18" charset="0"/>
              </a:rPr>
              <a:t>, тогда как </a:t>
            </a:r>
            <a:r>
              <a:rPr lang="ru-RU" sz="1800" i="1" dirty="0">
                <a:solidFill>
                  <a:schemeClr val="tx1"/>
                </a:solidFill>
                <a:latin typeface="Times New Roman" panose="02020603050405020304" pitchFamily="18" charset="0"/>
                <a:cs typeface="Times New Roman" panose="02020603050405020304" pitchFamily="18" charset="0"/>
              </a:rPr>
              <a:t>убеждение предполагает веру</a:t>
            </a:r>
            <a:r>
              <a:rPr lang="ru-RU" sz="1800" i="1"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61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3. Вера </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это в широком смысле</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способность принимать нечто без доказательств, напрямую,</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безусловно, без какого бы то ни было сомнения и объяснения.</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Вера</a:t>
            </a:r>
            <a:r>
              <a:rPr lang="ru-RU" sz="1800" dirty="0">
                <a:solidFill>
                  <a:schemeClr val="tx1"/>
                </a:solidFill>
                <a:latin typeface="Times New Roman" panose="02020603050405020304" pitchFamily="18" charset="0"/>
                <a:cs typeface="Times New Roman" panose="02020603050405020304" pitchFamily="18" charset="0"/>
              </a:rPr>
              <a:t> — это признание чего-нибудь истинным, часто без предварительной фактической или логической проверки, единственно в силу внутреннего, субъективного непреложного убеждения, которое не нуждается для своего обоснования в доказательствах, хотя иногда и подыскивает их.</a:t>
            </a: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Вера </a:t>
            </a:r>
            <a:r>
              <a:rPr lang="ru-RU" sz="1800" dirty="0">
                <a:solidFill>
                  <a:schemeClr val="tx1"/>
                </a:solidFill>
                <a:latin typeface="Times New Roman" panose="02020603050405020304" pitchFamily="18" charset="0"/>
                <a:cs typeface="Times New Roman" panose="02020603050405020304" pitchFamily="18" charset="0"/>
              </a:rPr>
              <a:t>в наибольшей степени далека от знания. И вера отличается от доверия как одной из разновидностей убеждения. Вера, в отличие от знания, не пред­полагает доказательств, не нуждается в них. Более того, вера существует даже тогда, когда доказана ложность предмета ве­ры. Известны слова, приписываемые Тертуллиану: «Верую, по­тому что нелепо». Это означает, что </a:t>
            </a:r>
            <a:r>
              <a:rPr lang="ru-RU" sz="1800" i="1" dirty="0">
                <a:solidFill>
                  <a:schemeClr val="tx1"/>
                </a:solidFill>
                <a:latin typeface="Times New Roman" panose="02020603050405020304" pitchFamily="18" charset="0"/>
                <a:cs typeface="Times New Roman" panose="02020603050405020304" pitchFamily="18" charset="0"/>
              </a:rPr>
              <a:t>вера не предполагает логической организации знания, его достоверности или соответствия общепринятым фактам</a:t>
            </a:r>
            <a:r>
              <a:rPr lang="ru-RU" sz="1800" dirty="0">
                <a:solidFill>
                  <a:schemeClr val="tx1"/>
                </a:solidFill>
                <a:latin typeface="Times New Roman" panose="02020603050405020304" pitchFamily="18" charset="0"/>
                <a:cs typeface="Times New Roman" panose="02020603050405020304" pitchFamily="18" charset="0"/>
              </a:rPr>
              <a:t>. Знанию же без всего этого не обойтись. </a:t>
            </a: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Хотя </a:t>
            </a:r>
            <a:r>
              <a:rPr lang="ru-RU" sz="1800" dirty="0">
                <a:solidFill>
                  <a:schemeClr val="tx1"/>
                </a:solidFill>
                <a:latin typeface="Times New Roman" panose="02020603050405020304" pitchFamily="18" charset="0"/>
                <a:cs typeface="Times New Roman" panose="02020603050405020304" pitchFamily="18" charset="0"/>
              </a:rPr>
              <a:t>вера, как и знание, может оперировать фактами (и факты, с которыми имеет дело вера, могут быть знанием), но знание всегда остается в пределах естественного хода вещей, который может быть познан. Вера же касается, прежде всего, сверхъестественных явлений, само существование которых может быть лишь </a:t>
            </a:r>
            <a:r>
              <a:rPr lang="ru-RU" sz="1800" dirty="0" smtClean="0">
                <a:solidFill>
                  <a:schemeClr val="tx1"/>
                </a:solidFill>
                <a:latin typeface="Times New Roman" panose="02020603050405020304" pitchFamily="18" charset="0"/>
                <a:cs typeface="Times New Roman" panose="02020603050405020304" pitchFamily="18" charset="0"/>
              </a:rPr>
              <a:t>предметом </a:t>
            </a:r>
            <a:r>
              <a:rPr lang="ru-RU" sz="1800" dirty="0">
                <a:solidFill>
                  <a:schemeClr val="tx1"/>
                </a:solidFill>
                <a:latin typeface="Times New Roman" panose="02020603050405020304" pitchFamily="18" charset="0"/>
                <a:cs typeface="Times New Roman" panose="02020603050405020304" pitchFamily="18" charset="0"/>
              </a:rPr>
              <a:t>веры либо восходить к ней</a:t>
            </a:r>
            <a:r>
              <a:rPr lang="ru-RU" sz="1800"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Вера тесно связана с </a:t>
            </a:r>
            <a:r>
              <a:rPr lang="ru-RU" sz="1800" i="1" dirty="0">
                <a:solidFill>
                  <a:schemeClr val="tx1"/>
                </a:solidFill>
                <a:latin typeface="Times New Roman" panose="02020603050405020304" pitchFamily="18" charset="0"/>
                <a:cs typeface="Times New Roman" panose="02020603050405020304" pitchFamily="18" charset="0"/>
              </a:rPr>
              <a:t>волей</a:t>
            </a:r>
            <a:r>
              <a:rPr lang="ru-RU" sz="1800" dirty="0">
                <a:solidFill>
                  <a:schemeClr val="tx1"/>
                </a:solidFill>
                <a:latin typeface="Times New Roman" panose="02020603050405020304" pitchFamily="18" charset="0"/>
                <a:cs typeface="Times New Roman" panose="02020603050405020304" pitchFamily="18" charset="0"/>
              </a:rPr>
              <a:t>, включенной в разные аспекты познавательной деятельности. Воля сама по </a:t>
            </a:r>
            <a:r>
              <a:rPr lang="ru-RU" sz="1800" dirty="0" smtClean="0">
                <a:solidFill>
                  <a:schemeClr val="tx1"/>
                </a:solidFill>
                <a:latin typeface="Times New Roman" panose="02020603050405020304" pitchFamily="18" charset="0"/>
                <a:cs typeface="Times New Roman" panose="02020603050405020304" pitchFamily="18" charset="0"/>
              </a:rPr>
              <a:t>себе является </a:t>
            </a:r>
            <a:r>
              <a:rPr lang="ru-RU" sz="1800" dirty="0">
                <a:solidFill>
                  <a:schemeClr val="tx1"/>
                </a:solidFill>
                <a:latin typeface="Times New Roman" panose="02020603050405020304" pitchFamily="18" charset="0"/>
                <a:cs typeface="Times New Roman" panose="02020603050405020304" pitchFamily="18" charset="0"/>
              </a:rPr>
              <a:t>инструментом перевода различных мыслительно-побудительных актов (убеждений, интересов, мировоззренческих установок) в практические действия.</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359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7504" y="116632"/>
            <a:ext cx="8928992" cy="6624736"/>
          </a:xfrm>
        </p:spPr>
        <p:txBody>
          <a:bodyPr>
            <a:normAutofit/>
          </a:bodyPr>
          <a:lstStyle/>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Также выделяются эпистемология </a:t>
            </a:r>
            <a:r>
              <a:rPr lang="ru-RU" sz="1800" dirty="0">
                <a:solidFill>
                  <a:schemeClr val="tx1"/>
                </a:solidFill>
                <a:latin typeface="Times New Roman" panose="02020603050405020304" pitchFamily="18" charset="0"/>
                <a:cs typeface="Times New Roman" panose="02020603050405020304" pitchFamily="18" charset="0"/>
              </a:rPr>
              <a:t>и науковедение. </a:t>
            </a:r>
          </a:p>
          <a:p>
            <a:pPr algn="just">
              <a:spcBef>
                <a:spcPts val="0"/>
              </a:spcBef>
            </a:pP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Эпистемология</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(от греч. </a:t>
            </a:r>
            <a:r>
              <a:rPr lang="ru-RU" sz="1800" dirty="0" err="1">
                <a:solidFill>
                  <a:schemeClr val="tx1"/>
                </a:solidFill>
                <a:latin typeface="Times New Roman" panose="02020603050405020304" pitchFamily="18" charset="0"/>
                <a:cs typeface="Times New Roman" panose="02020603050405020304" pitchFamily="18" charset="0"/>
              </a:rPr>
              <a:t>episteme</a:t>
            </a:r>
            <a:r>
              <a:rPr lang="ru-RU" sz="1800" dirty="0">
                <a:solidFill>
                  <a:schemeClr val="tx1"/>
                </a:solidFill>
                <a:latin typeface="Times New Roman" panose="02020603050405020304" pitchFamily="18" charset="0"/>
                <a:cs typeface="Times New Roman" panose="02020603050405020304" pitchFamily="18" charset="0"/>
              </a:rPr>
              <a:t> — знание) — учение о знании как таковом. Эпистемология изучает знание, отвлекаясь от субъектно-объектных отношений в процессе познания. Она исследует структуру знания и закономерности его функционирования. </a:t>
            </a:r>
          </a:p>
          <a:p>
            <a:pPr algn="just">
              <a:spcBef>
                <a:spcPts val="0"/>
              </a:spcBef>
            </a:pP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err="1" smtClean="0">
                <a:solidFill>
                  <a:schemeClr val="tx1"/>
                </a:solidFill>
                <a:latin typeface="Times New Roman" panose="02020603050405020304" pitchFamily="18" charset="0"/>
                <a:cs typeface="Times New Roman" panose="02020603050405020304" pitchFamily="18" charset="0"/>
              </a:rPr>
              <a:t>Науковедение</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 дисциплина, изучающая теоретические проблемы развития науки. Выделение науковедения в самостоятельную отрасль относится к 60-м гг. XX в.</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Проблемы </a:t>
            </a:r>
            <a:r>
              <a:rPr lang="ru-RU" sz="1800" dirty="0">
                <a:solidFill>
                  <a:schemeClr val="tx1"/>
                </a:solidFill>
                <a:latin typeface="Times New Roman" panose="02020603050405020304" pitchFamily="18" charset="0"/>
                <a:cs typeface="Times New Roman" panose="02020603050405020304" pitchFamily="18" charset="0"/>
              </a:rPr>
              <a:t>теории познания, являющиеся важнейшей частью </a:t>
            </a:r>
            <a:r>
              <a:rPr lang="ru-RU" sz="1800" dirty="0" smtClean="0">
                <a:solidFill>
                  <a:schemeClr val="tx1"/>
                </a:solidFill>
                <a:latin typeface="Times New Roman" panose="02020603050405020304" pitchFamily="18" charset="0"/>
                <a:cs typeface="Times New Roman" panose="02020603050405020304" pitchFamily="18" charset="0"/>
              </a:rPr>
              <a:t>современной </a:t>
            </a:r>
            <a:r>
              <a:rPr lang="ru-RU" sz="1800" dirty="0">
                <a:solidFill>
                  <a:schemeClr val="tx1"/>
                </a:solidFill>
                <a:latin typeface="Times New Roman" panose="02020603050405020304" pitchFamily="18" charset="0"/>
                <a:cs typeface="Times New Roman" panose="02020603050405020304" pitchFamily="18" charset="0"/>
              </a:rPr>
              <a:t>философии, способствуют самосознанию </a:t>
            </a:r>
            <a:r>
              <a:rPr lang="ru-RU" sz="1800" dirty="0" smtClean="0">
                <a:solidFill>
                  <a:schemeClr val="tx1"/>
                </a:solidFill>
                <a:latin typeface="Times New Roman" panose="02020603050405020304" pitchFamily="18" charset="0"/>
                <a:cs typeface="Times New Roman" panose="02020603050405020304" pitchFamily="18" charset="0"/>
              </a:rPr>
              <a:t>исследования </a:t>
            </a:r>
            <a:r>
              <a:rPr lang="ru-RU" sz="1800" dirty="0">
                <a:solidFill>
                  <a:schemeClr val="tx1"/>
                </a:solidFill>
                <a:latin typeface="Times New Roman" panose="02020603050405020304" pitchFamily="18" charset="0"/>
                <a:cs typeface="Times New Roman" panose="02020603050405020304" pitchFamily="18" charset="0"/>
              </a:rPr>
              <a:t>в любой другой области и сами обогащаются за </a:t>
            </a:r>
            <a:r>
              <a:rPr lang="ru-RU" sz="1800" dirty="0" smtClean="0">
                <a:solidFill>
                  <a:schemeClr val="tx1"/>
                </a:solidFill>
                <a:latin typeface="Times New Roman" panose="02020603050405020304" pitchFamily="18" charset="0"/>
                <a:cs typeface="Times New Roman" panose="02020603050405020304" pitchFamily="18" charset="0"/>
              </a:rPr>
              <a:t>счет методов </a:t>
            </a:r>
            <a:r>
              <a:rPr lang="ru-RU" sz="1800" dirty="0">
                <a:solidFill>
                  <a:schemeClr val="tx1"/>
                </a:solidFill>
                <a:latin typeface="Times New Roman" panose="02020603050405020304" pitchFamily="18" charset="0"/>
                <a:cs typeface="Times New Roman" panose="02020603050405020304" pitchFamily="18" charset="0"/>
              </a:rPr>
              <a:t>и открытий всех прочих типов исследования</a:t>
            </a:r>
            <a:r>
              <a:rPr lang="ru-RU"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Гносеология </a:t>
            </a:r>
            <a:r>
              <a:rPr lang="ru-RU" sz="1800" dirty="0">
                <a:solidFill>
                  <a:schemeClr val="tx1"/>
                </a:solidFill>
                <a:latin typeface="Times New Roman" panose="02020603050405020304" pitchFamily="18" charset="0"/>
                <a:cs typeface="Times New Roman" panose="02020603050405020304" pitchFamily="18" charset="0"/>
              </a:rPr>
              <a:t>охватывает много различных вопросов, но большая их часть относится к одной из основных проблем </a:t>
            </a:r>
            <a:r>
              <a:rPr lang="ru-RU" sz="1800" dirty="0" smtClean="0">
                <a:solidFill>
                  <a:schemeClr val="tx1"/>
                </a:solidFill>
                <a:latin typeface="Times New Roman" panose="02020603050405020304" pitchFamily="18" charset="0"/>
                <a:cs typeface="Times New Roman" panose="02020603050405020304" pitchFamily="18" charset="0"/>
              </a:rPr>
              <a:t>познания</a:t>
            </a:r>
            <a:r>
              <a:rPr lang="ru-RU" sz="1800" dirty="0">
                <a:solidFill>
                  <a:schemeClr val="tx1"/>
                </a:solidFill>
                <a:latin typeface="Times New Roman" panose="02020603050405020304" pitchFamily="18" charset="0"/>
                <a:cs typeface="Times New Roman" panose="02020603050405020304" pitchFamily="18" charset="0"/>
              </a:rPr>
              <a:t>, в числе которых природа познания, его границы, </a:t>
            </a:r>
            <a:r>
              <a:rPr lang="ru-RU" sz="1800" dirty="0" smtClean="0">
                <a:solidFill>
                  <a:schemeClr val="tx1"/>
                </a:solidFill>
                <a:latin typeface="Times New Roman" panose="02020603050405020304" pitchFamily="18" charset="0"/>
                <a:cs typeface="Times New Roman" panose="02020603050405020304" pitchFamily="18" charset="0"/>
              </a:rPr>
              <a:t>соотношение </a:t>
            </a:r>
            <a:r>
              <a:rPr lang="ru-RU" sz="1800" dirty="0">
                <a:solidFill>
                  <a:schemeClr val="tx1"/>
                </a:solidFill>
                <a:latin typeface="Times New Roman" panose="02020603050405020304" pitchFamily="18" charset="0"/>
                <a:cs typeface="Times New Roman" panose="02020603050405020304" pitchFamily="18" charset="0"/>
              </a:rPr>
              <a:t>познания и практической деятельности, соотношение субъекта и объекта в познавательных актах, природа субъекта и объекта познавательной деятельности, подтверждение </a:t>
            </a:r>
            <a:r>
              <a:rPr lang="ru-RU" sz="1800" dirty="0" smtClean="0">
                <a:solidFill>
                  <a:schemeClr val="tx1"/>
                </a:solidFill>
                <a:latin typeface="Times New Roman" panose="02020603050405020304" pitchFamily="18" charset="0"/>
                <a:cs typeface="Times New Roman" panose="02020603050405020304" pitchFamily="18" charset="0"/>
              </a:rPr>
              <a:t>достоверности </a:t>
            </a:r>
            <a:r>
              <a:rPr lang="ru-RU" sz="1800" dirty="0">
                <a:solidFill>
                  <a:schemeClr val="tx1"/>
                </a:solidFill>
                <a:latin typeface="Times New Roman" panose="02020603050405020304" pitchFamily="18" charset="0"/>
                <a:cs typeface="Times New Roman" panose="02020603050405020304" pitchFamily="18" charset="0"/>
              </a:rPr>
              <a:t>результатов познания, критерии истинности, </a:t>
            </a:r>
            <a:r>
              <a:rPr lang="ru-RU" sz="1800" dirty="0" smtClean="0">
                <a:solidFill>
                  <a:schemeClr val="tx1"/>
                </a:solidFill>
                <a:latin typeface="Times New Roman" panose="02020603050405020304" pitchFamily="18" charset="0"/>
                <a:cs typeface="Times New Roman" panose="02020603050405020304" pitchFamily="18" charset="0"/>
              </a:rPr>
              <a:t>сущности </a:t>
            </a:r>
            <a:r>
              <a:rPr lang="ru-RU" sz="1800" dirty="0">
                <a:solidFill>
                  <a:schemeClr val="tx1"/>
                </a:solidFill>
                <a:latin typeface="Times New Roman" panose="02020603050405020304" pitchFamily="18" charset="0"/>
                <a:cs typeface="Times New Roman" panose="02020603050405020304" pitchFamily="18" charset="0"/>
              </a:rPr>
              <a:t>самой истины, а также значение гносеологических </a:t>
            </a:r>
            <a:r>
              <a:rPr lang="ru-RU" sz="1800" dirty="0" smtClean="0">
                <a:solidFill>
                  <a:schemeClr val="tx1"/>
                </a:solidFill>
                <a:latin typeface="Times New Roman" panose="02020603050405020304" pitchFamily="18" charset="0"/>
                <a:cs typeface="Times New Roman" panose="02020603050405020304" pitchFamily="18" charset="0"/>
              </a:rPr>
              <a:t>терминов</a:t>
            </a:r>
            <a:r>
              <a:rPr lang="ru-RU" sz="1800" dirty="0">
                <a:solidFill>
                  <a:schemeClr val="tx1"/>
                </a:solidFill>
                <a:latin typeface="Times New Roman" panose="02020603050405020304" pitchFamily="18" charset="0"/>
                <a:cs typeface="Times New Roman" panose="02020603050405020304" pitchFamily="18" charset="0"/>
              </a:rPr>
              <a:t>.</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Воля</a:t>
            </a:r>
            <a:r>
              <a:rPr lang="ru-RU" sz="1800" i="1" dirty="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это умение ставить перед собой значимую цель и устремляться</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на ее достижение, а также способность мобилизовать для</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этого весь потенциал личности</a:t>
            </a:r>
            <a:r>
              <a:rPr lang="ru-RU" sz="1800" dirty="0">
                <a:solidFill>
                  <a:schemeClr val="tx1"/>
                </a:solidFill>
                <a:latin typeface="Times New Roman" panose="02020603050405020304" pitchFamily="18" charset="0"/>
                <a:cs typeface="Times New Roman" panose="02020603050405020304" pitchFamily="18" charset="0"/>
              </a:rPr>
              <a:t>. </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Воля определяет степень свободы человека, совершенствуется в ходе преодоления трудностей на пути к цели. В основании воли, которая позволяет не отступать перед сомнениями и трудностями, может лежать именно </a:t>
            </a:r>
            <a:r>
              <a:rPr lang="ru-RU" sz="1800" dirty="0" smtClean="0">
                <a:solidFill>
                  <a:schemeClr val="tx1"/>
                </a:solidFill>
                <a:latin typeface="Times New Roman" panose="02020603050405020304" pitchFamily="18" charset="0"/>
                <a:cs typeface="Times New Roman" panose="02020603050405020304" pitchFamily="18" charset="0"/>
              </a:rPr>
              <a:t>вера.</a:t>
            </a:r>
          </a:p>
          <a:p>
            <a:pPr algn="just">
              <a:spcBef>
                <a:spcPts val="0"/>
              </a:spcBef>
            </a:pPr>
            <a:endParaRPr lang="ru-RU" sz="1800" b="1"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4. Сомнение </a:t>
            </a:r>
            <a:r>
              <a:rPr lang="ru-RU" sz="1800" dirty="0">
                <a:solidFill>
                  <a:schemeClr val="tx1"/>
                </a:solidFill>
                <a:latin typeface="Times New Roman" panose="02020603050405020304" pitchFamily="18" charset="0"/>
                <a:cs typeface="Times New Roman" panose="02020603050405020304" pitchFamily="18" charset="0"/>
              </a:rPr>
              <a:t>– это некая </a:t>
            </a:r>
            <a:r>
              <a:rPr lang="ru-RU" sz="1800" i="1" dirty="0">
                <a:solidFill>
                  <a:schemeClr val="tx1"/>
                </a:solidFill>
                <a:latin typeface="Times New Roman" panose="02020603050405020304" pitchFamily="18" charset="0"/>
                <a:cs typeface="Times New Roman" panose="02020603050405020304" pitchFamily="18" charset="0"/>
              </a:rPr>
              <a:t>недостроенная модель</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познавательного акта, которая требует своего завершения</a:t>
            </a:r>
            <a:r>
              <a:rPr lang="ru-RU" sz="1800" dirty="0">
                <a:solidFill>
                  <a:schemeClr val="tx1"/>
                </a:solidFill>
                <a:latin typeface="Times New Roman" panose="02020603050405020304" pitchFamily="18" charset="0"/>
                <a:cs typeface="Times New Roman" panose="02020603050405020304" pitchFamily="18" charset="0"/>
              </a:rPr>
              <a:t>.</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Сомнение представляет собой разновидность мыслительной деятельности, в которой выражается неуверенность, колебания в отношении полученного в познании результата. Сомнение может привести к формированию знания или мнения – некоторой промежуточной ступени к знанию.</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Сомнение, в отличие от знания, предполагает либо нерешительность в вопросе о том, что считать истинным, либо уверенность в невозможности истины и, следовательно, в невозможности объективного знания. </a:t>
            </a:r>
          </a:p>
        </p:txBody>
      </p:sp>
    </p:spTree>
    <p:extLst>
      <p:ext uri="{BB962C8B-B14F-4D97-AF65-F5344CB8AC3E}">
        <p14:creationId xmlns:p14="http://schemas.microsoft.com/office/powerpoint/2010/main" val="3983643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1" cy="6500858"/>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5. Предположение</a:t>
            </a:r>
            <a:r>
              <a:rPr lang="ru-RU" sz="1800" dirty="0">
                <a:solidFill>
                  <a:schemeClr val="tx1"/>
                </a:solidFill>
                <a:latin typeface="Times New Roman" panose="02020603050405020304" pitchFamily="18" charset="0"/>
                <a:cs typeface="Times New Roman" panose="02020603050405020304" pitchFamily="18" charset="0"/>
              </a:rPr>
              <a:t> - может рассматриваться как переход к знанию, как один из этапов познавательной деятельности. Предположение - это возможность знания. В отличие от убеждения, предположение имеет временный, переходный характер и предполагает немедленную проверку, хотя и полагается при этом правильным.</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Таким </a:t>
            </a:r>
            <a:r>
              <a:rPr lang="ru-RU" sz="1800" dirty="0">
                <a:solidFill>
                  <a:schemeClr val="tx1"/>
                </a:solidFill>
                <a:latin typeface="Times New Roman" panose="02020603050405020304" pitchFamily="18" charset="0"/>
                <a:cs typeface="Times New Roman" panose="02020603050405020304" pitchFamily="18" charset="0"/>
              </a:rPr>
              <a:t>образом, знания чрезвычайно многообразны. Многие из них не всегда могут быть выражены в словесной форме, они вплетены непосредственно в действия человека: в умения писать, держать предметы, водить автомобиль, слышать звуки и т.п. </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Весьма </a:t>
            </a:r>
            <a:r>
              <a:rPr lang="ru-RU" sz="1800" dirty="0">
                <a:solidFill>
                  <a:schemeClr val="tx1"/>
                </a:solidFill>
                <a:latin typeface="Times New Roman" panose="02020603050405020304" pitchFamily="18" charset="0"/>
                <a:cs typeface="Times New Roman" panose="02020603050405020304" pitchFamily="18" charset="0"/>
              </a:rPr>
              <a:t>непросто с учетом всего этого разделить знания на некие виды. В самом общем отношении наиболее корректно это можно сделать, принимая во внимание назначение знаний в разных сторонах жизни человека, включенность их в разные срезы человеческого </a:t>
            </a:r>
            <a:r>
              <a:rPr lang="ru-RU" sz="1800" dirty="0" smtClean="0">
                <a:solidFill>
                  <a:schemeClr val="tx1"/>
                </a:solidFill>
                <a:latin typeface="Times New Roman" panose="02020603050405020304" pitchFamily="18" charset="0"/>
                <a:cs typeface="Times New Roman" panose="02020603050405020304" pitchFamily="18" charset="0"/>
              </a:rPr>
              <a:t>бытия. В </a:t>
            </a:r>
            <a:r>
              <a:rPr lang="ru-RU" sz="1800" dirty="0">
                <a:solidFill>
                  <a:schemeClr val="tx1"/>
                </a:solidFill>
                <a:latin typeface="Times New Roman" panose="02020603050405020304" pitchFamily="18" charset="0"/>
                <a:cs typeface="Times New Roman" panose="02020603050405020304" pitchFamily="18" charset="0"/>
              </a:rPr>
              <a:t>первую очередь, здесь имеются в виду такие аспекты, как выражение человека в материально-телесном плане, в конкретных и общих связях с миром и с другими людьми, в неповторимости выражения среди других явлений и других людей</a:t>
            </a:r>
            <a:r>
              <a:rPr lang="ru-RU" sz="1800"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0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45" y="142852"/>
            <a:ext cx="8858312" cy="6463308"/>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Основными вопросами в философском осмыслении проблемы познания являются следующие:</a:t>
            </a: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Что человек познает? </a:t>
            </a:r>
            <a:r>
              <a:rPr lang="ru-RU" dirty="0">
                <a:latin typeface="Times New Roman" panose="02020603050405020304" pitchFamily="18" charset="0"/>
                <a:cs typeface="Times New Roman" panose="02020603050405020304" pitchFamily="18" charset="0"/>
              </a:rPr>
              <a:t>На что может и должен быть нацелен человек в познании? Что в состоянии он выразить (охватить) в знании: внешний мир сам по себе, свой внутренний мир, себя в отношении к миру или себя в отношении с другими людьми?</a:t>
            </a: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Как происходит познание? </a:t>
            </a:r>
            <a:r>
              <a:rPr lang="ru-RU" dirty="0">
                <a:latin typeface="Times New Roman" panose="02020603050405020304" pitchFamily="18" charset="0"/>
                <a:cs typeface="Times New Roman" panose="02020603050405020304" pitchFamily="18" charset="0"/>
              </a:rPr>
              <a:t>В каких формах осуществляется познавательный процесс? Есть ли в нем общие для всех людей формы? Какова зависимость этих форм друг от друга?</a:t>
            </a: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Что такое знание? </a:t>
            </a:r>
            <a:r>
              <a:rPr lang="ru-RU" dirty="0">
                <a:latin typeface="Times New Roman" panose="02020603050405020304" pitchFamily="18" charset="0"/>
                <a:cs typeface="Times New Roman" panose="02020603050405020304" pitchFamily="18" charset="0"/>
              </a:rPr>
              <a:t>Что выступает результатом познавательного процесса в целом? Как соотносятся со знанием другие элементы духовного мира человека? Насколько может быть окончательным, неизменным знание?</a:t>
            </a: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Каковы виды знаний с учетом их жизненного предназначения? Какие особенности</a:t>
            </a:r>
            <a:r>
              <a:rPr lang="ru-RU" dirty="0">
                <a:latin typeface="Times New Roman" panose="02020603050405020304" pitchFamily="18" charset="0"/>
                <a:cs typeface="Times New Roman" panose="02020603050405020304" pitchFamily="18" charset="0"/>
              </a:rPr>
              <a:t> человеческой жизни</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определили эти виды познания и знания? Как связаны эти виды</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 различными способами человеческой активности, как они</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выражаются в последних?</a:t>
            </a: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Что такое истина? </a:t>
            </a:r>
            <a:r>
              <a:rPr lang="ru-RU" dirty="0">
                <a:latin typeface="Times New Roman" panose="02020603050405020304" pitchFamily="18" charset="0"/>
                <a:cs typeface="Times New Roman" panose="02020603050405020304" pitchFamily="18" charset="0"/>
              </a:rPr>
              <a:t>Какое знание можно считать верным (истинным, заслуживающим доверия), а какое – ложным? Насколько заблуждения неизбежны? Какую роль в познании играют сомнения, а какую – вера?</a:t>
            </a:r>
          </a:p>
          <a:p>
            <a:pPr marL="342900" lvl="0" indent="-342900" algn="just">
              <a:buFont typeface="+mj-lt"/>
              <a:buAutoNum type="arabicPeriod"/>
            </a:pPr>
            <a:r>
              <a:rPr lang="ru-RU" b="1" dirty="0">
                <a:latin typeface="Times New Roman" panose="02020603050405020304" pitchFamily="18" charset="0"/>
                <a:cs typeface="Times New Roman" panose="02020603050405020304" pitchFamily="18" charset="0"/>
              </a:rPr>
              <a:t>В чем сущность познания? </a:t>
            </a:r>
            <a:r>
              <a:rPr lang="ru-RU" dirty="0">
                <a:latin typeface="Times New Roman" panose="02020603050405020304" pitchFamily="18" charset="0"/>
                <a:cs typeface="Times New Roman" panose="02020603050405020304" pitchFamily="18" charset="0"/>
              </a:rPr>
              <a:t>Что есть познание вообще, то есть в целом как таковое, как способ выражения человека? А значит, что есть человек и познающий, в частности?</a:t>
            </a:r>
          </a:p>
          <a:p>
            <a:pPr algn="just"/>
            <a:r>
              <a:rPr lang="ru-RU" dirty="0" smtClean="0">
                <a:latin typeface="Times New Roman" panose="02020603050405020304" pitchFamily="18" charset="0"/>
                <a:cs typeface="Times New Roman" panose="02020603050405020304" pitchFamily="18" charset="0"/>
              </a:rPr>
              <a:t>Эти </a:t>
            </a:r>
            <a:r>
              <a:rPr lang="ru-RU" dirty="0">
                <a:latin typeface="Times New Roman" panose="02020603050405020304" pitchFamily="18" charset="0"/>
                <a:cs typeface="Times New Roman" panose="02020603050405020304" pitchFamily="18" charset="0"/>
              </a:rPr>
              <a:t>вопросы в той или иной мере становились основой построения учений о познании в ходе исторического развития философской мысли</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079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fontScale="92500" lnSpcReduction="10000"/>
          </a:bodyPr>
          <a:lstStyle/>
          <a:p>
            <a:pPr algn="just">
              <a:lnSpc>
                <a:spcPct val="110000"/>
              </a:lnSpc>
              <a:spcBef>
                <a:spcPts val="0"/>
              </a:spcBef>
            </a:pPr>
            <a:r>
              <a:rPr lang="ru-RU" sz="1800" dirty="0">
                <a:solidFill>
                  <a:schemeClr val="tx1"/>
                </a:solidFill>
                <a:latin typeface="Times New Roman" panose="02020603050405020304" pitchFamily="18" charset="0"/>
                <a:cs typeface="Times New Roman" panose="02020603050405020304" pitchFamily="18" charset="0"/>
              </a:rPr>
              <a:t>Таким образом, основная проблема познания заключается в том, дает ли оно достоверное знание об объектах, т.е. </a:t>
            </a:r>
            <a:r>
              <a:rPr lang="ru-RU" sz="1800" dirty="0" smtClean="0">
                <a:solidFill>
                  <a:schemeClr val="tx1"/>
                </a:solidFill>
                <a:latin typeface="Times New Roman" panose="02020603050405020304" pitchFamily="18" charset="0"/>
                <a:cs typeface="Times New Roman" panose="02020603050405020304" pitchFamily="18" charset="0"/>
              </a:rPr>
              <a:t>является </a:t>
            </a:r>
            <a:r>
              <a:rPr lang="ru-RU" sz="1800" dirty="0">
                <a:solidFill>
                  <a:schemeClr val="tx1"/>
                </a:solidFill>
                <a:latin typeface="Times New Roman" panose="02020603050405020304" pitchFamily="18" charset="0"/>
                <a:cs typeface="Times New Roman" panose="02020603050405020304" pitchFamily="18" charset="0"/>
              </a:rPr>
              <a:t>ли познанием сущностей или познание заключается в </a:t>
            </a:r>
            <a:r>
              <a:rPr lang="ru-RU" sz="1800" dirty="0" smtClean="0">
                <a:solidFill>
                  <a:schemeClr val="tx1"/>
                </a:solidFill>
                <a:latin typeface="Times New Roman" panose="02020603050405020304" pitchFamily="18" charset="0"/>
                <a:cs typeface="Times New Roman" panose="02020603050405020304" pitchFamily="18" charset="0"/>
              </a:rPr>
              <a:t>комбинации </a:t>
            </a:r>
            <a:r>
              <a:rPr lang="ru-RU" sz="1800" dirty="0">
                <a:solidFill>
                  <a:schemeClr val="tx1"/>
                </a:solidFill>
                <a:latin typeface="Times New Roman" panose="02020603050405020304" pitchFamily="18" charset="0"/>
                <a:cs typeface="Times New Roman" panose="02020603050405020304" pitchFamily="18" charset="0"/>
              </a:rPr>
              <a:t>наших впечатлений либо идей и не вправе претендовать на истинность своих результатов.</a:t>
            </a:r>
          </a:p>
          <a:p>
            <a:pPr algn="just">
              <a:lnSpc>
                <a:spcPct val="110000"/>
              </a:lnSpc>
              <a:spcBef>
                <a:spcPts val="0"/>
              </a:spcBef>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lnSpc>
                <a:spcPct val="110000"/>
              </a:lnSpc>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Познание </a:t>
            </a:r>
            <a:r>
              <a:rPr lang="ru-RU" sz="1800" b="1" dirty="0">
                <a:solidFill>
                  <a:schemeClr val="tx1"/>
                </a:solidFill>
                <a:latin typeface="Times New Roman" panose="02020603050405020304" pitchFamily="18" charset="0"/>
                <a:cs typeface="Times New Roman" panose="02020603050405020304" pitchFamily="18" charset="0"/>
              </a:rPr>
              <a:t>обладает следующими отличительными </a:t>
            </a:r>
            <a:r>
              <a:rPr lang="ru-RU" sz="1800" b="1" dirty="0" smtClean="0">
                <a:solidFill>
                  <a:schemeClr val="tx1"/>
                </a:solidFill>
                <a:latin typeface="Times New Roman" panose="02020603050405020304" pitchFamily="18" charset="0"/>
                <a:cs typeface="Times New Roman" panose="02020603050405020304" pitchFamily="18" charset="0"/>
              </a:rPr>
              <a:t>характеристиками</a:t>
            </a:r>
            <a:r>
              <a:rPr lang="ru-RU" sz="1800" b="1" dirty="0">
                <a:solidFill>
                  <a:schemeClr val="tx1"/>
                </a:solidFill>
                <a:latin typeface="Times New Roman" panose="02020603050405020304" pitchFamily="18" charset="0"/>
                <a:cs typeface="Times New Roman" panose="02020603050405020304" pitchFamily="18" charset="0"/>
              </a:rPr>
              <a:t>:</a:t>
            </a:r>
          </a:p>
          <a:p>
            <a:pPr algn="just">
              <a:lnSpc>
                <a:spcPct val="110000"/>
              </a:lnSpc>
              <a:spcBef>
                <a:spcPts val="0"/>
              </a:spcBef>
            </a:pPr>
            <a:r>
              <a:rPr lang="ru-RU" sz="1800" dirty="0">
                <a:solidFill>
                  <a:schemeClr val="tx1"/>
                </a:solidFill>
                <a:latin typeface="Times New Roman" panose="02020603050405020304" pitchFamily="18" charset="0"/>
                <a:cs typeface="Times New Roman" panose="02020603050405020304" pitchFamily="18" charset="0"/>
              </a:rPr>
              <a:t>1. Познание </a:t>
            </a:r>
            <a:r>
              <a:rPr lang="ru-RU" sz="1800" i="1" dirty="0">
                <a:solidFill>
                  <a:schemeClr val="tx1"/>
                </a:solidFill>
                <a:latin typeface="Times New Roman" panose="02020603050405020304" pitchFamily="18" charset="0"/>
                <a:cs typeface="Times New Roman" panose="02020603050405020304" pitchFamily="18" charset="0"/>
              </a:rPr>
              <a:t>стремится к такому описанию мира (в </a:t>
            </a:r>
            <a:r>
              <a:rPr lang="ru-RU" sz="1800" i="1" dirty="0" smtClean="0">
                <a:solidFill>
                  <a:schemeClr val="tx1"/>
                </a:solidFill>
                <a:latin typeface="Times New Roman" panose="02020603050405020304" pitchFamily="18" charset="0"/>
                <a:cs typeface="Times New Roman" panose="02020603050405020304" pitchFamily="18" charset="0"/>
              </a:rPr>
              <a:t>частности</a:t>
            </a:r>
            <a:r>
              <a:rPr lang="ru-RU" sz="1800" i="1" dirty="0">
                <a:solidFill>
                  <a:schemeClr val="tx1"/>
                </a:solidFill>
                <a:latin typeface="Times New Roman" panose="02020603050405020304" pitchFamily="18" charset="0"/>
                <a:cs typeface="Times New Roman" panose="02020603050405020304" pitchFamily="18" charset="0"/>
              </a:rPr>
              <a:t>, его законов), которое было бы также объяснением </a:t>
            </a:r>
            <a:r>
              <a:rPr lang="ru-RU" sz="1800" i="1" dirty="0" smtClean="0">
                <a:solidFill>
                  <a:schemeClr val="tx1"/>
                </a:solidFill>
                <a:latin typeface="Times New Roman" panose="02020603050405020304" pitchFamily="18" charset="0"/>
                <a:cs typeface="Times New Roman" panose="02020603050405020304" pitchFamily="18" charset="0"/>
              </a:rPr>
              <a:t>наблюдаемых </a:t>
            </a:r>
            <a:r>
              <a:rPr lang="ru-RU" sz="1800" i="1" dirty="0">
                <a:solidFill>
                  <a:schemeClr val="tx1"/>
                </a:solidFill>
                <a:latin typeface="Times New Roman" panose="02020603050405020304" pitchFamily="18" charset="0"/>
                <a:cs typeface="Times New Roman" panose="02020603050405020304" pitchFamily="18" charset="0"/>
              </a:rPr>
              <a:t>фактов</a:t>
            </a:r>
            <a:r>
              <a:rPr lang="ru-RU" sz="1800" dirty="0">
                <a:solidFill>
                  <a:schemeClr val="tx1"/>
                </a:solidFill>
                <a:latin typeface="Times New Roman" panose="02020603050405020304" pitchFamily="18" charset="0"/>
                <a:cs typeface="Times New Roman" panose="02020603050405020304" pitchFamily="18" charset="0"/>
              </a:rPr>
              <a:t>. Это означает, что познание есть не простое описание фактов действительности, а также и создание таких теорий, с которыми бы согласовывались данные факты. </a:t>
            </a:r>
            <a:r>
              <a:rPr lang="ru-RU" sz="1800" dirty="0" smtClean="0">
                <a:solidFill>
                  <a:schemeClr val="tx1"/>
                </a:solidFill>
                <a:latin typeface="Times New Roman" panose="02020603050405020304" pitchFamily="18" charset="0"/>
                <a:cs typeface="Times New Roman" panose="02020603050405020304" pitchFamily="18" charset="0"/>
              </a:rPr>
              <a:t>Познание </a:t>
            </a:r>
            <a:r>
              <a:rPr lang="ru-RU" sz="1800" dirty="0">
                <a:solidFill>
                  <a:schemeClr val="tx1"/>
                </a:solidFill>
                <a:latin typeface="Times New Roman" panose="02020603050405020304" pitchFamily="18" charset="0"/>
                <a:cs typeface="Times New Roman" panose="02020603050405020304" pitchFamily="18" charset="0"/>
              </a:rPr>
              <a:t>имеет целью получение знания, не допускающего в </a:t>
            </a:r>
            <a:r>
              <a:rPr lang="ru-RU" sz="1800" dirty="0" smtClean="0">
                <a:solidFill>
                  <a:schemeClr val="tx1"/>
                </a:solidFill>
                <a:latin typeface="Times New Roman" panose="02020603050405020304" pitchFamily="18" charset="0"/>
                <a:cs typeface="Times New Roman" panose="02020603050405020304" pitchFamily="18" charset="0"/>
              </a:rPr>
              <a:t>отношении </a:t>
            </a:r>
            <a:r>
              <a:rPr lang="ru-RU" sz="1800" dirty="0">
                <a:solidFill>
                  <a:schemeClr val="tx1"/>
                </a:solidFill>
                <a:latin typeface="Times New Roman" panose="02020603050405020304" pitchFamily="18" charset="0"/>
                <a:cs typeface="Times New Roman" panose="02020603050405020304" pitchFamily="18" charset="0"/>
              </a:rPr>
              <a:t>себя разумного сомнения.</a:t>
            </a:r>
          </a:p>
          <a:p>
            <a:pPr algn="just">
              <a:lnSpc>
                <a:spcPct val="110000"/>
              </a:lnSpc>
              <a:spcBef>
                <a:spcPts val="0"/>
              </a:spcBef>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lnSpc>
                <a:spcPct val="110000"/>
              </a:lnSpc>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2</a:t>
            </a:r>
            <a:r>
              <a:rPr lang="ru-RU" sz="1800" dirty="0">
                <a:solidFill>
                  <a:schemeClr val="tx1"/>
                </a:solidFill>
                <a:latin typeface="Times New Roman" panose="02020603050405020304" pitchFamily="18" charset="0"/>
                <a:cs typeface="Times New Roman" panose="02020603050405020304" pitchFamily="18" charset="0"/>
              </a:rPr>
              <a:t>. </a:t>
            </a:r>
            <a:r>
              <a:rPr lang="ru-RU" sz="1800" i="1" dirty="0">
                <a:solidFill>
                  <a:schemeClr val="tx1"/>
                </a:solidFill>
                <a:latin typeface="Times New Roman" panose="02020603050405020304" pitchFamily="18" charset="0"/>
                <a:cs typeface="Times New Roman" panose="02020603050405020304" pitchFamily="18" charset="0"/>
              </a:rPr>
              <a:t>Познание носит относительный характер</a:t>
            </a:r>
            <a:r>
              <a:rPr lang="ru-RU" sz="1800" dirty="0">
                <a:solidFill>
                  <a:schemeClr val="tx1"/>
                </a:solidFill>
                <a:latin typeface="Times New Roman" panose="02020603050405020304" pitchFamily="18" charset="0"/>
                <a:cs typeface="Times New Roman" panose="02020603050405020304" pitchFamily="18" charset="0"/>
              </a:rPr>
              <a:t>. Будучи чисто </a:t>
            </a:r>
            <a:r>
              <a:rPr lang="ru-RU" sz="1800" dirty="0" smtClean="0">
                <a:solidFill>
                  <a:schemeClr val="tx1"/>
                </a:solidFill>
                <a:latin typeface="Times New Roman" panose="02020603050405020304" pitchFamily="18" charset="0"/>
                <a:cs typeface="Times New Roman" panose="02020603050405020304" pitchFamily="18" charset="0"/>
              </a:rPr>
              <a:t>человеческим </a:t>
            </a:r>
            <a:r>
              <a:rPr lang="ru-RU" sz="1800" dirty="0">
                <a:solidFill>
                  <a:schemeClr val="tx1"/>
                </a:solidFill>
                <a:latin typeface="Times New Roman" panose="02020603050405020304" pitchFamily="18" charset="0"/>
                <a:cs typeface="Times New Roman" panose="02020603050405020304" pitchFamily="18" charset="0"/>
              </a:rPr>
              <a:t>явлением, познание по своей природе </a:t>
            </a:r>
            <a:r>
              <a:rPr lang="ru-RU" sz="1800" dirty="0" smtClean="0">
                <a:solidFill>
                  <a:schemeClr val="tx1"/>
                </a:solidFill>
                <a:latin typeface="Times New Roman" panose="02020603050405020304" pitchFamily="18" charset="0"/>
                <a:cs typeface="Times New Roman" panose="02020603050405020304" pitchFamily="18" charset="0"/>
              </a:rPr>
              <a:t>относительно</a:t>
            </a:r>
            <a:r>
              <a:rPr lang="ru-RU" sz="1800" dirty="0">
                <a:solidFill>
                  <a:schemeClr val="tx1"/>
                </a:solidFill>
                <a:latin typeface="Times New Roman" panose="02020603050405020304" pitchFamily="18" charset="0"/>
                <a:cs typeface="Times New Roman" panose="02020603050405020304" pitchFamily="18" charset="0"/>
              </a:rPr>
              <a:t>; оно не абсолютное знание (как у Бога) и не абсолютное </a:t>
            </a:r>
            <a:r>
              <a:rPr lang="ru-RU" sz="1800" dirty="0" smtClean="0">
                <a:solidFill>
                  <a:schemeClr val="tx1"/>
                </a:solidFill>
                <a:latin typeface="Times New Roman" panose="02020603050405020304" pitchFamily="18" charset="0"/>
                <a:cs typeface="Times New Roman" panose="02020603050405020304" pitchFamily="18" charset="0"/>
              </a:rPr>
              <a:t>неведение</a:t>
            </a:r>
            <a:r>
              <a:rPr lang="ru-RU" sz="1800" dirty="0">
                <a:solidFill>
                  <a:schemeClr val="tx1"/>
                </a:solidFill>
                <a:latin typeface="Times New Roman" panose="02020603050405020304" pitchFamily="18" charset="0"/>
                <a:cs typeface="Times New Roman" panose="02020603050405020304" pitchFamily="18" charset="0"/>
              </a:rPr>
              <a:t>. В первом случае познание не имеет смысла, </a:t>
            </a:r>
            <a:r>
              <a:rPr lang="ru-RU" sz="1800" dirty="0" smtClean="0">
                <a:solidFill>
                  <a:schemeClr val="tx1"/>
                </a:solidFill>
                <a:latin typeface="Times New Roman" panose="02020603050405020304" pitchFamily="18" charset="0"/>
                <a:cs typeface="Times New Roman" panose="02020603050405020304" pitchFamily="18" charset="0"/>
              </a:rPr>
              <a:t>поскольку </a:t>
            </a:r>
            <a:r>
              <a:rPr lang="ru-RU" sz="1800" dirty="0">
                <a:solidFill>
                  <a:schemeClr val="tx1"/>
                </a:solidFill>
                <a:latin typeface="Times New Roman" panose="02020603050405020304" pitchFamily="18" charset="0"/>
                <a:cs typeface="Times New Roman" panose="02020603050405020304" pitchFamily="18" charset="0"/>
              </a:rPr>
              <a:t>уже заранее имеется любой результат познания, во втором случае отсутствуют предпосылки к познанию (речь, конечно, идет о чистом познании, а не об узнавании, выступающем </a:t>
            </a:r>
            <a:r>
              <a:rPr lang="ru-RU" sz="1800" dirty="0" smtClean="0">
                <a:solidFill>
                  <a:schemeClr val="tx1"/>
                </a:solidFill>
                <a:latin typeface="Times New Roman" panose="02020603050405020304" pitchFamily="18" charset="0"/>
                <a:cs typeface="Times New Roman" panose="02020603050405020304" pitchFamily="18" charset="0"/>
              </a:rPr>
              <a:t>неотъемлемой </a:t>
            </a:r>
            <a:r>
              <a:rPr lang="ru-RU" sz="1800" dirty="0">
                <a:solidFill>
                  <a:schemeClr val="tx1"/>
                </a:solidFill>
                <a:latin typeface="Times New Roman" panose="02020603050405020304" pitchFamily="18" charset="0"/>
                <a:cs typeface="Times New Roman" panose="02020603050405020304" pitchFamily="18" charset="0"/>
              </a:rPr>
              <a:t>частью процесса существования всех живых </a:t>
            </a:r>
            <a:r>
              <a:rPr lang="ru-RU" sz="1800" dirty="0" smtClean="0">
                <a:solidFill>
                  <a:schemeClr val="tx1"/>
                </a:solidFill>
                <a:latin typeface="Times New Roman" panose="02020603050405020304" pitchFamily="18" charset="0"/>
                <a:cs typeface="Times New Roman" panose="02020603050405020304" pitchFamily="18" charset="0"/>
              </a:rPr>
              <a:t>существ</a:t>
            </a:r>
            <a:r>
              <a:rPr lang="ru-RU" sz="1800" dirty="0">
                <a:solidFill>
                  <a:schemeClr val="tx1"/>
                </a:solidFill>
                <a:latin typeface="Times New Roman" panose="02020603050405020304" pitchFamily="18" charset="0"/>
                <a:cs typeface="Times New Roman" panose="02020603050405020304" pitchFamily="18" charset="0"/>
              </a:rPr>
              <a:t>). Познание есть, прежде всего, стремление к </a:t>
            </a:r>
            <a:r>
              <a:rPr lang="ru-RU" sz="1800" dirty="0" smtClean="0">
                <a:solidFill>
                  <a:schemeClr val="tx1"/>
                </a:solidFill>
                <a:latin typeface="Times New Roman" panose="02020603050405020304" pitchFamily="18" charset="0"/>
                <a:cs typeface="Times New Roman" panose="02020603050405020304" pitchFamily="18" charset="0"/>
              </a:rPr>
              <a:t>постижению </a:t>
            </a:r>
            <a:r>
              <a:rPr lang="ru-RU" sz="1800" dirty="0">
                <a:solidFill>
                  <a:schemeClr val="tx1"/>
                </a:solidFill>
                <a:latin typeface="Times New Roman" panose="02020603050405020304" pitchFamily="18" charset="0"/>
                <a:cs typeface="Times New Roman" panose="02020603050405020304" pitchFamily="18" charset="0"/>
              </a:rPr>
              <a:t>истины, осознание ограниченных возможностей указанного процесса хотя бы в данный момент и для данного человека. Именно в этом смысле и может быть истолкован любимый </a:t>
            </a:r>
            <a:r>
              <a:rPr lang="ru-RU" sz="1800" dirty="0" smtClean="0">
                <a:solidFill>
                  <a:schemeClr val="tx1"/>
                </a:solidFill>
                <a:latin typeface="Times New Roman" panose="02020603050405020304" pitchFamily="18" charset="0"/>
                <a:cs typeface="Times New Roman" panose="02020603050405020304" pitchFamily="18" charset="0"/>
              </a:rPr>
              <a:t>тезис </a:t>
            </a:r>
            <a:r>
              <a:rPr lang="ru-RU" sz="1800" dirty="0">
                <a:solidFill>
                  <a:schemeClr val="tx1"/>
                </a:solidFill>
                <a:latin typeface="Times New Roman" panose="02020603050405020304" pitchFamily="18" charset="0"/>
                <a:cs typeface="Times New Roman" panose="02020603050405020304" pitchFamily="18" charset="0"/>
              </a:rPr>
              <a:t>Сократа: «Я знаю только то, что ничего не знаю». Данный тезис - не апология невежества, а осознание ограниченности, принципиальной неполноты, незаконченности, </a:t>
            </a:r>
            <a:r>
              <a:rPr lang="ru-RU" sz="1800" dirty="0" smtClean="0">
                <a:solidFill>
                  <a:schemeClr val="tx1"/>
                </a:solidFill>
                <a:latin typeface="Times New Roman" panose="02020603050405020304" pitchFamily="18" charset="0"/>
                <a:cs typeface="Times New Roman" panose="02020603050405020304" pitchFamily="18" charset="0"/>
              </a:rPr>
              <a:t>относительности </a:t>
            </a:r>
            <a:r>
              <a:rPr lang="ru-RU" sz="1800" dirty="0">
                <a:solidFill>
                  <a:schemeClr val="tx1"/>
                </a:solidFill>
                <a:latin typeface="Times New Roman" panose="02020603050405020304" pitchFamily="18" charset="0"/>
                <a:cs typeface="Times New Roman" panose="02020603050405020304" pitchFamily="18" charset="0"/>
              </a:rPr>
              <a:t>процесса познания и его результатов. В этом смысле </a:t>
            </a:r>
            <a:r>
              <a:rPr lang="ru-RU" sz="1800" dirty="0" smtClean="0">
                <a:solidFill>
                  <a:schemeClr val="tx1"/>
                </a:solidFill>
                <a:latin typeface="Times New Roman" panose="02020603050405020304" pitchFamily="18" charset="0"/>
                <a:cs typeface="Times New Roman" panose="02020603050405020304" pitchFamily="18" charset="0"/>
              </a:rPr>
              <a:t>любое </a:t>
            </a:r>
            <a:r>
              <a:rPr lang="ru-RU" sz="1800" dirty="0">
                <a:solidFill>
                  <a:schemeClr val="tx1"/>
                </a:solidFill>
                <a:latin typeface="Times New Roman" panose="02020603050405020304" pitchFamily="18" charset="0"/>
                <a:cs typeface="Times New Roman" panose="02020603050405020304" pitchFamily="18" charset="0"/>
              </a:rPr>
              <a:t>познание гипотетично, оно есть процесс выдвижения и обоснования предположений, более или менее несомненных.</a:t>
            </a:r>
          </a:p>
          <a:p>
            <a:pPr algn="just">
              <a:spcBef>
                <a:spcPts val="0"/>
              </a:spcBef>
            </a:pPr>
            <a:endParaRPr lang="ru-RU" sz="2000" dirty="0" smtClean="0">
              <a:solidFill>
                <a:schemeClr val="tx1"/>
              </a:solidFill>
              <a:latin typeface="Times New Roman" pitchFamily="18" charset="0"/>
              <a:cs typeface="Times New Roman" pitchFamily="18" charset="0"/>
            </a:endParaRPr>
          </a:p>
          <a:p>
            <a:pPr algn="just">
              <a:spcBef>
                <a:spcPts val="0"/>
              </a:spcBef>
            </a:pPr>
            <a:endParaRPr lang="ru-RU" sz="2200" dirty="0" smtClean="0">
              <a:solidFill>
                <a:schemeClr val="tx1"/>
              </a:solidFill>
              <a:latin typeface="Times New Roman" pitchFamily="18" charset="0"/>
              <a:cs typeface="Times New Roman" pitchFamily="18" charset="0"/>
            </a:endParaRPr>
          </a:p>
          <a:p>
            <a:pPr algn="just">
              <a:spcBef>
                <a:spcPts val="0"/>
              </a:spcBef>
            </a:pPr>
            <a:endParaRPr lang="ru-RU" sz="2000" dirty="0">
              <a:solidFill>
                <a:schemeClr val="tx1"/>
              </a:solidFill>
              <a:latin typeface="Times New Roman" pitchFamily="18" charset="0"/>
              <a:cs typeface="Times New Roman"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a:p>
            <a:endParaRPr lang="ru-RU"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34831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3. </a:t>
            </a:r>
            <a:r>
              <a:rPr lang="ru-RU" sz="1800" i="1" dirty="0">
                <a:solidFill>
                  <a:schemeClr val="tx1"/>
                </a:solidFill>
                <a:latin typeface="Times New Roman" panose="02020603050405020304" pitchFamily="18" charset="0"/>
                <a:cs typeface="Times New Roman" panose="02020603050405020304" pitchFamily="18" charset="0"/>
              </a:rPr>
              <a:t>Познание проникает в сущность, или в сущностную </a:t>
            </a:r>
            <a:r>
              <a:rPr lang="ru-RU" sz="1800" i="1" dirty="0" smtClean="0">
                <a:solidFill>
                  <a:schemeClr val="tx1"/>
                </a:solidFill>
                <a:latin typeface="Times New Roman" panose="02020603050405020304" pitchFamily="18" charset="0"/>
                <a:cs typeface="Times New Roman" panose="02020603050405020304" pitchFamily="18" charset="0"/>
              </a:rPr>
              <a:t>природу </a:t>
            </a:r>
            <a:r>
              <a:rPr lang="ru-RU" sz="1800" i="1" dirty="0">
                <a:solidFill>
                  <a:schemeClr val="tx1"/>
                </a:solidFill>
                <a:latin typeface="Times New Roman" panose="02020603050405020304" pitchFamily="18" charset="0"/>
                <a:cs typeface="Times New Roman" panose="02020603050405020304" pitchFamily="18" charset="0"/>
              </a:rPr>
              <a:t>вещей, к тем реальностям, которые лежат за явлениями</a:t>
            </a:r>
            <a:r>
              <a:rPr lang="ru-RU"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4. </a:t>
            </a:r>
            <a:r>
              <a:rPr lang="ru-RU" sz="1800" i="1" dirty="0">
                <a:solidFill>
                  <a:schemeClr val="tx1"/>
                </a:solidFill>
                <a:latin typeface="Times New Roman" panose="02020603050405020304" pitchFamily="18" charset="0"/>
                <a:cs typeface="Times New Roman" panose="02020603050405020304" pitchFamily="18" charset="0"/>
              </a:rPr>
              <a:t>Познание имеет зависимый характер</a:t>
            </a:r>
            <a:r>
              <a:rPr lang="ru-RU" sz="1800" dirty="0">
                <a:solidFill>
                  <a:schemeClr val="tx1"/>
                </a:solidFill>
                <a:latin typeface="Times New Roman" panose="02020603050405020304" pitchFamily="18" charset="0"/>
                <a:cs typeface="Times New Roman" panose="02020603050405020304" pitchFamily="18" charset="0"/>
              </a:rPr>
              <a:t>. Познание обусловлено характерными особенностями субъекта, который также во многом обладает зависимым характером. </a:t>
            </a:r>
            <a:r>
              <a:rPr lang="ru-RU" sz="1800" dirty="0" smtClean="0">
                <a:solidFill>
                  <a:schemeClr val="tx1"/>
                </a:solidFill>
                <a:latin typeface="Times New Roman" panose="02020603050405020304" pitchFamily="18" charset="0"/>
                <a:cs typeface="Times New Roman" panose="02020603050405020304" pitchFamily="18" charset="0"/>
              </a:rPr>
              <a:t>Познание</a:t>
            </a:r>
            <a:r>
              <a:rPr lang="en-US" sz="1800" dirty="0" smtClean="0">
                <a:solidFill>
                  <a:schemeClr val="tx1"/>
                </a:solidFill>
                <a:latin typeface="Times New Roman" panose="02020603050405020304" pitchFamily="18" charset="0"/>
                <a:cs typeface="Times New Roman" panose="02020603050405020304" pitchFamily="18" charset="0"/>
              </a:rPr>
              <a:t> </a:t>
            </a:r>
            <a:r>
              <a:rPr lang="ru-RU" sz="1800" dirty="0" smtClean="0">
                <a:solidFill>
                  <a:schemeClr val="tx1"/>
                </a:solidFill>
                <a:latin typeface="Times New Roman" panose="02020603050405020304" pitchFamily="18" charset="0"/>
                <a:cs typeface="Times New Roman" panose="02020603050405020304" pitchFamily="18" charset="0"/>
              </a:rPr>
              <a:t>определяется </a:t>
            </a:r>
            <a:r>
              <a:rPr lang="ru-RU" sz="1800" dirty="0">
                <a:solidFill>
                  <a:schemeClr val="tx1"/>
                </a:solidFill>
                <a:latin typeface="Times New Roman" panose="02020603050405020304" pitchFamily="18" charset="0"/>
                <a:cs typeface="Times New Roman" panose="02020603050405020304" pitchFamily="18" charset="0"/>
              </a:rPr>
              <a:t>характером изучаемых объектов, </a:t>
            </a:r>
            <a:r>
              <a:rPr lang="ru-RU" sz="1800" dirty="0" smtClean="0">
                <a:solidFill>
                  <a:schemeClr val="tx1"/>
                </a:solidFill>
                <a:latin typeface="Times New Roman" panose="02020603050405020304" pitchFamily="18" charset="0"/>
                <a:cs typeface="Times New Roman" panose="02020603050405020304" pitchFamily="18" charset="0"/>
              </a:rPr>
              <a:t>познавательным </a:t>
            </a:r>
            <a:r>
              <a:rPr lang="ru-RU" sz="1800" dirty="0">
                <a:solidFill>
                  <a:schemeClr val="tx1"/>
                </a:solidFill>
                <a:latin typeface="Times New Roman" panose="02020603050405020304" pitchFamily="18" charset="0"/>
                <a:cs typeface="Times New Roman" panose="02020603050405020304" pitchFamily="18" charset="0"/>
              </a:rPr>
              <a:t>инструментарием. Но прежде всего познание неразрывно связано с тем концептуальным каркасом, который составляет теоретическую основу такого рода деятельности, и именно эта зависимость решающим образом влияет на </a:t>
            </a:r>
            <a:r>
              <a:rPr lang="ru-RU" sz="1800" dirty="0" smtClean="0">
                <a:solidFill>
                  <a:schemeClr val="tx1"/>
                </a:solidFill>
                <a:latin typeface="Times New Roman" panose="02020603050405020304" pitchFamily="18" charset="0"/>
                <a:cs typeface="Times New Roman" panose="02020603050405020304" pitchFamily="18" charset="0"/>
              </a:rPr>
              <a:t>природу </a:t>
            </a:r>
            <a:r>
              <a:rPr lang="ru-RU" sz="1800" dirty="0">
                <a:solidFill>
                  <a:schemeClr val="tx1"/>
                </a:solidFill>
                <a:latin typeface="Times New Roman" panose="02020603050405020304" pitchFamily="18" charset="0"/>
                <a:cs typeface="Times New Roman" panose="02020603050405020304" pitchFamily="18" charset="0"/>
              </a:rPr>
              <a:t>познания. </a:t>
            </a:r>
          </a:p>
          <a:p>
            <a:pPr algn="just">
              <a:spcBef>
                <a:spcPts val="0"/>
              </a:spcBef>
            </a:pPr>
            <a:endParaRPr lang="en-US" sz="1800" dirty="0" smtClean="0">
              <a:solidFill>
                <a:schemeClr val="tx1"/>
              </a:solidFill>
              <a:latin typeface="Times New Roman" pitchFamily="18" charset="0"/>
              <a:cs typeface="Times New Roman"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 данной связи Карл Поппер (1902-1994) (постпозитивизм) пишет: «Я убежден в том, что в большинстве случаев наши открытия являются </a:t>
            </a:r>
            <a:r>
              <a:rPr lang="ru-RU" sz="1800" dirty="0" smtClean="0">
                <a:solidFill>
                  <a:schemeClr val="tx1"/>
                </a:solidFill>
                <a:latin typeface="Times New Roman" panose="02020603050405020304" pitchFamily="18" charset="0"/>
                <a:cs typeface="Times New Roman" panose="02020603050405020304" pitchFamily="18" charset="0"/>
              </a:rPr>
              <a:t>результатами </a:t>
            </a:r>
            <a:r>
              <a:rPr lang="ru-RU" sz="1800" dirty="0">
                <a:solidFill>
                  <a:schemeClr val="tx1"/>
                </a:solidFill>
                <a:latin typeface="Times New Roman" panose="02020603050405020304" pitchFamily="18" charset="0"/>
                <a:cs typeface="Times New Roman" panose="02020603050405020304" pitchFamily="18" charset="0"/>
              </a:rPr>
              <a:t>наших теорий, и теории не являются результатами открытий». Познание как открытие обычно направляется </a:t>
            </a:r>
            <a:r>
              <a:rPr lang="ru-RU" sz="1800" dirty="0" smtClean="0">
                <a:solidFill>
                  <a:schemeClr val="tx1"/>
                </a:solidFill>
                <a:latin typeface="Times New Roman" panose="02020603050405020304" pitchFamily="18" charset="0"/>
                <a:cs typeface="Times New Roman" panose="02020603050405020304" pitchFamily="18" charset="0"/>
              </a:rPr>
              <a:t>теорией. С </a:t>
            </a:r>
            <a:r>
              <a:rPr lang="ru-RU" sz="1800" dirty="0">
                <a:solidFill>
                  <a:schemeClr val="tx1"/>
                </a:solidFill>
                <a:latin typeface="Times New Roman" panose="02020603050405020304" pitchFamily="18" charset="0"/>
                <a:cs typeface="Times New Roman" panose="02020603050405020304" pitchFamily="18" charset="0"/>
              </a:rPr>
              <a:t>этой точки зрения </a:t>
            </a:r>
            <a:r>
              <a:rPr lang="ru-RU" sz="1800" dirty="0" smtClean="0">
                <a:solidFill>
                  <a:schemeClr val="tx1"/>
                </a:solidFill>
                <a:latin typeface="Times New Roman" panose="02020603050405020304" pitchFamily="18" charset="0"/>
                <a:cs typeface="Times New Roman" panose="02020603050405020304" pitchFamily="18" charset="0"/>
              </a:rPr>
              <a:t>познание </a:t>
            </a:r>
            <a:r>
              <a:rPr lang="ru-RU" sz="1800" dirty="0">
                <a:solidFill>
                  <a:schemeClr val="tx1"/>
                </a:solidFill>
                <a:latin typeface="Times New Roman" panose="02020603050405020304" pitchFamily="18" charset="0"/>
                <a:cs typeface="Times New Roman" panose="02020603050405020304" pitchFamily="18" charset="0"/>
              </a:rPr>
              <a:t>может рассматриваться как </a:t>
            </a:r>
            <a:r>
              <a:rPr lang="ru-RU" sz="1800" dirty="0" smtClean="0">
                <a:solidFill>
                  <a:schemeClr val="tx1"/>
                </a:solidFill>
                <a:latin typeface="Times New Roman" panose="02020603050405020304" pitchFamily="18" charset="0"/>
                <a:cs typeface="Times New Roman" panose="02020603050405020304" pitchFamily="18" charset="0"/>
              </a:rPr>
              <a:t>концептуально нагруженная </a:t>
            </a:r>
            <a:r>
              <a:rPr lang="ru-RU" sz="1800" dirty="0">
                <a:solidFill>
                  <a:schemeClr val="tx1"/>
                </a:solidFill>
                <a:latin typeface="Times New Roman" panose="02020603050405020304" pitchFamily="18" charset="0"/>
                <a:cs typeface="Times New Roman" panose="02020603050405020304" pitchFamily="18" charset="0"/>
              </a:rPr>
              <a:t>деятельность, </a:t>
            </a:r>
            <a:r>
              <a:rPr lang="ru-RU" sz="1800" dirty="0" smtClean="0">
                <a:solidFill>
                  <a:schemeClr val="tx1"/>
                </a:solidFill>
                <a:latin typeface="Times New Roman" panose="02020603050405020304" pitchFamily="18" charset="0"/>
                <a:cs typeface="Times New Roman" panose="02020603050405020304" pitchFamily="18" charset="0"/>
              </a:rPr>
              <a:t>направляемая теоретическими </a:t>
            </a:r>
            <a:r>
              <a:rPr lang="ru-RU" sz="1800" dirty="0">
                <a:solidFill>
                  <a:schemeClr val="tx1"/>
                </a:solidFill>
                <a:latin typeface="Times New Roman" panose="02020603050405020304" pitchFamily="18" charset="0"/>
                <a:cs typeface="Times New Roman" panose="02020603050405020304" pitchFamily="18" charset="0"/>
              </a:rPr>
              <a:t>конструкциями.</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Будучи </a:t>
            </a:r>
            <a:r>
              <a:rPr lang="ru-RU" sz="1800" dirty="0">
                <a:solidFill>
                  <a:schemeClr val="tx1"/>
                </a:solidFill>
                <a:latin typeface="Times New Roman" panose="02020603050405020304" pitchFamily="18" charset="0"/>
                <a:cs typeface="Times New Roman" panose="02020603050405020304" pitchFamily="18" charset="0"/>
              </a:rPr>
              <a:t>чаще всего делом одиночных субъектов, познание, тем не менее, имеет социальный характер. Последний </a:t>
            </a:r>
            <a:r>
              <a:rPr lang="ru-RU" sz="1800" dirty="0" smtClean="0">
                <a:solidFill>
                  <a:schemeClr val="tx1"/>
                </a:solidFill>
                <a:latin typeface="Times New Roman" panose="02020603050405020304" pitchFamily="18" charset="0"/>
                <a:cs typeface="Times New Roman" panose="02020603050405020304" pitchFamily="18" charset="0"/>
              </a:rPr>
              <a:t>обусловлен </a:t>
            </a:r>
            <a:r>
              <a:rPr lang="ru-RU" sz="1800" dirty="0">
                <a:solidFill>
                  <a:schemeClr val="tx1"/>
                </a:solidFill>
                <a:latin typeface="Times New Roman" panose="02020603050405020304" pitchFamily="18" charset="0"/>
                <a:cs typeface="Times New Roman" panose="02020603050405020304" pitchFamily="18" charset="0"/>
              </a:rPr>
              <a:t>не только происхождением познания из </a:t>
            </a:r>
            <a:r>
              <a:rPr lang="ru-RU" sz="1800" dirty="0" smtClean="0">
                <a:solidFill>
                  <a:schemeClr val="tx1"/>
                </a:solidFill>
                <a:latin typeface="Times New Roman" panose="02020603050405020304" pitchFamily="18" charset="0"/>
                <a:cs typeface="Times New Roman" panose="02020603050405020304" pitchFamily="18" charset="0"/>
              </a:rPr>
              <a:t>общезначимой </a:t>
            </a:r>
            <a:r>
              <a:rPr lang="ru-RU" sz="1800" dirty="0">
                <a:solidFill>
                  <a:schemeClr val="tx1"/>
                </a:solidFill>
                <a:latin typeface="Times New Roman" panose="02020603050405020304" pitchFamily="18" charset="0"/>
                <a:cs typeface="Times New Roman" panose="02020603050405020304" pitchFamily="18" charset="0"/>
              </a:rPr>
              <a:t>социальной деятельности по освоению мира, но и </a:t>
            </a:r>
            <a:r>
              <a:rPr lang="ru-RU" sz="1800" dirty="0" smtClean="0">
                <a:solidFill>
                  <a:schemeClr val="tx1"/>
                </a:solidFill>
                <a:latin typeface="Times New Roman" panose="02020603050405020304" pitchFamily="18" charset="0"/>
                <a:cs typeface="Times New Roman" panose="02020603050405020304" pitchFamily="18" charset="0"/>
              </a:rPr>
              <a:t>конечным </a:t>
            </a:r>
            <a:r>
              <a:rPr lang="ru-RU" sz="1800" dirty="0">
                <a:solidFill>
                  <a:schemeClr val="tx1"/>
                </a:solidFill>
                <a:latin typeface="Times New Roman" panose="02020603050405020304" pitchFamily="18" charset="0"/>
                <a:cs typeface="Times New Roman" panose="02020603050405020304" pitchFamily="18" charset="0"/>
              </a:rPr>
              <a:t>применением результатов познания, а также </a:t>
            </a:r>
            <a:r>
              <a:rPr lang="ru-RU" sz="1800" dirty="0" smtClean="0">
                <a:solidFill>
                  <a:schemeClr val="tx1"/>
                </a:solidFill>
                <a:latin typeface="Times New Roman" panose="02020603050405020304" pitchFamily="18" charset="0"/>
                <a:cs typeface="Times New Roman" panose="02020603050405020304" pitchFamily="18" charset="0"/>
              </a:rPr>
              <a:t>механизмом </a:t>
            </a:r>
            <a:r>
              <a:rPr lang="ru-RU" sz="1800" dirty="0">
                <a:solidFill>
                  <a:schemeClr val="tx1"/>
                </a:solidFill>
                <a:latin typeface="Times New Roman" panose="02020603050405020304" pitchFamily="18" charset="0"/>
                <a:cs typeface="Times New Roman" panose="02020603050405020304" pitchFamily="18" charset="0"/>
              </a:rPr>
              <a:t>его осуществления. </a:t>
            </a:r>
          </a:p>
          <a:p>
            <a:pPr algn="just"/>
            <a:endParaRPr lang="ru-RU" sz="2000" dirty="0" smtClean="0">
              <a:solidFill>
                <a:schemeClr val="tx1"/>
              </a:solidFill>
              <a:latin typeface="Times New Roman" pitchFamily="18" charset="0"/>
              <a:cs typeface="Times New Roman" pitchFamily="18" charset="0"/>
            </a:endParaRPr>
          </a:p>
          <a:p>
            <a:pPr algn="just">
              <a:spcBef>
                <a:spcPts val="0"/>
              </a:spcBef>
            </a:pPr>
            <a:endParaRPr lang="ru-RU" sz="2000" dirty="0">
              <a:solidFill>
                <a:schemeClr val="tx1"/>
              </a:solidFill>
              <a:latin typeface="Times New Roman" pitchFamily="18" charset="0"/>
              <a:cs typeface="Times New Roman"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a:p>
            <a:endParaRPr lang="ru-RU" sz="1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79512" y="142852"/>
            <a:ext cx="8821644" cy="6526508"/>
          </a:xfrm>
        </p:spPr>
        <p:txBody>
          <a:bodyPr>
            <a:normAutofit/>
          </a:bodyPr>
          <a:lstStyle/>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Познание связано с использованием результатов прошлой познавательной деятельности. Если бы применение этих результатов требовало бы в каждом </a:t>
            </a:r>
            <a:r>
              <a:rPr lang="ru-RU" sz="1800" dirty="0" smtClean="0">
                <a:solidFill>
                  <a:schemeClr val="tx1"/>
                </a:solidFill>
                <a:latin typeface="Times New Roman" panose="02020603050405020304" pitchFamily="18" charset="0"/>
                <a:cs typeface="Times New Roman" panose="02020603050405020304" pitchFamily="18" charset="0"/>
              </a:rPr>
              <a:t>отдельном </a:t>
            </a:r>
            <a:r>
              <a:rPr lang="ru-RU" sz="1800" dirty="0">
                <a:solidFill>
                  <a:schemeClr val="tx1"/>
                </a:solidFill>
                <a:latin typeface="Times New Roman" panose="02020603050405020304" pitchFamily="18" charset="0"/>
                <a:cs typeface="Times New Roman" panose="02020603050405020304" pitchFamily="18" charset="0"/>
              </a:rPr>
              <a:t>случае их обоснования и осознания этой обоснованности, познание (и в частности, познание научное) было бы осуждено на постоянное повторение пройденного, на постоянное </a:t>
            </a:r>
            <a:r>
              <a:rPr lang="ru-RU" sz="1800" dirty="0" smtClean="0">
                <a:solidFill>
                  <a:schemeClr val="tx1"/>
                </a:solidFill>
                <a:latin typeface="Times New Roman" panose="02020603050405020304" pitchFamily="18" charset="0"/>
                <a:cs typeface="Times New Roman" panose="02020603050405020304" pitchFamily="18" charset="0"/>
              </a:rPr>
              <a:t>воспроизведение </a:t>
            </a:r>
            <a:r>
              <a:rPr lang="ru-RU" sz="1800" dirty="0">
                <a:solidFill>
                  <a:schemeClr val="tx1"/>
                </a:solidFill>
                <a:latin typeface="Times New Roman" panose="02020603050405020304" pitchFamily="18" charset="0"/>
                <a:cs typeface="Times New Roman" panose="02020603050405020304" pitchFamily="18" charset="0"/>
              </a:rPr>
              <a:t>познавательных результатов своих </a:t>
            </a:r>
            <a:r>
              <a:rPr lang="ru-RU" sz="1800" dirty="0" smtClean="0">
                <a:solidFill>
                  <a:schemeClr val="tx1"/>
                </a:solidFill>
                <a:latin typeface="Times New Roman" panose="02020603050405020304" pitchFamily="18" charset="0"/>
                <a:cs typeface="Times New Roman" panose="02020603050405020304" pitchFamily="18" charset="0"/>
              </a:rPr>
              <a:t>предшественников</a:t>
            </a:r>
            <a:r>
              <a:rPr lang="ru-RU" sz="1800" dirty="0">
                <a:solidFill>
                  <a:schemeClr val="tx1"/>
                </a:solidFill>
                <a:latin typeface="Times New Roman" panose="02020603050405020304" pitchFamily="18" charset="0"/>
                <a:cs typeface="Times New Roman" panose="02020603050405020304" pitchFamily="18" charset="0"/>
              </a:rPr>
              <a:t>, предшественников тех предшественников и т.д. Но этого не происходит, поскольку в обществе сформировались и действуют механизмы сохранения и передачи опыта и знаний, не требующие их личной проверки субъектом. В современном обществе существуют целые культурные институты, имеющие своей задачей научение знанию.</a:t>
            </a: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 </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Познание как процесс. </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Согласно наиболее широко представленной точке зрения, познание рассматривается как общественно-исторический процесс деятельности человека, содержанием которой является отражение объективной действительности в его сознании. Результат </a:t>
            </a:r>
            <a:r>
              <a:rPr lang="ru-RU" sz="1800" dirty="0" smtClean="0">
                <a:solidFill>
                  <a:schemeClr val="tx1"/>
                </a:solidFill>
                <a:latin typeface="Times New Roman" panose="02020603050405020304" pitchFamily="18" charset="0"/>
                <a:cs typeface="Times New Roman" panose="02020603050405020304" pitchFamily="18" charset="0"/>
              </a:rPr>
              <a:t>познавательной </a:t>
            </a:r>
            <a:r>
              <a:rPr lang="ru-RU" sz="1800" dirty="0">
                <a:solidFill>
                  <a:schemeClr val="tx1"/>
                </a:solidFill>
                <a:latin typeface="Times New Roman" panose="02020603050405020304" pitchFamily="18" charset="0"/>
                <a:cs typeface="Times New Roman" panose="02020603050405020304" pitchFamily="18" charset="0"/>
              </a:rPr>
              <a:t>деятельности состоит в обретении нового знания.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Способы </a:t>
            </a:r>
            <a:r>
              <a:rPr lang="ru-RU" sz="1800" dirty="0">
                <a:solidFill>
                  <a:schemeClr val="tx1"/>
                </a:solidFill>
                <a:latin typeface="Times New Roman" panose="02020603050405020304" pitchFamily="18" charset="0"/>
                <a:cs typeface="Times New Roman" panose="02020603050405020304" pitchFamily="18" charset="0"/>
              </a:rPr>
              <a:t>познания реальности определяются особенностями познающего субъекта, наличным знанием и исторически сложившимися познавательными традициями. </a:t>
            </a: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smtClean="0">
                <a:solidFill>
                  <a:schemeClr val="tx1"/>
                </a:solidFill>
                <a:latin typeface="Times New Roman" panose="02020603050405020304" pitchFamily="18" charset="0"/>
                <a:cs typeface="Times New Roman" panose="02020603050405020304" pitchFamily="18" charset="0"/>
              </a:rPr>
              <a:t>В истории </a:t>
            </a:r>
            <a:r>
              <a:rPr lang="ru-RU" sz="1800" dirty="0">
                <a:solidFill>
                  <a:schemeClr val="tx1"/>
                </a:solidFill>
                <a:latin typeface="Times New Roman" panose="02020603050405020304" pitchFamily="18" charset="0"/>
                <a:cs typeface="Times New Roman" panose="02020603050405020304" pitchFamily="18" charset="0"/>
              </a:rPr>
              <a:t>человечества возникали, сменяли друг друга и сосуществовали одновременно различные способы постижения реальности: </a:t>
            </a:r>
            <a:r>
              <a:rPr lang="ru-RU" sz="1800" i="1" dirty="0">
                <a:solidFill>
                  <a:schemeClr val="tx1"/>
                </a:solidFill>
                <a:latin typeface="Times New Roman" panose="02020603050405020304" pitchFamily="18" charset="0"/>
                <a:cs typeface="Times New Roman" panose="02020603050405020304" pitchFamily="18" charset="0"/>
              </a:rPr>
              <a:t>обыденное, художественное, религиозное, философское и научное, интуиция.</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2844" y="142852"/>
            <a:ext cx="8858312" cy="6572296"/>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Обыденное познание</a:t>
            </a:r>
            <a:r>
              <a:rPr lang="ru-RU" sz="1800" dirty="0">
                <a:solidFill>
                  <a:schemeClr val="tx1"/>
                </a:solidFill>
                <a:latin typeface="Times New Roman" panose="02020603050405020304" pitchFamily="18" charset="0"/>
                <a:cs typeface="Times New Roman" panose="02020603050405020304" pitchFamily="18" charset="0"/>
              </a:rPr>
              <a:t> - это житейское познание, оно опирается на повседневный жизненный опыт человека. Характеризуется здравым смыслом, соединением </a:t>
            </a:r>
            <a:r>
              <a:rPr lang="ru-RU" sz="1800" dirty="0" smtClean="0">
                <a:solidFill>
                  <a:schemeClr val="tx1"/>
                </a:solidFill>
                <a:latin typeface="Times New Roman" panose="02020603050405020304" pitchFamily="18" charset="0"/>
                <a:cs typeface="Times New Roman" panose="02020603050405020304" pitchFamily="18" charset="0"/>
              </a:rPr>
              <a:t>рациональных </a:t>
            </a:r>
            <a:r>
              <a:rPr lang="ru-RU" sz="1800" dirty="0">
                <a:solidFill>
                  <a:schemeClr val="tx1"/>
                </a:solidFill>
                <a:latin typeface="Times New Roman" panose="02020603050405020304" pitchFamily="18" charset="0"/>
                <a:cs typeface="Times New Roman" panose="02020603050405020304" pitchFamily="18" charset="0"/>
              </a:rPr>
              <a:t>элементов с иррациональными. Оно осуществляется как некое слагаемое коллективного опыта.</a:t>
            </a:r>
          </a:p>
          <a:p>
            <a:pPr algn="just">
              <a:spcBef>
                <a:spcPts val="0"/>
              </a:spcBef>
            </a:pPr>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Художественное </a:t>
            </a:r>
            <a:r>
              <a:rPr lang="ru-RU" sz="1800" b="1" dirty="0">
                <a:solidFill>
                  <a:schemeClr val="tx1"/>
                </a:solidFill>
                <a:latin typeface="Times New Roman" panose="02020603050405020304" pitchFamily="18" charset="0"/>
                <a:cs typeface="Times New Roman" panose="02020603050405020304" pitchFamily="18" charset="0"/>
              </a:rPr>
              <a:t>познание</a:t>
            </a:r>
            <a:r>
              <a:rPr lang="ru-RU" sz="1800" dirty="0">
                <a:solidFill>
                  <a:schemeClr val="tx1"/>
                </a:solidFill>
                <a:latin typeface="Times New Roman" panose="02020603050405020304" pitchFamily="18" charset="0"/>
                <a:cs typeface="Times New Roman" panose="02020603050405020304" pitchFamily="18" charset="0"/>
              </a:rPr>
              <a:t> – обладает определенной спецификой, суть которой – в целостном, а не расчлененном отображении мира и особенно человека в мире. Художественное произведение строится на образе, а не на понятии. Древнейшей формой художественного постижения реальности является </a:t>
            </a:r>
            <a:r>
              <a:rPr lang="ru-RU" sz="1800" dirty="0" smtClean="0">
                <a:solidFill>
                  <a:schemeClr val="tx1"/>
                </a:solidFill>
                <a:latin typeface="Times New Roman" panose="02020603050405020304" pitchFamily="18" charset="0"/>
                <a:cs typeface="Times New Roman" panose="02020603050405020304" pitchFamily="18" charset="0"/>
              </a:rPr>
              <a:t>миф. Художественное </a:t>
            </a:r>
            <a:r>
              <a:rPr lang="ru-RU" sz="1800" dirty="0">
                <a:solidFill>
                  <a:schemeClr val="tx1"/>
                </a:solidFill>
                <a:latin typeface="Times New Roman" panose="02020603050405020304" pitchFamily="18" charset="0"/>
                <a:cs typeface="Times New Roman" panose="02020603050405020304" pitchFamily="18" charset="0"/>
              </a:rPr>
              <a:t>творчество можно определить как </a:t>
            </a:r>
            <a:r>
              <a:rPr lang="ru-RU" sz="1800" dirty="0" err="1">
                <a:solidFill>
                  <a:schemeClr val="tx1"/>
                </a:solidFill>
                <a:latin typeface="Times New Roman" panose="02020603050405020304" pitchFamily="18" charset="0"/>
                <a:cs typeface="Times New Roman" panose="02020603050405020304" pitchFamily="18" charset="0"/>
              </a:rPr>
              <a:t>опредмечивание</a:t>
            </a:r>
            <a:r>
              <a:rPr lang="ru-RU" sz="1800" dirty="0">
                <a:solidFill>
                  <a:schemeClr val="tx1"/>
                </a:solidFill>
                <a:latin typeface="Times New Roman" panose="02020603050405020304" pitchFamily="18" charset="0"/>
                <a:cs typeface="Times New Roman" panose="02020603050405020304" pitchFamily="18" charset="0"/>
              </a:rPr>
              <a:t> в языке искусства мыслей и переживаний художника в неразрывной связи с объектом постижения – миром в целом. По форме художественная деятельность направлена на объект, по существу она выступает как самовыражение личности,  воплощение идеалов и вкусов художника.</a:t>
            </a:r>
          </a:p>
          <a:p>
            <a:pPr algn="just">
              <a:spcBef>
                <a:spcPts val="0"/>
              </a:spcBef>
            </a:pPr>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Религиозное </a:t>
            </a:r>
            <a:r>
              <a:rPr lang="ru-RU" sz="1800" b="1" dirty="0">
                <a:solidFill>
                  <a:schemeClr val="tx1"/>
                </a:solidFill>
                <a:latin typeface="Times New Roman" panose="02020603050405020304" pitchFamily="18" charset="0"/>
                <a:cs typeface="Times New Roman" panose="02020603050405020304" pitchFamily="18" charset="0"/>
              </a:rPr>
              <a:t>познание</a:t>
            </a:r>
            <a:r>
              <a:rPr lang="ru-RU" sz="1800" dirty="0">
                <a:solidFill>
                  <a:schemeClr val="tx1"/>
                </a:solidFill>
                <a:latin typeface="Times New Roman" panose="02020603050405020304" pitchFamily="18" charset="0"/>
                <a:cs typeface="Times New Roman" panose="02020603050405020304" pitchFamily="18" charset="0"/>
              </a:rPr>
              <a:t> – основывается на вере, убеждениях, житейском </a:t>
            </a:r>
            <a:r>
              <a:rPr lang="ru-RU" sz="1800" dirty="0" smtClean="0">
                <a:solidFill>
                  <a:schemeClr val="tx1"/>
                </a:solidFill>
                <a:latin typeface="Times New Roman" panose="02020603050405020304" pitchFamily="18" charset="0"/>
                <a:cs typeface="Times New Roman" panose="02020603050405020304" pitchFamily="18" charset="0"/>
              </a:rPr>
              <a:t>опыте.</a:t>
            </a:r>
          </a:p>
          <a:p>
            <a:pPr algn="just">
              <a:spcBef>
                <a:spcPts val="0"/>
              </a:spcBef>
            </a:pPr>
            <a:endParaRPr lang="ru-RU" sz="1800" b="1" dirty="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Философское </a:t>
            </a:r>
            <a:r>
              <a:rPr lang="ru-RU" sz="1800" b="1" dirty="0">
                <a:solidFill>
                  <a:schemeClr val="tx1"/>
                </a:solidFill>
                <a:latin typeface="Times New Roman" panose="02020603050405020304" pitchFamily="18" charset="0"/>
                <a:cs typeface="Times New Roman" panose="02020603050405020304" pitchFamily="18" charset="0"/>
              </a:rPr>
              <a:t>и научное познание</a:t>
            </a:r>
            <a:r>
              <a:rPr lang="ru-RU" sz="1800" dirty="0">
                <a:solidFill>
                  <a:schemeClr val="tx1"/>
                </a:solidFill>
                <a:latin typeface="Times New Roman" panose="02020603050405020304" pitchFamily="18" charset="0"/>
                <a:cs typeface="Times New Roman" panose="02020603050405020304" pitchFamily="18" charset="0"/>
              </a:rPr>
              <a:t> – основано на проникновении в сущность объекта </a:t>
            </a:r>
            <a:r>
              <a:rPr lang="ru-RU" sz="1800" dirty="0" smtClean="0">
                <a:solidFill>
                  <a:schemeClr val="tx1"/>
                </a:solidFill>
                <a:latin typeface="Times New Roman" panose="02020603050405020304" pitchFamily="18" charset="0"/>
                <a:cs typeface="Times New Roman" panose="02020603050405020304" pitchFamily="18" charset="0"/>
              </a:rPr>
              <a:t>познания</a:t>
            </a:r>
            <a:r>
              <a:rPr lang="ru-RU" sz="1800" dirty="0">
                <a:solidFill>
                  <a:schemeClr val="tx1"/>
                </a:solidFill>
                <a:latin typeface="Times New Roman" panose="02020603050405020304" pitchFamily="18" charset="0"/>
                <a:cs typeface="Times New Roman" panose="02020603050405020304" pitchFamily="18" charset="0"/>
              </a:rPr>
              <a:t>, системностью, доказательностью, строгостью и </a:t>
            </a:r>
            <a:r>
              <a:rPr lang="ru-RU" sz="1800" dirty="0" smtClean="0">
                <a:solidFill>
                  <a:schemeClr val="tx1"/>
                </a:solidFill>
                <a:latin typeface="Times New Roman" panose="02020603050405020304" pitchFamily="18" charset="0"/>
                <a:cs typeface="Times New Roman" panose="02020603050405020304" pitchFamily="18" charset="0"/>
              </a:rPr>
              <a:t>однозначностью </a:t>
            </a:r>
            <a:r>
              <a:rPr lang="ru-RU" sz="1800" dirty="0">
                <a:solidFill>
                  <a:schemeClr val="tx1"/>
                </a:solidFill>
                <a:latin typeface="Times New Roman" panose="02020603050405020304" pitchFamily="18" charset="0"/>
                <a:cs typeface="Times New Roman" panose="02020603050405020304" pitchFamily="18" charset="0"/>
              </a:rPr>
              <a:t>языка, фиксацией методов получения знания и </a:t>
            </a:r>
            <a:r>
              <a:rPr lang="ru-RU" sz="1800" dirty="0" smtClean="0">
                <a:solidFill>
                  <a:schemeClr val="tx1"/>
                </a:solidFill>
                <a:latin typeface="Times New Roman" panose="02020603050405020304" pitchFamily="18" charset="0"/>
                <a:cs typeface="Times New Roman" panose="02020603050405020304" pitchFamily="18" charset="0"/>
              </a:rPr>
              <a:t>т. д</a:t>
            </a:r>
            <a:r>
              <a:rPr lang="ru-RU" sz="1800" dirty="0">
                <a:solidFill>
                  <a:schemeClr val="tx1"/>
                </a:solidFill>
                <a:latin typeface="Times New Roman" panose="02020603050405020304" pitchFamily="18" charset="0"/>
                <a:cs typeface="Times New Roman" panose="02020603050405020304" pitchFamily="18" charset="0"/>
              </a:rPr>
              <a:t>. Здесь уже выделяются формы эмпирического и теоретического познания, отличающиеся по особенностям </a:t>
            </a:r>
            <a:r>
              <a:rPr lang="ru-RU" sz="1800" dirty="0" smtClean="0">
                <a:solidFill>
                  <a:schemeClr val="tx1"/>
                </a:solidFill>
                <a:latin typeface="Times New Roman" panose="02020603050405020304" pitchFamily="18" charset="0"/>
                <a:cs typeface="Times New Roman" panose="02020603050405020304" pitchFamily="18" charset="0"/>
              </a:rPr>
              <a:t>процедур </a:t>
            </a:r>
            <a:r>
              <a:rPr lang="ru-RU" sz="1800" dirty="0">
                <a:solidFill>
                  <a:schemeClr val="tx1"/>
                </a:solidFill>
                <a:latin typeface="Times New Roman" panose="02020603050405020304" pitchFamily="18" charset="0"/>
                <a:cs typeface="Times New Roman" panose="02020603050405020304" pitchFamily="18" charset="0"/>
              </a:rPr>
              <a:t>обобщения фактов и др. </a:t>
            </a:r>
          </a:p>
          <a:p>
            <a:pPr algn="just"/>
            <a:endParaRPr lang="ru-RU"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7504" y="116632"/>
            <a:ext cx="8858312" cy="6572296"/>
          </a:xfrm>
        </p:spPr>
        <p:txBody>
          <a:bodyPr>
            <a:normAutofit/>
          </a:bodyPr>
          <a:lstStyle/>
          <a:p>
            <a:pPr algn="just">
              <a:spcBef>
                <a:spcPts val="0"/>
              </a:spcBef>
            </a:pPr>
            <a:r>
              <a:rPr lang="ru-RU" sz="1800" b="1" dirty="0">
                <a:solidFill>
                  <a:schemeClr val="tx1"/>
                </a:solidFill>
                <a:latin typeface="Times New Roman" panose="02020603050405020304" pitchFamily="18" charset="0"/>
                <a:cs typeface="Times New Roman" panose="02020603050405020304" pitchFamily="18" charset="0"/>
              </a:rPr>
              <a:t>Разум</a:t>
            </a:r>
            <a:r>
              <a:rPr lang="ru-RU" sz="1800" dirty="0">
                <a:solidFill>
                  <a:schemeClr val="tx1"/>
                </a:solidFill>
                <a:latin typeface="Times New Roman" panose="02020603050405020304" pitchFamily="18" charset="0"/>
                <a:cs typeface="Times New Roman" panose="02020603050405020304" pitchFamily="18" charset="0"/>
              </a:rPr>
              <a:t> (лат. </a:t>
            </a:r>
            <a:r>
              <a:rPr lang="la-Latn" sz="1800" i="1" dirty="0">
                <a:solidFill>
                  <a:schemeClr val="tx1"/>
                </a:solidFill>
                <a:latin typeface="Times New Roman" panose="02020603050405020304" pitchFamily="18" charset="0"/>
                <a:cs typeface="Times New Roman" panose="02020603050405020304" pitchFamily="18" charset="0"/>
              </a:rPr>
              <a:t>ratio</a:t>
            </a:r>
            <a:r>
              <a:rPr lang="ru-RU" sz="1800" dirty="0">
                <a:solidFill>
                  <a:schemeClr val="tx1"/>
                </a:solidFill>
                <a:latin typeface="Times New Roman" panose="02020603050405020304" pitchFamily="18" charset="0"/>
                <a:cs typeface="Times New Roman" panose="02020603050405020304" pitchFamily="18" charset="0"/>
              </a:rPr>
              <a:t>), ум (греч. </a:t>
            </a:r>
            <a:r>
              <a:rPr lang="el-GR" sz="1800" dirty="0">
                <a:solidFill>
                  <a:schemeClr val="tx1"/>
                </a:solidFill>
                <a:latin typeface="Times New Roman" panose="02020603050405020304" pitchFamily="18" charset="0"/>
                <a:cs typeface="Times New Roman" panose="02020603050405020304" pitchFamily="18" charset="0"/>
              </a:rPr>
              <a:t>νους</a:t>
            </a:r>
            <a:r>
              <a:rPr lang="ru-RU" sz="1800" dirty="0">
                <a:solidFill>
                  <a:schemeClr val="tx1"/>
                </a:solidFill>
                <a:latin typeface="Times New Roman" panose="02020603050405020304" pitchFamily="18" charset="0"/>
                <a:cs typeface="Times New Roman" panose="02020603050405020304" pitchFamily="18" charset="0"/>
              </a:rPr>
              <a:t>) — философская категория, выражающая высший тип мыслительной деятельности, способность мыслить всеобще, способность анализа, отвлечения и обобщения.</a:t>
            </a:r>
          </a:p>
          <a:p>
            <a:pPr algn="just">
              <a:spcBef>
                <a:spcPts val="0"/>
              </a:spcBef>
            </a:pPr>
            <a:endParaRPr lang="ru-RU" sz="1800" b="1"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b="1" dirty="0" smtClean="0">
                <a:solidFill>
                  <a:schemeClr val="tx1"/>
                </a:solidFill>
                <a:latin typeface="Times New Roman" panose="02020603050405020304" pitchFamily="18" charset="0"/>
                <a:cs typeface="Times New Roman" panose="02020603050405020304" pitchFamily="18" charset="0"/>
              </a:rPr>
              <a:t>Интуиция</a:t>
            </a:r>
            <a:r>
              <a:rPr lang="ru-RU" sz="1800" dirty="0" smtClean="0">
                <a:solidFill>
                  <a:schemeClr val="tx1"/>
                </a:solidFill>
                <a:latin typeface="Times New Roman" panose="02020603050405020304" pitchFamily="18" charset="0"/>
                <a:cs typeface="Times New Roman" panose="02020603050405020304" pitchFamily="18" charset="0"/>
              </a:rPr>
              <a:t> </a:t>
            </a:r>
            <a:r>
              <a:rPr lang="ru-RU" sz="1800" dirty="0">
                <a:solidFill>
                  <a:schemeClr val="tx1"/>
                </a:solidFill>
                <a:latin typeface="Times New Roman" panose="02020603050405020304" pitchFamily="18" charset="0"/>
                <a:cs typeface="Times New Roman" panose="02020603050405020304" pitchFamily="18" charset="0"/>
              </a:rPr>
              <a:t>(</a:t>
            </a:r>
            <a:r>
              <a:rPr lang="ru-RU" sz="1800" dirty="0" err="1">
                <a:solidFill>
                  <a:schemeClr val="tx1"/>
                </a:solidFill>
                <a:latin typeface="Times New Roman" panose="02020603050405020304" pitchFamily="18" charset="0"/>
                <a:cs typeface="Times New Roman" panose="02020603050405020304" pitchFamily="18" charset="0"/>
              </a:rPr>
              <a:t>позднелат</a:t>
            </a:r>
            <a:r>
              <a:rPr lang="ru-RU" sz="1800" dirty="0">
                <a:solidFill>
                  <a:schemeClr val="tx1"/>
                </a:solidFill>
                <a:latin typeface="Times New Roman" panose="02020603050405020304" pitchFamily="18" charset="0"/>
                <a:cs typeface="Times New Roman" panose="02020603050405020304" pitchFamily="18" charset="0"/>
              </a:rPr>
              <a:t>.</a:t>
            </a:r>
            <a:r>
              <a:rPr lang="ru-RU" sz="1800" i="1" dirty="0">
                <a:solidFill>
                  <a:schemeClr val="tx1"/>
                </a:solidFill>
                <a:latin typeface="Times New Roman" panose="02020603050405020304" pitchFamily="18" charset="0"/>
                <a:cs typeface="Times New Roman" panose="02020603050405020304" pitchFamily="18" charset="0"/>
              </a:rPr>
              <a:t> </a:t>
            </a:r>
            <a:r>
              <a:rPr lang="la-Latn" sz="1800" i="1" dirty="0">
                <a:solidFill>
                  <a:schemeClr val="tx1"/>
                </a:solidFill>
                <a:latin typeface="Times New Roman" panose="02020603050405020304" pitchFamily="18" charset="0"/>
                <a:cs typeface="Times New Roman" panose="02020603050405020304" pitchFamily="18" charset="0"/>
              </a:rPr>
              <a:t>intuitio</a:t>
            </a:r>
            <a:r>
              <a:rPr lang="ru-RU" sz="1800" dirty="0">
                <a:solidFill>
                  <a:schemeClr val="tx1"/>
                </a:solidFill>
                <a:latin typeface="Times New Roman" panose="02020603050405020304" pitchFamily="18" charset="0"/>
                <a:cs typeface="Times New Roman" panose="02020603050405020304" pitchFamily="18" charset="0"/>
              </a:rPr>
              <a:t> — «созерцание», от глагола </a:t>
            </a:r>
            <a:r>
              <a:rPr lang="la-Latn" sz="1800" i="1" dirty="0">
                <a:solidFill>
                  <a:schemeClr val="tx1"/>
                </a:solidFill>
                <a:latin typeface="Times New Roman" panose="02020603050405020304" pitchFamily="18" charset="0"/>
                <a:cs typeface="Times New Roman" panose="02020603050405020304" pitchFamily="18" charset="0"/>
              </a:rPr>
              <a:t>intueor</a:t>
            </a:r>
            <a:r>
              <a:rPr lang="ru-RU" sz="1800" dirty="0">
                <a:solidFill>
                  <a:schemeClr val="tx1"/>
                </a:solidFill>
                <a:latin typeface="Times New Roman" panose="02020603050405020304" pitchFamily="18" charset="0"/>
                <a:cs typeface="Times New Roman" panose="02020603050405020304" pitchFamily="18" charset="0"/>
              </a:rPr>
              <a:t> — пристально смотрю) — чутьё, проницательность, непосредственное постижение истины без логического обоснования, обоснованное на воображении, эмпатии и предшествующем опыте, т. е. истина самостоятельно приходит к человеку на бессознательном уровне.</a:t>
            </a: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Все эти виды познавательной деятельности тесно взаимосвязаны. </a:t>
            </a: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r>
              <a:rPr lang="ru-RU" sz="1800" dirty="0">
                <a:solidFill>
                  <a:schemeClr val="tx1"/>
                </a:solidFill>
                <a:latin typeface="Times New Roman" panose="02020603050405020304" pitchFamily="18" charset="0"/>
                <a:cs typeface="Times New Roman" panose="02020603050405020304" pitchFamily="18" charset="0"/>
              </a:rPr>
              <a:t>Например, научное знание невозможно без философского, а философское базируется на </a:t>
            </a:r>
            <a:r>
              <a:rPr lang="ru-RU" sz="1800" dirty="0" err="1">
                <a:solidFill>
                  <a:schemeClr val="tx1"/>
                </a:solidFill>
                <a:latin typeface="Times New Roman" panose="02020603050405020304" pitchFamily="18" charset="0"/>
                <a:cs typeface="Times New Roman" panose="02020603050405020304" pitchFamily="18" charset="0"/>
              </a:rPr>
              <a:t>частнонаучном</a:t>
            </a:r>
            <a:r>
              <a:rPr lang="ru-RU" sz="1800" dirty="0">
                <a:solidFill>
                  <a:schemeClr val="tx1"/>
                </a:solidFill>
                <a:latin typeface="Times New Roman" panose="02020603050405020304" pitchFamily="18" charset="0"/>
                <a:cs typeface="Times New Roman" panose="02020603050405020304" pitchFamily="18" charset="0"/>
              </a:rPr>
              <a:t>. В свою очередь, художественное познание активизирует все формы знания и является важным моментом, не всегда осознаваемым, но обязательным для всех видов познавательной деятельности. При этом в основе всех видов познания лежит обыденное, повседневное знание</a:t>
            </a:r>
            <a:r>
              <a:rPr lang="ru-RU" sz="1800" i="1" dirty="0">
                <a:solidFill>
                  <a:schemeClr val="tx1"/>
                </a:solidFill>
                <a:latin typeface="Times New Roman" panose="02020603050405020304" pitchFamily="18" charset="0"/>
                <a:cs typeface="Times New Roman" panose="02020603050405020304" pitchFamily="18" charset="0"/>
              </a:rPr>
              <a:t>. Без связи с повседневным, обыденным опытом не имеет смысла никакое другое знание. </a:t>
            </a:r>
            <a:endParaRPr lang="ru-RU" sz="18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ru-RU" sz="20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1895</TotalTime>
  <Words>5129</Words>
  <Application>Microsoft Office PowerPoint</Application>
  <PresentationFormat>Экран (4:3)</PresentationFormat>
  <Paragraphs>227</Paragraphs>
  <Slides>31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Тема Office</vt:lpstr>
      <vt:lpstr>Проблема познаваемости мира как важнейшая проблема философии. Гносеология и эпистемология.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stankin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периоды в истории и философии науки </dc:title>
  <dc:creator>fil</dc:creator>
  <cp:lastModifiedBy>Сергей</cp:lastModifiedBy>
  <cp:revision>275</cp:revision>
  <dcterms:created xsi:type="dcterms:W3CDTF">2016-02-18T07:23:32Z</dcterms:created>
  <dcterms:modified xsi:type="dcterms:W3CDTF">2020-03-15T18:21:28Z</dcterms:modified>
</cp:coreProperties>
</file>