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363" r:id="rId4"/>
    <p:sldId id="350" r:id="rId5"/>
    <p:sldId id="349" r:id="rId6"/>
    <p:sldId id="288" r:id="rId7"/>
    <p:sldId id="289" r:id="rId8"/>
    <p:sldId id="287" r:id="rId9"/>
    <p:sldId id="258" r:id="rId10"/>
    <p:sldId id="290" r:id="rId11"/>
    <p:sldId id="351" r:id="rId12"/>
    <p:sldId id="352" r:id="rId13"/>
    <p:sldId id="353" r:id="rId14"/>
    <p:sldId id="354" r:id="rId15"/>
    <p:sldId id="364" r:id="rId16"/>
    <p:sldId id="291" r:id="rId17"/>
    <p:sldId id="292" r:id="rId18"/>
    <p:sldId id="397" r:id="rId19"/>
    <p:sldId id="293" r:id="rId20"/>
    <p:sldId id="296" r:id="rId21"/>
    <p:sldId id="295" r:id="rId22"/>
    <p:sldId id="298" r:id="rId23"/>
    <p:sldId id="299" r:id="rId24"/>
    <p:sldId id="365" r:id="rId25"/>
    <p:sldId id="366" r:id="rId26"/>
    <p:sldId id="367" r:id="rId27"/>
    <p:sldId id="368" r:id="rId28"/>
    <p:sldId id="369" r:id="rId29"/>
    <p:sldId id="370" r:id="rId30"/>
    <p:sldId id="371" r:id="rId31"/>
    <p:sldId id="398" r:id="rId32"/>
    <p:sldId id="372" r:id="rId33"/>
    <p:sldId id="373" r:id="rId34"/>
    <p:sldId id="374" r:id="rId35"/>
    <p:sldId id="375" r:id="rId36"/>
    <p:sldId id="376" r:id="rId37"/>
    <p:sldId id="377" r:id="rId38"/>
    <p:sldId id="378" r:id="rId39"/>
    <p:sldId id="379" r:id="rId40"/>
    <p:sldId id="380" r:id="rId41"/>
    <p:sldId id="381" r:id="rId42"/>
    <p:sldId id="382" r:id="rId43"/>
    <p:sldId id="383" r:id="rId44"/>
    <p:sldId id="384" r:id="rId45"/>
    <p:sldId id="385" r:id="rId46"/>
    <p:sldId id="386" r:id="rId47"/>
    <p:sldId id="387" r:id="rId48"/>
    <p:sldId id="388" r:id="rId49"/>
    <p:sldId id="389" r:id="rId50"/>
    <p:sldId id="390" r:id="rId51"/>
    <p:sldId id="391" r:id="rId52"/>
    <p:sldId id="392" r:id="rId53"/>
    <p:sldId id="393" r:id="rId54"/>
    <p:sldId id="394" r:id="rId55"/>
    <p:sldId id="395" r:id="rId56"/>
    <p:sldId id="396" r:id="rId57"/>
    <p:sldId id="399" r:id="rId58"/>
    <p:sldId id="400" r:id="rId59"/>
    <p:sldId id="401" r:id="rId60"/>
    <p:sldId id="402" r:id="rId61"/>
    <p:sldId id="403" r:id="rId62"/>
    <p:sldId id="404" r:id="rId63"/>
    <p:sldId id="406" r:id="rId64"/>
    <p:sldId id="407" r:id="rId65"/>
    <p:sldId id="408" r:id="rId66"/>
    <p:sldId id="409" r:id="rId6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11418" autoAdjust="0"/>
    <p:restoredTop sz="94692" autoAdjust="0"/>
  </p:normalViewPr>
  <p:slideViewPr>
    <p:cSldViewPr>
      <p:cViewPr>
        <p:scale>
          <a:sx n="100" d="100"/>
          <a:sy n="100" d="100"/>
        </p:scale>
        <p:origin x="-98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4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AB1D6-30AA-4CA6-99FD-980491164296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AE83B-B78C-4D94-8D91-1F19696FCE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35683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AE83B-B78C-4D94-8D91-1F19696FCE5F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FC50-6BAC-4634-8DA2-0E2EE76CB92E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93BD-EBC2-4D71-94E9-462A320E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FC50-6BAC-4634-8DA2-0E2EE76CB92E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93BD-EBC2-4D71-94E9-462A320E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FC50-6BAC-4634-8DA2-0E2EE76CB92E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93BD-EBC2-4D71-94E9-462A320E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FC50-6BAC-4634-8DA2-0E2EE76CB92E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93BD-EBC2-4D71-94E9-462A320E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FC50-6BAC-4634-8DA2-0E2EE76CB92E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93BD-EBC2-4D71-94E9-462A320E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FC50-6BAC-4634-8DA2-0E2EE76CB92E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93BD-EBC2-4D71-94E9-462A320E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FC50-6BAC-4634-8DA2-0E2EE76CB92E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93BD-EBC2-4D71-94E9-462A320E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FC50-6BAC-4634-8DA2-0E2EE76CB92E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93BD-EBC2-4D71-94E9-462A320E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FC50-6BAC-4634-8DA2-0E2EE76CB92E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93BD-EBC2-4D71-94E9-462A320E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FC50-6BAC-4634-8DA2-0E2EE76CB92E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93BD-EBC2-4D71-94E9-462A320E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FC50-6BAC-4634-8DA2-0E2EE76CB92E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93BD-EBC2-4D71-94E9-462A320E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2FC50-6BAC-4634-8DA2-0E2EE76CB92E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993BD-EBC2-4D71-94E9-462A320E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476672"/>
            <a:ext cx="7772400" cy="1059638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типы гносеологических учений.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7157" y="1785926"/>
            <a:ext cx="8501123" cy="466741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План </a:t>
            </a:r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лекции</a:t>
            </a:r>
            <a:endParaRPr lang="en-US" sz="1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Гносеологическое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учение Платона.</a:t>
            </a:r>
          </a:p>
          <a:p>
            <a:pPr marL="457200" lvl="0" indent="-4572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Гносеологическое учение и логика Аристотеля. </a:t>
            </a:r>
          </a:p>
          <a:p>
            <a:pPr marL="457200" lvl="0" indent="-4572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Гносеология Августина Блаженного.</a:t>
            </a:r>
          </a:p>
          <a:p>
            <a:pPr marL="457200" lvl="0" indent="-4572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Гносеология Фомы Аквинского.</a:t>
            </a:r>
          </a:p>
          <a:p>
            <a:pPr marL="457200" lvl="0" indent="-4572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Гносеология эпохи Возрождения.</a:t>
            </a:r>
          </a:p>
          <a:p>
            <a:pPr marL="457200" lvl="0" indent="-4572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источников и методов познания в философии Нового времени.</a:t>
            </a:r>
          </a:p>
          <a:p>
            <a:pPr marL="457200" lvl="0" indent="-4572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Гносеология немецкой классической философии (конец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XVIII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начало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XIX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в.). И. Кант, И. Фихте, Ф. Шеллинг, Г. Гегель, Л. Фейербах.</a:t>
            </a:r>
          </a:p>
          <a:p>
            <a:pPr marL="457200" lvl="0" indent="-4572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Марксистская гносеология. Теория отражения (материалистическое объяснение приро­ды сознания).</a:t>
            </a:r>
          </a:p>
          <a:p>
            <a:pPr marL="457200" lvl="0" indent="-4572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Гносеология позитивизма.</a:t>
            </a:r>
          </a:p>
          <a:p>
            <a:pPr marL="457200" lvl="0" indent="-4572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Гносеология прагматизма. Инструментализм Д. Дьюи.</a:t>
            </a:r>
          </a:p>
          <a:p>
            <a:pPr marL="457200" lvl="0" indent="-4572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Гносеология иррационализма.</a:t>
            </a:r>
          </a:p>
          <a:p>
            <a:pPr lvl="0" algn="just"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2" cy="6500858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Гносеология эпохи Возрождения.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позднее средневековье, в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период Возрождения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XIV - XVI вв.) постепенно складываются </a:t>
            </a:r>
            <a:r>
              <a:rPr lang="ru-RU" sz="1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внерелигиозные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способы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философского осмысления процесса познания. Человек воспринимается уже как высшее явление природы, которое способно реализовывать в природной среде свои безграничные творческие возможности. </a:t>
            </a:r>
          </a:p>
          <a:p>
            <a:pPr algn="just">
              <a:spcBef>
                <a:spcPts val="0"/>
              </a:spcBef>
            </a:pP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</a:t>
            </a:r>
            <a:r>
              <a:rPr lang="ru-RU" sz="1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studia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humanitas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(занятия, точнее, познания человеческие) было введено для обозначения духовной, в том числе и познавательной, деятельности, не подконтрольной церкви, и от этого понятия производным становится другое – «гуманизм».</a:t>
            </a:r>
          </a:p>
          <a:p>
            <a:pPr algn="just">
              <a:spcBef>
                <a:spcPts val="0"/>
              </a:spcBef>
            </a:pP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время утверждается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концепция двойственной истины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то есть признается различие истин веры, или неизменных божественных истин, с одной стороны, и с другой стороны, истин разума, свободно постигающего природный мир. Такая установка постепенно ведет к обособлению собственно науки (научного познания) от других духовных систем.</a:t>
            </a:r>
          </a:p>
          <a:p>
            <a:pPr algn="just"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2844" y="142852"/>
            <a:ext cx="8858312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источников и методов познания в философии Нового времени.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Становление науки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VIII вв. сопровождалось усилением философского внимания именно к проблемам познания.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Эпоха Нового времени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философии ознаменовала новый этап в постановке этих проблем. 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период сложились три основные гносеологические концепции: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эмпиризм,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рационализм и сенсуализм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Их объединяло то, что представители этих течений уравнивали познание в целом с научным познанием. Познание считалось неуклонным и однонаправленным процессом обретения и расширения знаний о мире. В истории познания усматривался прогресс: чем дальше, тем успешнее, как считалось, оно осуществляется, и все предыдущие эпохи – подготовка к достижениям современности.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Самое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большое внимание практически всех мыслителей эпохи Нового времени уделялось разработке методов познания, построению их в некоторой зависимости друг от друга. Считалось, что правильный метод гарантирует успех познания. Главная задача виделась в обосновании преимуществ определенной группы методов.</a:t>
            </a:r>
          </a:p>
          <a:p>
            <a:pPr algn="just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0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2844" y="142852"/>
            <a:ext cx="885831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Френсис Бэкон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(1561 – 1626), утверждая, что знание – это сила и основа власти над природой, первым начал основательно разрабатывать науку о методах познания. Ф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Бэкон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сторонником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мпиризма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(от греч.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empeiria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опыт, эксперимент). По его мнению, правильно организованный эксперимент с природным объектом дает подлинное знание о нем. Все умозрительное, не вытекающее из опыта, нужно исключить из познания. </a:t>
            </a:r>
          </a:p>
          <a:p>
            <a:pPr algn="just"/>
            <a:r>
              <a:rPr lang="x-none">
                <a:latin typeface="Times New Roman" panose="02020603050405020304" pitchFamily="18" charset="0"/>
                <a:cs typeface="Times New Roman" panose="02020603050405020304" pitchFamily="18" charset="0"/>
              </a:rPr>
              <a:t>Суть </a:t>
            </a:r>
            <a:r>
              <a:rPr lang="x-none" b="1">
                <a:latin typeface="Times New Roman" panose="02020603050405020304" pitchFamily="18" charset="0"/>
                <a:cs typeface="Times New Roman" panose="02020603050405020304" pitchFamily="18" charset="0"/>
              </a:rPr>
              <a:t>эмпиризма</a:t>
            </a:r>
            <a:r>
              <a:rPr lang="x-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x-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заключается </a:t>
            </a:r>
            <a:r>
              <a:rPr lang="x-none">
                <a:latin typeface="Times New Roman" panose="02020603050405020304" pitchFamily="18" charset="0"/>
                <a:cs typeface="Times New Roman" panose="02020603050405020304" pitchFamily="18" charset="0"/>
              </a:rPr>
              <a:t>в том, что в основе познания лежит исключительно опыт. Чем больше опыта (теоретического и практического) накопило </a:t>
            </a:r>
            <a:r>
              <a:rPr lang="x-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человечество </a:t>
            </a:r>
            <a:r>
              <a:rPr lang="x-none">
                <a:latin typeface="Times New Roman" panose="02020603050405020304" pitchFamily="18" charset="0"/>
                <a:cs typeface="Times New Roman" panose="02020603050405020304" pitchFamily="18" charset="0"/>
              </a:rPr>
              <a:t>и отдельный человек, тем ближе оно к истинному знанию.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x-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Главные </a:t>
            </a:r>
            <a:r>
              <a:rPr lang="x-none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</a:t>
            </a:r>
            <a:r>
              <a:rPr lang="x-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знания </a:t>
            </a:r>
            <a:r>
              <a:rPr lang="x-none">
                <a:latin typeface="Times New Roman" panose="02020603050405020304" pitchFamily="18" charset="0"/>
                <a:cs typeface="Times New Roman" panose="02020603050405020304" pitchFamily="18" charset="0"/>
              </a:rPr>
              <a:t>и опыта - помочь человеку добиваться практических результатов в его деятельности, способствовать новым изобретениям, развитию экономики, господству человека над природой. В связи с этим Бэкон выдвинул афоризм, который </a:t>
            </a:r>
            <a:r>
              <a:rPr lang="x-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выразил </a:t>
            </a:r>
            <a:r>
              <a:rPr lang="x-none">
                <a:latin typeface="Times New Roman" panose="02020603050405020304" pitchFamily="18" charset="0"/>
                <a:cs typeface="Times New Roman" panose="02020603050405020304" pitchFamily="18" charset="0"/>
              </a:rPr>
              <a:t>все его философское кредо: «</a:t>
            </a:r>
            <a:r>
              <a:rPr lang="x-none" i="1">
                <a:latin typeface="Times New Roman" panose="02020603050405020304" pitchFamily="18" charset="0"/>
                <a:cs typeface="Times New Roman" panose="02020603050405020304" pitchFamily="18" charset="0"/>
              </a:rPr>
              <a:t>Знание – сила</a:t>
            </a:r>
            <a:r>
              <a:rPr lang="x-none"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x-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 </a:t>
            </a:r>
            <a:r>
              <a:rPr lang="x-none">
                <a:latin typeface="Times New Roman" panose="02020603050405020304" pitchFamily="18" charset="0"/>
                <a:cs typeface="Times New Roman" panose="02020603050405020304" pitchFamily="18" charset="0"/>
              </a:rPr>
              <a:t>есть знание рассматривалось </a:t>
            </a:r>
            <a:r>
              <a:rPr lang="x-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</a:t>
            </a:r>
            <a:r>
              <a:rPr lang="x-none">
                <a:latin typeface="Times New Roman" panose="02020603050405020304" pitchFamily="18" charset="0"/>
                <a:cs typeface="Times New Roman" panose="02020603050405020304" pitchFamily="18" charset="0"/>
              </a:rPr>
              <a:t>. Бэконом как источник могущества людей. По мнению философа люди должны быть хозяевами и господами природы. Он считал, что степень господства человека над силами природы зависит от уровня развития его знаний.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x-none">
                <a:latin typeface="Times New Roman" panose="02020603050405020304" pitchFamily="18" charset="0"/>
                <a:cs typeface="Times New Roman" panose="02020603050405020304" pitchFamily="18" charset="0"/>
              </a:rPr>
              <a:t>Бэкон считал, что человеку нужна «новая наука», предметом которой была бы природа, и которая превратила бы природу в «царство человека».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244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42852"/>
            <a:ext cx="882164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Активно в рамках эмпиризма пропагандировалось использование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индуктивного метода познания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процесса движения мысли от частного к общему, от фактов к обобщающим выводам. Этот метод утвердил и новый образ науки, которая рассматривалась как правильно построенный способ извлечения знания из объекта. Признавалось, что человек должен стремиться к тому, чтобы получить знания, адекватные самому внешнему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миру.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индукции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расширение возможностей интенсификации процесса познания.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индукции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недостоверность, вероятностный характер (так как если несколько вещей или явлений обладают общими признаками, это вовсе не значит, что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данными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признаками обладают все вещи или явления из данного их класса; в каждом отдельном случае возникает необходимость в экспериментальной проверке, подтверждении индукции). Путь преодоления главного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недостатка индукции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(ее неполноты,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вероятностного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характера), по Бэкону, - в накоплении человечеством как можно большего опыта во всех областях знания.</a:t>
            </a:r>
          </a:p>
        </p:txBody>
      </p:sp>
    </p:spTree>
    <p:extLst>
      <p:ext uri="{BB962C8B-B14F-4D97-AF65-F5344CB8AC3E}">
        <p14:creationId xmlns:p14="http://schemas.microsoft.com/office/powerpoint/2010/main" xmlns="" val="332394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2844" y="142853"/>
            <a:ext cx="885831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Альтернативой эмпиризму стал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рационализм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(от лат.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разум, рассудок). Рационалисты, а в их числе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Р. Декарт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(1596 – 1650),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Г.В. Лейбниц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(1646 –1716),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Б. Спиноза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(1632 – 1677) утверждали, что гарантией правильного познания выступает человеческий разум, в котором выражаются обобщенные способности человека к познанию. Разум, как подчеркивали они, бесстрастен,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надсубъективен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устойчив и потому прав.</a:t>
            </a:r>
          </a:p>
          <a:p>
            <a:pPr algn="just"/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Рене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Декарт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считается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основоположником рационализма.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Основой познания, по Декарту,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непосредственной достоверности, устанавливаемой с помощью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разума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Сомнение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системе Декарта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носит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 методического приема, помогающего отбросить все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суждения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принимаемые на веру. В основу системы научного знания он кладет наиболее очевидное, по его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мнению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утверждение: «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мыслю, 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следовательно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существую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(«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Cogito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ergo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»).</a:t>
            </a:r>
          </a:p>
          <a:p>
            <a:pPr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вопросом философии Р. Декарта, был вопрос о возможности достоверного знания и определяемая им проблема метода, посредством которого может быть получено такое знание.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48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37100" y="142853"/>
            <a:ext cx="876405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научного познания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Р. Декарта называется аналитическим, или рационалистическим. Этот метод требует ясности и непротиворечивости операций самого мышления (это обеспечивается математикой), расчленения объекта мышления на простейшие элементарные части и сначала изучения их в отдельности, а затем – движение мысли от простого к сложному.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получил название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рационалистической дедукции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И не нужно полагать человеческому уму, говорит Р. Декарт, какие бы то ни было границы: нет ничего ни столь далекого, чего нельзя было бы достичь, столь сокровенного, чего нельзя было бы открыть. Через достоверность мысли и бытия мыслящего существа  Декарт идет к достоверности бытия вещей.</a:t>
            </a:r>
          </a:p>
          <a:p>
            <a:pPr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x-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Декарт </a:t>
            </a:r>
            <a:r>
              <a:rPr lang="x-none">
                <a:latin typeface="Times New Roman" panose="02020603050405020304" pitchFamily="18" charset="0"/>
                <a:cs typeface="Times New Roman" panose="02020603050405020304" pitchFamily="18" charset="0"/>
              </a:rPr>
              <a:t>был сторонником не отвлеченного, а практического познания. В качестве конечной цели познания философ видел господство </a:t>
            </a:r>
            <a:r>
              <a:rPr lang="x-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человека </a:t>
            </a:r>
            <a:r>
              <a:rPr lang="x-none">
                <a:latin typeface="Times New Roman" panose="02020603050405020304" pitchFamily="18" charset="0"/>
                <a:cs typeface="Times New Roman" panose="02020603050405020304" pitchFamily="18" charset="0"/>
              </a:rPr>
              <a:t>над природой.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Целями познания, по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Декарту, являются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 и углубление знаний человека об окружающем мире;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этих знаний для извлечения максимальной выгоды из природы для человека;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изобретение новых технических средств;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усовершенствование природы человека.</a:t>
            </a:r>
          </a:p>
        </p:txBody>
      </p:sp>
    </p:spTree>
    <p:extLst>
      <p:ext uri="{BB962C8B-B14F-4D97-AF65-F5344CB8AC3E}">
        <p14:creationId xmlns:p14="http://schemas.microsoft.com/office/powerpoint/2010/main" xmlns="" val="67956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2" cy="6572296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Немецкий философ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Готфрид Вильгельм Лейбниц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(1646 - 1716) попытался примирить эмпиризм и рационализм: все знания он разделил на два вида – «истины разума» и «истины факта». По Лейбницу, познание может осуществляться путем получения двух видов знания, причем рациональное знание,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полученное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разума, будет носить достоверный характер, а эмпирическое, основанное на опыте, лишь вероятностный.</a:t>
            </a:r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Лейбниц сформулировал четвертый закон логики -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закон достаточного основания.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Закон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достаточного основания -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любая мысль должна быть обоснована. Если утверждение полностью не аргументировано и не доказано, то оно вполне может не приниматься в расчет, т.к. будет считаться ложным. </a:t>
            </a: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Исключения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составляют аксиомы и законы, потому что они уже подтверждены многолетним опытом человечества и считаются истиной, более не нуждающейся в каких-либо доказательствах. Ни одно утверждение, ни одна причина или мысль не могут считаться истинными, если они не имеют достаточно доказательств.</a:t>
            </a:r>
          </a:p>
          <a:p>
            <a:pPr algn="just"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2" cy="6572296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Бенедикт (Барух) Спиноза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(1632 - 1677) выделяет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четыре вида познания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трактуя их как различные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степени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познания: </a:t>
            </a:r>
          </a:p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Мнение. </a:t>
            </a:r>
          </a:p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Чувственное познание (воображе­ние).</a:t>
            </a:r>
          </a:p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Рациональное познание. </a:t>
            </a:r>
          </a:p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Интуитивное познание (интеллектуальная интуиция). </a:t>
            </a:r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Выс­шим является интуитивное познание, в котором происходит видение вещей исходящими от субстанции (Бога = Природы).</a:t>
            </a:r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Особую линию в гносеологии составили представители так называемого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сенсуализма</a:t>
            </a:r>
            <a:r>
              <a:rPr lang="ru-RU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(от лат.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sensus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чувство, ощущение). Представители этой позиции –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Джон Локк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(1632–1704),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Джордж Беркли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(1685 – 1753),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Дэвид Юм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(1711 – 1776).</a:t>
            </a: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Сенсуалисты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целом преувеличивали роль самого по себе чувственного познания по отношению к абстрактно-логическому. Здесь делался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уклон в сторону чистых ощущений, ощущений без опоры на </a:t>
            </a:r>
            <a:r>
              <a:rPr lang="ru-RU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некое действие по вмешательству в естественные условия бытия объекта.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2" cy="6572296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ru-RU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Джон Локк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полагал, что все наши знания мы черпаем из опыта (ощущений), т. е. люди не рождаются с готовыми идеями.</a:t>
            </a:r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Локк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называет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идеями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все то, что является объектом человеческого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мышления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существуя в сознании человека: образы чувственных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вещей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абстракции (например, число, бесконечность и т. д.) и мысли (выражаемые предложениями).</a:t>
            </a:r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Сознание новорожденного – это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чистая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доска («</a:t>
            </a:r>
            <a:r>
              <a:rPr lang="ru-RU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tabula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raza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»),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весь материал, которым оперирует разум, берется из опыта, получаемого в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течение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жизни. Основной тезис Дж. Локка – нет ничего в уме, чего раньше не было в ощущениях. </a:t>
            </a: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Таким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образом, Локк закладывает основы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сенсуализма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когда утверждает, что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ощущения являются источником познания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но и что именно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они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(а не разум - как это было у Декарта) есть </a:t>
            </a:r>
            <a:r>
              <a:rPr lang="ru-RU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критерий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истины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Ощущения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возникают в результате действия внешних вещей на наши органы чувств. В связи с этим, возникает опыт: </a:t>
            </a:r>
          </a:p>
          <a:p>
            <a:pPr marL="285750" lvl="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внешний, в котором к нам приходят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ощущения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lvl="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внутренний (рефлексия) – это наблюдение ума за своей деятельностью и способами ее проявления.</a:t>
            </a: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основе ощущений возникают идеи, которые Дж. Локк разделяет на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простые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(полученные от одного органа чувств — звук, цвет и т. д.) и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сложные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(получаемые от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нескольких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органов чувств) и являющихся комбинацией простых идей. Например, идея яблока является сложной,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состоящей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 ряда простых идей: шарообразная форма, зеленый цвет и т.д.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2" cy="6572296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Также философ допускает, что уму присуща некая спонтанная сила, независящая от опыта, поэтому рефлексия способна порождать идеи существования, времени, числа. </a:t>
            </a:r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теории об идеях, Локк развивает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теорию первичных и вторичных качеств.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Идеи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бывают сходными со свойствами соответствующих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объектов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это так называемые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первичные качества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т.е. объективно присущие данным объектам: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протяженность, фигура, </a:t>
            </a:r>
            <a:r>
              <a:rPr lang="ru-RU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плотность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движение. 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могут быть и не сходными со свойствами соответствующих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объектов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это так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называемые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вторичные качества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т.е. не присущие как таковые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самим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объектам, но они представляют собой наше субъективное восприятие первичных качеств: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цвет, звук, запах, вкус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Из этого исходного материала человеческий разум, действуя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путем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соединения, сопоставления и абстрагирования,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составляет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сложные идеи.</a:t>
            </a: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Дж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Локк выделил три вида знания по степени его очевидности: </a:t>
            </a:r>
          </a:p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Исходное (чувственное, непосредственное), дающее знание единичных вещей; </a:t>
            </a:r>
          </a:p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Демонстративное знание через умозаключение, например через сравнение и отношение понятий; </a:t>
            </a:r>
          </a:p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Высший вид – интуитивное знание, то есть непосредственная оценка разумом соответствия и несоответствия идей друг другу.</a:t>
            </a:r>
          </a:p>
          <a:p>
            <a:pPr algn="just"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42844" y="142852"/>
            <a:ext cx="885831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Античные гносеологические традиции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определили на многие столетия постановку познавательных проблем в философии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Гносеологическое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учение Платона.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Платон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(428/427 – 348/347 гг. до н.э.) в свое время создал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теорию припоминания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которой утверждается, что человек познает не природный, а свой внутренний мир, поскольку бессмертная душа до вселения в тело созерцала высший и заключающий в себе абсолютное содержание мир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эйдосов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значит, изначально уже обладала истинным знанием. 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мысли Платона, через чистые мыслительные (рассудочные, абстрактно-логические) акты, а не через органы чувств происходит обнаружение этого знания. Познание человека, таким образом, должно быть направлено не на внешний мир, а на самого себя.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точки зрения Платона, существуют два вида знания: одно знание – это знание, которое душа созерцала на небе и другое – это припоминание первого знания во время пребывания души на земле. Знание, которым оперирует человек – это припоминание. 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своего вселения в телесную оболочку душа пребывала на небе и созерцала там истинно сущее. Соединившись на земле с телом, душа забывает то, что знала до своего падения на землю. Однако и теперь она хранит в своей глубине память о том, что когда-то созерцала. Восприятия материальных предметов напоминают душе позабытые ею знания, «идеи».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Подробно рассматривая вопрос о знании, Платон разделяет его на два вида: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Чувственное (низший вид), которое разделяется на «веру» и «подобие».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Интеллектуальное – (высший), которое разделяется на «мышление» и «рассудок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pPr lvl="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2" cy="6572296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Джордж Беркли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(1685 - 1753) — английский философ.</a:t>
            </a:r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Концепцию Беркли можно оценить как</a:t>
            </a:r>
            <a:r>
              <a:rPr lang="ru-RU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идеалистический сенсуализм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противопоставленный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материалистическому сенсуализму Локка.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Философия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Беркли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представляет собой </a:t>
            </a:r>
            <a:r>
              <a:rPr lang="ru-RU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оригинальную комбинацию объективного и </a:t>
            </a:r>
            <a:r>
              <a:rPr lang="ru-RU" sz="1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субъективного </a:t>
            </a:r>
            <a:r>
              <a:rPr lang="ru-RU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идеализма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объективного, поскольку творцом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реальности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признается Бог, и субъективного, поскольку реальным признается существование только множества человеческих сознаний (душ). </a:t>
            </a: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Продолжая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идущее от античной философии деление бытия на реальный умопостигаемый мир и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иллюзорный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чувственно воспринимаемый, Беркли (как и Лейбниц) отрицает действительное существование материального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телесного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мира. По утверждению Беркли, «Существовать —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значит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быть воспринимаемым» (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percipi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а это означает, что не существует никакой иной субстанции, кроме воспринимающей, т. е. духовной.</a:t>
            </a: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x-none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</a:t>
            </a:r>
            <a:r>
              <a:rPr lang="x-none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Локк, Беркли для характеристики всего содержащегося в нашем сознании использует термин «идея». Все идеи он делит на «внешние» и «внутренние».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x-none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Сами по себе идеи</a:t>
            </a:r>
            <a:r>
              <a:rPr lang="x-none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лишь знаки, данные нам в руководство Богом, как бы речь, посредством которой Бог обращается к нам через восприятие нами природы и внешнего мира вообще.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2" cy="657229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x-none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Внешние и внутренние идеи</a:t>
            </a:r>
            <a:endParaRPr 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познания идет лишь там, где есть идеи. Но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идеи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не могут находиться в том, что лишено и чувств, и мышления, т. е. в «мертвой материи», а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только — в сознании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Идеи делятся на простые и сложные. И то, что мы по привычке называем вещами, есть всего лишь сложные идеи, состоящие из ряда простых (например, идея яблока есть совокупность идей зеленого цвета, округлой формы, яблочного вкуса и т. п.).</a:t>
            </a: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Таким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образом, в онтологии (учение о бытии) Беркли признается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существование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только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множества человеческих сознаний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(душ, интеллектов, разумов), воспринимающих различного рода идеи. Но тогда чем объясняется различие между теми идеями, которые мы по своему желанию можем создавать в своем сознании, и теми, которые приходят к нам извне без нашего на то желания? Что является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источником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этих последних идей? Почему эти идеи носят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стабильный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регулярный и упорядоченный характер?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52909904"/>
              </p:ext>
            </p:extLst>
          </p:nvPr>
        </p:nvGraphicFramePr>
        <p:xfrm>
          <a:off x="395536" y="620688"/>
          <a:ext cx="8280921" cy="1976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307"/>
                <a:gridCol w="2760307"/>
                <a:gridCol w="2760307"/>
              </a:tblGrid>
              <a:tr h="3411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Виды идей</a:t>
                      </a:r>
                      <a:endParaRPr lang="ru-RU" sz="1800" b="1" kern="1200" dirty="0" smtClean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Внешние</a:t>
                      </a:r>
                      <a:endParaRPr lang="ru-RU" sz="1800" b="1" kern="1200" dirty="0" smtClean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Внутренние</a:t>
                      </a:r>
                      <a:endParaRPr lang="ru-RU" sz="1800" b="1" kern="1200" dirty="0" smtClean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108682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Источник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приходят в сознание извне, а значит, из органов чувств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появляются внутри сознания, т.е. являются 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результатом 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действия разума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22393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Название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ощущения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мысли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1" cy="6500858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Решая эту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проблему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Беркли вводит в свою онтологию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Бога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и посылает всем человеческим сознаниям ощущения как знаки, чтобы люди могли регулировать свою жизнь и сохранять ее. Этот шаг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Беркли решить еще одну проблему —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проблему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стабильности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мира. Когда люди перестают воспринимать некую вещь, та не исчезает (как следовало бы из предыдущих рассуждений),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поскольку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 вещь продолжает существовать в сознании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Бога.</a:t>
            </a:r>
          </a:p>
          <a:p>
            <a:pPr algn="just">
              <a:spcBef>
                <a:spcPts val="0"/>
              </a:spcBef>
            </a:pPr>
            <a:endParaRPr 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x-none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Теория </a:t>
            </a:r>
            <a:r>
              <a:rPr lang="x-none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познания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Дэвида </a:t>
            </a:r>
            <a:r>
              <a:rPr lang="x-none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Юма.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Дэвид </a:t>
            </a:r>
            <a:r>
              <a:rPr lang="x-none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Юм (1711 – 1776)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шотландский философ, </a:t>
            </a:r>
            <a:r>
              <a:rPr lang="x-none" sz="1800" i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основоположник</a:t>
            </a:r>
            <a:r>
              <a:rPr lang="x-none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x-none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новоевропейского </a:t>
            </a:r>
            <a:r>
              <a:rPr lang="x-none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скептицизма и </a:t>
            </a:r>
            <a:r>
              <a:rPr lang="x-none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агностицизма.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Философские </a:t>
            </a:r>
            <a:r>
              <a:rPr lang="ru-RU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воззрения.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Онтология.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Признавая (в отличие от Беркли) существование внешнего мира, Юм утверждал, чти мы ничего об этом мире не знаем и знать не можем, для человека существуют реально лишь сами ощущения, а вопрос о существовании за ними материального мира открыт, то есть неразрешим.</a:t>
            </a:r>
          </a:p>
          <a:p>
            <a:pPr algn="just">
              <a:spcBef>
                <a:spcPts val="0"/>
              </a:spcBef>
            </a:pPr>
            <a:endParaRPr lang="ru-RU" sz="18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Юм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представитель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субъективно-идеалистической традиции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философии Нового времени; сформулировал основные принципы агностицизма.</a:t>
            </a:r>
          </a:p>
          <a:p>
            <a:pPr algn="just"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ru-RU" sz="5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8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8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8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6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6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1" cy="6500858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Главные идеи философии Юма:</a:t>
            </a:r>
          </a:p>
          <a:p>
            <a:pPr marL="342900" lvl="0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наше знание происходит из чувственного опыта;</a:t>
            </a:r>
          </a:p>
          <a:p>
            <a:pPr marL="342900" lvl="0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рационально доказать существование внешнего (за пределами ощущений) мира невозможно;</a:t>
            </a:r>
          </a:p>
          <a:p>
            <a:pPr marL="342900" lvl="0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причинно-следственные, пространственно-временные отношения субъективны и представляют способ организации чувственных впечатлений, а не внешнюю реальность;</a:t>
            </a:r>
          </a:p>
          <a:p>
            <a:pPr marL="342900" lvl="0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конечном счете, все непознаваемо, и даже существование Бога – неразрешимая загадка для человека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x-none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x-none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отличие от Локка и Беркли, которые все содержание человеческого разума называли идеями, Юм называет составляющие элементы человеческого разума </a:t>
            </a:r>
            <a:r>
              <a:rPr lang="x-none"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восприятиями </a:t>
            </a:r>
            <a:r>
              <a:rPr lang="x-none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изначально делит их на «впечатления» («ощущения») и «идеи». Между ними есть только два существенных различия: по степени и по </a:t>
            </a:r>
            <a:r>
              <a:rPr lang="x-none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порядку</a:t>
            </a:r>
            <a:r>
              <a:rPr lang="x-none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1" cy="650085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x-none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Впечатления и </a:t>
            </a:r>
            <a:r>
              <a:rPr lang="x-none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идеи</a:t>
            </a:r>
            <a:endParaRPr lang="ru-RU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ru-RU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ru-RU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ru-RU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ru-RU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Отсюда различие между чувствованием и мышлением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сводится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 минимума: чувствуя, мы имеем яркие образы (впечатления), когда мы мыслим — слабые (идеи);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сначала в наше сознание </a:t>
            </a:r>
            <a:r>
              <a:rPr lang="ru-RU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приходят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впечатления, потом на их базе формируются идеи.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x-none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Впечатления </a:t>
            </a:r>
            <a:r>
              <a:rPr lang="x-none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бывают простые (красный цвет, соленый вкус и т. п.) и сложные как комбинация простых (впечатление от яблока в целом). Идеи также бывают простыми и сложными; но если простые идеи — это бледные копии впечатлений (ощущений), то сложные идеи могут быть как копией сложного впечатления, так и результатом комбинации в уме простых идей.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91557411"/>
              </p:ext>
            </p:extLst>
          </p:nvPr>
        </p:nvGraphicFramePr>
        <p:xfrm>
          <a:off x="323528" y="620688"/>
          <a:ext cx="8424936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4176464"/>
                <a:gridCol w="280831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 степени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 порядку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Впечатления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Входят в сознание с 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наибольшей 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силой и яркостью; это ощущения, 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переживания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эмоции и т. п. 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появляются в нашем сознании первыми 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Идеи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Слабые образцы 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впечатлений 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 мышлении и 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рассуждении 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появляются в нашем сознании вторыми (после впечатлений) 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1" cy="6500858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x-none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Схема. </a:t>
            </a:r>
            <a:r>
              <a:rPr lang="x-none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Простые и сложные восприятия</a:t>
            </a:r>
            <a:endParaRPr 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2000" b="1" dirty="0" smtClean="0"/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Рождение сложных идей связано также с наличием памяти, которая позволяет воспроизводить впечатления и идеи, которые имели место в прошлом, и воображения, позволяющего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создавать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новые комбинации знакомых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идей. Чтобы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проверить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убедительность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(истинность) любой идеи, необходимо указать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соответствующее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ей впечатление. Это не составляет труда и для простых идей, и для сложных, являющихся отображением сложных впечатлений. Но сложные идеи могут еще быть результатом деятельности сознания.  </a:t>
            </a: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Юм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номиналист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Как и Беркли, он отрицает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существование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общих, абстрактных идей и впечатлений, и это вполне логично следует из его учения: поскольку каждая идея есть лишь слабый образ впечатления, то, как и последнее, идея всегда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конкретна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имеет частный характер. Чем же тогда являются «общие» идеи (человек, дерево, кошка и т. п.) и откуда они берутся?</a:t>
            </a:r>
          </a:p>
          <a:p>
            <a:pPr algn="just">
              <a:spcBef>
                <a:spcPts val="0"/>
              </a:spcBef>
            </a:pPr>
            <a:endParaRPr lang="ru-RU" sz="2000" b="1" dirty="0"/>
          </a:p>
          <a:p>
            <a:pPr algn="just">
              <a:spcBef>
                <a:spcPts val="0"/>
              </a:spcBef>
            </a:pPr>
            <a:endParaRPr lang="ru-RU" sz="2000" b="1" dirty="0"/>
          </a:p>
          <a:p>
            <a:pPr algn="just"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84978585"/>
              </p:ext>
            </p:extLst>
          </p:nvPr>
        </p:nvGraphicFramePr>
        <p:xfrm>
          <a:off x="1043608" y="424468"/>
          <a:ext cx="70567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931"/>
                <a:gridCol w="3024336"/>
                <a:gridCol w="2199517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Впечатления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Идеи</a:t>
                      </a:r>
                    </a:p>
                  </a:txBody>
                  <a:tcPr marL="25400" marR="2540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Простые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Простые впечатления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Простые идеи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Сложные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Сложные впечатления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Сложные идеи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 flipV="1">
            <a:off x="5724128" y="923349"/>
            <a:ext cx="360040" cy="1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5724128" y="924361"/>
            <a:ext cx="0" cy="452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>
            <a:off x="6084168" y="923349"/>
            <a:ext cx="1" cy="452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V="1">
            <a:off x="5715008" y="1357298"/>
            <a:ext cx="357190" cy="1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1" cy="6500858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Среди идей, появляющихся в нашем сознании, мы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постепенно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фиксируем некоторые сходные (например, идеи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различных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конкретных людей). Это сходство позволяет дать этим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идеям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 и то же название (слово или имя) — «человек». </a:t>
            </a: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дальнейшем, при употреблении данного слова (имени), мы, хотя и имеем в виду только конкретного человека и не можем представить себе всех людей сразу, пробуждаем в себе уже сложившуюся привычку, состоящую в готовности представить себе идею любого человека из этого множества людей,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привычку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возникла у нас при рассмотрении различных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людей.</a:t>
            </a:r>
          </a:p>
          <a:p>
            <a:pPr algn="just">
              <a:spcBef>
                <a:spcPts val="0"/>
              </a:spcBef>
            </a:pPr>
            <a:endParaRPr 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Гносеология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немецкой классической философии (конец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XVIII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начало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XIX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в.). И. Кант, И. Фихте, Ф. Шеллинг, Г. Гегель, Л. 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Фейербах.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Иммануил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Кант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(1724-1804) является основоположником классической немецкой философии. Он радикально (с особой остротой) поставил все основные гносеологические проблемы. Свою философскую систему в целом он построил как учение о познании, а через него и как учение о человеке. Фактически его творчество есть попытка ответа на вопрос: насколько возможно познание мира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вообще?</a:t>
            </a:r>
          </a:p>
          <a:p>
            <a:pPr algn="just"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Человек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него – это существо, подчиняющееся всем законам природы, и в познании это выражено через активность органов чувств. Познавая природу и мир с помощью органов чувств, человек получает данные о внешних свойствах объекта, то есть о том, что называется явлениями.</a:t>
            </a: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И. Кант разделял в вещах аспект явлений и аспект сущности. Для человека непосредственно и открыто существует, согласно его учению, мир явлений, но при этом человек пытается понять, что лежит в их основе, то есть стремится постигнуть сущность. Эта сущность, в свою очередь, не может быть познана чувственным образом. Она закрыта для органов чувств.</a:t>
            </a: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раскрытие сущности нацелены другие познающие инстанции – человеческие рассудок и разум, то есть то, что называется рациональными структурами. Но в целом и для них это, по мысли Канта, недостижимо, так как разум не подчиняется законам природы, и поэтому он строит выводы о сущности по своим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внеприродным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правилам, которые не действуют в сфере сущностей самих вещей. </a:t>
            </a:r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Противоречия (антиномии), в которые неизбежно впадает разум, доказывают эту его неспособность решить проблему постижения сущностей.</a:t>
            </a: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уровне явлений познаваемая вещь, таким образом, – это, по Канту, «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вещь-для-нас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(феномен) а непознаваемая сущность ее есть уже нечто иное – «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вещь-в-себе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 При этом у Канта именно разум – это главная познавательная инстанция, то есть Кант в целом – сторонник позиции рационализма.</a:t>
            </a: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Творчество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Канта делится на два периода: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докритический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(с 1746 до 1770-х гг.) и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критический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(с 1770-х гг. до его смерти).</a:t>
            </a:r>
          </a:p>
          <a:p>
            <a:pPr algn="just"/>
            <a:endParaRPr lang="ru-RU" sz="8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8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8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6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6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1" cy="650085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19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докритический</a:t>
            </a:r>
            <a:r>
              <a:rPr lang="ru-RU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период Кант занимался главным образом космологической </a:t>
            </a:r>
            <a:r>
              <a:rPr lang="ru-RU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проблематикой</a:t>
            </a: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т. е. вопросами происхождения и развития Вселенной.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ru-RU" sz="1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Критический</a:t>
            </a: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период деятельности Канта связан с </a:t>
            </a:r>
            <a:r>
              <a:rPr lang="ru-RU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переходом </a:t>
            </a: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онтологической, космологической проблематики к вопросам гносеологического и этического порядка. Этот период связан с выходом важнейшей работы Канта: «Критика чистого разума», в которой он подверг критике </a:t>
            </a:r>
            <a:r>
              <a:rPr lang="ru-RU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познавательные </a:t>
            </a: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человека.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ru-RU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«Критике </a:t>
            </a: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чистого разума» Кант подверг сомнению истинность всех знаний человечества о мире, считая, что человек пытается проникнуть в суть вещей и познает их с </a:t>
            </a:r>
            <a:r>
              <a:rPr lang="ru-RU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искажениями</a:t>
            </a: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исходят от его органов чувств, т. к. человеческие знания основаны на опыте и чувственном восприятии. Поэтому Кант полагал, что вначале следует исследовать границы познавательных способностей человека.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endParaRPr lang="ru-RU" sz="19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ru-RU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Кант </a:t>
            </a: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утверждал, что все наши знания о предметах — это знания не об их сущности (для обозначения которой философ ввел понятие «</a:t>
            </a:r>
            <a:r>
              <a:rPr lang="ru-RU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вещь в себе</a:t>
            </a: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»), а лишь знание явлений (</a:t>
            </a:r>
            <a:r>
              <a:rPr lang="ru-RU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феноменов</a:t>
            </a: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вещей, т. е. о том, как вещи являют, обнаруживают себя нам. Где </a:t>
            </a:r>
            <a:r>
              <a:rPr lang="ru-RU" sz="1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феномен</a:t>
            </a: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это термин, в самом общем смысле означающий явление, данное в чувственном созерцании.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Следовательно, «Вещь в себе», по мнению философа, </a:t>
            </a:r>
            <a:r>
              <a:rPr lang="ru-RU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оказывается </a:t>
            </a: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неуловимой и непознаваемой, т.е. «Вещь в себе» - это нечто, сущность и смысл которого известны только ему самому.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Также «Вещь в себе» - это нечто, сущность и смысл которого известны только </a:t>
            </a:r>
            <a:r>
              <a:rPr lang="ru-RU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умопостигающему</a:t>
            </a: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или (</a:t>
            </a:r>
            <a:r>
              <a:rPr lang="ru-RU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ноумен</a:t>
            </a: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где </a:t>
            </a:r>
            <a:r>
              <a:rPr lang="ru-RU" sz="1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ноумен</a:t>
            </a: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это термин, обозначающий умопостигаемые явления и объекты.</a:t>
            </a:r>
          </a:p>
          <a:p>
            <a:pPr algn="just">
              <a:spcBef>
                <a:spcPts val="0"/>
              </a:spcBef>
            </a:pPr>
            <a:endParaRPr lang="ru-RU" sz="2000" dirty="0" smtClean="0"/>
          </a:p>
          <a:p>
            <a:pPr algn="just">
              <a:spcBef>
                <a:spcPts val="0"/>
              </a:spcBef>
            </a:pPr>
            <a:endParaRPr lang="ru-RU" sz="8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8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6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6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1" cy="6500858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философской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литературе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гносеологическую позицию Канта часто называют </a:t>
            </a:r>
            <a:r>
              <a:rPr lang="ru-RU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агностицизмом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Всякое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знание о мире, которым мы обладаем, выражается в суждениях (предложениях). А все суждения можно поделить, с одной стороны, на аналитические и синтетические, а с другой — на априорные и апостериорные. </a:t>
            </a: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Аналитические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суждения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это такие суждения, где то, что утверждается о некотором объекте, уже заведомо содержится в понятии об этом объекте. Например: «Все тела имеют протяженность». </a:t>
            </a: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Синтетические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суждения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это такие суждения, где то, что утверждается о некотором объекте, не содержится в понятии об этом объекте. Например: «Некоторые лебеди — черные». Это суждение является синтетическим, поскольку признак «быть черным» не входит в понятие «лебедь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pPr algn="just">
              <a:spcBef>
                <a:spcPts val="0"/>
              </a:spcBef>
            </a:pPr>
            <a:endParaRPr lang="ru-RU" sz="18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Априорные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суждения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до - и внеопытные суждения, т. е. предшествующие соответствующему опыту и не зависящие от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него.</a:t>
            </a:r>
          </a:p>
          <a:p>
            <a:pPr algn="just">
              <a:spcBef>
                <a:spcPts val="0"/>
              </a:spcBef>
            </a:pPr>
            <a:endParaRPr lang="ru-RU" sz="18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Апостериорные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суждения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это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послеопытные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суждения, т. е. высказанные после того, как мы что-то узнали на своем опыте, и описывающие это опытное знание. </a:t>
            </a:r>
          </a:p>
          <a:p>
            <a:pPr algn="just"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2" cy="6572296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«Вера» предполагает чувственное восприятие вещи, посредством неё мы утверждаем вещь в качестве существующей. </a:t>
            </a: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Подобие» – это представление, это интеллектуальное действие с чувственными образами вещей. От «мышления» оно отличается тем, что здесь нет действия с чистыми «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эйдосами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 Но «подобие» отличается и от «веры», удостоверяющей существование. «Подобие» – мыслительное построение, основывающееся на «вере».</a:t>
            </a: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 мышлением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понимается деятельность одного лишь ума, свободная от примеси чувственности, непосредственно созерцающая интеллектуальные предметы. </a:t>
            </a: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рассудком подразумевается такой вид интеллектуального знания, при котором познающий также пользуется умом, но уже не для созерцания интеллектуальных предметов, самого ума, а для того, чтобы понимать чувственные вещи. Рассудок действует между сферами ума и мнения. Он ниже ума, но выше ощущений.</a:t>
            </a:r>
          </a:p>
          <a:p>
            <a:pPr algn="just"/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1" cy="6500858"/>
          </a:xfrm>
        </p:spPr>
        <p:txBody>
          <a:bodyPr>
            <a:normAutofit/>
          </a:bodyPr>
          <a:lstStyle/>
          <a:p>
            <a:pPr fontAlgn="t"/>
            <a:endParaRPr lang="ru-RU" sz="2000" dirty="0"/>
          </a:p>
          <a:p>
            <a:pPr fontAlgn="t"/>
            <a:endParaRPr lang="ru-RU" sz="20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5720288"/>
              </p:ext>
            </p:extLst>
          </p:nvPr>
        </p:nvGraphicFramePr>
        <p:xfrm>
          <a:off x="827583" y="476672"/>
          <a:ext cx="7920881" cy="3528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820"/>
                <a:gridCol w="2668086"/>
                <a:gridCol w="3084975"/>
              </a:tblGrid>
              <a:tr h="891255"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0" i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Аналитические</a:t>
                      </a:r>
                    </a:p>
                  </a:txBody>
                  <a:tcPr marL="25400" marR="2540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0" i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Синтетические</a:t>
                      </a:r>
                    </a:p>
                  </a:txBody>
                  <a:tcPr marL="25400" marR="25400" marT="0" marB="0" anchor="b"/>
                </a:tc>
              </a:tr>
              <a:tr h="1318569">
                <a:tc>
                  <a:txBody>
                    <a:bodyPr/>
                    <a:lstStyle/>
                    <a:p>
                      <a:pPr algn="ctr"/>
                      <a:r>
                        <a:rPr lang="ru-RU" sz="180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Априорные</a:t>
                      </a:r>
                      <a:endParaRPr lang="ru-RU" sz="1800" i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(1) 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аналитические и априорные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(3) </a:t>
                      </a: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синтетические и априорные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5400" marR="25400" marT="0" marB="0"/>
                </a:tc>
              </a:tr>
              <a:tr h="1318569">
                <a:tc>
                  <a:txBody>
                    <a:bodyPr/>
                    <a:lstStyle/>
                    <a:p>
                      <a:pPr algn="ctr"/>
                      <a:r>
                        <a:rPr lang="ru-RU" sz="180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Апостериорные</a:t>
                      </a:r>
                      <a:endParaRPr lang="ru-RU" sz="1800" i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(2) аналитические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и    апостериорные</a:t>
                      </a: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(4)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синтетические и апостериорные</a:t>
                      </a:r>
                    </a:p>
                  </a:txBody>
                  <a:tcPr marL="25400" marR="25400" marT="0" marB="0"/>
                </a:tc>
              </a:tr>
            </a:tbl>
          </a:graphicData>
        </a:graphic>
      </p:graphicFrame>
      <p:cxnSp>
        <p:nvCxnSpPr>
          <p:cNvPr id="4" name="Прямая соединительная линия 3"/>
          <p:cNvCxnSpPr/>
          <p:nvPr/>
        </p:nvCxnSpPr>
        <p:spPr>
          <a:xfrm flipV="1">
            <a:off x="2987824" y="2708920"/>
            <a:ext cx="2664296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2987824" y="2708920"/>
            <a:ext cx="2736304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1" cy="6500858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Канту, аналитические апостериорные суждения (2) невозможны, так как аналитические суждения вообще не зависят от опыта, а значит, всегда являются только априорными (1). </a:t>
            </a:r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Существование синтетических апостериорных суждений (4) не вызывает сомнений и не представляет проблем.</a:t>
            </a:r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возможны ли синтетические априорные суждения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(3), в которых мы до получения соответствующего опыта и независимо от него присоединяем к понятию об объекте некоторые свойства, не выводимые логически из этого понятия?</a:t>
            </a:r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Синтетические априорные суждения не только существуют, но и играют важнейшую роль в познании.</a:t>
            </a:r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Отсюда следует постановка центральной проблемы философии Канта: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возможны синтетические априорные суждения?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Различая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три основные сферы знания, Кант конкретизирует этот вопрос: как возможны синтетические априорные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суждения:</a:t>
            </a:r>
          </a:p>
          <a:p>
            <a:pPr marL="28575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математике?</a:t>
            </a:r>
          </a:p>
          <a:p>
            <a:pPr marL="28575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теоретическом естествознании?</a:t>
            </a:r>
          </a:p>
          <a:p>
            <a:pPr marL="28575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метафизике?</a:t>
            </a: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767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1" cy="6500858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Теория познания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Канта основана на признании существования до-опытного или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априорного знания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Субъект познания располагает определенными уже до него сложившимися формами познания.</a:t>
            </a:r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До-опытные (априорные) формы познания в философии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И. Канта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называются трансцендентальными, они обуславливают и определяют возможность всякого опыта и организовывают (оформляют) эмпирическое познание. </a:t>
            </a: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Первыми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до-опытными формами сознания (чистого разума) выступают пространство и время, т. е.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трансцендентальные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(от лат. </a:t>
            </a:r>
            <a:r>
              <a:rPr lang="la-Lat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transcendens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— выходящий за пределы) 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формы чувственности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Все, что познает человек, он познает в формах пространства и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времени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но самим «вещам в себе» они не присущи. </a:t>
            </a: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Канту,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пространство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это априорная форма внешнего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чувственного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созерцания, т. е. это врожденный для человека способ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организации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восприятия чувственных впечатлений, получаемых от объектов внешнего мира. </a:t>
            </a:r>
          </a:p>
          <a:p>
            <a:pPr algn="just">
              <a:spcBef>
                <a:spcPts val="0"/>
              </a:spcBef>
            </a:pPr>
            <a:endParaRPr lang="ru-RU" sz="18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Время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это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априорная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 внутреннего чувственного созерцания.</a:t>
            </a:r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чувств процесс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познания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переходит к рассудку, а от него к разуму. Рассудок,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переходящий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 свои границы, т. е. границы опыта, - это уже разум. Роль разума, по Канту, выше других познавательных способностей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человека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Таким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образом, само человеческое сознание (чистый разум), имеет свою структуру, которая включает в себя: формы чувственности; формы рассудка; формы разума.</a:t>
            </a:r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Чувственность – это первый уровень сознания, а формы чувственности: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пространство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время.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1" cy="6500858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Рассудок – это второй уровень сознания, а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трансцендентальными (априорными) формами рассудка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являются категории, т. е.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предельно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общие понятия, с помощью которых происходит дальнейшее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осмысление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систематизация первоначальных ощущений. </a:t>
            </a:r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Кант выделяет двенадцать категорий рассудка и делит их на четыре класса по три в каждой. Данными классами являются: количество, качество, отношение, модальность. (Все в мире обладает количеством, качеством, отношениями, модальностью). </a:t>
            </a:r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Двенадцать категорий в каждом классе:</a:t>
            </a:r>
          </a:p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Количество: единство, множество, цельность.</a:t>
            </a:r>
          </a:p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Качество: реальность, отрицание, ограничение.</a:t>
            </a:r>
          </a:p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Отношение: субстанциональность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(присущность) и акциденция (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самостоятельность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причина и следствие; взаимодействие.</a:t>
            </a:r>
          </a:p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Модальность: возможность и невозможность; существование и </a:t>
            </a:r>
            <a:r>
              <a:rPr lang="ru-RU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несуществование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необходимость и случайность.</a:t>
            </a: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категорий имеет свою внутреннюю структуру: первые две категории каждого из четырех классов – это противоположные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 класса, а третьи - их синтез. </a:t>
            </a: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Разум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это третий и высший уровень сознания. Формами разума являются окончательные высшие идеи, например: идея Бога; идея души; идея сущности мира и др.</a:t>
            </a: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8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8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6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6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1" cy="6500858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x-none" sz="1800" i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Общий </a:t>
            </a:r>
            <a:r>
              <a:rPr lang="x-none"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итог гносеологических изысканий Канта</a:t>
            </a:r>
            <a:r>
              <a:rPr lang="x-none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суть научного познания заключается не в пассивном созерцании его предмета, а деятельности по его конструированию, порождающей идеализированные объекты, которые только и могут быть предметом науки.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x-none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этом в процессе познания разум наталкивается на две границы: собственные (внутренние для разума) границы, за которыми </a:t>
            </a:r>
            <a:r>
              <a:rPr lang="x-none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возникают </a:t>
            </a:r>
            <a:r>
              <a:rPr lang="x-none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неразрешимые противоречия - </a:t>
            </a:r>
            <a:r>
              <a:rPr lang="x-none"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антиномии</a:t>
            </a:r>
            <a:r>
              <a:rPr lang="x-none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внешние границы - внутреннюю сущность вещей в себе.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96016449"/>
              </p:ext>
            </p:extLst>
          </p:nvPr>
        </p:nvGraphicFramePr>
        <p:xfrm>
          <a:off x="395536" y="332656"/>
          <a:ext cx="8352930" cy="3116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310"/>
                <a:gridCol w="2784310"/>
                <a:gridCol w="2784310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x-none" sz="1800" b="1" i="1" kern="120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Вид познавательной</a:t>
                      </a:r>
                      <a:endParaRPr lang="ru-RU" sz="1800" b="1" kern="1200" dirty="0" smtClean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ru-RU" sz="1800" b="1" i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способности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Характеристика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Сфера знания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Чувственность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800" kern="12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Способность к ощущениям, 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чувственным созерцаниям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800" kern="12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Математика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(арифметика и геометрия)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Рассудок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Способность к понятиям и суждениям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Теоретическое естествознание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Разум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800" kern="12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Способность к умозаключениям, 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доводящим до «идей»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Теоретическое естествознание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1" cy="6500858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x-none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Кантом было </a:t>
            </a:r>
            <a:r>
              <a:rPr lang="x-none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обнаружено </a:t>
            </a:r>
            <a:r>
              <a:rPr lang="x-none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четыре </a:t>
            </a:r>
            <a:r>
              <a:rPr lang="x-none" sz="1800" i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антиномии</a:t>
            </a:r>
            <a:r>
              <a:rPr lang="x-none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Ограниченность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пространства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мир имеет начало во времени и ограничен в пространстве и мир не имеет начала во времени и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безграничен.</a:t>
            </a:r>
          </a:p>
          <a:p>
            <a:pPr marL="3429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Простое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сложное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существуют только простые элементы и то, что состоит из простых и в мире нет ничего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простого.</a:t>
            </a:r>
          </a:p>
          <a:p>
            <a:pPr marL="3429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Свобода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причинность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существует не только причинность по законам природы, но и свобода и свободы не существует, все в мире совершается в силу строгой причинности по законам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природы.</a:t>
            </a:r>
          </a:p>
          <a:p>
            <a:pPr marL="3429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lang="ru-RU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ога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Бог есть, т. е. необходимое существо, причина всего сущего и Бога нет, т. е. нет никакого абсолютно необходимого существа, причины всего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сущего.</a:t>
            </a:r>
          </a:p>
          <a:p>
            <a:pPr algn="just"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с помощью разума можно логически доказать одновременно оба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противоположных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положения антиномий, следовательно, разум заходит в тупик. </a:t>
            </a: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8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8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6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6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1" cy="6500858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Иоганн </a:t>
            </a:r>
            <a:r>
              <a:rPr lang="ru-RU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Готлиб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Фихте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(1762-1814) — представитель немецкой классической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философии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внес большой вклад в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разработку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концепции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субъективного идеализма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согласно которой единственной и главной реальностью для человека является он сам, его сознание - так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называемая «</a:t>
            </a:r>
            <a:r>
              <a:rPr lang="ru-RU" sz="1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Я-концепция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pPr algn="just">
              <a:spcBef>
                <a:spcPts val="0"/>
              </a:spcBef>
            </a:pPr>
            <a:endParaRPr lang="ru-RU" sz="18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x-none" sz="1800" i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Субъективный </a:t>
            </a:r>
            <a:r>
              <a:rPr lang="x-none"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идеализм</a:t>
            </a:r>
            <a:r>
              <a:rPr lang="x-none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группа направлений в философии, представители которых отрицают существование независимой от воли и сознания субъекта </a:t>
            </a:r>
            <a:r>
              <a:rPr lang="x-none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реальности.</a:t>
            </a: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x-none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Философы </a:t>
            </a:r>
            <a:r>
              <a:rPr lang="x-none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этих направлений либо считают, что мир, в котором живёт и действует субъект, есть совокупность ощущений, переживаний, настроений, действий этого субъекта, либо, как минимум, полагают, что эта совокупность является неотъемлемой частью мира. 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x-none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Радикальной </a:t>
            </a:r>
            <a:r>
              <a:rPr lang="x-none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формой субъективного идеализма является </a:t>
            </a:r>
            <a:r>
              <a:rPr lang="x-none"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солипсизм</a:t>
            </a:r>
            <a:r>
              <a:rPr lang="x-none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(от лат. </a:t>
            </a:r>
            <a:r>
              <a:rPr lang="la-Lat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solus</a:t>
            </a:r>
            <a:r>
              <a:rPr lang="x-none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— «единственный» и лат. </a:t>
            </a:r>
            <a:r>
              <a:rPr lang="la-Lat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ipse</a:t>
            </a:r>
            <a:r>
              <a:rPr lang="x-none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— «сам»), в котором реальным признается только мыслящий субъект, а всё остальное объявляется существующим лишь в его </a:t>
            </a:r>
            <a:r>
              <a:rPr lang="x-none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сознании.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x-none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</a:t>
            </a:r>
            <a:r>
              <a:rPr lang="x-none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идеи философии Фихте изложены в его главном </a:t>
            </a:r>
            <a:r>
              <a:rPr lang="x-none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произведении </a:t>
            </a:r>
            <a:r>
              <a:rPr lang="x-none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«Наукоучение» (1794</a:t>
            </a:r>
            <a:r>
              <a:rPr lang="x-none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x-none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Фихте </a:t>
            </a:r>
            <a:r>
              <a:rPr lang="x-none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считал, что философия — это основополагающая наука, помогающая </a:t>
            </a:r>
            <a:r>
              <a:rPr lang="x-none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выработать </a:t>
            </a:r>
            <a:r>
              <a:rPr lang="x-none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единый метод познания. Главное в философском познании — это </a:t>
            </a:r>
            <a:r>
              <a:rPr lang="x-none"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интеллектуальная интуиция</a:t>
            </a:r>
            <a:r>
              <a:rPr lang="x-none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В процессе познания субъект </a:t>
            </a:r>
            <a:r>
              <a:rPr lang="x-none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взаимодействует </a:t>
            </a:r>
            <a:r>
              <a:rPr lang="x-none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объектом, его сознание выступает как активное и творческое начало. 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1" cy="6500858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x-none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Согласно Фихте, началом системы или </a:t>
            </a:r>
            <a:r>
              <a:rPr lang="x-none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основанием </a:t>
            </a:r>
            <a:r>
              <a:rPr lang="x-none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человеческого знания является самосознание как творческая </a:t>
            </a:r>
            <a:r>
              <a:rPr lang="x-none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деятельность</a:t>
            </a:r>
            <a:r>
              <a:rPr lang="x-none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направленная на </a:t>
            </a:r>
            <a:r>
              <a:rPr lang="x-none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самое </a:t>
            </a:r>
            <a:r>
              <a:rPr lang="x-none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себя — то, что Фихте называет «Я». 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Следовательно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Фихте единственной реальностью провозглашает внутреннее, субъективное, человеческое «Я», в котором заключается весь мир, т. е. объединяет бытие и мышление путем помещения бытия внутрь мышления,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причем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субъективного. </a:t>
            </a: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считает, что жизнь окружающего мира происходит только внутри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субъективного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«Я», вне мышления, вне «Я» самостоятельной окружающей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действительности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нет.</a:t>
            </a:r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«Я» - это не просто сознание человека, это движение, творящая сила, вместилище окружающего мира,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наддействительность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фактически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высшая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субстанция. </a:t>
            </a:r>
          </a:p>
          <a:p>
            <a:pPr algn="just"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6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6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6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2" cy="6572296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познания, по Фихте, проходит три этапа. «Я» имеет сложные взаимоотношения с окружающим миром, которые Фихте описываются диалектически по схеме «тезис - антитезис – синтез»:</a:t>
            </a:r>
          </a:p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«Я» утверждает себя само, создает само себя, т. е. «Я» полагает «Я» (тезис).</a:t>
            </a:r>
          </a:p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«Я» полагает (образует) «не-Я» - внешнюю окружающую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действительность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 объект (антитезис).</a:t>
            </a:r>
          </a:p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x-none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«Я» взаимодействует с «не-Я» и, ограничивая друг друга, образуют синтез.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между «Я» и «не-Я» может быть: </a:t>
            </a:r>
          </a:p>
          <a:p>
            <a:pPr marL="720000" lvl="0" indent="-3600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практическим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(от «Я» - к «не-Я»; «Я» - творит, определяет «не-Я»,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 взаимодействия); </a:t>
            </a:r>
          </a:p>
          <a:p>
            <a:pPr marL="720000" lvl="0" indent="-3600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теоретическим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(от «не-Я» к «Я» - второй, более редкий вид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взаимодействия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эмпирический, передача опыта, информации из «не-Я» - окру­жающего мира - в «Я» (конкретное сознание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60000" algn="just">
              <a:spcBef>
                <a:spcPts val="0"/>
              </a:spcBef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естественный вопрос: «Существует ли объект без субъекта или нет?» - философия Фихте отвечает, что без субъекта нет и объекта. То есть только активное «Я», или воля субъекта, через взаимодействие с объектом способна изменить мир и утвердить себя в нем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0" lvl="0"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1" cy="6500858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Фридрих Вильгельм Йозеф 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Шеллинг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(1775-1854) — немецкий философ, представитель немецкой классической философии.</a:t>
            </a:r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Шеллингу, Природа и Дух (Разум, Абсолютное «Я») представляют собой определенное единство. Природа становится у него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деятельной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развивающейся, тем самым Шеллинг закладывает основы учения о диалектике природы, или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объективной диалектике.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Природа реально и объективно существует, она есть нечто единое и целое, продукт «бессознательного разума» и «некий застывший разум в бытии». Этот разум действует внутри Природы, и проследить его можно благодаря целесообразности его действия.</a:t>
            </a:r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Общее развитие Природы идет путем продвижения на все более высокие ступени, и каждое звено есть составляющая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единой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«жизненной цепи». У человека появляется разум и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сознание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и тем самым происходит пробуждение «бессознательного разума», дремавшего на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предыдущих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ступенях развития. </a:t>
            </a:r>
          </a:p>
          <a:p>
            <a:pPr algn="just">
              <a:spcBef>
                <a:spcPts val="0"/>
              </a:spcBef>
            </a:pPr>
            <a:r>
              <a:rPr lang="ru-RU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Человек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оказывается высшей целью развития Природы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ибо именно посредством человеческого сознания она осознает себя. Причем это осознание невозможно в рамках рассудка, который мыслит логически и непротиворечиво, для этого необходима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деятельность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Разума, который способен усмотреть (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непосредственно созерцать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[интуиция] в вещах единство противоположностей. Таким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разумом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обладают только философские и художественные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гении.</a:t>
            </a:r>
          </a:p>
          <a:p>
            <a:pPr algn="just">
              <a:spcBef>
                <a:spcPts val="0"/>
              </a:spcBef>
            </a:pP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Познание</a:t>
            </a:r>
            <a:r>
              <a:rPr lang="ru-RU" sz="1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Шеллинга – это такое космическое действо вселенских сил, стремящихся к осознанию самих себя как основы и сущности мира. Познание  выступает не просто как субъективная способность человека, а как объективная составляющая мира в целом, изначально заложенная в структуру мироздания.</a:t>
            </a:r>
          </a:p>
          <a:p>
            <a:pPr algn="just"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2845" y="142852"/>
            <a:ext cx="885831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Гносеологическое учение и логика Аристотеля.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Аристотель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(384 – 322 гг. до н.э.) несколько скорректировал платоновскую теорию. Он признавал, что человеческое познание направлено на мир окружающих природных вещей, при этом душа, точнее, ее высший уровень – разум – умеет сквозь внешнюю оболочку, воспринимаемую органами чувств, проникать и в сущности этих вещей. Сущности он считал скрытыми, и разум в его представлении должен научиться их прозревать.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Аристотелю, в ходе познания мы стремимся постичь сущность предмета. Но по Платону сущность предмета находится не в нём самом, а в оторванной от него «идее», следовательно, в данном случае мы познаём не предмет, а потустороннюю, запредельную идею, в соответствии с которой предмет образован. У Аристотеля же сущность предмета (форма) неотделима от предмета, следовательно, познание её есть познание самого предмета. Таким образом, предметом познания, по Аристотелю, выступает сам окружающий человека мир.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своей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гносеологической теории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Аристотель различает «первые сущности» и «вторые сущности».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Первая сущность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то, что воспринимается органами чувств, т.е. это сама единичная, конкретная вещь, индивидуальное бытие предмета. С чувственного восприятия «первых сущностей» – единичных вещей и начинается познавательный процесс. Однако чувственное познание позволяет отразить лишь единичное, индивидуальное. 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707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1" cy="6500858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Вершиной развития идей классической немецкой философии стала система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Георга Вильгельма Фридриха Гегеля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(1770-1831 гг.).</a:t>
            </a:r>
          </a:p>
          <a:p>
            <a:pPr algn="just">
              <a:spcBef>
                <a:spcPts val="0"/>
              </a:spcBef>
            </a:pP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Гегель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построил свою особую рационалистическую концепцию познания. Знание, по Гегелю, вообще как бы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предзадано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во всеобъемлющем мировом духовном начале – Абсолютной идее. В своем развитии это духовное начало через человека (через человеческий разум) познает само себя, человек является в познании ведомым высшей идеальной мировой субстанцией. Сама она и задала разумное мироустройство, подлежащее разумному освоению.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Гегель первоосновой всего существующего принимал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абсолютную идею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(мышление, мировой дух, мировой разум), т.е. творческое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духовное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начало, проявляющее себя в природе, истории и сознании. Абсолютная идея развивает себя в этих формах, имея своей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конечной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целью познание самой себя и тем самым восстановление своей целостности, нарушенной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развитием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Соответственно формам бытия абсолютной идеи состоит из трех частей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диалектическая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Гегеля:   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логика, </a:t>
            </a:r>
            <a:r>
              <a:rPr lang="ru-RU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философия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природы, философия духа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spcBef>
                <a:spcPts val="0"/>
              </a:spcBef>
            </a:pP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Логика.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Логика – это научно-теоретическое осознание абсолютной идеи через систему категорий. Логика делится на три части: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учение о бытии, о сущности, о понятии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своему содержанию логика занимает центральное место в системе Гегеля, т.к. в ней субъектом и объектом выступает одно и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тоже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начало – чистое мышление, и в сфере логического абсолютная идея пребывает в родной стихии, которое совпадает с истинным.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логике Гегель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отождествил бытие и мышление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т.е. разум, сознание, идея обладает бытием, а бытие – сознанием (все разумное действительно, а все действительное разумно). </a:t>
            </a:r>
          </a:p>
          <a:p>
            <a:pPr algn="just"/>
            <a:endParaRPr lang="ru-RU" sz="8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6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6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1" cy="6500858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логике формулировался один из фундаментальных принципов гегелевской философии – это принцип движения от абстрактного к конкретному, который выражает идеалистическое решение «основного вопроса философии» и используется для обоснования этого решения.</a:t>
            </a:r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Гегель создал новую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диалектическую  </a:t>
            </a:r>
            <a:r>
              <a:rPr lang="ru-RU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логику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стала наукой о сущности всех вещей, т. е.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наукой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 законах развития Абсолюта. Но так как, по Гегелю, имеет место исходное тождество бытия и мышления, то эта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диалектическая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логика оказывается одновременно онтологией (учением о развитии бытия), гносеологией (учением о процессе познания, повторяющем процесс развития бытия) и логикой (учением о законах и формах мышления):</a:t>
            </a:r>
          </a:p>
          <a:p>
            <a:pPr>
              <a:spcBef>
                <a:spcPts val="0"/>
              </a:spcBef>
            </a:pP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логика = онтология = гносеология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точки зрения Гегеля, понятия, которыми оперирует мышление, находятся, в непрерывном движении и взаимосвязи; они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постоянно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изменяются, «переходят» или «перетекают» друг в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друга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превращаясь в свою противоположность. В работе «Наука логики» он рассматривает вопрос о становлении и взаимосвязи наиболее общих понятий — философских категорий: «бытие», «ничто», «становление», «качество», «количество», «мера» и т. д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116632"/>
            <a:ext cx="8858311" cy="6500858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 решается эта проблема Гегелем крайне формально – путем построения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триад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различного уровня. Все эти триады имеют одинаковую структуру: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тезис – антитезис – синтез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повторяющую общую структуру Абсолюта. </a:t>
            </a: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этом Гегель указывает, что развитие понятий идет по принципу «от абстрактного — к конкретному», т. е. от наиболее общих, и потому наиболее бедных по содержанию, к менее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общим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и потому более богатым по содержанию. «Обогащение» содержания понятий происходит путем перехода от бедных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односторонних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более богатым, охватывающим в единстве даже противоречивые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понятия.</a:t>
            </a:r>
          </a:p>
          <a:p>
            <a:pPr algn="just"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Поскольку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сущностью Абсолюта у Гегеля является развитие, становление, то каждый объект (понятие) оказывается и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тождественным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и нетождественным самому себе: ведь в процессе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развития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утрачивает одни свойства и получает другие, не переставая тем не менее быть самим собой (например, человек за свою жизнь проходит разные стадии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развития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сначала он — ребенок, потом — зрелый человек, затем — старец. Становясь взрослым, он утрачивает свойства ребенка, приобретая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взамен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иные. А значит, он, будучи взрослым, уже не тождественен себе как ребенку. Но это все тот же человек, и потому является </a:t>
            </a:r>
            <a:r>
              <a:rPr lang="ru-RU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самотождественным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себе). </a:t>
            </a: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Абсолют,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проявляющий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себя как Абсолютная идея и как ее инобытие —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Природа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и тождественен и не тождественен себе. С точки зрения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Гегеля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тождество и различие не существуют отдельно, сами по себе, они всегда взаимосвязаны, это две стороны единого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отношения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Поэтому, говоря о тождестве, необходимо иметь в виду и различие, говоря о различии — тождество.</a:t>
            </a:r>
          </a:p>
          <a:p>
            <a:pPr algn="just"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1" cy="6500858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Теория познания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Людвига Фейербаха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(1804-1872) оптимистична: он верит в силу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человеческого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разума. Фейербах убежден в познаваемости мира. Он последовательный сторонник материалистического сенсуализма, противник агностицизма.</a:t>
            </a: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Новая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философия должна исходить не из абстракций, а из чувственных данных и опыта. Органы чувств человека в этом смысле Фейербах называет органами философии. Тех органов чувств, которые имеет человек, вполне достаточно для адекватного познания вещей. </a:t>
            </a: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этом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гносеология Фейербаха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не односторонне сенсуалистична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Мышление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понимается в ней как необходимая и в известном смысле высшая познавательная способность: именно мышление, опирающееся на чувства и проверяемое чувствами, открывает и высказывает научные и философские истины.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1" cy="6500858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Марксистская 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гносеология.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марксистской гносеологии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то есть в учении о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познании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 Маркса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(1818 – 1883) и его последователей – в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основу положена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теория отражения.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Согласно данной теории - сознание и его функция познание – это высшая форма всеобщего свойства всей материи – отражения. </a:t>
            </a: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философской точки зрения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под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сознанием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понимают человеческую способность целенаправленно, обобщенно и оценочно отражать объективную реальность в чувственных или логических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образах.</a:t>
            </a:r>
          </a:p>
          <a:p>
            <a:pPr algn="just">
              <a:spcBef>
                <a:spcPts val="0"/>
              </a:spcBef>
            </a:pPr>
            <a:endParaRPr lang="ru-RU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Отражение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это воспроизведение свойств одного объекта в другом при их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взаимодействии.</a:t>
            </a: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атрибут, то есть следы воздействия предметов друг на друга, в разных его формах можно действительно обнаружить на всех уровнях организации материального мира. Такими формами являются и царапины на стекле от металлических предметов, и сохранившиеся на Земле кратеры от упавших космических тел, и реакция раздражимости живых существ – и так вплоть до сложных психических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реакций.</a:t>
            </a: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Момент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отражения есть, конечно же, в сознании – в его способности создавать образы на основе чувственного взаимодействия с материальными предметами.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Однако все способности сознания, а также и все познавательные действия, творческие в первую очередь, не могут быть сведены к отражению.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8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8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6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6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1" cy="6500858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Теория отражения (материалистическое объяснение 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природы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сознания).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Суть теории в том, что сознание – это свойство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высокоорганизованной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материи отражать материю.</a:t>
            </a:r>
          </a:p>
          <a:p>
            <a:pPr algn="just">
              <a:spcBef>
                <a:spcPts val="0"/>
              </a:spcBef>
            </a:pPr>
            <a:r>
              <a:rPr lang="x-none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Ключевыми понятиями теории отражения являются: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Отражение механическое, физическое и химическое. </a:t>
            </a:r>
          </a:p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Биологическое отражение – это раздражимость, чувствительность, психическое отражение.</a:t>
            </a:r>
          </a:p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Сознательная форма отражения (сознание).</a:t>
            </a:r>
          </a:p>
          <a:p>
            <a:pPr algn="just">
              <a:spcBef>
                <a:spcPts val="0"/>
              </a:spcBef>
            </a:pPr>
            <a:endParaRPr lang="ru-RU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Раздражимость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это простейшая форма биологического отражения -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реакция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живых организмов (даже растений) на предметы и явления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окружающего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мира (живого и неживого). Пример - высыхание, сворачивание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листьев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жаре, изменение ими формы (возвращение в прежнее положение) после дождя, движение подсолнуха «за солнцем».</a:t>
            </a:r>
          </a:p>
          <a:p>
            <a:pPr algn="just">
              <a:spcBef>
                <a:spcPts val="0"/>
              </a:spcBef>
            </a:pPr>
            <a:endParaRPr lang="ru-RU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Чувствительность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это следующая, более высокая форма биологического отражения - способность живых организмов отражать окружающий мир в виде ощущений.</a:t>
            </a:r>
          </a:p>
          <a:p>
            <a:pPr algn="just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1" cy="6500858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Психическое отражение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это систематизация и осмысление ощущений,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способность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живых организмов (животных, особенно высших) моделировать поведение в целях приспособления к окружающей среде, многовариантно реагировать на возникающие стандартные и нестандартные ситуации,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находить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 них правильный выход.</a:t>
            </a:r>
          </a:p>
          <a:p>
            <a:pPr algn="just">
              <a:spcBef>
                <a:spcPts val="0"/>
              </a:spcBef>
            </a:pPr>
            <a:endParaRPr lang="ru-RU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Сознательная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 отражения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сознание)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высшая форма биологического отражения. Присуще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человеку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и, частично, высшим животным. Сознание - наиболее полное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отражение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окружающего мира и его осмысление, способность к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абстрагированию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рефлексии (получению новых мыслей благодаря мысли - то есть обращенности сознания на само себя - мышлению), способность к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предметно-практической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деятельности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1" cy="6500858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Гносеология позитивизма.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Позитивизм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(от лат.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positivus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положительный) - это философское течение, предлагающее ограничить процесс познания «положительным», т. е. конкретным, фактическим, опытным знанием и отрицающее практическую значимость и смысл общетеоретического («метафизического») познания. </a:t>
            </a: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Основоположником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позитивизма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считается французский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мыслитель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Огюст Конт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(1798-1857), который ввел в оборот и сам термин «позитивная философия». </a:t>
            </a:r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Позитивисты предлагали исследовать только явления предметов и процессов,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отказавшись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стремления познать их сущность. Классический позитивизм утверждал, что наука должна отвечать на вопрос «как» и не должна быть связана с вопросом «почему». </a:t>
            </a: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Таким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образом, она лишь описывает и регистрирует факты, а не объясняет их. </a:t>
            </a:r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Вопросы же абстрактных сущностей – это вопросы метафизики и религии, а наука имеет дело лишь с конкретными предметами, изучать которые можно лишь конкретными методами.</a:t>
            </a:r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человеческое знание делится на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позитивное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связанное с конкретными науками и отвечающее тому, что есть на самом деле, и на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идеологическое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ориентированное на способы установления должного. </a:t>
            </a:r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Знание первого рода является истинным, так как его можно проверить. Знание второго рода находится за пределами истинной оценки. Следовательно, все общественные науки науками не являются, так как в них господствует субъективный интерес, цель, идеал.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2" cy="6572296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Классический позитивизм. 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Учение Конта об относительности познания.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 говорил об относительности нашего познания и утверждал, что единственно абсолютным является принцип относительности наших знаний. Человек не в состоянии составить себе «абсолютных понятий», ибо он не в силах познать внутреннюю природу (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nature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intime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тел и явлений и действительного способа их возникновения.</a:t>
            </a:r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мнению Конта, человек познает не абсолютное бытие, не первопричины, вызывающие сущности, и не конечные их цели, а одни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феномены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он должен удовлетворяться ответами на вопрос: как? — а не на вопросы: почему и для чего? </a:t>
            </a:r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по Конту, задача науки не «объяснять», не исследовать «сущность» или «причину» явлений, а только вывести из основных явлений вторичные явления. Конт утверждает, что любая научная истина относительна и неполна.</a:t>
            </a:r>
          </a:p>
          <a:p>
            <a:pPr algn="just">
              <a:spcBef>
                <a:spcPts val="0"/>
              </a:spcBef>
            </a:pPr>
            <a:endParaRPr lang="ru-RU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Джон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Стюарт Милль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(1806-1873) особое внимание уделял разработке научной методологии и, в частности, </a:t>
            </a:r>
            <a:r>
              <a:rPr lang="ru-RU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индуктивного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метода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Философия должна стать «философией опыта», и любое утверждение может быть признано научным только тогда, когда подтверждено данными опыта.</a:t>
            </a: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отмечал, что единственным источником познания является опыт, единственно допустимым приемом познания –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индукция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она же лежит в основе умозаключений логики и аксиом математики; она должна устанавливать не причины, а только законы явлений. </a:t>
            </a:r>
          </a:p>
          <a:p>
            <a:pPr algn="just"/>
            <a:endParaRPr lang="ru-RU" sz="8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8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8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6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6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116632"/>
            <a:ext cx="8858311" cy="6500858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Герберт Спенсер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(1820-1903) в теории познания требовал того, чтобы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данные о явлениях, в том числе и сверхъестественных, получили эмпирическое подтверждение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Мы не можем знать о природе реальности самой по себе, если о ней нет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проверенных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опыте знаний. Стало быть, мы не можем знать, существует Бог и каков его характер. </a:t>
            </a:r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целом, познание означает процедуру выявления сходных признаков явлений и отбрасывание несходных.</a:t>
            </a:r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Спенсер критически относился к теории и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практике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религии, но допускал возможность дуализма, т.е. одновременного и законного существования науки и религии. Дело в том, полагал британский философ и социолог, что далеко не все подвластно науке и доступно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научному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познанию.</a:t>
            </a:r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Спенсер все знание делит на:</a:t>
            </a:r>
          </a:p>
          <a:p>
            <a:pPr marL="285750" lvl="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знание необъединенное (это в основном обыденное знание); </a:t>
            </a:r>
          </a:p>
          <a:p>
            <a:pPr marL="285750" lvl="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знание частично объединенное,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т.е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научное знание, которое расширяет и систематизирует факты обыденного опыта и является средством приспособления человека к внешней среде; </a:t>
            </a:r>
          </a:p>
          <a:p>
            <a:pPr marL="285750" lvl="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полностью объединенное знание, им оказывается философия. </a:t>
            </a: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философией он понимал совершенно однородное, целостное,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основанное на конкретных науках знание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достигшее универсальной общности, т.е. высшей ступени познания закона, охватывающего весь мир. Согласно Спенсеру, этот закон состоит в развитии (эволюционизм). </a:t>
            </a:r>
          </a:p>
          <a:p>
            <a:pPr algn="just"/>
            <a:endParaRPr lang="ru-RU" sz="8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8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8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6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6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2" cy="6572296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Вторые сущности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производное от первых; отражая родовые и видовые признаки предметов, они раскрывают то общее, что свойственно всему классу одноимённых предметов. Проникновение в глубинную сущность предмета предполагает познание его родовых и видовых признаков, т.е. отражение не единичного и особенного, а общего. Это достигается на второй, понятийной ступени познания, раскрывающей «вторые сущности». </a:t>
            </a:r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«Вторичными сущностями названы те, – пишет Аристотель, – в которых, как в видах и родах, содержатся первые сущности».</a:t>
            </a:r>
          </a:p>
          <a:p>
            <a:pPr algn="just">
              <a:spcBef>
                <a:spcPts val="0"/>
              </a:spcBef>
            </a:pP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Таким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образом, если Платон за первичное реальное бытие принимает общие и неизменные идеи, то Аристотель называет первичным бытием чувственно воспринимаемые вещи; что же касается общего, то оно у него производно – это те общие понятия, которые вырабатываются по отношению к конкретному чувственно воспринимаемому миру.</a:t>
            </a:r>
          </a:p>
          <a:p>
            <a:pPr algn="just">
              <a:spcBef>
                <a:spcPts val="0"/>
              </a:spcBef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Постижение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общего – это привилегия разума, черпающего из чувственного опыта, оно познаётся не на основе созерцания или «воспоминания», а лишь посредством познания единичного. При этом мышление необходимо сопоставлять с практической деятельностью. </a:t>
            </a:r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Вершиной познания является научное познание. Оно собственно и постигает общее.</a:t>
            </a:r>
          </a:p>
          <a:p>
            <a:pPr algn="just"/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483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1" cy="6500858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Махизм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нередко называют «второй формой позитивизма». Его создателями считаются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Эрнст Мах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(1838-1916) и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Рихард </a:t>
            </a:r>
            <a:r>
              <a:rPr lang="ru-RU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Авенариус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(1843-1896).</a:t>
            </a:r>
          </a:p>
          <a:p>
            <a:pPr algn="just">
              <a:spcBef>
                <a:spcPts val="0"/>
              </a:spcBef>
            </a:pP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идея махизма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основе философии должен лежать </a:t>
            </a:r>
            <a:r>
              <a:rPr lang="ru-RU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критический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опыт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(в связи с этим данное направление имеет и еще одно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эмпириокритицизм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Эмпириокритицизм выступает с субъективно-идеалистических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позиций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все предметы, явления окружающего мира представляются человеку в виде «комплекса ощущений».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Следовательно, изучение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окружающего мира возможно только как опытное исследование человеческих ощущений, т.к. свойства вещей никогда не даны нам помимо наших ощущений. И существование вещи сводится к комбинации каких-либо ощущений: цвета, тяжести, звука и т.д. Как считал Э. Мах: «Не тела вызывают ощущения, а комплексы ощущений образуют тела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Концепция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научного познания Э. Маха.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 основных работ Эрнста Маха наиболее важны следующие: «Анализ ощущений и отношение физического и психическому» (1900), «Познание и заблуждение» (1905). </a:t>
            </a:r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Мах придерживался точки зрения, что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познание есть процесс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прогрессивной адаптации к среде,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 вовсе не отражение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действительности.</a:t>
            </a: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x-none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</a:t>
            </a:r>
            <a:r>
              <a:rPr lang="x-none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формой приспособления живого организма к среде является </a:t>
            </a:r>
            <a:r>
              <a:rPr lang="x-none"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ощущение</a:t>
            </a:r>
            <a:r>
              <a:rPr lang="x-none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как результат эволюции видов, следовательно, именно ощущения находятся в основе всех </a:t>
            </a:r>
            <a:r>
              <a:rPr lang="x-none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явлений</a:t>
            </a:r>
            <a:r>
              <a:rPr lang="x-none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Поэтому </a:t>
            </a:r>
            <a:r>
              <a:rPr lang="x-none"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именно ощущения, а не факты, составляют основу научного знания</a:t>
            </a:r>
            <a:r>
              <a:rPr lang="x-none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6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1" cy="6500858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x-none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Говоря о науке, Мах вводит </a:t>
            </a:r>
            <a:r>
              <a:rPr lang="x-none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экономии мышления:</a:t>
            </a:r>
            <a:r>
              <a:rPr lang="x-none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x-none"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сведение понятий к ощущениям и уменьшение за счет этого количества элементов понятийного объяснения.</a:t>
            </a:r>
            <a:r>
              <a:rPr lang="x-none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x-none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x-none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наименьшим интеллектуальным усилием позволяют вести научное познание, причем в наиболее широком спектре фактов, </a:t>
            </a:r>
            <a:r>
              <a:rPr lang="x-none"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научные законы.</a:t>
            </a:r>
            <a:r>
              <a:rPr lang="x-none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Поэтому задача науки в естественных явлениях искать </a:t>
            </a:r>
            <a:r>
              <a:rPr lang="x-none"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 их связи и взаимозависимости.</a:t>
            </a:r>
            <a:r>
              <a:rPr lang="x-none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При выявленной взаимозависимости двух феноменов, наблюдение одного делает ненужным наблюдение другого, определенного первым. Благодаря этому может быть существенно сэкономлен научный труд. </a:t>
            </a:r>
            <a:endParaRPr 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x-none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Неукоснительно </a:t>
            </a:r>
            <a:r>
              <a:rPr lang="x-none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придерживаясь введенного им принципа «экономии мышления», Мах пошел еще дальше Огюста Конта и «отнял» у науки не только объяснительную функцию, но и предсказательную, «оставив» одну только описательную.</a:t>
            </a:r>
            <a:endParaRPr 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же идею </a:t>
            </a:r>
            <a:r>
              <a:rPr lang="ru-RU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Авенариус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выражает в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принципе наименьшей траты сил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По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Авенариусу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вместо того, чтобы тратить усилия на бесполезный поиск «объективной истины» (ее ведь не существует), наука должна, руководствуясь принципом «наименьшей траты сил», заниматься упорядочением данных именно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субъективного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опыта.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1" cy="6500858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Неопозитивизм 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третья форма позитивизма. Он сводит задачи философии не к систематизации конкретного естественно-научного знания, а к деятельности по анализу языковых форм знания. Неопозитивизм в большей степени опирается на логику, и знание для него является действительным только тогда, когда может быть выражено в языке. </a:t>
            </a: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говорить о неопозитивизме как о логико-лингвистической форме позитивизма, которая решает проблемы на основе конвенционализма. Это означает, что тот или иной знак имеет лишь то объективное содержание, которое определяется конвенцией или договором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исследователей.</a:t>
            </a:r>
          </a:p>
          <a:p>
            <a:pPr algn="just">
              <a:spcBef>
                <a:spcPts val="0"/>
              </a:spcBef>
            </a:pPr>
            <a:endParaRPr 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идея неопозитивизма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философия должна заниматься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анализом языка науки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т. к. язык науки - это главное средство, с помощью которого человек позитивно (достоверно, научно)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воспринимает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окружающий мир. Вследствие этого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философия должна заниматься логическим анализом текста, знаков, понятий, связей внутри знаковых систем, семантикой (смыслом), </a:t>
            </a:r>
            <a:r>
              <a:rPr lang="ru-RU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заключенной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знаках.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познания становится единственным предметом философии как строгой науки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познания един, однороден, поэтому применение научных методов возможно не только при изучении природы, но и общества и человека. Наконец, наука - не только модель человеческого познания, но и основное средство переустройства и совершенствования жизни.</a:t>
            </a:r>
          </a:p>
          <a:p>
            <a:pPr algn="just"/>
            <a:endParaRPr lang="ru-RU" sz="8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8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6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6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858311" cy="6500858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Семантический треугольник </a:t>
            </a:r>
            <a:r>
              <a:rPr lang="ru-RU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Готлоба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Фреге.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x-none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Семантика</a:t>
            </a:r>
            <a:r>
              <a:rPr lang="x-none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x-none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(от др.-греч. σημαντικός — обозначающий) — раздел лингвистики, изучающий смысловое значение единиц </a:t>
            </a:r>
            <a:r>
              <a:rPr lang="x-none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языка.</a:t>
            </a:r>
            <a:endParaRPr 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x-none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Фридрих </a:t>
            </a:r>
            <a:r>
              <a:rPr lang="x-none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Людвиг Готлоб Фреге </a:t>
            </a:r>
            <a:r>
              <a:rPr lang="x-none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(1848-1925) - немецкий логик, математик и философ. Представитель школы аналитической философии</a:t>
            </a:r>
            <a:r>
              <a:rPr lang="x-none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Означающее (знак)</a:t>
            </a:r>
          </a:p>
          <a:p>
            <a:pPr algn="just"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Означаемое (значение, денотат)                                           Смысл</a:t>
            </a:r>
          </a:p>
          <a:p>
            <a:pPr algn="just"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Равнобедренный треугольник 1"/>
          <p:cNvSpPr/>
          <p:nvPr/>
        </p:nvSpPr>
        <p:spPr>
          <a:xfrm>
            <a:off x="1979712" y="2204864"/>
            <a:ext cx="4464496" cy="252028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1" cy="6500858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Семантический треугольник Фреге - это революционный шаг по отношению к классическим семантическим моделям, оперирующим только двумя элементами: знаком (означающим) и предметом, который обозначен этим знаком (означаемым, или, в терминологии Фреге, значением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Фреге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вводит третью семантическую инстанцию, которую он называет «смысл»: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знак относится к означаемому не напрямую, а опосредованно, через перспективу смысла. 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теории Фреге значением (предметным значением, денотатом) некоторого имени (знака) называют обозначаемый этим именем предмет или класс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предметов,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смыслом имени (концептом его денотата) называют содержание того же понятия, которое усваивается в процессе его понимания. </a:t>
            </a: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Знак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— соглашение (явное или неявное) о приписывании чему-либо какого-либо определённого смысла, значения. </a:t>
            </a: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Знаком также называют конкретный случай использования такого соглашения для передачи информации. </a:t>
            </a: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Знак может быть составным, то есть состоять из нескольких других знаков. </a:t>
            </a: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Цифры являются знаками чисел. Буквы являются знаками звуков и, вместе со словами, являются знаками человеческого языка.</a:t>
            </a:r>
          </a:p>
          <a:p>
            <a:pPr algn="just"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8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8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6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6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1" cy="6572296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Постпозитивизм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явился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новейшим вариантом позитивизма (вторая по­ловина - конец XX в.). Его главными представителями считаются Карл Поппер (1902-1994), Томас Кун (1922-1996),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Имре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Лакатос (1922-1974), Пол Карл Фейерабенд (1924-1994).</a:t>
            </a:r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Постпозитивизм отходит от приоритетности логического исследования символов (языка, научного аппарата) и обращается к истории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науки.</a:t>
            </a:r>
          </a:p>
          <a:p>
            <a:pPr algn="just">
              <a:spcBef>
                <a:spcPts val="0"/>
              </a:spcBef>
            </a:pPr>
            <a:endParaRPr lang="ru-RU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постпозитивизма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не структуры (подобно неопозитивистам) научного знания (языка, понятий), а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развития научного </a:t>
            </a:r>
            <a:r>
              <a:rPr lang="ru-RU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знания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ts val="0"/>
              </a:spcBef>
            </a:pPr>
            <a:endParaRPr lang="ru-RU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вопросы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постпозитивизма:</a:t>
            </a:r>
          </a:p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возникает новая теория?</a:t>
            </a:r>
          </a:p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она добивается признания?</a:t>
            </a:r>
          </a:p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Каковы критерии сравнения научных теорий, как родственных, так и конкурирующих?</a:t>
            </a:r>
          </a:p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 понимание между сторонниками альтернативных теорий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42900" lvl="0" indent="-342900"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1" cy="6572296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проблемы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постпозитивизма:</a:t>
            </a:r>
          </a:p>
          <a:p>
            <a:pPr marL="285750" lvl="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фальсификации (следует ли отказываться от научной теории в целом при обнаружении в ней одного или нескольких ложных,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оказавшихся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неистинными фактов);</a:t>
            </a:r>
          </a:p>
          <a:p>
            <a:pPr marL="285750" lvl="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правдоподобия научных теорий (по каким критериям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проверить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правдоподобность научных теорий);</a:t>
            </a:r>
          </a:p>
          <a:p>
            <a:pPr marL="285750" lvl="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рациональности (что такое рациональность в науке);</a:t>
            </a:r>
          </a:p>
          <a:p>
            <a:pPr marL="285750" lvl="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соизмеримости научных теорий (по каким критериям следует выяснить родственность, соизмеримость научных теорий);</a:t>
            </a:r>
          </a:p>
          <a:p>
            <a:pPr marL="285750" lvl="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понимания, нахождения общих точек зрения между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представителями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антагонистических теорий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1" cy="6572296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Гносеология прагматизма. Инструментализм Д. Дьюи.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Термин «прагматизм» происходит от греческого слова «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практика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», т.е. дело или действие.</a:t>
            </a:r>
          </a:p>
          <a:p>
            <a:pPr algn="just">
              <a:spcBef>
                <a:spcPts val="0"/>
              </a:spcBef>
            </a:pP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Прагматизм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это философское направление, в котором практика (опыт) выступает в качестве основного методологического принципа, а практическая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эффективность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различных учений и теорий принимается как критерий их истинности. </a:t>
            </a:r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Прагматизм возник в конце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XIX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 в США, а особое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распространение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получил там же и в Европе в первой половине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 Основателями прагматизма считаются американские философы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Чарльз Пирс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(1839-1914) и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Уильям Джемс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(1862-1910). </a:t>
            </a: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собый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вклад в дальнейшую разработку их учения, в становление и развитие современного прагматизма внес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Джон Дьюи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(1859 - 1952),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создал свой вариант прагматизма —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инструментализм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теории познания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Дьюи основным понятием является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«исследование»,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под которым подразумевается и «интеллектуальный поиск», и «обоснованное рассуждение», и «критическая рефлексия». </a:t>
            </a:r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представляет собой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универсальный научный метод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осуществления преобразования неопределенной или сомнительной (проблемной) ситуации в достаточно определенную или решенную с целью превращения элементов изначальной ситуации в некую объединенную целостность. </a:t>
            </a:r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того чтобы внести ясность и гармонию туда, где царят волнение и тревожное сомнение, исследование управляется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интеллектом,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этим эффективным инструментом регуляции человеческого поведения. </a:t>
            </a:r>
          </a:p>
        </p:txBody>
      </p:sp>
    </p:spTree>
    <p:extLst>
      <p:ext uri="{BB962C8B-B14F-4D97-AF65-F5344CB8AC3E}">
        <p14:creationId xmlns:p14="http://schemas.microsoft.com/office/powerpoint/2010/main" xmlns="" val="145736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1" cy="657229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Рефлексивная деятельность осуществляется с помощью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символов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(познавательных средств).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своей гносеологической концепции Дьюи подчеркивал первостепенное значение познавательных средств — символов, таких, как понятия, научные законы, логические приемы, гипотезы и пр. в качестве своеобразных орудий или инструментов в процессе познания. На это указывало и само название его доктрины — «инструментализм». Называя их «ключами к ситуации», философ оценивал познавательные средства функционально, то есть с точки зрения их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обеспечить достижение успеха в ситуации. Познавательные, или инструментальные возможности, актуализируют поиск новых решений на основе выстраивания более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эффективных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отношений с объектами.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отличие от прежнего эмпиризма, Дьюи не признавал «фактов» как чистых данных. С его точки зрения, «факты» всегда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операциональны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поскольку выступают как следствие организации и выбора исследователя.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Ничто в познавательной деятельности не дано иначе, как в отношении к идее или «оперативному плану», который представляет собой «проект вторжения в существующие условия».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Исследователь всегда выступает как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участник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событий, а отнюдь не как незаинтересованный наблюдатель «фактов». В связи с этим Дьюи утверждал, что исследователь имеет дело не с «фактами», но с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«ситуацией»,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являющейся локализацией и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контекстуализацией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опыта.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Данное понятие означало нерасторжимое взаимодействие организма и его окружения, сложившееся в определенный момент времени «здесь-и-сейчас». </a:t>
            </a:r>
          </a:p>
        </p:txBody>
      </p:sp>
    </p:spTree>
    <p:extLst>
      <p:ext uri="{BB962C8B-B14F-4D97-AF65-F5344CB8AC3E}">
        <p14:creationId xmlns:p14="http://schemas.microsoft.com/office/powerpoint/2010/main" xmlns="" val="149932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1" cy="6572296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ситуация представляла собой некоторое единство субъективного и объективного — в нее обязательно входило как некоторое объективное положение дел в мире, так и субъективное осознание этого положения вовлеченным в нее человеком. </a:t>
            </a: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Большинство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ситуаций, в которые включен человек, полагал философ, носят не устойчивый характер, а полны неопределенностей, т.е. они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проблемны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«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развилочны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таких ситуаций характерно ощущение или переживание затруднения перед возникшей проблемой. И они остаются такими для человека до тех пор, пока он не узнает, каким образом в них действовать, пока не станет способным их структурировать, не сможет перевести их в ситуацию реализации решений. </a:t>
            </a: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того, чтобы преобразовать проблемную ситуацию в решенную, необходимо действовать и на субъективном, и на объективном уровнях. На первом — узнать, как можно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изменить существующее положение дел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выяснить объективные свойства явлений, составляющих ситуацию, и законы их изменения, а на втором — уже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руководствуясь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собранными «данными», претворить это изменение в жизнь. </a:t>
            </a: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710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2" cy="6572296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Логика.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Аристотель — основоположник европейской (классической) логики. Он выделил и сформулировал три закона правильного мышления: </a:t>
            </a:r>
          </a:p>
          <a:p>
            <a:pPr marL="342900" lvl="0" indent="-342900" algn="just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Закон тождества; </a:t>
            </a:r>
          </a:p>
          <a:p>
            <a:pPr marL="342900" lvl="0" indent="-342900" algn="just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Закон исключенного третьего; </a:t>
            </a:r>
          </a:p>
          <a:p>
            <a:pPr marL="342900" lvl="0" indent="-342900" algn="just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Закон недопущения противоречия.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Закон тождества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говорит о том, что любое понятие тождественно самому себе. Каждое утверждение должно иметь однозначный смысл, понятный собеседнику. Слова должны использоваться только в их истинном, объективном значении.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Подмена понятий, каламбуры также относятся к нарушению основных законов логического мышления. Когда один предмет обсуждения заменяется другим, каждая из сторон вкладывает разный смысл, но разговор воспринимается, как обсуждение одного и того же. Зачастую подмена бывает умышленной и имеет цель ввести человека в заблуждение ради какой-то выгоды.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Закон исключенного третьего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если одно утверждение является ложным, то противоречащее ему будет истинным. Пример: «У меня есть дети», либо «у меня нет детей». Третий вариант невозможен. Дети не могут быть теоретически или относительно. Этот закон подразумевает выбор «или-или». Оба противоречащих утверждения не могут быть ложными, как и не могут быть одновременно истинными.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Закон </a:t>
            </a:r>
            <a:r>
              <a:rPr lang="ru-RU" sz="1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непротиворечия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исходя из этого закона, следует, что при истинности одной из противоположных мыслей остальные обязательно будут ложными, независимо от их количества. Но если одна из мыслей ложна, это еще не говорит о том, что противоположная обязательно будет верной. Например: «Никто так не считает» и «Все так считают». В данном случае ложность первой мысли еще не доказывает истинность второй. Закон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непротиворечия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действителен только при условии соблюдения закона тождества, когда смысл обсуждения однозначен. </a:t>
            </a:r>
          </a:p>
          <a:p>
            <a:pPr algn="just">
              <a:spcBef>
                <a:spcPts val="0"/>
              </a:spcBef>
            </a:pP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1" cy="6572296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удовлетворительных результатов весь этот процесс преобразования должен был состоять из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пяти этапов,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которые Дьюи охарактеризовал следующим образом: </a:t>
            </a:r>
          </a:p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первой ступени всегда возникает чувство замешательства, неопределенное «сомнение или проблема».</a:t>
            </a:r>
          </a:p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Формулировка проблемы и определение ее границ.</a:t>
            </a:r>
          </a:p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Выдвигается предположение о возможном ее решении — гипотеза.</a:t>
            </a:r>
          </a:p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Выдвинутая гипотеза обязательно должна быть подвержена критическому рассмотрению с точки зрения эмпирических выводов, которые из нее следуют, и тех операций и действий, которые она предполагает.</a:t>
            </a:r>
          </a:p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Завершается исследование проверкой выдвинутой гипотезы путем либо непосредственного наблюдения, либо эксперимента с созданием специальных условий.</a:t>
            </a:r>
          </a:p>
          <a:p>
            <a:pPr algn="just"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378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1" cy="6572296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Гносеология 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иррационализма.</a:t>
            </a: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Особую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группу учений о познании составляют те, которые принято называть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иррационалистическими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(учения школы «философии жизни», экзистенциализм, интуитивизм и др.). </a:t>
            </a:r>
          </a:p>
          <a:p>
            <a:pPr algn="just">
              <a:spcBef>
                <a:spcPts val="0"/>
              </a:spcBef>
            </a:pP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Иррационализм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(от лат.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irrationalis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неразумный) — философская концепция, отрицающая возможность разумного познания действительности или существенным образом ограничивающая такую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возможность.</a:t>
            </a: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Иррационализм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предполагает существование областей миропонимания, недоступных разуму, и достижимых только через такие вещи как инстинкт, интуиция, вера, чувство, воля, мистическое «озарение», воображение, любовь, бессознательное и т.п. </a:t>
            </a: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Таким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образом, иррационализм утверждает алогичный и иррациональный характер самой действительности, исключающий ее познание с помощью разума или делающий такое познание второстепенным. </a:t>
            </a: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Обобщая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достижения иррационализма, можно заключить, что в них осмысливаются некие внутренние, скрытые и чаще неконтролируемые факторы и акты процесса познания. То есть познавательная деятельность переносится сторонниками этих течений преимущественно в сферу бессознательного, даже если само понятие «бессознательное» и не фигурирует в их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концепциях.</a:t>
            </a: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Иррационалистические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тенденции в той или иной мере присущи таким философам, как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Шопенгауэр, Ницше, Кьеркегор, </a:t>
            </a:r>
            <a:r>
              <a:rPr lang="ru-RU" sz="1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Дильтей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Шпенглер, Бергсон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др. </a:t>
            </a:r>
          </a:p>
          <a:p>
            <a:pPr algn="just"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526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1" cy="6572296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Видным представителем иррационализма являлся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Артур Шопенгауэр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(1788 - 1860). </a:t>
            </a: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точки зрения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Шопенгауэра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интуиция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первый и самый важный вид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знания.</a:t>
            </a: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Весь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мир рефлексии строится на интуиции. Согласно Шопенгауэру,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истинно совершенным познанием может быть только созерцание, свободное от любого отношения к практике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Научное мышление всегда сознательно, потому что отдает себе отчет в своих принципах и действиях, а деятельность художника, напротив, бессознательна, иррациональна: она не способна уяснить собственную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сущность.</a:t>
            </a:r>
          </a:p>
          <a:p>
            <a:pPr algn="just">
              <a:spcBef>
                <a:spcPts val="0"/>
              </a:spcBef>
            </a:pPr>
            <a:endParaRPr lang="ru-RU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Фридрих 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Ницше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(1844-1900) - немецкий филолог, писатель и философ, считается основоположником «философии жизни». </a:t>
            </a: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Философия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жизни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иррационалистическое течение в европейской философии, получившее преимущественное развитие в Германии в конце XIX — начале XX 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вв.</a:t>
            </a:r>
          </a:p>
          <a:p>
            <a:pPr algn="just">
              <a:spcBef>
                <a:spcPts val="0"/>
              </a:spcBef>
            </a:pPr>
            <a:endParaRPr lang="ru-RU" sz="1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x-none" sz="1800" i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Познание </a:t>
            </a:r>
            <a:r>
              <a:rPr lang="x-none"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Ницше</a:t>
            </a:r>
            <a:r>
              <a:rPr lang="x-none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это </a:t>
            </a:r>
            <a:r>
              <a:rPr lang="x-none"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интерпретации, истолкования, тесно связанные с внутренней жизнью человека</a:t>
            </a:r>
            <a:r>
              <a:rPr lang="x-none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Ницше отмечает, что один и тот же текст допускает многочисленные интерпретации, так как мысль — это знак со множеством смыслов. Интеллект не способен </a:t>
            </a:r>
            <a:r>
              <a:rPr lang="x-none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познать </a:t>
            </a:r>
            <a:r>
              <a:rPr lang="x-none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мир, и он его не познает, а схематизирует — в той мере, в какой это нужно для практических потребностей организма. Благодаря своей метафоричности и образности, мышление </a:t>
            </a:r>
            <a:r>
              <a:rPr lang="x-none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связывает </a:t>
            </a:r>
            <a:r>
              <a:rPr lang="x-none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человека с действительностью.</a:t>
            </a:r>
            <a:endParaRPr 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417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1" cy="6572296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x-none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Основателем экзистенциализма считается датский философ </a:t>
            </a:r>
            <a:r>
              <a:rPr lang="x-none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Сьорен Кьеркегор</a:t>
            </a:r>
            <a:r>
              <a:rPr lang="x-none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(1813-1855</a:t>
            </a:r>
            <a:r>
              <a:rPr lang="x-none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Способом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познания истины в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экзистенциальной философии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признается не мысль, а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переживание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«Исходной точкой достижения абсолюта является не сомнение, а отчаяние» (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Кьеркегор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spcBef>
                <a:spcPts val="0"/>
              </a:spcBef>
            </a:pP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Вильгельм </a:t>
            </a:r>
            <a:r>
              <a:rPr lang="ru-RU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Дильтей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(1833-1911) немецкий философ и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историк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культуры, один из основателей философии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жизни.</a:t>
            </a: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1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Дильтею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познание – также, прежде всего, переживание. Поэтому жизнь – это мир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переживаний.</a:t>
            </a: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процессе переживания жизни происходит разделение Я и объекта, но существуют они, тем не менее, совместно и связаны друг с другом. То, что они связаны – объект и субъект, – ощущается только лишь в переживании жизни. В интеллектуальной, рассудочной деятельности эта связь разрывается. Поэтому интеллект не может познать мир, в интеллекте человек ощущает себя чуждым миру. </a:t>
            </a: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Науки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основанные на рассудке, – математика, естествознание, психология – не могут познать мир. Эти науки познают лишь образы этого мира, как они являются в сознании. Они познают символы, а не сами вещи. Переживание же позволяет проникнуть в саму вещь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ts val="0"/>
              </a:spcBef>
            </a:pP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Дильтей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отмечает, что философия должна анализировать сознание. Где сознание, осуществляющие процесс познания, понимается как цельный комплекс психических переживаний, а всякая интеллектуальная деятельность – как неразрывно связанная с мотивами этой деятельности, эмоциями, сопровождающим процесс рассуждения и т.д., относящимся к сфере психической жизни.</a:t>
            </a:r>
          </a:p>
          <a:p>
            <a:pPr algn="just"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212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1" cy="6572296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Освальд Арнольд </a:t>
            </a:r>
            <a:r>
              <a:rPr lang="ru-RU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Готтфрид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Шпенглер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(1880–1936) - немецкий философ, представитель философии жизни.</a:t>
            </a:r>
          </a:p>
          <a:p>
            <a:pPr algn="just">
              <a:spcBef>
                <a:spcPts val="0"/>
              </a:spcBef>
            </a:pP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Научное познание для Шпенглера - не есть познание или отражение внешнего мира. Оно есть не более как самовыражение и проецирование вовне внутреннего мира, души человека. 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Согласно Шпенглеру, наука, логика убивают жизнь. В полном согласии с Бергсоном и Ницше Шпенглер говорит, что наука нужна вовсе не для понимания действительности, а для ее приспособления. Интеллект и опирающаяся на него наука имеют вовсе не теоретическое, а практическое, техническое значение.</a:t>
            </a: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Шпенглер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субъективный идеалист и агностик и иррационалист. Он продолжает линию критики разума Ницше,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Дильтея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Бергсона и других представителей иррационализма.</a:t>
            </a:r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Шпенглер подменяет действительность представлениями о ней (субъективный идеализм). Поскольку представления о мире изменяются с развитием науки, философии и человечества вообще, Шпенглер утверждает, что никакого мира самого по себе нет, а есть только различные физические теории природы.</a:t>
            </a: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Таким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образом, теория познания Шпенглера представляет собой крайнюю форму релятивизма и скептицизма. Для него принципиально не существует знания об объективном мире, а следовательно, и объективной истины. Для подлинного мыслителя нет абсолютно правильных или абсолютно неправильных точек зрения. Все относительно, все изменчиво, все преходяще. </a:t>
            </a:r>
          </a:p>
          <a:p>
            <a:pPr algn="just"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179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1" cy="6572296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Учение Бергсона. Иррационалистический интуитивизм.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Бергсон Анри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(1859-1941) — французский философ,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представитель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философии жизни.</a:t>
            </a:r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Гносеология Бергсона носит 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дуалистический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характер. Он различает два основных типа знания: рассудочное и интуитивное. </a:t>
            </a: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Рассудочное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знание является для него полезной субъективной конструкцией, а не отражением действительности. Рассудок способен мыслить лишь в общих понятиях, он - 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статичен и механистичен. 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 стремится понять целое как сумму частей, движение и изменение - как сумму неподвижностей, смена которых дает иллюзию движения и изменения.</a:t>
            </a: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противоположность рассудку, </a:t>
            </a:r>
            <a:r>
              <a:rPr lang="ru-RU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интуиция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способная схватывать индивидуальное, 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органична и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динамична. Она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схватывает предмет в его целостности, неповторимой индивидуальности, в его творческой изменчивости, составляющей</a:t>
            </a:r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сравнению с живой интуицией, рассудочное знание носит обедненный характер, рассудок еще и искажает картину действительности. Практически это искажение оправданно, т.к. оно дает нам схему действительности, необходимую для ориентации в мире ради практического воздействия на окружающую среду.</a:t>
            </a:r>
          </a:p>
        </p:txBody>
      </p:sp>
    </p:spTree>
    <p:extLst>
      <p:ext uri="{BB962C8B-B14F-4D97-AF65-F5344CB8AC3E}">
        <p14:creationId xmlns:p14="http://schemas.microsoft.com/office/powerpoint/2010/main" xmlns="" val="325037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1" cy="6572296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противоположность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рассудку,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интуиция не преследует практических целей, она бескорыстна, поскольку вырастает из чистого стремления к познанию.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Таким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образом, Бергсон выдвигает на первый план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иррациональную интуицию.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Прототипом интуиции в биоорганическом мире является инстинкт, лишенный, однако, характера разумности, который присущ интуиции. </a:t>
            </a: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Отношение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между рассудком и инстинктом Бергсон выражает в следующей парадоксальной формуле: «Рассудок рассуждает о жизни, но не в силах понять ее; инстинкту, напротив, открыты все тайны жизни, но он никогда не станет о них рассуждать». В процессе развития человечества инстинкт и интуиция были пожертвованы в пользу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рассудка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508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142852"/>
            <a:ext cx="8821644" cy="6526508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эпоху Средневековья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главным центром познавательных усилий человека признавался Бог и его творения, вершиной которых человек и является. Познание в рамках средневековой религиозной гносеологии рассматривалось процессом движения к Богу, приближения к Божественному смыслу.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Такой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наделялся преимущественно мистическим характером. 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Разум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признавался вспомогательным инструментом веры, а точнее, инструментом обоснования постулатов богословия.</a:t>
            </a:r>
          </a:p>
          <a:p>
            <a:pPr algn="just">
              <a:spcBef>
                <a:spcPts val="0"/>
              </a:spcBef>
            </a:pP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Гносеология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Августина Блаженного.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теории познания Августином была провозглашена формула: «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Верую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чтобы понимать». Эта формула не означает отказа от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рационального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познания вообще, но утверждает безусловный примат веры. 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Вера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это знание уверовавшего, но веру нельзя обрести без милости божией. Познание возможно лишь при условии веры в Бога, которая даруется нам с Божьей помощью и, прежде всего, через Откровение (Священное Писание, т.е. Библию), данное Богом всем людям. 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Человек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верит тогда, когда у него отсутствует личное, собственное знание о предмете. Вера заменяет отсутствие личного знания в отношении сверхъестественного. 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Таким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образом, самым достоверным знанием является знание, полученное от Бога. Ведь это самый авторитетный учитель человека. Достоверное знание — это знание человека о своем собственном бытии и сознании.</a:t>
            </a: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2" cy="6572296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Ступени познания истины:</a:t>
            </a:r>
          </a:p>
          <a:p>
            <a:pPr marL="342900" lvl="0" indent="-342900" algn="just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Чувственное восприятие.</a:t>
            </a:r>
          </a:p>
          <a:p>
            <a:pPr marL="342900" lvl="0" indent="-342900" algn="just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Умственное созерцание (интуиция), т. е. непонятийное, образное мышление, которое дает знание умопостигаемых вещей. Поэтому «мысли» - это, скорее образы, а не логическое мышление.</a:t>
            </a:r>
          </a:p>
          <a:p>
            <a:pPr marL="342900" lvl="0" indent="-342900" algn="just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Разум (высший тип мыслительной деятельности) — это мистическое прикосновение к высшей истине — просветление, интеллектуальное </a:t>
            </a:r>
            <a:r>
              <a:rPr lang="ru-RU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моральное </a:t>
            </a: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совершенствование. Разум — это взор души, которым она созерцает истинное.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endParaRPr lang="en-US" sz="19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ru-RU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Таким </a:t>
            </a: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образом, гносеологический смысл позиции Августина – познание начинается с веры авторитету (Богу) и движется от нее к разуму, а разум приводит человека к пониманию и знанию</a:t>
            </a:r>
            <a:r>
              <a:rPr lang="ru-RU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9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endParaRPr 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ru-RU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Гносеология Фомы Аквинского.</a:t>
            </a: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Фома </a:t>
            </a:r>
            <a:r>
              <a:rPr lang="ru-RU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создал </a:t>
            </a: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учение </a:t>
            </a:r>
            <a:r>
              <a:rPr lang="ru-RU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 соотношении веры и разума</a:t>
            </a: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Помимо богословия, есть еще один путь знания о Боге – это научно-рациональный путь. Это познание через природу, при помощи </a:t>
            </a:r>
            <a:r>
              <a:rPr lang="ru-RU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естественных </a:t>
            </a: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познавательных способностей или природного разума.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ru-RU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Естественное </a:t>
            </a: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познание начинается с </a:t>
            </a:r>
            <a:r>
              <a:rPr lang="ru-RU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ощущений</a:t>
            </a: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Чувства относятся к роду духовного </a:t>
            </a:r>
            <a:r>
              <a:rPr lang="ru-RU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восприятия </a:t>
            </a: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воздействия (важное уточнение Фомы, отделяющее психическое от физиологического в процессе </a:t>
            </a:r>
            <a:r>
              <a:rPr lang="ru-RU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ощущения</a:t>
            </a: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Ощущение есть вступление в чувствующий орган подобия (образа) вещи. </a:t>
            </a:r>
          </a:p>
          <a:p>
            <a:pPr algn="just"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2" cy="6572296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Человеческий разум (интеллект) складывается из двух познавательных способностей:</a:t>
            </a:r>
          </a:p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Возможный (пассивный) интеллект - это потенциальная способность ума воспринимать умопостигаемые объекты (понятия) и познавать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сущности.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Деятельный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(активный) интеллект – это сила, которая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осуществляет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потенциальную способность возможного интеллекта, содействует ее переходу в актуальное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состояние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познания и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размышления.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0"/>
              </a:spcBef>
            </a:pP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Человек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согласно Фоме Аквинскому, руководствуется не только разумом, ему необходимо божественное откровение.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Следует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отличать истины разума от высших истин, познаваемых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через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Откровение. 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0"/>
              </a:spcBef>
            </a:pP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Фома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Аквинский выдвинул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гносеологический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истины веры и разума различны, но они не противоречат друг другу, вера и разум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предполагают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друг друга, между ними существует гармония.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Вера 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предостерегает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разум от ошибок, 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предназначение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разума — служить 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вере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0"/>
              </a:spcBef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Разум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готовит человеческое сознание к восприятию веры,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доказывая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истины, которые вера предопределяет; разум объясняет и развивает истины веры в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научной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форме; разум защищает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истины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данные через Откровение. </a:t>
            </a: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2346</TotalTime>
  <Words>10517</Words>
  <Application>Microsoft Office PowerPoint</Application>
  <PresentationFormat>Экран (4:3)</PresentationFormat>
  <Paragraphs>665</Paragraphs>
  <Slides>66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66</vt:i4>
      </vt:variant>
    </vt:vector>
  </HeadingPairs>
  <TitlesOfParts>
    <vt:vector size="67" baseType="lpstr">
      <vt:lpstr>Тема Office</vt:lpstr>
      <vt:lpstr>Основные типы гносеологических учений.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  <vt:lpstr>Слайд 48</vt:lpstr>
      <vt:lpstr>Слайд 49</vt:lpstr>
      <vt:lpstr>Слайд 50</vt:lpstr>
      <vt:lpstr>Слайд 51</vt:lpstr>
      <vt:lpstr>Слайд 52</vt:lpstr>
      <vt:lpstr>Слайд 53</vt:lpstr>
      <vt:lpstr>Слайд 54</vt:lpstr>
      <vt:lpstr>Слайд 55</vt:lpstr>
      <vt:lpstr>Слайд 56</vt:lpstr>
      <vt:lpstr>Слайд 57</vt:lpstr>
      <vt:lpstr>Слайд 58</vt:lpstr>
      <vt:lpstr>Слайд 59</vt:lpstr>
      <vt:lpstr>Слайд 60</vt:lpstr>
      <vt:lpstr>Слайд 61</vt:lpstr>
      <vt:lpstr>Слайд 62</vt:lpstr>
      <vt:lpstr>Слайд 63</vt:lpstr>
      <vt:lpstr>Слайд 64</vt:lpstr>
      <vt:lpstr>Слайд 65</vt:lpstr>
      <vt:lpstr>Слайд 66</vt:lpstr>
    </vt:vector>
  </TitlesOfParts>
  <Company>stankin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периоды в истории и философии науки </dc:title>
  <dc:creator>fil</dc:creator>
  <cp:lastModifiedBy>fil</cp:lastModifiedBy>
  <cp:revision>361</cp:revision>
  <dcterms:created xsi:type="dcterms:W3CDTF">2016-02-18T07:23:32Z</dcterms:created>
  <dcterms:modified xsi:type="dcterms:W3CDTF">2020-02-25T08:38:38Z</dcterms:modified>
</cp:coreProperties>
</file>