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363" r:id="rId4"/>
    <p:sldId id="350" r:id="rId5"/>
    <p:sldId id="349" r:id="rId6"/>
    <p:sldId id="289" r:id="rId7"/>
    <p:sldId id="287" r:id="rId8"/>
    <p:sldId id="258" r:id="rId9"/>
    <p:sldId id="290" r:id="rId10"/>
    <p:sldId id="351" r:id="rId11"/>
    <p:sldId id="352" r:id="rId12"/>
    <p:sldId id="353" r:id="rId13"/>
    <p:sldId id="354" r:id="rId14"/>
    <p:sldId id="364" r:id="rId15"/>
    <p:sldId id="291"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418" autoAdjust="0"/>
    <p:restoredTop sz="94692" autoAdjust="0"/>
  </p:normalViewPr>
  <p:slideViewPr>
    <p:cSldViewPr>
      <p:cViewPr>
        <p:scale>
          <a:sx n="90" d="100"/>
          <a:sy n="90" d="100"/>
        </p:scale>
        <p:origin x="-240" y="-4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70" d="100"/>
          <a:sy n="70" d="100"/>
        </p:scale>
        <p:origin x="-32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8AB1D6-30AA-4CA6-99FD-980491164296}" type="datetimeFigureOut">
              <a:rPr lang="ru-RU" smtClean="0"/>
              <a:pPr/>
              <a:t>01.04.2020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5AE83B-B78C-4D94-8D91-1F19696FCE5F}" type="slidenum">
              <a:rPr lang="ru-RU" smtClean="0"/>
              <a:pPr/>
              <a:t>‹#›</a:t>
            </a:fld>
            <a:endParaRPr lang="ru-RU"/>
          </a:p>
        </p:txBody>
      </p:sp>
    </p:spTree>
    <p:extLst>
      <p:ext uri="{BB962C8B-B14F-4D97-AF65-F5344CB8AC3E}">
        <p14:creationId xmlns:p14="http://schemas.microsoft.com/office/powerpoint/2010/main" val="273568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A45AE83B-B78C-4D94-8D91-1F19696FCE5F}" type="slidenum">
              <a:rPr lang="ru-RU" smtClean="0"/>
              <a:pPr/>
              <a:t>4</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6"/>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0E2FC50-6BAC-4634-8DA2-0E2EE76CB92E}" type="datetimeFigureOut">
              <a:rPr lang="ru-RU" smtClean="0"/>
              <a:pPr/>
              <a:t>01.04.2020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E2FC50-6BAC-4634-8DA2-0E2EE76CB92E}" type="datetimeFigureOut">
              <a:rPr lang="ru-RU" smtClean="0"/>
              <a:pPr/>
              <a:t>01.04.2020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9"/>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E2FC50-6BAC-4634-8DA2-0E2EE76CB92E}" type="datetimeFigureOut">
              <a:rPr lang="ru-RU" smtClean="0"/>
              <a:pPr/>
              <a:t>01.04.2020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E2FC50-6BAC-4634-8DA2-0E2EE76CB92E}" type="datetimeFigureOut">
              <a:rPr lang="ru-RU" smtClean="0"/>
              <a:pPr/>
              <a:t>01.04.2020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0E2FC50-6BAC-4634-8DA2-0E2EE76CB92E}" type="datetimeFigureOut">
              <a:rPr lang="ru-RU" smtClean="0"/>
              <a:pPr/>
              <a:t>01.04.2020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0E2FC50-6BAC-4634-8DA2-0E2EE76CB92E}" type="datetimeFigureOut">
              <a:rPr lang="ru-RU" smtClean="0"/>
              <a:pPr/>
              <a:t>01.04.2020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0E2FC50-6BAC-4634-8DA2-0E2EE76CB92E}" type="datetimeFigureOut">
              <a:rPr lang="ru-RU" smtClean="0"/>
              <a:pPr/>
              <a:t>01.04.2020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0E2FC50-6BAC-4634-8DA2-0E2EE76CB92E}" type="datetimeFigureOut">
              <a:rPr lang="ru-RU" smtClean="0"/>
              <a:pPr/>
              <a:t>01.04.2020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0E2FC50-6BAC-4634-8DA2-0E2EE76CB92E}" type="datetimeFigureOut">
              <a:rPr lang="ru-RU" smtClean="0"/>
              <a:pPr/>
              <a:t>01.04.2020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0E2FC50-6BAC-4634-8DA2-0E2EE76CB92E}" type="datetimeFigureOut">
              <a:rPr lang="ru-RU" smtClean="0"/>
              <a:pPr/>
              <a:t>01.04.2020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1"/>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0E2FC50-6BAC-4634-8DA2-0E2EE76CB92E}" type="datetimeFigureOut">
              <a:rPr lang="ru-RU" smtClean="0"/>
              <a:pPr/>
              <a:t>01.04.2020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2FC50-6BAC-4634-8DA2-0E2EE76CB92E}" type="datetimeFigureOut">
              <a:rPr lang="ru-RU" smtClean="0"/>
              <a:pPr/>
              <a:t>01.04.2020</a:t>
            </a:fld>
            <a:endParaRPr lang="ru-RU"/>
          </a:p>
        </p:txBody>
      </p:sp>
      <p:sp>
        <p:nvSpPr>
          <p:cNvPr id="5" name="Нижний колонтитул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993BD-EBC2-4D71-94E9-462A320E92C6}"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14348" y="714357"/>
            <a:ext cx="7772400" cy="1470025"/>
          </a:xfrm>
        </p:spPr>
        <p:txBody>
          <a:bodyPr>
            <a:normAutofit/>
          </a:bodyPr>
          <a:lstStyle/>
          <a:p>
            <a:r>
              <a:rPr lang="ru-RU" sz="2400" b="1" dirty="0">
                <a:latin typeface="Times New Roman" pitchFamily="18" charset="0"/>
                <a:cs typeface="Times New Roman" pitchFamily="18" charset="0"/>
              </a:rPr>
              <a:t>Проблема истины в гносеологии.</a:t>
            </a:r>
            <a:endParaRPr lang="ru-RU" sz="2000" dirty="0">
              <a:latin typeface="Times New Roman" pitchFamily="18" charset="0"/>
              <a:cs typeface="Times New Roman" pitchFamily="18" charset="0"/>
            </a:endParaRPr>
          </a:p>
        </p:txBody>
      </p:sp>
      <p:sp>
        <p:nvSpPr>
          <p:cNvPr id="3" name="Подзаголовок 2"/>
          <p:cNvSpPr>
            <a:spLocks noGrp="1"/>
          </p:cNvSpPr>
          <p:nvPr>
            <p:ph type="subTitle" idx="1"/>
          </p:nvPr>
        </p:nvSpPr>
        <p:spPr>
          <a:xfrm>
            <a:off x="357157" y="1785926"/>
            <a:ext cx="8501123" cy="3857652"/>
          </a:xfrm>
        </p:spPr>
        <p:txBody>
          <a:bodyPr>
            <a:normAutofit/>
          </a:bodyPr>
          <a:lstStyle/>
          <a:p>
            <a:pPr>
              <a:spcBef>
                <a:spcPts val="0"/>
              </a:spcBef>
            </a:pPr>
            <a:r>
              <a:rPr lang="ru-RU" sz="2000" b="1" dirty="0" smtClean="0">
                <a:solidFill>
                  <a:schemeClr val="tx1"/>
                </a:solidFill>
                <a:latin typeface="Times New Roman" pitchFamily="18" charset="0"/>
                <a:cs typeface="Times New Roman" pitchFamily="18" charset="0"/>
              </a:rPr>
              <a:t>План лекции</a:t>
            </a:r>
            <a:endParaRPr lang="en-US" sz="2000" b="1" dirty="0" smtClean="0">
              <a:solidFill>
                <a:schemeClr val="tx1"/>
              </a:solidFill>
              <a:latin typeface="Times New Roman" pitchFamily="18" charset="0"/>
              <a:cs typeface="Times New Roman" pitchFamily="18" charset="0"/>
            </a:endParaRPr>
          </a:p>
          <a:p>
            <a:pPr>
              <a:spcBef>
                <a:spcPts val="0"/>
              </a:spcBef>
            </a:pPr>
            <a:endParaRPr lang="ru-RU" sz="2000" b="1" dirty="0" smtClean="0">
              <a:solidFill>
                <a:schemeClr val="tx1"/>
              </a:solidFill>
              <a:latin typeface="Times New Roman" pitchFamily="18" charset="0"/>
              <a:cs typeface="Times New Roman" pitchFamily="18" charset="0"/>
            </a:endParaRPr>
          </a:p>
          <a:p>
            <a:pPr marL="457200" lvl="0" indent="-457200" algn="just">
              <a:spcBef>
                <a:spcPts val="0"/>
              </a:spcBef>
              <a:buFont typeface="+mj-lt"/>
              <a:buAutoNum type="arabicPeriod"/>
            </a:pPr>
            <a:r>
              <a:rPr lang="ru-RU" sz="2000" dirty="0" smtClean="0">
                <a:solidFill>
                  <a:schemeClr val="tx1"/>
                </a:solidFill>
                <a:latin typeface="Times New Roman" pitchFamily="18" charset="0"/>
                <a:cs typeface="Times New Roman" pitchFamily="18" charset="0"/>
              </a:rPr>
              <a:t>Понятие </a:t>
            </a:r>
            <a:r>
              <a:rPr lang="ru-RU" sz="2000" dirty="0">
                <a:solidFill>
                  <a:schemeClr val="tx1"/>
                </a:solidFill>
                <a:latin typeface="Times New Roman" pitchFamily="18" charset="0"/>
                <a:cs typeface="Times New Roman" pitchFamily="18" charset="0"/>
              </a:rPr>
              <a:t>истины. Истина как цель познания. </a:t>
            </a:r>
          </a:p>
          <a:p>
            <a:pPr marL="457200" lvl="0" indent="-457200" algn="just">
              <a:spcBef>
                <a:spcPts val="0"/>
              </a:spcBef>
              <a:buFont typeface="+mj-lt"/>
              <a:buAutoNum type="arabicPeriod"/>
            </a:pPr>
            <a:r>
              <a:rPr lang="ru-RU" sz="2000" dirty="0" smtClean="0">
                <a:solidFill>
                  <a:schemeClr val="tx1"/>
                </a:solidFill>
                <a:latin typeface="Times New Roman" pitchFamily="18" charset="0"/>
                <a:cs typeface="Times New Roman" pitchFamily="18" charset="0"/>
              </a:rPr>
              <a:t>Проблема </a:t>
            </a:r>
            <a:r>
              <a:rPr lang="ru-RU" sz="2000" dirty="0">
                <a:solidFill>
                  <a:schemeClr val="tx1"/>
                </a:solidFill>
                <a:latin typeface="Times New Roman" pitchFamily="18" charset="0"/>
                <a:cs typeface="Times New Roman" pitchFamily="18" charset="0"/>
              </a:rPr>
              <a:t>критериев истины. </a:t>
            </a:r>
          </a:p>
          <a:p>
            <a:pPr marL="457200" lvl="0" indent="-457200" algn="just">
              <a:spcBef>
                <a:spcPts val="0"/>
              </a:spcBef>
              <a:buFont typeface="+mj-lt"/>
              <a:buAutoNum type="arabicPeriod"/>
            </a:pPr>
            <a:r>
              <a:rPr lang="ru-RU" sz="2000" dirty="0" smtClean="0">
                <a:solidFill>
                  <a:schemeClr val="tx1"/>
                </a:solidFill>
                <a:latin typeface="Times New Roman" pitchFamily="18" charset="0"/>
                <a:cs typeface="Times New Roman" pitchFamily="18" charset="0"/>
              </a:rPr>
              <a:t>Современные </a:t>
            </a:r>
            <a:r>
              <a:rPr lang="ru-RU" sz="2000" dirty="0">
                <a:solidFill>
                  <a:schemeClr val="tx1"/>
                </a:solidFill>
                <a:latin typeface="Times New Roman" pitchFamily="18" charset="0"/>
                <a:cs typeface="Times New Roman" pitchFamily="18" charset="0"/>
              </a:rPr>
              <a:t>теории истины.</a:t>
            </a:r>
          </a:p>
          <a:p>
            <a:pPr algn="just">
              <a:spcBef>
                <a:spcPts val="0"/>
              </a:spcBef>
            </a:pPr>
            <a:endParaRPr lang="ru-RU" sz="2000" b="1" dirty="0">
              <a:solidFill>
                <a:schemeClr val="tx1"/>
              </a:solidFill>
              <a:latin typeface="Times New Roman" pitchFamily="18" charset="0"/>
              <a:cs typeface="Times New Roman" pitchFamily="18" charset="0"/>
            </a:endParaRPr>
          </a:p>
          <a:p>
            <a:pPr algn="just">
              <a:lnSpc>
                <a:spcPct val="120000"/>
              </a:lnSpc>
              <a:spcBef>
                <a:spcPts val="0"/>
              </a:spcBef>
            </a:pPr>
            <a:endParaRPr lang="ru-RU" sz="2000" dirty="0">
              <a:solidFill>
                <a:schemeClr val="tx1"/>
              </a:solidFill>
              <a:latin typeface="Times New Roman" pitchFamily="18" charset="0"/>
              <a:cs typeface="Times New Roman" pitchFamily="18" charset="0"/>
            </a:endParaRPr>
          </a:p>
          <a:p>
            <a:pPr algn="just">
              <a:lnSpc>
                <a:spcPct val="120000"/>
              </a:lnSpc>
              <a:spcBef>
                <a:spcPts val="0"/>
              </a:spcBef>
            </a:pPr>
            <a:endParaRPr lang="ru-RU"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2844" y="142852"/>
            <a:ext cx="8858312" cy="6463308"/>
          </a:xfrm>
          <a:prstGeom prst="rect">
            <a:avLst/>
          </a:prstGeom>
        </p:spPr>
        <p:txBody>
          <a:bodyPr wrap="square">
            <a:spAutoFit/>
          </a:bodyPr>
          <a:lstStyle/>
          <a:p>
            <a:pPr algn="just"/>
            <a:r>
              <a:rPr lang="ru-RU" b="1" dirty="0">
                <a:latin typeface="Times New Roman" panose="02020603050405020304" pitchFamily="18" charset="0"/>
                <a:cs typeface="Times New Roman" panose="02020603050405020304" pitchFamily="18" charset="0"/>
              </a:rPr>
              <a:t>Современные теории истины.</a:t>
            </a:r>
            <a:endParaRPr lang="ru-RU" dirty="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современной философии существуют основные концепции в решении проблемы истины.</a:t>
            </a:r>
          </a:p>
          <a:p>
            <a:pPr algn="just"/>
            <a:r>
              <a:rPr lang="ru-RU" b="1" dirty="0" smtClean="0">
                <a:latin typeface="Times New Roman" panose="02020603050405020304" pitchFamily="18" charset="0"/>
                <a:cs typeface="Times New Roman" panose="02020603050405020304" pitchFamily="18" charset="0"/>
              </a:rPr>
              <a:t>1.</a:t>
            </a:r>
            <a:r>
              <a:rPr lang="ru-RU" dirty="0">
                <a:latin typeface="Times New Roman" panose="02020603050405020304" pitchFamily="18" charset="0"/>
                <a:cs typeface="Times New Roman" panose="02020603050405020304" pitchFamily="18" charset="0"/>
              </a:rPr>
              <a:t> </a:t>
            </a:r>
            <a:r>
              <a:rPr lang="ru-RU" b="1" dirty="0" smtClean="0">
                <a:latin typeface="Times New Roman" panose="02020603050405020304" pitchFamily="18" charset="0"/>
                <a:cs typeface="Times New Roman" panose="02020603050405020304" pitchFamily="18" charset="0"/>
              </a:rPr>
              <a:t>Классическая </a:t>
            </a:r>
            <a:r>
              <a:rPr lang="ru-RU" b="1" dirty="0">
                <a:latin typeface="Times New Roman" panose="02020603050405020304" pitchFamily="18" charset="0"/>
                <a:cs typeface="Times New Roman" panose="02020603050405020304" pitchFamily="18" charset="0"/>
              </a:rPr>
              <a:t>концепция</a:t>
            </a:r>
            <a:r>
              <a:rPr lang="ru-RU" dirty="0">
                <a:latin typeface="Times New Roman" panose="02020603050405020304" pitchFamily="18" charset="0"/>
                <a:cs typeface="Times New Roman" panose="02020603050405020304" pitchFamily="18" charset="0"/>
              </a:rPr>
              <a:t>. Ее истоки находятся в учении Аристотеля. Она называется часто </a:t>
            </a:r>
            <a:r>
              <a:rPr lang="ru-RU" b="1" dirty="0">
                <a:latin typeface="Times New Roman" panose="02020603050405020304" pitchFamily="18" charset="0"/>
                <a:cs typeface="Times New Roman" panose="02020603050405020304" pitchFamily="18" charset="0"/>
              </a:rPr>
              <a:t>корреспондентской </a:t>
            </a:r>
            <a:r>
              <a:rPr lang="ru-RU" dirty="0">
                <a:latin typeface="Times New Roman" panose="02020603050405020304" pitchFamily="18" charset="0"/>
                <a:cs typeface="Times New Roman" panose="02020603050405020304" pitchFamily="18" charset="0"/>
              </a:rPr>
              <a:t>(от лат. </a:t>
            </a:r>
            <a:r>
              <a:rPr lang="ru-RU" dirty="0" err="1">
                <a:latin typeface="Times New Roman" panose="02020603050405020304" pitchFamily="18" charset="0"/>
                <a:cs typeface="Times New Roman" panose="02020603050405020304" pitchFamily="18" charset="0"/>
              </a:rPr>
              <a:t>respondeo</a:t>
            </a:r>
            <a:r>
              <a:rPr lang="ru-RU" dirty="0">
                <a:latin typeface="Times New Roman" panose="02020603050405020304" pitchFamily="18" charset="0"/>
                <a:cs typeface="Times New Roman" panose="02020603050405020304" pitchFamily="18" charset="0"/>
              </a:rPr>
              <a:t> – отвечать, соответствовать). </a:t>
            </a:r>
          </a:p>
          <a:p>
            <a:pPr algn="just"/>
            <a:r>
              <a:rPr lang="ru-RU" b="1" dirty="0">
                <a:latin typeface="Times New Roman" panose="02020603050405020304" pitchFamily="18" charset="0"/>
                <a:cs typeface="Times New Roman" panose="02020603050405020304" pitchFamily="18" charset="0"/>
              </a:rPr>
              <a:t>Истина – это такое знание, которое</a:t>
            </a:r>
            <a:r>
              <a:rPr lang="ru-RU"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соответствует объекту познания, то есть знание должно</a:t>
            </a:r>
            <a:r>
              <a:rPr lang="ru-RU"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быть адекватно содержанию объекта </a:t>
            </a:r>
            <a:r>
              <a:rPr lang="ru-RU" dirty="0">
                <a:latin typeface="Times New Roman" panose="02020603050405020304" pitchFamily="18" charset="0"/>
                <a:cs typeface="Times New Roman" panose="02020603050405020304" pitchFamily="18" charset="0"/>
              </a:rPr>
              <a:t>и тогда оно может считаться истинным.</a:t>
            </a:r>
          </a:p>
          <a:p>
            <a:pPr algn="just"/>
            <a:r>
              <a:rPr lang="ru-RU" i="1" dirty="0">
                <a:latin typeface="Times New Roman" panose="02020603050405020304" pitchFamily="18" charset="0"/>
                <a:cs typeface="Times New Roman" panose="02020603050405020304" pitchFamily="18" charset="0"/>
              </a:rPr>
              <a:t>Истина пони­мается как знание, соответствующее действительности </a:t>
            </a:r>
            <a:r>
              <a:rPr lang="ru-RU" dirty="0">
                <a:latin typeface="Times New Roman" panose="02020603050405020304" pitchFamily="18" charset="0"/>
                <a:cs typeface="Times New Roman" panose="02020603050405020304" pitchFamily="18" charset="0"/>
              </a:rPr>
              <a:t>(Аристотель). </a:t>
            </a:r>
            <a:r>
              <a:rPr lang="ru-RU" i="1" dirty="0">
                <a:latin typeface="Times New Roman" panose="02020603050405020304" pitchFamily="18" charset="0"/>
                <a:cs typeface="Times New Roman" panose="02020603050405020304" pitchFamily="18" charset="0"/>
              </a:rPr>
              <a:t>Истина</a:t>
            </a:r>
            <a:r>
              <a:rPr lang="ru-RU" dirty="0">
                <a:latin typeface="Times New Roman" panose="02020603050405020304" pitchFamily="18" charset="0"/>
                <a:cs typeface="Times New Roman" panose="02020603050405020304" pitchFamily="18" charset="0"/>
              </a:rPr>
              <a:t> - это адекватное отражение в знании практически осваиваемой познающим субъектом действительности (современная трактовка в рамках классической теории</a:t>
            </a:r>
            <a:r>
              <a:rPr lang="ru-RU" dirty="0" smtClean="0">
                <a:latin typeface="Times New Roman" panose="02020603050405020304" pitchFamily="18" charset="0"/>
                <a:cs typeface="Times New Roman" panose="02020603050405020304" pitchFamily="18" charset="0"/>
              </a:rPr>
              <a:t>).</a:t>
            </a:r>
          </a:p>
          <a:p>
            <a:pPr algn="just"/>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Достоинства </a:t>
            </a:r>
            <a:r>
              <a:rPr lang="ru-RU" dirty="0">
                <a:latin typeface="Times New Roman" panose="02020603050405020304" pitchFamily="18" charset="0"/>
                <a:cs typeface="Times New Roman" panose="02020603050405020304" pitchFamily="18" charset="0"/>
              </a:rPr>
              <a:t>такой концепции: ее сторонники пытаются определить то, что придает знанию устойчивость и равнозначность для любого варианта использования и для любого субъекта.</a:t>
            </a:r>
          </a:p>
          <a:p>
            <a:pPr algn="just"/>
            <a:r>
              <a:rPr lang="ru-RU" dirty="0" smtClean="0">
                <a:latin typeface="Times New Roman" panose="02020603050405020304" pitchFamily="18" charset="0"/>
                <a:cs typeface="Times New Roman" panose="02020603050405020304" pitchFamily="18" charset="0"/>
              </a:rPr>
              <a:t>Недостаток </a:t>
            </a:r>
            <a:r>
              <a:rPr lang="ru-RU" dirty="0">
                <a:latin typeface="Times New Roman" panose="02020603050405020304" pitchFamily="18" charset="0"/>
                <a:cs typeface="Times New Roman" panose="02020603050405020304" pitchFamily="18" charset="0"/>
              </a:rPr>
              <a:t>ее в том, что она не учитывает целевой характер познания: субъект познает объект, всегда исходя из собственных целей. В познавательной цели всегда присутствует выражение того, что желаемо, иначе объект не будет представлять интереса. </a:t>
            </a:r>
          </a:p>
          <a:p>
            <a:pPr algn="just"/>
            <a:r>
              <a:rPr lang="ru-RU" dirty="0">
                <a:latin typeface="Times New Roman" panose="02020603050405020304" pitchFamily="18" charset="0"/>
                <a:cs typeface="Times New Roman" panose="02020603050405020304" pitchFamily="18" charset="0"/>
              </a:rPr>
              <a:t>Таким образом, результат познания всегда преломляется через человеческую субъективность</a:t>
            </a:r>
            <a:r>
              <a:rPr lang="ru-RU" dirty="0" smtClean="0">
                <a:latin typeface="Times New Roman" panose="02020603050405020304" pitchFamily="18" charset="0"/>
                <a:cs typeface="Times New Roman" panose="02020603050405020304" pitchFamily="18" charset="0"/>
              </a:rPr>
              <a:t>.</a:t>
            </a:r>
          </a:p>
          <a:p>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С </a:t>
            </a:r>
            <a:r>
              <a:rPr lang="ru-RU" dirty="0">
                <a:latin typeface="Times New Roman" panose="02020603050405020304" pitchFamily="18" charset="0"/>
                <a:cs typeface="Times New Roman" panose="02020603050405020304" pitchFamily="18" charset="0"/>
              </a:rPr>
              <a:t>точки зрения этой теории </a:t>
            </a:r>
            <a:r>
              <a:rPr lang="ru-RU" i="1" dirty="0">
                <a:latin typeface="Times New Roman" panose="02020603050405020304" pitchFamily="18" charset="0"/>
                <a:cs typeface="Times New Roman" panose="02020603050405020304" pitchFamily="18" charset="0"/>
              </a:rPr>
              <a:t>критерием истины считается практика </a:t>
            </a:r>
            <a:r>
              <a:rPr lang="ru-RU" dirty="0">
                <a:latin typeface="Times New Roman" panose="02020603050405020304" pitchFamily="18" charset="0"/>
                <a:cs typeface="Times New Roman" panose="02020603050405020304" pitchFamily="18" charset="0"/>
              </a:rPr>
              <a:t>– предметно-материальная деятельность по преобразованию окружающего мира. </a:t>
            </a:r>
          </a:p>
          <a:p>
            <a:r>
              <a:rPr lang="ru-RU" i="1" dirty="0">
                <a:latin typeface="Times New Roman" panose="02020603050405020304" pitchFamily="18" charset="0"/>
                <a:cs typeface="Times New Roman" panose="02020603050405020304" pitchFamily="18" charset="0"/>
              </a:rPr>
              <a:t>В практике с точки зрения марксизма всякое знание показывает свою достоверность</a:t>
            </a:r>
            <a:r>
              <a:rPr lang="ru-RU"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50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2844" y="142852"/>
            <a:ext cx="8858312" cy="4524315"/>
          </a:xfrm>
          <a:prstGeom prst="rect">
            <a:avLst/>
          </a:prstGeom>
        </p:spPr>
        <p:txBody>
          <a:bodyPr wrap="square">
            <a:spAutoFit/>
          </a:bodyPr>
          <a:lstStyle/>
          <a:p>
            <a:pPr algn="just"/>
            <a:r>
              <a:rPr lang="ru-RU" b="1" dirty="0">
                <a:latin typeface="Times New Roman" panose="02020603050405020304" pitchFamily="18" charset="0"/>
                <a:cs typeface="Times New Roman" panose="02020603050405020304" pitchFamily="18" charset="0"/>
              </a:rPr>
              <a:t>2. Концепция прагматизма</a:t>
            </a:r>
            <a:r>
              <a:rPr lang="ru-RU" b="1"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(от греч. </a:t>
            </a:r>
            <a:r>
              <a:rPr lang="ru-RU" dirty="0" err="1">
                <a:latin typeface="Times New Roman" panose="02020603050405020304" pitchFamily="18" charset="0"/>
                <a:cs typeface="Times New Roman" panose="02020603050405020304" pitchFamily="18" charset="0"/>
              </a:rPr>
              <a:t>pragma</a:t>
            </a:r>
            <a:r>
              <a:rPr lang="ru-RU" dirty="0">
                <a:latin typeface="Times New Roman" panose="02020603050405020304" pitchFamily="18" charset="0"/>
                <a:cs typeface="Times New Roman" panose="02020603050405020304" pitchFamily="18" charset="0"/>
              </a:rPr>
              <a:t> – дело, действие)</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Прагматизмом было названо течение американской философии второй половины ХIХ в. – начала ХХ в. Наиболее яркие представители его – </a:t>
            </a:r>
            <a:r>
              <a:rPr lang="ru-RU" i="1" dirty="0">
                <a:latin typeface="Times New Roman" panose="02020603050405020304" pitchFamily="18" charset="0"/>
                <a:cs typeface="Times New Roman" panose="02020603050405020304" pitchFamily="18" charset="0"/>
              </a:rPr>
              <a:t>Ч.С. Пирс</a:t>
            </a:r>
            <a:r>
              <a:rPr lang="ru-RU" dirty="0">
                <a:latin typeface="Times New Roman" panose="02020603050405020304" pitchFamily="18" charset="0"/>
                <a:cs typeface="Times New Roman" panose="02020603050405020304" pitchFamily="18" charset="0"/>
              </a:rPr>
              <a:t> (1839 – 1914), </a:t>
            </a:r>
            <a:r>
              <a:rPr lang="ru-RU" i="1" dirty="0">
                <a:latin typeface="Times New Roman" panose="02020603050405020304" pitchFamily="18" charset="0"/>
                <a:cs typeface="Times New Roman" panose="02020603050405020304" pitchFamily="18" charset="0"/>
              </a:rPr>
              <a:t>Дж. Дьюи</a:t>
            </a:r>
            <a:r>
              <a:rPr lang="ru-RU" dirty="0">
                <a:latin typeface="Times New Roman" panose="02020603050405020304" pitchFamily="18" charset="0"/>
                <a:cs typeface="Times New Roman" panose="02020603050405020304" pitchFamily="18" charset="0"/>
              </a:rPr>
              <a:t> (1859 – 1952), </a:t>
            </a:r>
            <a:r>
              <a:rPr lang="ru-RU" i="1" dirty="0">
                <a:latin typeface="Times New Roman" panose="02020603050405020304" pitchFamily="18" charset="0"/>
                <a:cs typeface="Times New Roman" panose="02020603050405020304" pitchFamily="18" charset="0"/>
              </a:rPr>
              <a:t>У. Джемс</a:t>
            </a:r>
            <a:r>
              <a:rPr lang="ru-RU" dirty="0">
                <a:latin typeface="Times New Roman" panose="02020603050405020304" pitchFamily="18" charset="0"/>
                <a:cs typeface="Times New Roman" panose="02020603050405020304" pitchFamily="18" charset="0"/>
              </a:rPr>
              <a:t> (1842 – 1910). </a:t>
            </a:r>
          </a:p>
          <a:p>
            <a:pPr algn="just"/>
            <a:r>
              <a:rPr lang="ru-RU" dirty="0">
                <a:latin typeface="Times New Roman" panose="02020603050405020304" pitchFamily="18" charset="0"/>
                <a:cs typeface="Times New Roman" panose="02020603050405020304" pitchFamily="18" charset="0"/>
              </a:rPr>
              <a:t>Сторонники прагматизма предложили относиться ко всем результатам человеческой деятельности как к возможности получения в дальнейшем (в перспективе) все большей пользы.</a:t>
            </a:r>
          </a:p>
          <a:p>
            <a:pPr algn="just"/>
            <a:r>
              <a:rPr lang="ru-RU" dirty="0">
                <a:latin typeface="Times New Roman" panose="02020603050405020304" pitchFamily="18" charset="0"/>
                <a:cs typeface="Times New Roman" panose="02020603050405020304" pitchFamily="18" charset="0"/>
              </a:rPr>
              <a:t>Философствование рассматривалось ими тоже в целом как способ расширяющегося извлечения пользы. Причем </a:t>
            </a:r>
            <a:r>
              <a:rPr lang="ru-RU" i="1" dirty="0">
                <a:latin typeface="Times New Roman" panose="02020603050405020304" pitchFamily="18" charset="0"/>
                <a:cs typeface="Times New Roman" panose="02020603050405020304" pitchFamily="18" charset="0"/>
              </a:rPr>
              <a:t>речь шла о пользе конкретной и для конкретного индивида</a:t>
            </a:r>
            <a:r>
              <a:rPr lang="ru-RU" dirty="0">
                <a:latin typeface="Times New Roman" panose="02020603050405020304" pitchFamily="18" charset="0"/>
                <a:cs typeface="Times New Roman" panose="02020603050405020304" pitchFamily="18" charset="0"/>
              </a:rPr>
              <a:t>.</a:t>
            </a:r>
          </a:p>
          <a:p>
            <a:pPr algn="just"/>
            <a:r>
              <a:rPr lang="ru-RU" b="1" dirty="0">
                <a:latin typeface="Times New Roman" panose="02020603050405020304" pitchFamily="18" charset="0"/>
                <a:cs typeface="Times New Roman" panose="02020603050405020304" pitchFamily="18" charset="0"/>
              </a:rPr>
              <a:t>Истина – это такой результат познания, который в перспективе может приносить пользу</a:t>
            </a:r>
            <a:r>
              <a:rPr lang="ru-RU" dirty="0">
                <a:latin typeface="Times New Roman" panose="02020603050405020304" pitchFamily="18" charset="0"/>
                <a:cs typeface="Times New Roman" panose="02020603050405020304" pitchFamily="18" charset="0"/>
              </a:rPr>
              <a:t>. </a:t>
            </a:r>
          </a:p>
          <a:p>
            <a:pPr algn="just"/>
            <a:r>
              <a:rPr lang="ru-RU" dirty="0">
                <a:latin typeface="Times New Roman" panose="02020603050405020304" pitchFamily="18" charset="0"/>
                <a:cs typeface="Times New Roman" panose="02020603050405020304" pitchFamily="18" charset="0"/>
              </a:rPr>
              <a:t>Свойством истинности обладает все знание, которое полезно и практически применимо (У. Джеймс).</a:t>
            </a:r>
          </a:p>
          <a:p>
            <a:pPr algn="just"/>
            <a:r>
              <a:rPr lang="ru-RU" i="1" dirty="0" smtClean="0">
                <a:latin typeface="Times New Roman" panose="02020603050405020304" pitchFamily="18" charset="0"/>
                <a:cs typeface="Times New Roman" panose="02020603050405020304" pitchFamily="18" charset="0"/>
              </a:rPr>
              <a:t>Критерием </a:t>
            </a:r>
            <a:r>
              <a:rPr lang="ru-RU" i="1" dirty="0">
                <a:latin typeface="Times New Roman" panose="02020603050405020304" pitchFamily="18" charset="0"/>
                <a:cs typeface="Times New Roman" panose="02020603050405020304" pitchFamily="18" charset="0"/>
              </a:rPr>
              <a:t>истины с точки зрения прагматизма признается степень приносимой знанием пользы</a:t>
            </a:r>
            <a:r>
              <a:rPr lang="ru-RU" dirty="0">
                <a:latin typeface="Times New Roman" panose="02020603050405020304" pitchFamily="18" charset="0"/>
                <a:cs typeface="Times New Roman" panose="02020603050405020304" pitchFamily="18" charset="0"/>
              </a:rPr>
              <a:t>.</a:t>
            </a:r>
          </a:p>
          <a:p>
            <a:pPr algn="just"/>
            <a:endParaRPr lang="ru-RU"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2244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42852"/>
            <a:ext cx="8821644" cy="6186309"/>
          </a:xfrm>
          <a:prstGeom prst="rect">
            <a:avLst/>
          </a:prstGeom>
        </p:spPr>
        <p:txBody>
          <a:bodyPr wrap="square">
            <a:spAutoFit/>
          </a:bodyPr>
          <a:lstStyle/>
          <a:p>
            <a:pPr algn="just"/>
            <a:r>
              <a:rPr lang="ru-RU" b="1" dirty="0" smtClean="0">
                <a:latin typeface="Times New Roman" panose="02020603050405020304" pitchFamily="18" charset="0"/>
                <a:cs typeface="Times New Roman" panose="02020603050405020304" pitchFamily="18" charset="0"/>
              </a:rPr>
              <a:t>3. Концепция </a:t>
            </a:r>
            <a:r>
              <a:rPr lang="ru-RU" b="1" dirty="0">
                <a:latin typeface="Times New Roman" panose="02020603050405020304" pitchFamily="18" charset="0"/>
                <a:cs typeface="Times New Roman" panose="02020603050405020304" pitchFamily="18" charset="0"/>
              </a:rPr>
              <a:t>конвенционализма</a:t>
            </a:r>
            <a:r>
              <a:rPr lang="ru-RU" b="1"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(от лат </a:t>
            </a:r>
            <a:r>
              <a:rPr lang="ru-RU" dirty="0" err="1">
                <a:latin typeface="Times New Roman" panose="02020603050405020304" pitchFamily="18" charset="0"/>
                <a:cs typeface="Times New Roman" panose="02020603050405020304" pitchFamily="18" charset="0"/>
              </a:rPr>
              <a:t>conventio</a:t>
            </a:r>
            <a:r>
              <a:rPr lang="ru-RU" dirty="0">
                <a:latin typeface="Times New Roman" panose="02020603050405020304" pitchFamily="18" charset="0"/>
                <a:cs typeface="Times New Roman" panose="02020603050405020304" pitchFamily="18" charset="0"/>
              </a:rPr>
              <a:t> – соглашение, договор). </a:t>
            </a:r>
            <a:endParaRPr lang="ru-RU" dirty="0" smtClean="0">
              <a:latin typeface="Times New Roman" panose="02020603050405020304" pitchFamily="18" charset="0"/>
              <a:cs typeface="Times New Roman" panose="02020603050405020304" pitchFamily="18" charset="0"/>
            </a:endParaRPr>
          </a:p>
          <a:p>
            <a:pPr algn="just"/>
            <a:r>
              <a:rPr lang="ru-RU" b="1" dirty="0" smtClean="0">
                <a:latin typeface="Times New Roman" panose="02020603050405020304" pitchFamily="18" charset="0"/>
                <a:cs typeface="Times New Roman" panose="02020603050405020304" pitchFamily="18" charset="0"/>
              </a:rPr>
              <a:t>Истина </a:t>
            </a:r>
            <a:r>
              <a:rPr lang="ru-RU" b="1" dirty="0">
                <a:latin typeface="Times New Roman" panose="02020603050405020304" pitchFamily="18" charset="0"/>
                <a:cs typeface="Times New Roman" panose="02020603050405020304" pitchFamily="18" charset="0"/>
              </a:rPr>
              <a:t>— это результат условного соглашения</a:t>
            </a:r>
            <a:r>
              <a:rPr lang="ru-RU" dirty="0">
                <a:latin typeface="Times New Roman" panose="02020603050405020304" pitchFamily="18" charset="0"/>
                <a:cs typeface="Times New Roman" panose="02020603050405020304" pitchFamily="18" charset="0"/>
              </a:rPr>
              <a:t> (А. Пуанкаре, Карнап, К. Поппер).</a:t>
            </a:r>
          </a:p>
          <a:p>
            <a:pPr algn="just"/>
            <a:r>
              <a:rPr lang="ru-RU" dirty="0" smtClean="0">
                <a:latin typeface="Times New Roman" panose="02020603050405020304" pitchFamily="18" charset="0"/>
                <a:cs typeface="Times New Roman" panose="02020603050405020304" pitchFamily="18" charset="0"/>
              </a:rPr>
              <a:t>По </a:t>
            </a:r>
            <a:r>
              <a:rPr lang="ru-RU" dirty="0">
                <a:latin typeface="Times New Roman" panose="02020603050405020304" pitchFamily="18" charset="0"/>
                <a:cs typeface="Times New Roman" panose="02020603050405020304" pitchFamily="18" charset="0"/>
              </a:rPr>
              <a:t>мнению сторонников конвенционализма, истинное знание возникает как результат взаимного согласования мнений различных субъектов познания, как коллективное (чаще всего компромиссное) решение</a:t>
            </a:r>
            <a:r>
              <a:rPr lang="ru-RU" dirty="0" smtClean="0">
                <a:latin typeface="Times New Roman" panose="02020603050405020304" pitchFamily="18" charset="0"/>
                <a:cs typeface="Times New Roman" panose="02020603050405020304" pitchFamily="18" charset="0"/>
              </a:rPr>
              <a:t>.</a:t>
            </a:r>
          </a:p>
          <a:p>
            <a:pPr algn="just"/>
            <a:r>
              <a:rPr lang="ru-RU" i="1" dirty="0">
                <a:latin typeface="Times New Roman" panose="02020603050405020304" pitchFamily="18" charset="0"/>
                <a:cs typeface="Times New Roman" panose="02020603050405020304" pitchFamily="18" charset="0"/>
              </a:rPr>
              <a:t>Критерием истины</a:t>
            </a:r>
            <a:r>
              <a:rPr lang="ru-RU" dirty="0">
                <a:latin typeface="Times New Roman" panose="02020603050405020304" pitchFamily="18" charset="0"/>
                <a:cs typeface="Times New Roman" panose="02020603050405020304" pitchFamily="18" charset="0"/>
              </a:rPr>
              <a:t> считается мнение большинства или мнение некоего авторитета, признанного большинством. </a:t>
            </a:r>
            <a:endParaRPr lang="ru-RU" dirty="0">
              <a:latin typeface="Times New Roman" panose="02020603050405020304" pitchFamily="18" charset="0"/>
              <a:cs typeface="Times New Roman" panose="02020603050405020304" pitchFamily="18" charset="0"/>
            </a:endParaRPr>
          </a:p>
          <a:p>
            <a:pPr algn="just"/>
            <a:endParaRPr lang="ru-RU" dirty="0" smtClean="0">
              <a:latin typeface="Times New Roman" panose="02020603050405020304" pitchFamily="18" charset="0"/>
              <a:cs typeface="Times New Roman" panose="02020603050405020304" pitchFamily="18" charset="0"/>
            </a:endParaRPr>
          </a:p>
          <a:p>
            <a:pPr algn="just"/>
            <a:r>
              <a:rPr lang="ru-RU" b="1" dirty="0">
                <a:latin typeface="Times New Roman" panose="02020603050405020304" pitchFamily="18" charset="0"/>
                <a:cs typeface="Times New Roman" panose="02020603050405020304" pitchFamily="18" charset="0"/>
              </a:rPr>
              <a:t>4. Теория </a:t>
            </a:r>
            <a:r>
              <a:rPr lang="ru-RU" b="1" dirty="0" err="1">
                <a:latin typeface="Times New Roman" panose="02020603050405020304" pitchFamily="18" charset="0"/>
                <a:cs typeface="Times New Roman" panose="02020603050405020304" pitchFamily="18" charset="0"/>
              </a:rPr>
              <a:t>когеренции</a:t>
            </a:r>
            <a:r>
              <a:rPr lang="ru-RU" b="1"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(от лат. </a:t>
            </a:r>
            <a:r>
              <a:rPr lang="ru-RU" dirty="0" err="1">
                <a:latin typeface="Times New Roman" panose="02020603050405020304" pitchFamily="18" charset="0"/>
                <a:cs typeface="Times New Roman" panose="02020603050405020304" pitchFamily="18" charset="0"/>
              </a:rPr>
              <a:t>cohaerentia</a:t>
            </a:r>
            <a:r>
              <a:rPr lang="ru-RU" dirty="0">
                <a:latin typeface="Times New Roman" panose="02020603050405020304" pitchFamily="18" charset="0"/>
                <a:cs typeface="Times New Roman" panose="02020603050405020304" pitchFamily="18" charset="0"/>
              </a:rPr>
              <a:t> – внутренняя связь, согласованность). </a:t>
            </a:r>
            <a:r>
              <a:rPr lang="ru-RU" i="1" dirty="0">
                <a:latin typeface="Times New Roman" panose="02020603050405020304" pitchFamily="18" charset="0"/>
                <a:cs typeface="Times New Roman" panose="02020603050405020304" pitchFamily="18" charset="0"/>
              </a:rPr>
              <a:t>Когерентная теория</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трактует </a:t>
            </a:r>
            <a:r>
              <a:rPr lang="ru-RU" b="1" dirty="0">
                <a:latin typeface="Times New Roman" panose="02020603050405020304" pitchFamily="18" charset="0"/>
                <a:cs typeface="Times New Roman" panose="02020603050405020304" pitchFamily="18" charset="0"/>
              </a:rPr>
              <a:t>истину как согласованность мышления с самим собой, его непротиворечивость.</a:t>
            </a:r>
            <a:r>
              <a:rPr lang="ru-RU" dirty="0">
                <a:latin typeface="Times New Roman" panose="02020603050405020304" pitchFamily="18" charset="0"/>
                <a:cs typeface="Times New Roman" panose="02020603050405020304" pitchFamily="18" charset="0"/>
              </a:rPr>
              <a:t> Истина — это характеристика непротиворечивого сообщения, свойство согласованности знаний (Лейбниц, </a:t>
            </a:r>
            <a:r>
              <a:rPr lang="ru-RU" dirty="0" err="1">
                <a:latin typeface="Times New Roman" panose="02020603050405020304" pitchFamily="18" charset="0"/>
                <a:cs typeface="Times New Roman" panose="02020603050405020304" pitchFamily="18" charset="0"/>
              </a:rPr>
              <a:t>Авенариус</a:t>
            </a:r>
            <a:r>
              <a:rPr lang="ru-RU" dirty="0">
                <a:latin typeface="Times New Roman" panose="02020603050405020304" pitchFamily="18" charset="0"/>
                <a:cs typeface="Times New Roman" panose="02020603050405020304" pitchFamily="18" charset="0"/>
              </a:rPr>
              <a:t>, Мах, неопозитивизм, И. Кант, Г. Гегель).</a:t>
            </a:r>
          </a:p>
          <a:p>
            <a:pPr algn="just"/>
            <a:endParaRPr lang="ru-RU" b="1" dirty="0" smtClean="0">
              <a:latin typeface="Times New Roman" panose="02020603050405020304" pitchFamily="18" charset="0"/>
              <a:cs typeface="Times New Roman" panose="02020603050405020304" pitchFamily="18" charset="0"/>
            </a:endParaRPr>
          </a:p>
          <a:p>
            <a:pPr algn="just"/>
            <a:r>
              <a:rPr lang="ru-RU" b="1" dirty="0" smtClean="0">
                <a:latin typeface="Times New Roman" panose="02020603050405020304" pitchFamily="18" charset="0"/>
                <a:cs typeface="Times New Roman" panose="02020603050405020304" pitchFamily="18" charset="0"/>
              </a:rPr>
              <a:t>5</a:t>
            </a:r>
            <a:r>
              <a:rPr lang="ru-RU" b="1" dirty="0">
                <a:latin typeface="Times New Roman" panose="02020603050405020304" pitchFamily="18" charset="0"/>
                <a:cs typeface="Times New Roman" panose="02020603050405020304" pitchFamily="18" charset="0"/>
              </a:rPr>
              <a:t>. Теория истины как опытной </a:t>
            </a:r>
            <a:r>
              <a:rPr lang="ru-RU" b="1" dirty="0" err="1">
                <a:latin typeface="Times New Roman" panose="02020603050405020304" pitchFamily="18" charset="0"/>
                <a:cs typeface="Times New Roman" panose="02020603050405020304" pitchFamily="18" charset="0"/>
              </a:rPr>
              <a:t>подтверждаемости</a:t>
            </a:r>
            <a:r>
              <a:rPr lang="ru-RU" dirty="0">
                <a:latin typeface="Times New Roman" panose="02020603050405020304" pitchFamily="18" charset="0"/>
                <a:cs typeface="Times New Roman" panose="02020603050405020304" pitchFamily="18" charset="0"/>
              </a:rPr>
              <a:t> (эмпирическая концеп­ция) - истина есть то, что подтверждено опытом (</a:t>
            </a:r>
            <a:r>
              <a:rPr lang="ru-RU" dirty="0" err="1">
                <a:latin typeface="Times New Roman" panose="02020603050405020304" pitchFamily="18" charset="0"/>
                <a:cs typeface="Times New Roman" panose="02020603050405020304" pitchFamily="18" charset="0"/>
              </a:rPr>
              <a:t>Шлик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Нейрат</a:t>
            </a:r>
            <a:r>
              <a:rPr lang="ru-RU" dirty="0">
                <a:latin typeface="Times New Roman" panose="02020603050405020304" pitchFamily="18" charset="0"/>
                <a:cs typeface="Times New Roman" panose="02020603050405020304" pitchFamily="18" charset="0"/>
              </a:rPr>
              <a:t>).</a:t>
            </a:r>
          </a:p>
          <a:p>
            <a:pPr algn="just"/>
            <a:endParaRPr lang="ru-RU" b="1" dirty="0" smtClean="0">
              <a:latin typeface="Times New Roman" panose="02020603050405020304" pitchFamily="18" charset="0"/>
              <a:cs typeface="Times New Roman" panose="02020603050405020304" pitchFamily="18" charset="0"/>
            </a:endParaRPr>
          </a:p>
          <a:p>
            <a:pPr algn="just"/>
            <a:r>
              <a:rPr lang="ru-RU" b="1" dirty="0" smtClean="0">
                <a:latin typeface="Times New Roman" panose="02020603050405020304" pitchFamily="18" charset="0"/>
                <a:cs typeface="Times New Roman" panose="02020603050405020304" pitchFamily="18" charset="0"/>
              </a:rPr>
              <a:t>6</a:t>
            </a:r>
            <a:r>
              <a:rPr lang="ru-RU" b="1" dirty="0">
                <a:latin typeface="Times New Roman" panose="02020603050405020304" pitchFamily="18" charset="0"/>
                <a:cs typeface="Times New Roman" panose="02020603050405020304" pitchFamily="18" charset="0"/>
              </a:rPr>
              <a:t>. Теория истины как очевидности. </a:t>
            </a:r>
            <a:r>
              <a:rPr lang="ru-RU" dirty="0">
                <a:latin typeface="Times New Roman" panose="02020603050405020304" pitchFamily="18" charset="0"/>
                <a:cs typeface="Times New Roman" panose="02020603050405020304" pitchFamily="18" charset="0"/>
              </a:rPr>
              <a:t>Истина — это «ясное и отчетливое представление» (Р. Декарт, Ф. </a:t>
            </a:r>
            <a:r>
              <a:rPr lang="ru-RU" dirty="0" err="1">
                <a:latin typeface="Times New Roman" panose="02020603050405020304" pitchFamily="18" charset="0"/>
                <a:cs typeface="Times New Roman" panose="02020603050405020304" pitchFamily="18" charset="0"/>
              </a:rPr>
              <a:t>Брентано</a:t>
            </a:r>
            <a:r>
              <a:rPr lang="ru-RU" dirty="0">
                <a:latin typeface="Times New Roman" panose="02020603050405020304" pitchFamily="18" charset="0"/>
                <a:cs typeface="Times New Roman" panose="02020603050405020304" pitchFamily="18" charset="0"/>
              </a:rPr>
              <a:t>, Э. Гуссерль). </a:t>
            </a:r>
          </a:p>
          <a:p>
            <a:pPr algn="just"/>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Наиболее </a:t>
            </a:r>
            <a:r>
              <a:rPr lang="ru-RU" dirty="0">
                <a:latin typeface="Times New Roman" panose="02020603050405020304" pitchFamily="18" charset="0"/>
                <a:cs typeface="Times New Roman" panose="02020603050405020304" pitchFamily="18" charset="0"/>
              </a:rPr>
              <a:t>широко распространена и авторитетна среди них корреспондентская (классическая) теория истины</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94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2844" y="142853"/>
            <a:ext cx="8858311" cy="6463308"/>
          </a:xfrm>
          <a:prstGeom prst="rect">
            <a:avLst/>
          </a:prstGeom>
        </p:spPr>
        <p:txBody>
          <a:bodyPr wrap="square">
            <a:spAutoFit/>
          </a:bodyPr>
          <a:lstStyle/>
          <a:p>
            <a:pPr algn="just"/>
            <a:r>
              <a:rPr lang="ru-RU" dirty="0">
                <a:latin typeface="Times New Roman" panose="02020603050405020304" pitchFamily="18" charset="0"/>
                <a:cs typeface="Times New Roman" panose="02020603050405020304" pitchFamily="18" charset="0"/>
              </a:rPr>
              <a:t>Таким образом, можно сказать, что все эти подходы к пониманию истины должны использоваться комплексно в разных ситуациях познания. Необходим конкретный подход к оценке знания, которое всегда есть определенная форма отношения субъекта и объекта. У разных видов знания свои задачи, и потому оценивать эти знания нужно с учетом их особенностей. Понятие истинности многогранно, и критерий истины носит комплексный характер.</a:t>
            </a:r>
          </a:p>
          <a:p>
            <a:pPr algn="just"/>
            <a:endParaRPr lang="ru-RU" i="1" dirty="0" smtClean="0">
              <a:latin typeface="Times New Roman" panose="02020603050405020304" pitchFamily="18" charset="0"/>
              <a:cs typeface="Times New Roman" panose="02020603050405020304" pitchFamily="18" charset="0"/>
            </a:endParaRPr>
          </a:p>
          <a:p>
            <a:pPr algn="just"/>
            <a:r>
              <a:rPr lang="ru-RU" i="1" dirty="0" smtClean="0">
                <a:latin typeface="Times New Roman" panose="02020603050405020304" pitchFamily="18" charset="0"/>
                <a:cs typeface="Times New Roman" panose="02020603050405020304" pitchFamily="18" charset="0"/>
              </a:rPr>
              <a:t>Истина </a:t>
            </a:r>
            <a:r>
              <a:rPr lang="ru-RU" i="1" dirty="0">
                <a:latin typeface="Times New Roman" panose="02020603050405020304" pitchFamily="18" charset="0"/>
                <a:cs typeface="Times New Roman" panose="02020603050405020304" pitchFamily="18" charset="0"/>
              </a:rPr>
              <a:t>характеризуется конкретностью и относительностью</a:t>
            </a:r>
            <a:r>
              <a:rPr lang="ru-RU" dirty="0">
                <a:latin typeface="Times New Roman" panose="02020603050405020304" pitchFamily="18" charset="0"/>
                <a:cs typeface="Times New Roman" panose="02020603050405020304" pitchFamily="18" charset="0"/>
              </a:rPr>
              <a:t>. Но нельзя преувеличивать эти характеристики. Иначе познание превратится в хаос непрерывно сменяющих или исключающих друг друга утверждений, делающих невозможным какое-либо уверенное действие. То есть недопустимо становиться на позиции крайнего </a:t>
            </a:r>
            <a:r>
              <a:rPr lang="ru-RU" i="1" dirty="0">
                <a:latin typeface="Times New Roman" panose="02020603050405020304" pitchFamily="18" charset="0"/>
                <a:cs typeface="Times New Roman" panose="02020603050405020304" pitchFamily="18" charset="0"/>
              </a:rPr>
              <a:t>релятивизма</a:t>
            </a:r>
            <a:r>
              <a:rPr lang="ru-RU" dirty="0">
                <a:latin typeface="Times New Roman" panose="02020603050405020304" pitchFamily="18" charset="0"/>
                <a:cs typeface="Times New Roman" panose="02020603050405020304" pitchFamily="18" charset="0"/>
              </a:rPr>
              <a:t>, что означает как раз </a:t>
            </a:r>
            <a:r>
              <a:rPr lang="ru-RU" i="1" dirty="0">
                <a:latin typeface="Times New Roman" panose="02020603050405020304" pitchFamily="18" charset="0"/>
                <a:cs typeface="Times New Roman" panose="02020603050405020304" pitchFamily="18" charset="0"/>
              </a:rPr>
              <a:t>признание за всеми</a:t>
            </a:r>
            <a:r>
              <a:rPr lang="ru-RU"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знаниями только относительного характера.</a:t>
            </a:r>
            <a:endParaRPr lang="ru-RU" dirty="0">
              <a:latin typeface="Times New Roman" panose="02020603050405020304" pitchFamily="18" charset="0"/>
              <a:cs typeface="Times New Roman" panose="02020603050405020304" pitchFamily="18" charset="0"/>
            </a:endParaRPr>
          </a:p>
          <a:p>
            <a:pPr algn="just"/>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Знание </a:t>
            </a:r>
            <a:r>
              <a:rPr lang="ru-RU" dirty="0">
                <a:latin typeface="Times New Roman" panose="02020603050405020304" pitchFamily="18" charset="0"/>
                <a:cs typeface="Times New Roman" panose="02020603050405020304" pitchFamily="18" charset="0"/>
              </a:rPr>
              <a:t>ведь и предназначено для приобретения и удержания в сознании некоторого момента устойчивости, определенной стабильности. И этот момент устойчивости особо выражен в понятии «истина». В свою очередь, нельзя придавать ему предельные черты. Установка на принятие вечного характера истин приводит к крайностям догматизма.</a:t>
            </a:r>
          </a:p>
          <a:p>
            <a:pPr algn="just"/>
            <a:endParaRPr lang="ru-RU" dirty="0" smtClean="0">
              <a:latin typeface="Times New Roman" pitchFamily="18" charset="0"/>
              <a:cs typeface="Times New Roman" pitchFamily="18" charset="0"/>
            </a:endParaRPr>
          </a:p>
          <a:p>
            <a:pPr algn="just"/>
            <a:r>
              <a:rPr lang="ru-RU" i="1" dirty="0">
                <a:latin typeface="Times New Roman" panose="02020603050405020304" pitchFamily="18" charset="0"/>
                <a:cs typeface="Times New Roman" panose="02020603050405020304" pitchFamily="18" charset="0"/>
              </a:rPr>
              <a:t>Догматизм</a:t>
            </a:r>
            <a:r>
              <a:rPr lang="ru-RU" dirty="0">
                <a:latin typeface="Times New Roman" panose="02020603050405020304" pitchFamily="18" charset="0"/>
                <a:cs typeface="Times New Roman" panose="02020603050405020304" pitchFamily="18" charset="0"/>
              </a:rPr>
              <a:t> представляет собой позицию, полярную релятивизму, означая </a:t>
            </a:r>
            <a:r>
              <a:rPr lang="ru-RU" i="1" dirty="0">
                <a:latin typeface="Times New Roman" panose="02020603050405020304" pitchFamily="18" charset="0"/>
                <a:cs typeface="Times New Roman" panose="02020603050405020304" pitchFamily="18" charset="0"/>
              </a:rPr>
              <a:t>признание всех истин</a:t>
            </a:r>
            <a:r>
              <a:rPr lang="ru-RU"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неизменными, раз и навсегда данными</a:t>
            </a:r>
            <a:r>
              <a:rPr lang="ru-RU" dirty="0">
                <a:latin typeface="Times New Roman" panose="02020603050405020304" pitchFamily="18" charset="0"/>
                <a:cs typeface="Times New Roman" panose="02020603050405020304" pitchFamily="18" charset="0"/>
              </a:rPr>
              <a:t>. Чаще всего таким истинам приписывается божественное происхождение. Такая позиция блокирует продолжение познавательного поиска</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87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2844" y="142853"/>
            <a:ext cx="8858311" cy="4801314"/>
          </a:xfrm>
          <a:prstGeom prst="rect">
            <a:avLst/>
          </a:prstGeom>
        </p:spPr>
        <p:txBody>
          <a:bodyPr wrap="square">
            <a:spAutoFit/>
          </a:bodyPr>
          <a:lstStyle/>
          <a:p>
            <a:pPr algn="just"/>
            <a:r>
              <a:rPr lang="ru-RU" i="1" dirty="0">
                <a:latin typeface="Times New Roman" panose="02020603050405020304" pitchFamily="18" charset="0"/>
                <a:cs typeface="Times New Roman" panose="02020603050405020304" pitchFamily="18" charset="0"/>
              </a:rPr>
              <a:t>Черты абсолютности </a:t>
            </a:r>
            <a:r>
              <a:rPr lang="ru-RU" dirty="0">
                <a:latin typeface="Times New Roman" panose="02020603050405020304" pitchFamily="18" charset="0"/>
                <a:cs typeface="Times New Roman" panose="02020603050405020304" pitchFamily="18" charset="0"/>
              </a:rPr>
              <a:t>(неизменности и предельности), которые могут быть обнаружены в содержании истинного знания: </a:t>
            </a:r>
          </a:p>
          <a:p>
            <a:pPr marL="285750" lvl="0" indent="-285750"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в самом идеале знания – то есть в стремлении получить исчерпывающую, полную картину познаваемого объекта или мира в целом;</a:t>
            </a:r>
          </a:p>
          <a:p>
            <a:pPr marL="285750" lvl="0" indent="-285750"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в наличии того в истинном знании, что не подлежит изменению в дальнейшем ходе познания, а точнее – в преемственности познавательной деятельности; например, вряд ли будет изменено истинное суждение: «Земля вращается вокруг Солнца», но вполне очевидно может уточняться знание о характере этого вращения;</a:t>
            </a:r>
          </a:p>
          <a:p>
            <a:pPr marL="285750" lvl="0" indent="-285750"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в том, что существуют бесспорные факты существования объектов природного или социального мира в прошлом и настоящем; например, известны точные даты рождения и смерти великих исторических личностей;</a:t>
            </a:r>
          </a:p>
          <a:p>
            <a:pPr marL="285750" lvl="0" indent="-285750"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в наличии того устойчивого момента в познании и знании, который определяется общностью человеческих способностей познавать мир и себя, а именно: все люди способны создавать сходные образы познаваемых объектов и общепонятные суждения о них.</a:t>
            </a:r>
          </a:p>
          <a:p>
            <a:pPr algn="just"/>
            <a:endParaRPr lang="ru-RU" dirty="0" smtClean="0">
              <a:latin typeface="Times New Roman" pitchFamily="18" charset="0"/>
              <a:cs typeface="Times New Roman" pitchFamily="18" charset="0"/>
            </a:endParaRPr>
          </a:p>
          <a:p>
            <a:pPr algn="just"/>
            <a:endParaRPr lang="ru-RU" dirty="0">
              <a:latin typeface="Times New Roman" pitchFamily="18" charset="0"/>
              <a:cs typeface="Times New Roman" pitchFamily="18" charset="0"/>
            </a:endParaRPr>
          </a:p>
        </p:txBody>
      </p:sp>
    </p:spTree>
    <p:extLst>
      <p:ext uri="{BB962C8B-B14F-4D97-AF65-F5344CB8AC3E}">
        <p14:creationId xmlns:p14="http://schemas.microsoft.com/office/powerpoint/2010/main" val="679565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72296"/>
          </a:xfrm>
        </p:spPr>
        <p:txBody>
          <a:bodyPr>
            <a:normAutofit/>
          </a:bodyPr>
          <a:lstStyle/>
          <a:p>
            <a:pPr algn="just"/>
            <a:r>
              <a:rPr lang="ru-RU" sz="1800" dirty="0">
                <a:solidFill>
                  <a:schemeClr val="tx1"/>
                </a:solidFill>
                <a:latin typeface="Times New Roman" panose="02020603050405020304" pitchFamily="18" charset="0"/>
                <a:cs typeface="Times New Roman" panose="02020603050405020304" pitchFamily="18" charset="0"/>
              </a:rPr>
              <a:t>В</a:t>
            </a:r>
            <a:r>
              <a:rPr lang="ru-RU" sz="1800" dirty="0" smtClean="0">
                <a:solidFill>
                  <a:schemeClr val="tx1"/>
                </a:solidFill>
                <a:latin typeface="Times New Roman" panose="02020603050405020304" pitchFamily="18" charset="0"/>
                <a:cs typeface="Times New Roman" panose="02020603050405020304" pitchFamily="18" charset="0"/>
              </a:rPr>
              <a:t>сякое </a:t>
            </a:r>
            <a:r>
              <a:rPr lang="ru-RU" sz="1800" dirty="0">
                <a:solidFill>
                  <a:schemeClr val="tx1"/>
                </a:solidFill>
                <a:latin typeface="Times New Roman" panose="02020603050405020304" pitchFamily="18" charset="0"/>
                <a:cs typeface="Times New Roman" panose="02020603050405020304" pitchFamily="18" charset="0"/>
              </a:rPr>
              <a:t>знание имеет тенденцию к изменению, поскольку возникает в определенных ситуациях, при конкретных условиях и для решения специальных познавательных задач. </a:t>
            </a:r>
            <a:endParaRPr lang="ru-RU" sz="1800" dirty="0" smtClean="0">
              <a:solidFill>
                <a:schemeClr val="tx1"/>
              </a:solidFill>
              <a:latin typeface="Times New Roman" panose="02020603050405020304" pitchFamily="18" charset="0"/>
              <a:cs typeface="Times New Roman" panose="02020603050405020304" pitchFamily="18" charset="0"/>
            </a:endParaRPr>
          </a:p>
          <a:p>
            <a:pPr algn="just"/>
            <a:endParaRPr lang="ru-RU" sz="1800" dirty="0">
              <a:solidFill>
                <a:schemeClr val="tx1"/>
              </a:solidFill>
              <a:latin typeface="Times New Roman" panose="02020603050405020304" pitchFamily="18" charset="0"/>
              <a:cs typeface="Times New Roman" panose="02020603050405020304" pitchFamily="18" charset="0"/>
            </a:endParaRPr>
          </a:p>
          <a:p>
            <a:pPr algn="just"/>
            <a:r>
              <a:rPr lang="ru-RU" sz="1800" dirty="0" smtClean="0">
                <a:solidFill>
                  <a:schemeClr val="tx1"/>
                </a:solidFill>
                <a:latin typeface="Times New Roman" panose="02020603050405020304" pitchFamily="18" charset="0"/>
                <a:cs typeface="Times New Roman" panose="02020603050405020304" pitchFamily="18" charset="0"/>
              </a:rPr>
              <a:t>Знание </a:t>
            </a:r>
            <a:r>
              <a:rPr lang="ru-RU" sz="1800" dirty="0">
                <a:solidFill>
                  <a:schemeClr val="tx1"/>
                </a:solidFill>
                <a:latin typeface="Times New Roman" panose="02020603050405020304" pitchFamily="18" charset="0"/>
                <a:cs typeface="Times New Roman" panose="02020603050405020304" pitchFamily="18" charset="0"/>
              </a:rPr>
              <a:t>также обусловлено и имеющимися на данный момент средствами (техническими и иными) для своего получения. Все это и позволяет заключить, что абсолютная и относительная стороны истинного знания состоят в диалектической связи: они противоречиво взаимодействуют, обеспечивая непрерывное развитие истины. </a:t>
            </a: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Проблема </a:t>
            </a:r>
            <a:r>
              <a:rPr lang="ru-RU" sz="1800" dirty="0">
                <a:solidFill>
                  <a:schemeClr val="tx1"/>
                </a:solidFill>
                <a:latin typeface="Times New Roman" panose="02020603050405020304" pitchFamily="18" charset="0"/>
                <a:cs typeface="Times New Roman" panose="02020603050405020304" pitchFamily="18" charset="0"/>
              </a:rPr>
              <a:t>истины, таким образом, решается с учетом всех позиций, сложившихся в истории философской мысли, что означает признание многосторонности истины, ее конкретности и обусловленности разными гранями активности человека.</a:t>
            </a:r>
          </a:p>
          <a:p>
            <a:pPr algn="just">
              <a:spcBef>
                <a:spcPts val="0"/>
              </a:spcBef>
            </a:pPr>
            <a:endParaRPr lang="ru-RU" sz="1800" dirty="0" smtClean="0">
              <a:solidFill>
                <a:schemeClr val="tx1"/>
              </a:solidFill>
              <a:latin typeface="Times New Roman" pitchFamily="18" charset="0"/>
              <a:cs typeface="Times New Roman" pitchFamily="18" charset="0"/>
            </a:endParaRPr>
          </a:p>
          <a:p>
            <a:pPr algn="just">
              <a:spcBef>
                <a:spcPts val="0"/>
              </a:spcBef>
            </a:pPr>
            <a:endParaRPr lang="ru-RU" sz="1800" dirty="0" smtClean="0">
              <a:solidFill>
                <a:schemeClr val="tx1"/>
              </a:solidFill>
              <a:latin typeface="Times New Roman" pitchFamily="18" charset="0"/>
              <a:cs typeface="Times New Roman" pitchFamily="18" charset="0"/>
            </a:endParaRPr>
          </a:p>
          <a:p>
            <a:pPr algn="just">
              <a:spcBef>
                <a:spcPts val="0"/>
              </a:spcBef>
            </a:pPr>
            <a:endParaRPr lang="ru-RU" sz="1800" dirty="0" smtClean="0">
              <a:solidFill>
                <a:schemeClr val="tx1"/>
              </a:solidFill>
              <a:latin typeface="Times New Roman" pitchFamily="18" charset="0"/>
              <a:cs typeface="Times New Roman" pitchFamily="18" charset="0"/>
            </a:endParaRPr>
          </a:p>
          <a:p>
            <a:pPr algn="just">
              <a:spcBef>
                <a:spcPts val="0"/>
              </a:spcBef>
            </a:pPr>
            <a:endParaRPr lang="ru-RU" sz="2000" dirty="0" smtClean="0">
              <a:solidFill>
                <a:schemeClr val="tx1"/>
              </a:solidFill>
              <a:latin typeface="Times New Roman" pitchFamily="18" charset="0"/>
              <a:cs typeface="Times New Roman" pitchFamily="18" charset="0"/>
            </a:endParaRPr>
          </a:p>
          <a:p>
            <a:pPr algn="just">
              <a:spcBef>
                <a:spcPts val="0"/>
              </a:spcBef>
            </a:pPr>
            <a:endParaRPr lang="ru-RU" sz="2000" dirty="0" smtClean="0">
              <a:solidFill>
                <a:schemeClr val="tx1"/>
              </a:solidFill>
              <a:latin typeface="Times New Roman" pitchFamily="18" charset="0"/>
              <a:cs typeface="Times New Roman" pitchFamily="18" charset="0"/>
            </a:endParaRPr>
          </a:p>
          <a:p>
            <a:pPr algn="just">
              <a:spcBef>
                <a:spcPts val="0"/>
              </a:spcBef>
            </a:pPr>
            <a:endParaRPr lang="ru-RU" sz="2000" dirty="0" smtClean="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142844" y="142852"/>
            <a:ext cx="8858312" cy="6186309"/>
          </a:xfrm>
          <a:prstGeom prst="rect">
            <a:avLst/>
          </a:prstGeom>
        </p:spPr>
        <p:txBody>
          <a:bodyPr wrap="square">
            <a:spAutoFit/>
          </a:bodyPr>
          <a:lstStyle/>
          <a:p>
            <a:pPr algn="just"/>
            <a:r>
              <a:rPr lang="ru-RU" b="1" dirty="0">
                <a:latin typeface="Times New Roman" panose="02020603050405020304" pitchFamily="18" charset="0"/>
                <a:cs typeface="Times New Roman" panose="02020603050405020304" pitchFamily="18" charset="0"/>
              </a:rPr>
              <a:t>Понятие истины. Истина как цель познания. </a:t>
            </a:r>
            <a:endParaRPr lang="ru-RU" dirty="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Знание </a:t>
            </a:r>
            <a:r>
              <a:rPr lang="ru-RU" dirty="0">
                <a:latin typeface="Times New Roman" panose="02020603050405020304" pitchFamily="18" charset="0"/>
                <a:cs typeface="Times New Roman" panose="02020603050405020304" pitchFamily="18" charset="0"/>
              </a:rPr>
              <a:t>- это проверенный (теоретически или практически) резуль­тат познавательной деятельности, верное ее воспроизведение в мышлении человека в виде суждений или представлений; знание - это результат познания, выражающий реальное, ис­тинное положение вещей.</a:t>
            </a:r>
          </a:p>
          <a:p>
            <a:pPr algn="just"/>
            <a:r>
              <a:rPr lang="ru-RU" i="1" dirty="0">
                <a:latin typeface="Times New Roman" panose="02020603050405020304" pitchFamily="18" charset="0"/>
                <a:cs typeface="Times New Roman" panose="02020603050405020304" pitchFamily="18" charset="0"/>
              </a:rPr>
              <a:t>Синонимом знания часто выступает понятие истины. </a:t>
            </a:r>
            <a:r>
              <a:rPr lang="ru-RU" dirty="0">
                <a:latin typeface="Times New Roman" panose="02020603050405020304" pitchFamily="18" charset="0"/>
                <a:cs typeface="Times New Roman" panose="02020603050405020304" pitchFamily="18" charset="0"/>
              </a:rPr>
              <a:t>Истина - это адекватное воспроизведение предметов и явлений дейст­вительности познающим субъектом.</a:t>
            </a:r>
          </a:p>
          <a:p>
            <a:pPr algn="just"/>
            <a:r>
              <a:rPr lang="ru-RU" dirty="0">
                <a:latin typeface="Times New Roman" panose="02020603050405020304" pitchFamily="18" charset="0"/>
                <a:cs typeface="Times New Roman" panose="02020603050405020304" pitchFamily="18" charset="0"/>
              </a:rPr>
              <a:t>Уже в античной философии делается попытка понять, какое знание можно считать истинным, то есть образцом знания самого по себе. Истина рассматривалась в античности как высшая, даже абсолютная ценность. </a:t>
            </a:r>
            <a:endParaRPr lang="en-US"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Сократ </a:t>
            </a:r>
            <a:r>
              <a:rPr lang="ru-RU" dirty="0">
                <a:latin typeface="Times New Roman" panose="02020603050405020304" pitchFamily="18" charset="0"/>
                <a:cs typeface="Times New Roman" panose="02020603050405020304" pitchFamily="18" charset="0"/>
              </a:rPr>
              <a:t>и Платон считали, что уже само по себе правильное знание определяет правильное поведение (праведную жизнь), формирует добропорядочных (благочестивых) граждан, а потому размышления об истине у них связывалось с размышлениями об идеалах красоты и добра.</a:t>
            </a:r>
          </a:p>
          <a:p>
            <a:pPr algn="just"/>
            <a:r>
              <a:rPr lang="ru-RU" dirty="0">
                <a:latin typeface="Times New Roman" panose="02020603050405020304" pitchFamily="18" charset="0"/>
                <a:cs typeface="Times New Roman" panose="02020603050405020304" pitchFamily="18" charset="0"/>
              </a:rPr>
              <a:t>С возникновением науки эта проблема стала ставиться иначе. В понятие истины стали вкладывать не только стремление к чему-то высшему, но и установки практической пользы, а также установки рациональности и объективности.</a:t>
            </a:r>
          </a:p>
          <a:p>
            <a:pPr algn="just"/>
            <a:r>
              <a:rPr lang="ru-RU" i="1" dirty="0">
                <a:latin typeface="Times New Roman" panose="02020603050405020304" pitchFamily="18" charset="0"/>
                <a:cs typeface="Times New Roman" panose="02020603050405020304" pitchFamily="18" charset="0"/>
              </a:rPr>
              <a:t>Понятие истины в научном познании в целом утрачивает нравственное и эстетическое измерение</a:t>
            </a:r>
            <a:r>
              <a:rPr lang="ru-RU" dirty="0">
                <a:latin typeface="Times New Roman" panose="02020603050405020304" pitchFamily="18" charset="0"/>
                <a:cs typeface="Times New Roman" panose="02020603050405020304" pitchFamily="18" charset="0"/>
              </a:rPr>
              <a:t>. </a:t>
            </a:r>
          </a:p>
          <a:p>
            <a:pPr algn="just"/>
            <a:r>
              <a:rPr lang="ru-RU" i="1" dirty="0">
                <a:latin typeface="Times New Roman" panose="02020603050405020304" pitchFamily="18" charset="0"/>
                <a:cs typeface="Times New Roman" panose="02020603050405020304" pitchFamily="18" charset="0"/>
              </a:rPr>
              <a:t>Научная истина</a:t>
            </a:r>
            <a:r>
              <a:rPr lang="ru-RU" dirty="0">
                <a:latin typeface="Times New Roman" panose="02020603050405020304" pitchFamily="18" charset="0"/>
                <a:cs typeface="Times New Roman" panose="02020603050405020304" pitchFamily="18" charset="0"/>
              </a:rPr>
              <a:t> – это, в целом, бесстрастное знание. Ведь всякая оценочная позиция рассматривалась как выражение пристрастности, субъективности.</a:t>
            </a:r>
          </a:p>
          <a:p>
            <a:pPr algn="just"/>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72296"/>
          </a:xfrm>
        </p:spPr>
        <p:txBody>
          <a:bodyPr>
            <a:normAutofit/>
          </a:bodyPr>
          <a:lstStyle/>
          <a:p>
            <a:pPr algn="just">
              <a:spcBef>
                <a:spcPts val="0"/>
              </a:spcBef>
            </a:pPr>
            <a:r>
              <a:rPr lang="ru-RU" sz="1800" i="1" dirty="0">
                <a:solidFill>
                  <a:schemeClr val="tx1"/>
                </a:solidFill>
                <a:latin typeface="Times New Roman" panose="02020603050405020304" pitchFamily="18" charset="0"/>
                <a:cs typeface="Times New Roman" panose="02020603050405020304" pitchFamily="18" charset="0"/>
              </a:rPr>
              <a:t>Выделяют несколько свойств истины. </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Первое и исходное из них - </a:t>
            </a:r>
            <a:r>
              <a:rPr lang="ru-RU" sz="1800" i="1" dirty="0">
                <a:solidFill>
                  <a:schemeClr val="tx1"/>
                </a:solidFill>
                <a:latin typeface="Times New Roman" panose="02020603050405020304" pitchFamily="18" charset="0"/>
                <a:cs typeface="Times New Roman" panose="02020603050405020304" pitchFamily="18" charset="0"/>
              </a:rPr>
              <a:t>объективность:</a:t>
            </a:r>
            <a:r>
              <a:rPr lang="ru-RU" sz="1800" dirty="0">
                <a:solidFill>
                  <a:schemeClr val="tx1"/>
                </a:solidFill>
                <a:latin typeface="Times New Roman" panose="02020603050405020304" pitchFamily="18" charset="0"/>
                <a:cs typeface="Times New Roman" panose="02020603050405020304" pitchFamily="18" charset="0"/>
              </a:rPr>
              <a:t> конечная обусловленность реальной действительностью, практикой и независимость содержания истинного знания от отдельных людей (как, например, утверждение о том, что Земля вращается вокруг Солнца). </a:t>
            </a:r>
          </a:p>
          <a:p>
            <a:pPr algn="just">
              <a:spcBef>
                <a:spcPts val="0"/>
              </a:spcBef>
            </a:pP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Будучи </a:t>
            </a:r>
            <a:r>
              <a:rPr lang="ru-RU" sz="1800" b="1" dirty="0">
                <a:solidFill>
                  <a:schemeClr val="tx1"/>
                </a:solidFill>
                <a:latin typeface="Times New Roman" panose="02020603050405020304" pitchFamily="18" charset="0"/>
                <a:cs typeface="Times New Roman" panose="02020603050405020304" pitchFamily="18" charset="0"/>
              </a:rPr>
              <a:t>объективна по своему содержанию, истина субъективна по форме: </a:t>
            </a:r>
            <a:r>
              <a:rPr lang="ru-RU" sz="1800" dirty="0">
                <a:solidFill>
                  <a:schemeClr val="tx1"/>
                </a:solidFill>
                <a:latin typeface="Times New Roman" panose="02020603050405020304" pitchFamily="18" charset="0"/>
                <a:cs typeface="Times New Roman" panose="02020603050405020304" pitchFamily="18" charset="0"/>
              </a:rPr>
              <a:t>ее познают люди и выражают в определенных понятиях, законах, категориях и т.п. Например, всемирное тяготение присуще материальному миру, но в качестве истины, закона науки оно было открыто Ньютоном. </a:t>
            </a:r>
          </a:p>
          <a:p>
            <a:pPr algn="just">
              <a:spcBef>
                <a:spcPts val="0"/>
              </a:spcBef>
            </a:pPr>
            <a:endParaRPr lang="en-US"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Истина </a:t>
            </a:r>
            <a:r>
              <a:rPr lang="ru-RU" sz="1800" dirty="0">
                <a:solidFill>
                  <a:schemeClr val="tx1"/>
                </a:solidFill>
                <a:latin typeface="Times New Roman" panose="02020603050405020304" pitchFamily="18" charset="0"/>
                <a:cs typeface="Times New Roman" panose="02020603050405020304" pitchFamily="18" charset="0"/>
              </a:rPr>
              <a:t>есть процесс, а не некий одноразовый акт постижения объекта сразу, целиком и в полном объеме. Для характеристики объективной истины как процесса применяются категории абсолютного (выражающей устойчивое, неизменное в явлениях) и относительного (отражающей изменчивое, преходящее). </a:t>
            </a:r>
          </a:p>
          <a:p>
            <a:pPr algn="just">
              <a:spcBef>
                <a:spcPts val="0"/>
              </a:spcBef>
            </a:pP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Абсолютная </a:t>
            </a:r>
            <a:r>
              <a:rPr lang="ru-RU" sz="1800" b="1" dirty="0">
                <a:solidFill>
                  <a:schemeClr val="tx1"/>
                </a:solidFill>
                <a:latin typeface="Times New Roman" panose="02020603050405020304" pitchFamily="18" charset="0"/>
                <a:cs typeface="Times New Roman" panose="02020603050405020304" pitchFamily="18" charset="0"/>
              </a:rPr>
              <a:t>и относительная истины</a:t>
            </a:r>
            <a:r>
              <a:rPr lang="ru-RU" sz="1800" dirty="0">
                <a:solidFill>
                  <a:schemeClr val="tx1"/>
                </a:solidFill>
                <a:latin typeface="Times New Roman" panose="02020603050405020304" pitchFamily="18" charset="0"/>
                <a:cs typeface="Times New Roman" panose="02020603050405020304" pitchFamily="18" charset="0"/>
              </a:rPr>
              <a:t> - это два необходимых момента одной и той же объективной истины, любого истинного знания. Они выражают разные ступени, стороны познания человеком объективного мира и различаются лишь по степени точности и полные его отражения. Это не отдельные знания, а одно, хотя каждая из названных сторон, моментов имеет свою специфику. </a:t>
            </a:r>
          </a:p>
          <a:p>
            <a:pPr algn="just">
              <a:spcBef>
                <a:spcPts val="0"/>
              </a:spcBef>
            </a:pPr>
            <a:endParaRPr lang="ru-RU" sz="1800" dirty="0" smtClean="0">
              <a:solidFill>
                <a:schemeClr val="tx1"/>
              </a:solidFill>
              <a:latin typeface="Times New Roman" pitchFamily="18" charset="0"/>
              <a:cs typeface="Times New Roman" pitchFamily="18" charset="0"/>
            </a:endParaRPr>
          </a:p>
          <a:p>
            <a:pPr algn="just">
              <a:spcBef>
                <a:spcPts val="0"/>
              </a:spcBef>
            </a:pPr>
            <a:endParaRPr lang="ru-RU" sz="1800" dirty="0" smtClean="0">
              <a:solidFill>
                <a:schemeClr val="tx1"/>
              </a:solidFill>
              <a:latin typeface="Times New Roman" pitchFamily="18" charset="0"/>
              <a:cs typeface="Times New Roman" pitchFamily="18" charset="0"/>
            </a:endParaRPr>
          </a:p>
          <a:p>
            <a:pPr algn="just">
              <a:spcBef>
                <a:spcPts val="0"/>
              </a:spcBef>
            </a:pPr>
            <a:endParaRPr lang="ru-RU" sz="1800" dirty="0" smtClean="0">
              <a:solidFill>
                <a:schemeClr val="tx1"/>
              </a:solidFill>
              <a:latin typeface="Times New Roman" pitchFamily="18" charset="0"/>
              <a:cs typeface="Times New Roman" pitchFamily="18" charset="0"/>
            </a:endParaRPr>
          </a:p>
          <a:p>
            <a:pPr algn="just">
              <a:spcBef>
                <a:spcPts val="0"/>
              </a:spcBef>
            </a:pPr>
            <a:endParaRPr lang="ru-RU" sz="1800" dirty="0" smtClean="0">
              <a:solidFill>
                <a:schemeClr val="tx1"/>
              </a:solidFill>
              <a:latin typeface="Times New Roman" pitchFamily="18" charset="0"/>
              <a:cs typeface="Times New Roman" pitchFamily="18" charset="0"/>
            </a:endParaRPr>
          </a:p>
          <a:p>
            <a:pPr algn="just">
              <a:spcBef>
                <a:spcPts val="0"/>
              </a:spcBef>
            </a:pPr>
            <a:endParaRPr lang="ru-RU" sz="1800" dirty="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2845" y="142852"/>
            <a:ext cx="8858312" cy="5355312"/>
          </a:xfrm>
          <a:prstGeom prst="rect">
            <a:avLst/>
          </a:prstGeom>
        </p:spPr>
        <p:txBody>
          <a:bodyPr wrap="square">
            <a:spAutoFit/>
          </a:bodyPr>
          <a:lstStyle/>
          <a:p>
            <a:pPr algn="just"/>
            <a:r>
              <a:rPr lang="ru-RU" b="1" dirty="0">
                <a:latin typeface="Times New Roman" panose="02020603050405020304" pitchFamily="18" charset="0"/>
                <a:cs typeface="Times New Roman" panose="02020603050405020304" pitchFamily="18" charset="0"/>
              </a:rPr>
              <a:t>Абсолютная истина</a:t>
            </a:r>
            <a:r>
              <a:rPr lang="ru-RU" dirty="0">
                <a:latin typeface="Times New Roman" panose="02020603050405020304" pitchFamily="18" charset="0"/>
                <a:cs typeface="Times New Roman" panose="02020603050405020304" pitchFamily="18" charset="0"/>
              </a:rPr>
              <a:t> (точнее, абсолютное в объективной истине) понимается, во-первых, как полное, исчерпывающее знание о действительности в целом — гносеологический идеал, который никогда не будет достигнут, хотя познание все более приближается к нему; во-вторых, как тот элемент знаний, который не может быть никогда опровергнут в будущем: «птицы имеют клюв», «люди смертны» и т. д. Это т. н. вечные истины, знания об отдельных сторонах предметов.</a:t>
            </a:r>
          </a:p>
          <a:p>
            <a:pPr algn="just"/>
            <a:endParaRPr lang="en-US"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Абсолютная </a:t>
            </a:r>
            <a:r>
              <a:rPr lang="ru-RU" dirty="0">
                <a:latin typeface="Times New Roman" panose="02020603050405020304" pitchFamily="18" charset="0"/>
                <a:cs typeface="Times New Roman" panose="02020603050405020304" pitchFamily="18" charset="0"/>
              </a:rPr>
              <a:t>истина в виде целостного фрагмента знания складывается из суммы относительных, но не путем механического соединения готовых истин, а в процессе творческого развития познания на основе практики. </a:t>
            </a:r>
          </a:p>
          <a:p>
            <a:pPr algn="just"/>
            <a:endParaRPr lang="en-US" b="1" dirty="0" smtClean="0">
              <a:latin typeface="Times New Roman" panose="02020603050405020304" pitchFamily="18" charset="0"/>
              <a:cs typeface="Times New Roman" panose="02020603050405020304" pitchFamily="18" charset="0"/>
            </a:endParaRPr>
          </a:p>
          <a:p>
            <a:pPr algn="just"/>
            <a:r>
              <a:rPr lang="ru-RU" b="1" dirty="0" smtClean="0">
                <a:latin typeface="Times New Roman" panose="02020603050405020304" pitchFamily="18" charset="0"/>
                <a:cs typeface="Times New Roman" panose="02020603050405020304" pitchFamily="18" charset="0"/>
              </a:rPr>
              <a:t>Относительная </a:t>
            </a:r>
            <a:r>
              <a:rPr lang="ru-RU" b="1" dirty="0">
                <a:latin typeface="Times New Roman" panose="02020603050405020304" pitchFamily="18" charset="0"/>
                <a:cs typeface="Times New Roman" panose="02020603050405020304" pitchFamily="18" charset="0"/>
              </a:rPr>
              <a:t>истина</a:t>
            </a:r>
            <a:r>
              <a:rPr lang="ru-RU" dirty="0">
                <a:latin typeface="Times New Roman" panose="02020603050405020304" pitchFamily="18" charset="0"/>
                <a:cs typeface="Times New Roman" panose="02020603050405020304" pitchFamily="18" charset="0"/>
              </a:rPr>
              <a:t> (точнее, относительное в объективной истине) выражает изменчивость каждого истинного знания, его углубление, уточнение по мере развития практики и познания. При этом старые истины либо заменяются новыми (например, классическая механика сменилась квантовой), либо опровергаются и становятся заблуждениями (например, «истина» о существовании эфира, понятия о теплороде, флогистоне и т. п.). Относительность истины заключается в ее неполноте, условности, приблизительности, незавершенности. </a:t>
            </a:r>
          </a:p>
          <a:p>
            <a:pPr algn="just"/>
            <a:endParaRPr lang="ru-RU" dirty="0">
              <a:latin typeface="Times New Roman" pitchFamily="18" charset="0"/>
              <a:cs typeface="Times New Roman" pitchFamily="18" charset="0"/>
            </a:endParaRPr>
          </a:p>
        </p:txBody>
      </p:sp>
    </p:spTree>
    <p:extLst>
      <p:ext uri="{BB962C8B-B14F-4D97-AF65-F5344CB8AC3E}">
        <p14:creationId xmlns:p14="http://schemas.microsoft.com/office/powerpoint/2010/main" val="112707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72296"/>
          </a:xfrm>
        </p:spPr>
        <p:txBody>
          <a:bodyPr>
            <a:normAutofit/>
          </a:bodyPr>
          <a:lstStyle/>
          <a:p>
            <a:pPr algn="just"/>
            <a:r>
              <a:rPr lang="ru-RU" sz="1800" b="1" dirty="0">
                <a:solidFill>
                  <a:schemeClr val="tx1"/>
                </a:solidFill>
                <a:latin typeface="Times New Roman" panose="02020603050405020304" pitchFamily="18" charset="0"/>
                <a:cs typeface="Times New Roman" panose="02020603050405020304" pitchFamily="18" charset="0"/>
              </a:rPr>
              <a:t>Конкретность</a:t>
            </a:r>
            <a:r>
              <a:rPr lang="ru-RU" sz="1800" dirty="0">
                <a:solidFill>
                  <a:schemeClr val="tx1"/>
                </a:solidFill>
                <a:latin typeface="Times New Roman" panose="02020603050405020304" pitchFamily="18" charset="0"/>
                <a:cs typeface="Times New Roman" panose="02020603050405020304" pitchFamily="18" charset="0"/>
              </a:rPr>
              <a:t> – еще одно из важнейших свойств истины. Это значит, что любое истинное знание (в науке, философии, искусстве и т. п.) всегда определяется в своем содержании и применении условиями данного места, времени и многими другими специфическими обстоятельствами, которые познание должно учесть как можно полнее и точнее.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ru-RU" sz="1800" dirty="0" smtClean="0">
                <a:solidFill>
                  <a:schemeClr val="tx1"/>
                </a:solidFill>
                <a:latin typeface="Times New Roman" panose="02020603050405020304" pitchFamily="18" charset="0"/>
                <a:cs typeface="Times New Roman" panose="02020603050405020304" pitchFamily="18" charset="0"/>
              </a:rPr>
              <a:t>Таким </a:t>
            </a:r>
            <a:r>
              <a:rPr lang="ru-RU" sz="1800" dirty="0">
                <a:solidFill>
                  <a:schemeClr val="tx1"/>
                </a:solidFill>
                <a:latin typeface="Times New Roman" panose="02020603050405020304" pitchFamily="18" charset="0"/>
                <a:cs typeface="Times New Roman" panose="02020603050405020304" pitchFamily="18" charset="0"/>
              </a:rPr>
              <a:t>образом, объективная, абсолютная, относительная и конкретная истина — это не разные «сорта» истин, а одно и то же истинное знание с этими своими характерными признаками (свойствами).</a:t>
            </a:r>
          </a:p>
          <a:p>
            <a:pPr algn="just">
              <a:spcBef>
                <a:spcPts val="0"/>
              </a:spcBef>
            </a:pPr>
            <a:endParaRPr lang="en-US" sz="1800" dirty="0" smtClean="0">
              <a:solidFill>
                <a:schemeClr val="tx1"/>
              </a:solidFill>
              <a:latin typeface="Times New Roman" pitchFamily="18" charset="0"/>
              <a:cs typeface="Times New Roman" pitchFamily="18" charset="0"/>
            </a:endParaRPr>
          </a:p>
          <a:p>
            <a:pPr algn="just">
              <a:spcBef>
                <a:spcPts val="0"/>
              </a:spcBef>
            </a:pPr>
            <a:endParaRPr lang="ru-RU" sz="1800" dirty="0" smtClean="0">
              <a:solidFill>
                <a:schemeClr val="tx1"/>
              </a:solidFill>
              <a:latin typeface="Times New Roman" pitchFamily="18" charset="0"/>
              <a:cs typeface="Times New Roman" pitchFamily="18" charset="0"/>
            </a:endParaRPr>
          </a:p>
          <a:p>
            <a:pPr algn="just">
              <a:spcBef>
                <a:spcPts val="0"/>
              </a:spcBef>
            </a:pPr>
            <a:endParaRPr lang="ru-RU" sz="1800" dirty="0" smtClean="0">
              <a:solidFill>
                <a:schemeClr val="tx1"/>
              </a:solidFill>
              <a:latin typeface="Times New Roman" pitchFamily="18" charset="0"/>
              <a:cs typeface="Times New Roman" pitchFamily="18" charset="0"/>
            </a:endParaRPr>
          </a:p>
          <a:p>
            <a:pPr algn="just">
              <a:spcBef>
                <a:spcPts val="0"/>
              </a:spcBef>
            </a:pPr>
            <a:endParaRPr lang="ru-RU" sz="1800" dirty="0">
              <a:solidFill>
                <a:schemeClr val="tx1"/>
              </a:solidFill>
              <a:latin typeface="Times New Roman" pitchFamily="18" charset="0"/>
              <a:cs typeface="Times New Roman" pitchFamily="18" charset="0"/>
            </a:endParaRPr>
          </a:p>
          <a:p>
            <a:pPr algn="just">
              <a:spcBef>
                <a:spcPts val="0"/>
              </a:spcBef>
            </a:pPr>
            <a:endParaRPr lang="ru-RU" sz="1800" dirty="0" smtClean="0">
              <a:solidFill>
                <a:schemeClr val="tx1"/>
              </a:solidFill>
              <a:latin typeface="Times New Roman" pitchFamily="18" charset="0"/>
              <a:cs typeface="Times New Roman" pitchFamily="18" charset="0"/>
            </a:endParaRPr>
          </a:p>
          <a:p>
            <a:pPr algn="just"/>
            <a:endParaRPr lang="ru-RU"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3483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79512" y="142852"/>
            <a:ext cx="8821644" cy="6526508"/>
          </a:xfrm>
        </p:spPr>
        <p:txBody>
          <a:bodyPr>
            <a:normAutofit/>
          </a:bodyPr>
          <a:lstStyle/>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Проблема критериев истины.</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Критерий истины</a:t>
            </a:r>
            <a:r>
              <a:rPr lang="ru-RU" sz="1800" dirty="0">
                <a:solidFill>
                  <a:schemeClr val="tx1"/>
                </a:solidFill>
                <a:latin typeface="Times New Roman" panose="02020603050405020304" pitchFamily="18" charset="0"/>
                <a:cs typeface="Times New Roman" panose="02020603050405020304" pitchFamily="18" charset="0"/>
              </a:rPr>
              <a:t> - это признак, на основании ко­торого производится оценка предположения (гипотезы), теории или любого иного высказывания как истинного или ложного.</a:t>
            </a: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Критерий истины также выступает средством такой про­верки. Критерий истины предполагает наличие специальных процедур проверки высказываний на истинность или ложность, после применения которых можно сделать обоснованный вы­вод, о том, что именно перед нами - истина или ложь. </a:t>
            </a: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Пробле­ма заключается в выборе критерия истины, поскольку одно­значного параметра, признаваемого хотя бы относительным большинством философов, не существует. Но даже если мы выберем один из критериев истины, это породит проблему, как его применить, или, иными словами, какие процедуры проверки истинности высказывания необходимы для получения истины.</a:t>
            </a:r>
          </a:p>
          <a:p>
            <a:pPr algn="just">
              <a:spcBef>
                <a:spcPts val="0"/>
              </a:spcBef>
            </a:pPr>
            <a:endParaRPr lang="en-US"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Существуют </a:t>
            </a:r>
            <a:r>
              <a:rPr lang="ru-RU" sz="1800" dirty="0">
                <a:solidFill>
                  <a:schemeClr val="tx1"/>
                </a:solidFill>
                <a:latin typeface="Times New Roman" panose="02020603050405020304" pitchFamily="18" charset="0"/>
                <a:cs typeface="Times New Roman" panose="02020603050405020304" pitchFamily="18" charset="0"/>
              </a:rPr>
              <a:t>критерии истины - </a:t>
            </a:r>
            <a:r>
              <a:rPr lang="ru-RU" sz="1800" i="1" dirty="0">
                <a:solidFill>
                  <a:schemeClr val="tx1"/>
                </a:solidFill>
                <a:latin typeface="Times New Roman" panose="02020603050405020304" pitchFamily="18" charset="0"/>
                <a:cs typeface="Times New Roman" panose="02020603050405020304" pitchFamily="18" charset="0"/>
              </a:rPr>
              <a:t>субъектив­ные и объективные.</a:t>
            </a:r>
            <a:r>
              <a:rPr lang="ru-RU" sz="1800" dirty="0">
                <a:solidFill>
                  <a:schemeClr val="tx1"/>
                </a:solidFill>
                <a:latin typeface="Times New Roman" panose="02020603050405020304" pitchFamily="18" charset="0"/>
                <a:cs typeface="Times New Roman" panose="02020603050405020304" pitchFamily="18" charset="0"/>
              </a:rPr>
              <a:t> </a:t>
            </a:r>
          </a:p>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Субъективные критерии</a:t>
            </a:r>
            <a:r>
              <a:rPr lang="ru-RU" sz="1800" dirty="0">
                <a:solidFill>
                  <a:schemeClr val="tx1"/>
                </a:solidFill>
                <a:latin typeface="Times New Roman" panose="02020603050405020304" pitchFamily="18" charset="0"/>
                <a:cs typeface="Times New Roman" panose="02020603050405020304" pitchFamily="18" charset="0"/>
              </a:rPr>
              <a:t> - основаны на уверенности субъекта, базирующейся на его переживаниях и впечатлениях, имеющих личностный характер, либо вовсе не имеющих ника­ких оснований, кроме как уверенности субъекта в собственном существовании. Никаких процедур проверки субъективные кри­терии истины не предполагают. </a:t>
            </a: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i="1" dirty="0" smtClean="0">
                <a:solidFill>
                  <a:schemeClr val="tx1"/>
                </a:solidFill>
                <a:latin typeface="Times New Roman" panose="02020603050405020304" pitchFamily="18" charset="0"/>
                <a:cs typeface="Times New Roman" panose="02020603050405020304" pitchFamily="18" charset="0"/>
              </a:rPr>
              <a:t>Субъективными </a:t>
            </a:r>
            <a:r>
              <a:rPr lang="ru-RU" sz="1800" i="1" dirty="0">
                <a:solidFill>
                  <a:schemeClr val="tx1"/>
                </a:solidFill>
                <a:latin typeface="Times New Roman" panose="02020603050405020304" pitchFamily="18" charset="0"/>
                <a:cs typeface="Times New Roman" panose="02020603050405020304" pitchFamily="18" charset="0"/>
              </a:rPr>
              <a:t>критериями</a:t>
            </a:r>
            <a:r>
              <a:rPr lang="ru-RU" sz="1800" dirty="0">
                <a:solidFill>
                  <a:schemeClr val="tx1"/>
                </a:solidFill>
                <a:latin typeface="Times New Roman" panose="02020603050405020304" pitchFamily="18" charset="0"/>
                <a:cs typeface="Times New Roman" panose="02020603050405020304" pitchFamily="18" charset="0"/>
              </a:rPr>
              <a:t> являются, например, мистические озарения, откровения, а так­же интуиция. </a:t>
            </a:r>
          </a:p>
          <a:p>
            <a:pPr algn="just">
              <a:spcBef>
                <a:spcPts val="0"/>
              </a:spcBef>
            </a:pPr>
            <a:endParaRPr lang="ru-RU" sz="2000" dirty="0" smtClean="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72296"/>
          </a:xfrm>
        </p:spPr>
        <p:txBody>
          <a:bodyPr>
            <a:normAutofit/>
          </a:bodyPr>
          <a:lstStyle/>
          <a:p>
            <a:pPr algn="just"/>
            <a:r>
              <a:rPr lang="ru-RU" sz="1800" b="1" dirty="0">
                <a:solidFill>
                  <a:schemeClr val="tx1"/>
                </a:solidFill>
                <a:latin typeface="Times New Roman" panose="02020603050405020304" pitchFamily="18" charset="0"/>
                <a:cs typeface="Times New Roman" panose="02020603050405020304" pitchFamily="18" charset="0"/>
              </a:rPr>
              <a:t>Объективный критерий</a:t>
            </a:r>
            <a:r>
              <a:rPr lang="ru-RU" sz="1800" dirty="0">
                <a:solidFill>
                  <a:schemeClr val="tx1"/>
                </a:solidFill>
                <a:latin typeface="Times New Roman" panose="02020603050405020304" pitchFamily="18" charset="0"/>
                <a:cs typeface="Times New Roman" panose="02020603050405020304" pitchFamily="18" charset="0"/>
              </a:rPr>
              <a:t>, т.е. такой, который не зависит от особенностей миросозерцания данного субъекта и является достоянием относительно большого числа субъектов, выступа­ет общепризнанным в рамках данной культурной общности и, главное, может быть использован независимо от субъективных качеств того, кто участвует в процессе познания. Конечно, и объективные критерии неизбежно содержат в себе некоторую долю субъективизма, поскольку принятие того или иного крите­рия связано с моментом выбора.</a:t>
            </a:r>
          </a:p>
          <a:p>
            <a:pPr algn="just">
              <a:spcBef>
                <a:spcPts val="0"/>
              </a:spcBef>
            </a:pPr>
            <a:endParaRPr lang="en-US"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В </a:t>
            </a:r>
            <a:r>
              <a:rPr lang="ru-RU" sz="1800" dirty="0">
                <a:solidFill>
                  <a:schemeClr val="tx1"/>
                </a:solidFill>
                <a:latin typeface="Times New Roman" panose="02020603050405020304" pitchFamily="18" charset="0"/>
                <a:cs typeface="Times New Roman" panose="02020603050405020304" pitchFamily="18" charset="0"/>
              </a:rPr>
              <a:t>числе объективных критериев истины наиболее часто называются следующие: </a:t>
            </a:r>
            <a:r>
              <a:rPr lang="ru-RU" sz="1800" i="1" dirty="0">
                <a:solidFill>
                  <a:schemeClr val="tx1"/>
                </a:solidFill>
                <a:latin typeface="Times New Roman" panose="02020603050405020304" pitchFamily="18" charset="0"/>
                <a:cs typeface="Times New Roman" panose="02020603050405020304" pitchFamily="18" charset="0"/>
              </a:rPr>
              <a:t>соответствие знания авторитету, при­нятым логико-методологическим стандартам, </a:t>
            </a:r>
            <a:r>
              <a:rPr lang="ru-RU" sz="1800" i="1" dirty="0" err="1">
                <a:solidFill>
                  <a:schemeClr val="tx1"/>
                </a:solidFill>
                <a:latin typeface="Times New Roman" panose="02020603050405020304" pitchFamily="18" charset="0"/>
                <a:cs typeface="Times New Roman" panose="02020603050405020304" pitchFamily="18" charset="0"/>
              </a:rPr>
              <a:t>внутринаучным</a:t>
            </a:r>
            <a:r>
              <a:rPr lang="ru-RU" sz="1800" i="1" dirty="0">
                <a:solidFill>
                  <a:schemeClr val="tx1"/>
                </a:solidFill>
                <a:latin typeface="Times New Roman" panose="02020603050405020304" pitchFamily="18" charset="0"/>
                <a:cs typeface="Times New Roman" panose="02020603050405020304" pitchFamily="18" charset="0"/>
              </a:rPr>
              <a:t> нормам; результативность знания («прагматический критерий истины») и практика.</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en-US" sz="1800" dirty="0" smtClean="0">
              <a:solidFill>
                <a:schemeClr val="tx1"/>
              </a:solidFill>
              <a:latin typeface="Times New Roman" pitchFamily="18" charset="0"/>
              <a:cs typeface="Times New Roman" pitchFamily="18" charset="0"/>
            </a:endParaRPr>
          </a:p>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Авторитет</a:t>
            </a:r>
            <a:r>
              <a:rPr lang="ru-RU" sz="1800" dirty="0">
                <a:solidFill>
                  <a:schemeClr val="tx1"/>
                </a:solidFill>
                <a:latin typeface="Times New Roman" panose="02020603050405020304" pitchFamily="18" charset="0"/>
                <a:cs typeface="Times New Roman" panose="02020603050405020304" pitchFamily="18" charset="0"/>
              </a:rPr>
              <a:t> - это значение (влияние), которое могут иметь люди или идеи, не нуждаясь в постоянном подтверждении этого значения, в доказательстве его на деле. Авторитет обяза­тельно предполагает принятие людьми некоторых высказыва­ний за стандарты. В зависимости от степени близости оцени­ваемых высказываний с «эталонными» высказываниями первые получают статус истины или не получают его.</a:t>
            </a:r>
          </a:p>
          <a:p>
            <a:pPr algn="just">
              <a:spcBef>
                <a:spcPts val="0"/>
              </a:spcBef>
            </a:pPr>
            <a:endParaRPr lang="ru-RU" sz="1800" dirty="0" smtClean="0">
              <a:solidFill>
                <a:schemeClr val="tx1"/>
              </a:solidFill>
              <a:latin typeface="Times New Roman" pitchFamily="18" charset="0"/>
              <a:cs typeface="Times New Roman" pitchFamily="18" charset="0"/>
            </a:endParaRPr>
          </a:p>
          <a:p>
            <a:pPr algn="just"/>
            <a:endParaRPr lang="ru-RU" sz="1800"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72296"/>
          </a:xfrm>
        </p:spPr>
        <p:txBody>
          <a:bodyPr>
            <a:normAutofit/>
          </a:bodyPr>
          <a:lstStyle/>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Критерий соответствия знания логико-методологическим стандартам</a:t>
            </a:r>
            <a:r>
              <a:rPr lang="ru-RU" sz="1800" dirty="0">
                <a:solidFill>
                  <a:schemeClr val="tx1"/>
                </a:solidFill>
                <a:latin typeface="Times New Roman" panose="02020603050405020304" pitchFamily="18" charset="0"/>
                <a:cs typeface="Times New Roman" panose="02020603050405020304" pitchFamily="18" charset="0"/>
              </a:rPr>
              <a:t> - предполагает наличие заранее известных правил, при соблюдении которых знание может приниматься за истину. В числе этих правил важны непротиворечивость знания, его внутренняя связность, согласованность, подтвержденность фактами, проверяемость и т.п.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en-US" sz="1800" b="1"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Критерий </a:t>
            </a:r>
            <a:r>
              <a:rPr lang="ru-RU" sz="1800" b="1" dirty="0">
                <a:solidFill>
                  <a:schemeClr val="tx1"/>
                </a:solidFill>
                <a:latin typeface="Times New Roman" panose="02020603050405020304" pitchFamily="18" charset="0"/>
                <a:cs typeface="Times New Roman" panose="02020603050405020304" pitchFamily="18" charset="0"/>
              </a:rPr>
              <a:t>соответствия знания </a:t>
            </a:r>
            <a:r>
              <a:rPr lang="ru-RU" sz="1800" b="1" dirty="0" err="1">
                <a:solidFill>
                  <a:schemeClr val="tx1"/>
                </a:solidFill>
                <a:latin typeface="Times New Roman" panose="02020603050405020304" pitchFamily="18" charset="0"/>
                <a:cs typeface="Times New Roman" panose="02020603050405020304" pitchFamily="18" charset="0"/>
              </a:rPr>
              <a:t>внутринаучным</a:t>
            </a:r>
            <a:r>
              <a:rPr lang="ru-RU" sz="1800" b="1" dirty="0">
                <a:solidFill>
                  <a:schemeClr val="tx1"/>
                </a:solidFill>
                <a:latin typeface="Times New Roman" panose="02020603050405020304" pitchFamily="18" charset="0"/>
                <a:cs typeface="Times New Roman" panose="02020603050405020304" pitchFamily="18" charset="0"/>
              </a:rPr>
              <a:t> нормам</a:t>
            </a:r>
            <a:r>
              <a:rPr lang="ru-RU" sz="1800" dirty="0">
                <a:solidFill>
                  <a:schemeClr val="tx1"/>
                </a:solidFill>
                <a:latin typeface="Times New Roman" panose="02020603050405020304" pitchFamily="18" charset="0"/>
                <a:cs typeface="Times New Roman" panose="02020603050405020304" pitchFamily="18" charset="0"/>
              </a:rPr>
              <a:t> - включает в себя соответствие понятийной структуры данной теории: </a:t>
            </a:r>
          </a:p>
          <a:p>
            <a:pPr marL="285750" lvl="0" indent="-285750" algn="just">
              <a:spcBef>
                <a:spcPts val="0"/>
              </a:spcBef>
              <a:buFont typeface="Arial" panose="020B0604020202020204" pitchFamily="34" charset="0"/>
              <a:buChar char="•"/>
            </a:pPr>
            <a:r>
              <a:rPr lang="ru-RU" sz="1800" dirty="0">
                <a:solidFill>
                  <a:schemeClr val="tx1"/>
                </a:solidFill>
                <a:latin typeface="Times New Roman" panose="02020603050405020304" pitchFamily="18" charset="0"/>
                <a:cs typeface="Times New Roman" panose="02020603050405020304" pitchFamily="18" charset="0"/>
              </a:rPr>
              <a:t>уже сложившейся к данному времени понятийной структуре науки; </a:t>
            </a:r>
          </a:p>
          <a:p>
            <a:pPr marL="285750" lvl="0" indent="-285750" algn="just">
              <a:spcBef>
                <a:spcPts val="0"/>
              </a:spcBef>
              <a:buFont typeface="Arial" panose="020B0604020202020204" pitchFamily="34" charset="0"/>
              <a:buChar char="•"/>
            </a:pPr>
            <a:r>
              <a:rPr lang="ru-RU" sz="1800" dirty="0">
                <a:solidFill>
                  <a:schemeClr val="tx1"/>
                </a:solidFill>
                <a:latin typeface="Times New Roman" panose="02020603050405020304" pitchFamily="18" charset="0"/>
                <a:cs typeface="Times New Roman" panose="02020603050405020304" pitchFamily="18" charset="0"/>
              </a:rPr>
              <a:t>эвристическим правилам, соблюдение ко­торых считается совершенно обязательным; </a:t>
            </a:r>
          </a:p>
          <a:p>
            <a:pPr marL="285750" lvl="0" indent="-285750" algn="just">
              <a:spcBef>
                <a:spcPts val="0"/>
              </a:spcBef>
              <a:buFont typeface="Arial" panose="020B0604020202020204" pitchFamily="34" charset="0"/>
              <a:buChar char="•"/>
            </a:pPr>
            <a:r>
              <a:rPr lang="ru-RU" sz="1800" dirty="0">
                <a:solidFill>
                  <a:schemeClr val="tx1"/>
                </a:solidFill>
                <a:latin typeface="Times New Roman" panose="02020603050405020304" pitchFamily="18" charset="0"/>
                <a:cs typeface="Times New Roman" panose="02020603050405020304" pitchFamily="18" charset="0"/>
              </a:rPr>
              <a:t>принятым спо­собам решения познавательных задач. </a:t>
            </a:r>
          </a:p>
          <a:p>
            <a:pPr algn="just">
              <a:spcBef>
                <a:spcPts val="0"/>
              </a:spcBef>
            </a:pPr>
            <a:endParaRPr lang="ru-RU" sz="1800" dirty="0" smtClean="0">
              <a:solidFill>
                <a:schemeClr val="tx1"/>
              </a:solidFill>
              <a:latin typeface="Times New Roman" pitchFamily="18" charset="0"/>
              <a:cs typeface="Times New Roman" pitchFamily="18" charset="0"/>
            </a:endParaRPr>
          </a:p>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Результативность знания («прагматический критерий истины») и практика.</a:t>
            </a:r>
          </a:p>
          <a:p>
            <a:pPr algn="just">
              <a:spcBef>
                <a:spcPts val="0"/>
              </a:spcBef>
            </a:pPr>
            <a:endParaRPr lang="ru-RU" sz="1800" b="1" dirty="0" smtClean="0">
              <a:solidFill>
                <a:schemeClr val="tx1"/>
              </a:solidFill>
              <a:latin typeface="Times New Roman" pitchFamily="18" charset="0"/>
              <a:cs typeface="Times New Roman" pitchFamily="18" charset="0"/>
            </a:endParaRPr>
          </a:p>
          <a:p>
            <a:pPr algn="just">
              <a:spcBef>
                <a:spcPts val="0"/>
              </a:spcBef>
            </a:pPr>
            <a:r>
              <a:rPr lang="ru-RU" sz="1800" b="1" dirty="0" smtClean="0">
                <a:solidFill>
                  <a:schemeClr val="tx1"/>
                </a:solidFill>
                <a:latin typeface="Times New Roman" pitchFamily="18" charset="0"/>
                <a:cs typeface="Times New Roman" pitchFamily="18" charset="0"/>
              </a:rPr>
              <a:t>Прагматический критерий </a:t>
            </a:r>
            <a:r>
              <a:rPr lang="ru-RU" sz="1800" dirty="0">
                <a:solidFill>
                  <a:schemeClr val="tx1"/>
                </a:solidFill>
                <a:latin typeface="Times New Roman" pitchFamily="18" charset="0"/>
                <a:cs typeface="Times New Roman" pitchFamily="18" charset="0"/>
              </a:rPr>
              <a:t>истины - в</a:t>
            </a:r>
            <a:r>
              <a:rPr lang="ru-RU" sz="1800" dirty="0" smtClean="0">
                <a:solidFill>
                  <a:schemeClr val="tx1"/>
                </a:solidFill>
                <a:latin typeface="Times New Roman" pitchFamily="18" charset="0"/>
                <a:cs typeface="Times New Roman" pitchFamily="18" charset="0"/>
              </a:rPr>
              <a:t> </a:t>
            </a:r>
            <a:r>
              <a:rPr lang="ru-RU" sz="1800" dirty="0">
                <a:solidFill>
                  <a:schemeClr val="tx1"/>
                </a:solidFill>
                <a:latin typeface="Times New Roman" pitchFamily="18" charset="0"/>
                <a:cs typeface="Times New Roman" pitchFamily="18" charset="0"/>
              </a:rPr>
              <a:t>нем результативность некоторого высказывания или теории есть единственный, по сути, показатель его истинности. </a:t>
            </a:r>
            <a:endParaRPr lang="en-US" sz="1800" dirty="0" smtClean="0">
              <a:solidFill>
                <a:schemeClr val="tx1"/>
              </a:solidFill>
              <a:latin typeface="Times New Roman" pitchFamily="18" charset="0"/>
              <a:cs typeface="Times New Roman" pitchFamily="18" charset="0"/>
            </a:endParaRPr>
          </a:p>
          <a:p>
            <a:pPr algn="just">
              <a:spcBef>
                <a:spcPts val="0"/>
              </a:spcBef>
            </a:pPr>
            <a:endParaRPr lang="en-US" sz="1800" dirty="0" smtClean="0">
              <a:solidFill>
                <a:schemeClr val="tx1"/>
              </a:solidFill>
              <a:latin typeface="Times New Roman" pitchFamily="18" charset="0"/>
              <a:cs typeface="Times New Roman"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Близок </a:t>
            </a:r>
            <a:r>
              <a:rPr lang="ru-RU" sz="1800" dirty="0">
                <a:solidFill>
                  <a:schemeClr val="tx1"/>
                </a:solidFill>
                <a:latin typeface="Times New Roman" panose="02020603050405020304" pitchFamily="18" charset="0"/>
                <a:cs typeface="Times New Roman" panose="02020603050405020304" pitchFamily="18" charset="0"/>
              </a:rPr>
              <a:t>к прагматическому критерию </a:t>
            </a:r>
            <a:r>
              <a:rPr lang="ru-RU" sz="1800" b="1" dirty="0">
                <a:solidFill>
                  <a:schemeClr val="tx1"/>
                </a:solidFill>
                <a:latin typeface="Times New Roman" panose="02020603050405020304" pitchFamily="18" charset="0"/>
                <a:cs typeface="Times New Roman" panose="02020603050405020304" pitchFamily="18" charset="0"/>
              </a:rPr>
              <a:t>критерий практики</a:t>
            </a:r>
            <a:r>
              <a:rPr lang="ru-RU" sz="1800" dirty="0">
                <a:solidFill>
                  <a:schemeClr val="tx1"/>
                </a:solidFill>
                <a:latin typeface="Times New Roman" panose="02020603050405020304" pitchFamily="18" charset="0"/>
                <a:cs typeface="Times New Roman" panose="02020603050405020304" pitchFamily="18" charset="0"/>
              </a:rPr>
              <a:t>. Практика определяется как «материальная, чувственно-предметная, целеполагающая деятельность человека, имеющая своим содержанием освоение и преобразование природных и социальных объектов</a:t>
            </a:r>
            <a:r>
              <a:rPr lang="ru-RU" sz="1800" dirty="0" smtClean="0">
                <a:solidFill>
                  <a:schemeClr val="tx1"/>
                </a:solidFill>
                <a:latin typeface="Times New Roman" panose="02020603050405020304" pitchFamily="18" charset="0"/>
                <a:cs typeface="Times New Roman" panose="02020603050405020304" pitchFamily="18" charset="0"/>
              </a:rPr>
              <a:t>». </a:t>
            </a:r>
            <a:endParaRPr lang="ru-RU" sz="1800" dirty="0" smtClean="0">
              <a:solidFill>
                <a:schemeClr val="tx1"/>
              </a:solidFill>
              <a:latin typeface="Times New Roman" pitchFamily="18" charset="0"/>
              <a:cs typeface="Times New Roman" pitchFamily="18" charset="0"/>
            </a:endParaRPr>
          </a:p>
          <a:p>
            <a:pPr algn="just">
              <a:spcBef>
                <a:spcPts val="0"/>
              </a:spcBef>
            </a:pPr>
            <a:endParaRPr lang="ru-RU" sz="1800" dirty="0" smtClean="0">
              <a:solidFill>
                <a:schemeClr val="tx1"/>
              </a:solidFill>
              <a:latin typeface="Times New Roman" pitchFamily="18" charset="0"/>
              <a:cs typeface="Times New Roman" pitchFamily="18" charset="0"/>
            </a:endParaRPr>
          </a:p>
          <a:p>
            <a:pPr algn="just">
              <a:spcBef>
                <a:spcPts val="0"/>
              </a:spcBef>
            </a:pPr>
            <a:endParaRPr lang="ru-RU" sz="1800" dirty="0">
              <a:solidFill>
                <a:schemeClr val="tx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00858"/>
          </a:xfrm>
        </p:spPr>
        <p:txBody>
          <a:bodyPr>
            <a:normAutofit/>
          </a:bodyPr>
          <a:lstStyle/>
          <a:p>
            <a:pPr algn="just"/>
            <a:r>
              <a:rPr lang="ru-RU" sz="1800" i="1" dirty="0">
                <a:solidFill>
                  <a:schemeClr val="tx1"/>
                </a:solidFill>
                <a:latin typeface="Times New Roman" panose="02020603050405020304" pitchFamily="18" charset="0"/>
                <a:cs typeface="Times New Roman" panose="02020603050405020304" pitchFamily="18" charset="0"/>
              </a:rPr>
              <a:t>В настоящее время ни один из имеющихся критериев ис­тины не может считаться единственным или окончательным</a:t>
            </a:r>
            <a:r>
              <a:rPr lang="ru-RU" sz="1800" dirty="0">
                <a:solidFill>
                  <a:schemeClr val="tx1"/>
                </a:solidFill>
                <a:latin typeface="Times New Roman" panose="02020603050405020304" pitchFamily="18" charset="0"/>
                <a:cs typeface="Times New Roman" panose="02020603050405020304" pitchFamily="18" charset="0"/>
              </a:rPr>
              <a:t>. </a:t>
            </a: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В </a:t>
            </a:r>
            <a:r>
              <a:rPr lang="ru-RU" sz="1800" dirty="0">
                <a:solidFill>
                  <a:schemeClr val="tx1"/>
                </a:solidFill>
                <a:latin typeface="Times New Roman" panose="02020603050405020304" pitchFamily="18" charset="0"/>
                <a:cs typeface="Times New Roman" panose="02020603050405020304" pitchFamily="18" charset="0"/>
              </a:rPr>
              <a:t>результате на первый план выходят процедуры проверки </a:t>
            </a:r>
            <a:r>
              <a:rPr lang="ru-RU" sz="1800" dirty="0" smtClean="0">
                <a:solidFill>
                  <a:schemeClr val="tx1"/>
                </a:solidFill>
                <a:latin typeface="Times New Roman" panose="02020603050405020304" pitchFamily="18" charset="0"/>
                <a:cs typeface="Times New Roman" panose="02020603050405020304" pitchFamily="18" charset="0"/>
              </a:rPr>
              <a:t>исти­ны</a:t>
            </a:r>
            <a:r>
              <a:rPr lang="ru-RU" sz="1800" dirty="0">
                <a:solidFill>
                  <a:schemeClr val="tx1"/>
                </a:solidFill>
                <a:latin typeface="Times New Roman" panose="02020603050405020304" pitchFamily="18" charset="0"/>
                <a:cs typeface="Times New Roman" panose="02020603050405020304" pitchFamily="18" charset="0"/>
              </a:rPr>
              <a:t>:</a:t>
            </a: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b="1"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Ве­рификация</a:t>
            </a:r>
            <a:r>
              <a:rPr lang="ru-RU" sz="1800" dirty="0" smtClean="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 это процесс установления истинности утвержде­ний (главным образом, научных) посредством эмпирической проверки, состоящей в соотнесении утверждения с реальным положением вещей при помощи наблюдения, измерения или эксперимента.</a:t>
            </a:r>
          </a:p>
          <a:p>
            <a:pPr algn="just">
              <a:spcBef>
                <a:spcPts val="0"/>
              </a:spcBef>
            </a:pPr>
            <a:endParaRPr lang="ru-RU" sz="1800" b="1"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Фальсификация</a:t>
            </a:r>
            <a:r>
              <a:rPr lang="ru-RU" sz="1800" dirty="0" smtClean="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означает установление ложности теории или гипотезы в результате ее эмпирической проверки. </a:t>
            </a: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Принцип фальсификации</a:t>
            </a:r>
            <a:r>
              <a:rPr lang="ru-RU" sz="1800" dirty="0">
                <a:solidFill>
                  <a:schemeClr val="tx1"/>
                </a:solidFill>
                <a:latin typeface="Times New Roman" panose="02020603050405020304" pitchFamily="18" charset="0"/>
                <a:cs typeface="Times New Roman" panose="02020603050405020304" pitchFamily="18" charset="0"/>
              </a:rPr>
              <a:t> гласит, что всякая гипотеза или теория, претендующая на статус ис­тинности, должна допускать возможность собственного опро­вержения и наличие определенного рода фактов, которые де­лают или могут сделать данную гипотезу либо теорию ложной. </a:t>
            </a:r>
          </a:p>
          <a:p>
            <a:pPr algn="just">
              <a:spcBef>
                <a:spcPts val="0"/>
              </a:spcBef>
            </a:pPr>
            <a:endParaRPr lang="ru-RU" sz="1800" i="1" dirty="0" smtClean="0">
              <a:solidFill>
                <a:schemeClr val="tx1"/>
              </a:solidFill>
              <a:latin typeface="Times New Roman" pitchFamily="18" charset="0"/>
              <a:cs typeface="Times New Roman" pitchFamily="18" charset="0"/>
            </a:endParaRPr>
          </a:p>
          <a:p>
            <a:pPr algn="just">
              <a:spcBef>
                <a:spcPts val="0"/>
              </a:spcBef>
            </a:pPr>
            <a:endParaRPr lang="ru-RU" sz="1800" i="1" dirty="0" smtClean="0">
              <a:solidFill>
                <a:schemeClr val="tx1"/>
              </a:solidFill>
              <a:latin typeface="Times New Roman" pitchFamily="18" charset="0"/>
              <a:cs typeface="Times New Roman" pitchFamily="18" charset="0"/>
            </a:endParaRPr>
          </a:p>
          <a:p>
            <a:pPr algn="just">
              <a:spcBef>
                <a:spcPts val="0"/>
              </a:spcBef>
            </a:pPr>
            <a:endParaRPr lang="ru-RU" sz="1800" i="1" dirty="0" smtClean="0">
              <a:solidFill>
                <a:schemeClr val="tx1"/>
              </a:solidFill>
              <a:latin typeface="Times New Roman" pitchFamily="18" charset="0"/>
              <a:cs typeface="Times New Roman" pitchFamily="18" charset="0"/>
            </a:endParaRPr>
          </a:p>
          <a:p>
            <a:pPr algn="just">
              <a:spcBef>
                <a:spcPts val="0"/>
              </a:spcBef>
            </a:pPr>
            <a:endParaRPr lang="ru-RU" sz="1800" dirty="0" smtClean="0">
              <a:solidFill>
                <a:schemeClr val="tx1"/>
              </a:solidFill>
              <a:latin typeface="Times New Roman" pitchFamily="18" charset="0"/>
              <a:cs typeface="Times New Roman" pitchFamily="18" charset="0"/>
            </a:endParaRPr>
          </a:p>
          <a:p>
            <a:pPr algn="just">
              <a:spcBef>
                <a:spcPts val="0"/>
              </a:spcBef>
            </a:pPr>
            <a:endParaRPr lang="ru-RU" sz="2000" dirty="0" smtClean="0">
              <a:solidFill>
                <a:schemeClr val="tx1"/>
              </a:solidFill>
              <a:latin typeface="Times New Roman"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2166</TotalTime>
  <Words>2315</Words>
  <Application>Microsoft Office PowerPoint</Application>
  <PresentationFormat>Экран (4:3)</PresentationFormat>
  <Paragraphs>128</Paragraphs>
  <Slides>15</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Тема Office</vt:lpstr>
      <vt:lpstr>Проблема истины в гносеологии.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stankin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периоды в истории и философии науки </dc:title>
  <dc:creator>fil</dc:creator>
  <cp:lastModifiedBy>Сергей</cp:lastModifiedBy>
  <cp:revision>304</cp:revision>
  <dcterms:created xsi:type="dcterms:W3CDTF">2016-02-18T07:23:32Z</dcterms:created>
  <dcterms:modified xsi:type="dcterms:W3CDTF">2020-04-01T11:29:19Z</dcterms:modified>
</cp:coreProperties>
</file>