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8"/>
  </p:notesMasterIdLst>
  <p:sldIdLst>
    <p:sldId id="335" r:id="rId5"/>
    <p:sldId id="351" r:id="rId6"/>
    <p:sldId id="343" r:id="rId7"/>
    <p:sldId id="346" r:id="rId8"/>
    <p:sldId id="347" r:id="rId9"/>
    <p:sldId id="321" r:id="rId10"/>
    <p:sldId id="344" r:id="rId11"/>
    <p:sldId id="342" r:id="rId12"/>
    <p:sldId id="352" r:id="rId13"/>
    <p:sldId id="348" r:id="rId14"/>
    <p:sldId id="354" r:id="rId15"/>
    <p:sldId id="355" r:id="rId16"/>
    <p:sldId id="3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9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.png"/><Relationship Id="rId7" Type="http://schemas.openxmlformats.org/officeDocument/2006/relationships/image" Target="../media/image26.jpg"/><Relationship Id="rId12" Type="http://schemas.openxmlformats.org/officeDocument/2006/relationships/image" Target="../media/image3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slide" Target="slide11.xml"/><Relationship Id="rId10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slide" Target="slide1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yandex.ru/al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ru.wikipedia.org/wiki/&#1051;&#1086;&#1075;&#1086;&#1090;&#1080;&#1087;_&#171;&#1071;&#1085;&#1076;&#1077;&#1082;&#1089;&#1072;&#187;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u.wikipedia.org/wiki/&#1071;&#1085;&#1076;&#1077;&#1082;&#1089;" TargetMode="External"/><Relationship Id="rId5" Type="http://schemas.openxmlformats.org/officeDocument/2006/relationships/slide" Target="slide11.xml"/><Relationship Id="rId4" Type="http://schemas.openxmlformats.org/officeDocument/2006/relationships/image" Target="../media/image2.svg"/><Relationship Id="rId9" Type="http://schemas.openxmlformats.org/officeDocument/2006/relationships/hyperlink" Target="https://logos.fandom.com/wiki/Yande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hyperlink" Target="mailto:erdogan33@mail.ru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g"/><Relationship Id="rId5" Type="http://schemas.openxmlformats.org/officeDocument/2006/relationships/slide" Target="slide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5" Type="http://schemas.openxmlformats.org/officeDocument/2006/relationships/slide" Target="slide6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5.xml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slide" Target="slide8.xml"/><Relationship Id="rId10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slide" Target="slide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9.png"/><Relationship Id="rId7" Type="http://schemas.openxmlformats.org/officeDocument/2006/relationships/image" Target="../media/image2.svg"/><Relationship Id="rId12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11" Type="http://schemas.openxmlformats.org/officeDocument/2006/relationships/image" Target="../media/image23.png"/><Relationship Id="rId5" Type="http://schemas.openxmlformats.org/officeDocument/2006/relationships/slide" Target="slide10.xml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33" y="923365"/>
            <a:ext cx="10238534" cy="2980916"/>
          </a:xfrm>
        </p:spPr>
        <p:txBody>
          <a:bodyPr/>
          <a:lstStyle/>
          <a:p>
            <a:r>
              <a:rPr lang="ru-RU" dirty="0"/>
              <a:t>Средства индивидуализации на примере компании </a:t>
            </a:r>
            <a:r>
              <a:rPr lang="ru-RU" dirty="0">
                <a:solidFill>
                  <a:srgbClr val="FF0000"/>
                </a:solidFill>
              </a:rPr>
              <a:t>Я</a:t>
            </a:r>
            <a:r>
              <a:rPr lang="ru-RU" dirty="0"/>
              <a:t>ндекс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28700" y="4835712"/>
            <a:ext cx="3260941" cy="8837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b="1" dirty="0"/>
              <a:t>Автор</a:t>
            </a:r>
            <a:r>
              <a:rPr lang="en-US" b="1" dirty="0"/>
              <a:t>:</a:t>
            </a:r>
            <a:r>
              <a:rPr lang="en-US" dirty="0"/>
              <a:t>     </a:t>
            </a:r>
            <a:r>
              <a:rPr lang="ru-RU" dirty="0"/>
              <a:t>Ердоган Д. Е. ИДБ-20-02</a:t>
            </a:r>
          </a:p>
          <a:p>
            <a:pPr>
              <a:lnSpc>
                <a:spcPct val="150000"/>
              </a:lnSpc>
            </a:pPr>
            <a:r>
              <a:rPr lang="ru-RU" b="1" dirty="0"/>
              <a:t>Группа</a:t>
            </a:r>
            <a:r>
              <a:rPr lang="en-US" b="1" dirty="0"/>
              <a:t>:</a:t>
            </a:r>
            <a:r>
              <a:rPr lang="ru-RU" b="1" dirty="0"/>
              <a:t>	</a:t>
            </a:r>
            <a:r>
              <a:rPr lang="ru-RU" dirty="0"/>
              <a:t>ИДБ-20-02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2C76DF4-D576-4161-A0A8-ECC53762045C}"/>
              </a:ext>
            </a:extLst>
          </p:cNvPr>
          <p:cNvSpPr txBox="1">
            <a:spLocks/>
          </p:cNvSpPr>
          <p:nvPr/>
        </p:nvSpPr>
        <p:spPr>
          <a:xfrm>
            <a:off x="1028700" y="6292334"/>
            <a:ext cx="852436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chemeClr val="bg1"/>
                </a:solidFill>
              </a:rPr>
              <a:t>Москва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72BC86D-480B-47B2-A82C-8BB775E8604B}"/>
              </a:ext>
            </a:extLst>
          </p:cNvPr>
          <p:cNvSpPr txBox="1">
            <a:spLocks/>
          </p:cNvSpPr>
          <p:nvPr/>
        </p:nvSpPr>
        <p:spPr>
          <a:xfrm>
            <a:off x="2126295" y="6292334"/>
            <a:ext cx="607940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10" name="Graphic 9" descr="Arrow: Slight curv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5F1916D5-780B-4539-9D2D-D13840543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1843" y="59263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1B00-2D81-3048-8AFF-1F5A3E8A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</p:spPr>
        <p:txBody>
          <a:bodyPr/>
          <a:lstStyle/>
          <a:p>
            <a:r>
              <a:rPr lang="ru-RU" dirty="0"/>
              <a:t>Коммерческое обозначение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9E950-ECF8-DB4D-B92A-ADA2E6031E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10183584" cy="1100447"/>
          </a:xfrm>
        </p:spPr>
        <p:txBody>
          <a:bodyPr/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</a:t>
            </a:r>
            <a:r>
              <a:rPr lang="ru-RU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начал использовать коммерческое обозначение в виде названия компании для своих продуктов и услуг с момента создания.</a:t>
            </a:r>
          </a:p>
        </p:txBody>
      </p:sp>
      <p:pic>
        <p:nvPicPr>
          <p:cNvPr id="28" name="Graphic 27" descr="Arrow: Slight curv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1888373-869E-4BFE-BA63-185F0C61F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012284" y="5926574"/>
            <a:ext cx="914400" cy="914400"/>
          </a:xfrm>
          <a:prstGeom prst="rect">
            <a:avLst/>
          </a:prstGeom>
        </p:spPr>
      </p:pic>
      <p:pic>
        <p:nvPicPr>
          <p:cNvPr id="29" name="Graphic 28" descr="Arrow: Slight curv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CE1904BC-BE61-47EB-A3C0-AEEFC01D9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1843" y="5926343"/>
            <a:ext cx="914400" cy="914400"/>
          </a:xfrm>
          <a:prstGeom prst="rect">
            <a:avLst/>
          </a:prstGeom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23F51039-5D86-49EA-BED3-FB65DF98D4B0}"/>
              </a:ext>
            </a:extLst>
          </p:cNvPr>
          <p:cNvSpPr txBox="1">
            <a:spLocks/>
          </p:cNvSpPr>
          <p:nvPr/>
        </p:nvSpPr>
        <p:spPr>
          <a:xfrm>
            <a:off x="376643" y="6327303"/>
            <a:ext cx="358463" cy="172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10</a:t>
            </a:fld>
            <a:endParaRPr lang="en-US" b="0" dirty="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E05F5B44-99B5-445B-B05A-90D064FE40E4}"/>
              </a:ext>
            </a:extLst>
          </p:cNvPr>
          <p:cNvSpPr txBox="1">
            <a:spLocks/>
          </p:cNvSpPr>
          <p:nvPr/>
        </p:nvSpPr>
        <p:spPr>
          <a:xfrm>
            <a:off x="1028700" y="6292334"/>
            <a:ext cx="852436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bg1"/>
                </a:solidFill>
              </a:rPr>
              <a:t>Москва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274E808C-F03B-433D-BCAB-194CBAB454B6}"/>
              </a:ext>
            </a:extLst>
          </p:cNvPr>
          <p:cNvSpPr txBox="1">
            <a:spLocks/>
          </p:cNvSpPr>
          <p:nvPr/>
        </p:nvSpPr>
        <p:spPr>
          <a:xfrm>
            <a:off x="2126295" y="6292334"/>
            <a:ext cx="607940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1E5A9D7-3946-4577-9EC5-781C8A593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601" y="3714093"/>
            <a:ext cx="2868287" cy="7929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F5B92B8-EF90-44DC-9FC1-FBD0C217FA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771" y="3716702"/>
            <a:ext cx="2371164" cy="79038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FAB96B5-233E-4FB3-833E-169BFAAB59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88" y="3716702"/>
            <a:ext cx="2258252" cy="79038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C09D3B-0159-46D0-B282-5C36CDC6B3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893" y="3716702"/>
            <a:ext cx="2084307" cy="79402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3781D73-3A70-4270-B435-6B3703728C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700" y="4892938"/>
            <a:ext cx="2868287" cy="88102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2C80190-0579-4ED7-9D32-960B22C0C4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40928" y="4892938"/>
            <a:ext cx="3178014" cy="88113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397D4D6-FDA0-4A9B-93E0-5B7826BED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428" y="4892938"/>
            <a:ext cx="2199772" cy="87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2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</p:spPr>
        <p:txBody>
          <a:bodyPr/>
          <a:lstStyle/>
          <a:p>
            <a:r>
              <a:rPr lang="ru-RU" dirty="0"/>
              <a:t>Дополнительные черты отличия компании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0DC079-DD07-4310-B14C-F03939538F6F}"/>
              </a:ext>
            </a:extLst>
          </p:cNvPr>
          <p:cNvSpPr txBox="1">
            <a:spLocks/>
          </p:cNvSpPr>
          <p:nvPr/>
        </p:nvSpPr>
        <p:spPr>
          <a:xfrm>
            <a:off x="376643" y="6327303"/>
            <a:ext cx="358463" cy="172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11</a:t>
            </a:fld>
            <a:endParaRPr lang="en-US" b="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40ECF1B-CB9F-42FF-9A5D-62A5289FA965}"/>
              </a:ext>
            </a:extLst>
          </p:cNvPr>
          <p:cNvSpPr txBox="1">
            <a:spLocks/>
          </p:cNvSpPr>
          <p:nvPr/>
        </p:nvSpPr>
        <p:spPr>
          <a:xfrm>
            <a:off x="1028700" y="6292334"/>
            <a:ext cx="852436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bg1"/>
                </a:solidFill>
              </a:rPr>
              <a:t>Москва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E99FD96-3F7A-4226-AD52-7F5589853013}"/>
              </a:ext>
            </a:extLst>
          </p:cNvPr>
          <p:cNvSpPr txBox="1">
            <a:spLocks/>
          </p:cNvSpPr>
          <p:nvPr/>
        </p:nvSpPr>
        <p:spPr>
          <a:xfrm>
            <a:off x="2126295" y="6292334"/>
            <a:ext cx="607940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15" name="Graphic 14" descr="Arrow: Slight curv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9816A63B-5DD5-46F3-B64B-3A6EB9767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012284" y="5926574"/>
            <a:ext cx="914400" cy="914400"/>
          </a:xfrm>
          <a:prstGeom prst="rect">
            <a:avLst/>
          </a:prstGeom>
        </p:spPr>
      </p:pic>
      <p:pic>
        <p:nvPicPr>
          <p:cNvPr id="16" name="Graphic 15" descr="Arrow: Slight curv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B02D8452-68EF-4391-AF4D-8EBF55524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1843" y="5926343"/>
            <a:ext cx="914400" cy="91440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F906DF-9AD7-4BCB-8D3E-2014D9B2E8EB}"/>
              </a:ext>
            </a:extLst>
          </p:cNvPr>
          <p:cNvSpPr txBox="1">
            <a:spLocks/>
          </p:cNvSpPr>
          <p:nvPr/>
        </p:nvSpPr>
        <p:spPr>
          <a:xfrm>
            <a:off x="1028699" y="1978931"/>
            <a:ext cx="6412007" cy="2790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Цвета и их сочетание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названия компании во всех сервисах и продуктах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Свой собственный шрифт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6214F6-1124-4FB2-93B7-5F5AE83B8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099" y="1978930"/>
            <a:ext cx="3268101" cy="23612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FA34A25-FC6C-4109-8BE7-D56A80F22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7098" y="4469608"/>
            <a:ext cx="3268101" cy="141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9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143142" cy="645284"/>
          </a:xfrm>
        </p:spPr>
        <p:txBody>
          <a:bodyPr/>
          <a:lstStyle/>
          <a:p>
            <a:r>
              <a:rPr lang="ru-RU" dirty="0"/>
              <a:t>Используемые источники</a:t>
            </a:r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3322B996-F157-4759-9346-548C7DFF1F61}"/>
              </a:ext>
            </a:extLst>
          </p:cNvPr>
          <p:cNvSpPr txBox="1">
            <a:spLocks/>
          </p:cNvSpPr>
          <p:nvPr/>
        </p:nvSpPr>
        <p:spPr>
          <a:xfrm>
            <a:off x="376643" y="6292335"/>
            <a:ext cx="406898" cy="249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12</a:t>
            </a:fld>
            <a:endParaRPr lang="en-US" b="0" dirty="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7A4E0C67-6332-4FA3-A4F0-300A9EB2CEE7}"/>
              </a:ext>
            </a:extLst>
          </p:cNvPr>
          <p:cNvSpPr txBox="1">
            <a:spLocks/>
          </p:cNvSpPr>
          <p:nvPr/>
        </p:nvSpPr>
        <p:spPr>
          <a:xfrm>
            <a:off x="1028700" y="6292334"/>
            <a:ext cx="852436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bg1"/>
                </a:solidFill>
              </a:rPr>
              <a:t>Москва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C1547309-CFAB-48A2-A29E-E3EA5D3C8C4F}"/>
              </a:ext>
            </a:extLst>
          </p:cNvPr>
          <p:cNvSpPr txBox="1">
            <a:spLocks/>
          </p:cNvSpPr>
          <p:nvPr/>
        </p:nvSpPr>
        <p:spPr>
          <a:xfrm>
            <a:off x="2126295" y="6292334"/>
            <a:ext cx="607940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33" name="Graphic 32" descr="Arrow: Slight curv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296A048-19BD-490C-B85B-B7250BA06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1843" y="5926343"/>
            <a:ext cx="914400" cy="914400"/>
          </a:xfrm>
          <a:prstGeom prst="rect">
            <a:avLst/>
          </a:prstGeom>
        </p:spPr>
      </p:pic>
      <p:pic>
        <p:nvPicPr>
          <p:cNvPr id="34" name="Graphic 33" descr="Arrow: Slight curv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6472A2AC-1109-4BF7-85A8-93F584464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012284" y="5926574"/>
            <a:ext cx="914400" cy="914400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506FB83-EFB2-406D-BBC4-9A41879F2FF8}"/>
              </a:ext>
            </a:extLst>
          </p:cNvPr>
          <p:cNvSpPr txBox="1">
            <a:spLocks/>
          </p:cNvSpPr>
          <p:nvPr/>
        </p:nvSpPr>
        <p:spPr>
          <a:xfrm>
            <a:off x="1024429" y="1898921"/>
            <a:ext cx="10143142" cy="42598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 algn="just">
              <a:lnSpc>
                <a:spcPct val="150000"/>
              </a:lnSpc>
              <a:spcAft>
                <a:spcPts val="800"/>
              </a:spcAft>
            </a:pP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https://ru.wikipedia.org/wiki/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Яндекс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571500" indent="-342900" algn="just">
              <a:lnSpc>
                <a:spcPct val="150000"/>
              </a:lnSpc>
              <a:spcAft>
                <a:spcPts val="800"/>
              </a:spcAft>
            </a:pP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https://ru.wikipedia.org/wiki/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Логотип_«Яндекса»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571500" indent="-342900" algn="just">
              <a:lnSpc>
                <a:spcPct val="150000"/>
              </a:lnSpc>
              <a:spcAft>
                <a:spcPts val="800"/>
              </a:spcAft>
            </a:pP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https://yandex.ru/all</a:t>
            </a: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571500" indent="-342900" algn="just">
              <a:lnSpc>
                <a:spcPct val="150000"/>
              </a:lnSpc>
              <a:spcAft>
                <a:spcPts val="800"/>
              </a:spcAft>
            </a:pP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https://logos.fandom.com/wiki/Yandex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6280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8D6534-C18A-6F43-BFAE-88E2F83FD9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2436333"/>
            <a:ext cx="4876800" cy="1284019"/>
          </a:xfrm>
        </p:spPr>
        <p:txBody>
          <a:bodyPr/>
          <a:lstStyle/>
          <a:p>
            <a:r>
              <a:rPr lang="ru-RU" b="1" dirty="0"/>
              <a:t>Контакты</a:t>
            </a:r>
            <a:r>
              <a:rPr lang="en-US" b="1" dirty="0"/>
              <a:t>:     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erdogan33@mail.ru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ru-RU" b="1" dirty="0"/>
              <a:t>Творчество</a:t>
            </a:r>
            <a:r>
              <a:rPr lang="en-US" b="1" dirty="0"/>
              <a:t>:</a:t>
            </a:r>
            <a:endParaRPr lang="ru-RU" b="1" dirty="0"/>
          </a:p>
          <a:p>
            <a:r>
              <a:rPr lang="en-US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github.com/Denzi33</a:t>
            </a:r>
          </a:p>
        </p:txBody>
      </p:sp>
      <p:pic>
        <p:nvPicPr>
          <p:cNvPr id="10" name="Graphic 9" descr="Arrow: Slight curve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C280C202-FDFE-48F4-B0CC-8A096E89B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1171843" y="5926343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2313CB-A975-4F7D-BC19-D623AAFD4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27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123394" cy="645284"/>
          </a:xfrm>
        </p:spPr>
        <p:txBody>
          <a:bodyPr/>
          <a:lstStyle/>
          <a:p>
            <a:r>
              <a:rPr lang="ru-RU" sz="4000" dirty="0"/>
              <a:t>Оглавление</a:t>
            </a:r>
            <a:endParaRPr lang="en-US"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062065"/>
            <a:ext cx="10123394" cy="372016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b="1" dirty="0">
                <a:cs typeface="Calibri"/>
              </a:rPr>
              <a:t>01. </a:t>
            </a:r>
            <a:r>
              <a:rPr lang="ru-RU" sz="2000" dirty="0">
                <a:cs typeface="Calibri"/>
              </a:rPr>
              <a:t>Средства индивидуализации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cs typeface="Calibri"/>
              </a:rPr>
              <a:t>02. </a:t>
            </a:r>
            <a:r>
              <a:rPr lang="ru-RU" sz="2000" dirty="0">
                <a:cs typeface="Calibri"/>
              </a:rPr>
              <a:t>Виды средств индивидуализации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cs typeface="Calibri"/>
              </a:rPr>
              <a:t>03. </a:t>
            </a:r>
            <a:r>
              <a:rPr lang="ru-RU" sz="2000" dirty="0">
                <a:cs typeface="Calibri"/>
              </a:rPr>
              <a:t>Компания</a:t>
            </a:r>
            <a:r>
              <a:rPr lang="ru-RU" sz="2000" b="1" dirty="0">
                <a:cs typeface="Calibri"/>
              </a:rPr>
              <a:t> </a:t>
            </a:r>
            <a:r>
              <a:rPr lang="ru-RU" sz="2000" dirty="0">
                <a:solidFill>
                  <a:srgbClr val="FF0000"/>
                </a:solidFill>
                <a:cs typeface="Calibri"/>
              </a:rPr>
              <a:t>Я</a:t>
            </a:r>
            <a:r>
              <a:rPr lang="ru-RU" sz="2000" dirty="0">
                <a:cs typeface="Calibri"/>
              </a:rPr>
              <a:t>ндекс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cs typeface="Calibri"/>
              </a:rPr>
              <a:t>04. </a:t>
            </a:r>
            <a:r>
              <a:rPr lang="ru-RU" sz="2000" dirty="0">
                <a:cs typeface="Calibri"/>
              </a:rPr>
              <a:t>Фирменные наименования компании</a:t>
            </a:r>
          </a:p>
          <a:p>
            <a:pPr>
              <a:lnSpc>
                <a:spcPct val="110000"/>
              </a:lnSpc>
            </a:pPr>
            <a:r>
              <a:rPr lang="ru-RU" sz="2000" b="1" dirty="0">
                <a:cs typeface="Calibri"/>
              </a:rPr>
              <a:t>05. </a:t>
            </a:r>
            <a:r>
              <a:rPr lang="ru-RU" sz="2000" dirty="0">
                <a:cs typeface="Calibri"/>
              </a:rPr>
              <a:t>Товарные знаки компании</a:t>
            </a:r>
          </a:p>
          <a:p>
            <a:pPr>
              <a:lnSpc>
                <a:spcPct val="110000"/>
              </a:lnSpc>
            </a:pPr>
            <a:r>
              <a:rPr lang="ru-RU" sz="2000" b="1" dirty="0">
                <a:cs typeface="Calibri"/>
              </a:rPr>
              <a:t>06. </a:t>
            </a:r>
            <a:r>
              <a:rPr lang="ru-RU" sz="2000" dirty="0">
                <a:cs typeface="Calibri"/>
              </a:rPr>
              <a:t>Коммерческое обозначение компании</a:t>
            </a:r>
          </a:p>
          <a:p>
            <a:pPr>
              <a:lnSpc>
                <a:spcPct val="110000"/>
              </a:lnSpc>
            </a:pPr>
            <a:r>
              <a:rPr lang="ru-RU" sz="2000" b="1" dirty="0">
                <a:cs typeface="Calibri"/>
              </a:rPr>
              <a:t>07. </a:t>
            </a:r>
            <a:r>
              <a:rPr lang="ru-RU" sz="2000" dirty="0">
                <a:cs typeface="Calibri"/>
              </a:rPr>
              <a:t>Дополнительные отличительные черты компании</a:t>
            </a:r>
          </a:p>
          <a:p>
            <a:pPr>
              <a:lnSpc>
                <a:spcPct val="110000"/>
              </a:lnSpc>
            </a:pPr>
            <a:r>
              <a:rPr lang="ru-RU" sz="2000" b="1" dirty="0">
                <a:cs typeface="Calibri"/>
              </a:rPr>
              <a:t>08. </a:t>
            </a:r>
            <a:r>
              <a:rPr lang="ru-RU" sz="2000" dirty="0">
                <a:cs typeface="Calibri"/>
              </a:rPr>
              <a:t>Список используемых источников</a:t>
            </a:r>
          </a:p>
          <a:p>
            <a:pPr>
              <a:lnSpc>
                <a:spcPct val="110000"/>
              </a:lnSpc>
            </a:pPr>
            <a:endParaRPr lang="ru-RU" sz="2000" dirty="0">
              <a:cs typeface="Calibri"/>
            </a:endParaRP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11" name="Graphic 10" descr="Arrow: Slight curv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24EC2BC-406C-45BA-ACAE-B554601E9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012284" y="5926574"/>
            <a:ext cx="914400" cy="9144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98ACF7E-126C-4673-B059-D87765022732}"/>
              </a:ext>
            </a:extLst>
          </p:cNvPr>
          <p:cNvSpPr txBox="1">
            <a:spLocks/>
          </p:cNvSpPr>
          <p:nvPr/>
        </p:nvSpPr>
        <p:spPr>
          <a:xfrm>
            <a:off x="376643" y="6327303"/>
            <a:ext cx="286745" cy="214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2</a:t>
            </a:fld>
            <a:endParaRPr lang="en-US" b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88EFF53-B56F-465B-9C15-F2330D1B005C}"/>
              </a:ext>
            </a:extLst>
          </p:cNvPr>
          <p:cNvSpPr txBox="1">
            <a:spLocks/>
          </p:cNvSpPr>
          <p:nvPr/>
        </p:nvSpPr>
        <p:spPr>
          <a:xfrm>
            <a:off x="1028700" y="6292334"/>
            <a:ext cx="852436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bg1"/>
                </a:solidFill>
              </a:rPr>
              <a:t>Москва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AA62C1F-60A2-4119-924C-5BA7068CF656}"/>
              </a:ext>
            </a:extLst>
          </p:cNvPr>
          <p:cNvSpPr txBox="1">
            <a:spLocks/>
          </p:cNvSpPr>
          <p:nvPr/>
        </p:nvSpPr>
        <p:spPr>
          <a:xfrm>
            <a:off x="2126295" y="6292334"/>
            <a:ext cx="607940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13" name="Graphic 12" descr="Arrow: Slight curv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8C171550-3052-4D19-ADD8-AD91B05D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1843" y="59263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37882"/>
            <a:ext cx="4876800" cy="1106470"/>
          </a:xfrm>
        </p:spPr>
        <p:txBody>
          <a:bodyPr/>
          <a:lstStyle/>
          <a:p>
            <a:r>
              <a:rPr lang="ru-RU" sz="4000" dirty="0"/>
              <a:t>Средства индивидуализации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220531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2400" b="1" dirty="0"/>
              <a:t>Средства индивидуализации </a:t>
            </a:r>
            <a:r>
              <a:rPr lang="ru-RU" sz="2400" dirty="0"/>
              <a:t>- это обозначения физических или юридических лиц</a:t>
            </a:r>
            <a:r>
              <a:rPr lang="en-US" sz="2400" dirty="0"/>
              <a:t>,</a:t>
            </a:r>
            <a:r>
              <a:rPr lang="ru-RU" sz="2400" dirty="0"/>
              <a:t>  выделяющих их среди подобных.</a:t>
            </a:r>
          </a:p>
        </p:txBody>
      </p:sp>
      <p:pic>
        <p:nvPicPr>
          <p:cNvPr id="19" name="Graphic 18" descr="Arrow: Slight curv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B5B585B-4BC0-47D9-82AC-798F8D080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1843" y="5926343"/>
            <a:ext cx="914400" cy="914400"/>
          </a:xfrm>
          <a:prstGeom prst="rect">
            <a:avLst/>
          </a:prstGeom>
        </p:spPr>
      </p:pic>
      <p:pic>
        <p:nvPicPr>
          <p:cNvPr id="20" name="Graphic 19" descr="Arrow: Slight curv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09B73F67-B676-49FF-9A6E-AF8C60B5B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014164" y="5926343"/>
            <a:ext cx="914400" cy="9144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480F9F-0616-4EE3-8BC6-0BE30633F032}"/>
              </a:ext>
            </a:extLst>
          </p:cNvPr>
          <p:cNvSpPr txBox="1">
            <a:spLocks/>
          </p:cNvSpPr>
          <p:nvPr/>
        </p:nvSpPr>
        <p:spPr>
          <a:xfrm>
            <a:off x="2126295" y="6292334"/>
            <a:ext cx="607940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D31179-8377-4A84-A752-AB8246425066}"/>
              </a:ext>
            </a:extLst>
          </p:cNvPr>
          <p:cNvSpPr txBox="1">
            <a:spLocks/>
          </p:cNvSpPr>
          <p:nvPr/>
        </p:nvSpPr>
        <p:spPr>
          <a:xfrm>
            <a:off x="1028700" y="6292334"/>
            <a:ext cx="852436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bg1"/>
                </a:solidFill>
              </a:rPr>
              <a:t>Москва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0CFEC5-A46E-45E0-B19C-7EC64D35AD12}"/>
              </a:ext>
            </a:extLst>
          </p:cNvPr>
          <p:cNvSpPr txBox="1">
            <a:spLocks/>
          </p:cNvSpPr>
          <p:nvPr/>
        </p:nvSpPr>
        <p:spPr>
          <a:xfrm>
            <a:off x="376643" y="6327303"/>
            <a:ext cx="286745" cy="214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3</a:t>
            </a:fld>
            <a:endParaRPr lang="en-US" b="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F16D73C-8D2C-4B20-B0EF-C0CCBDE4880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20000"/>
          <a:stretch>
            <a:fillRect/>
          </a:stretch>
        </p:blipFill>
        <p:spPr>
          <a:xfrm>
            <a:off x="6463553" y="1091117"/>
            <a:ext cx="4708290" cy="4708290"/>
          </a:xfr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BAC3A9-4D29-4C9B-8CE5-5013A5BC8572}"/>
              </a:ext>
            </a:extLst>
          </p:cNvPr>
          <p:cNvSpPr/>
          <p:nvPr/>
        </p:nvSpPr>
        <p:spPr>
          <a:xfrm>
            <a:off x="8631335" y="4033062"/>
            <a:ext cx="2524405" cy="13994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A1391B-4727-4767-A992-E5044432C831}"/>
              </a:ext>
            </a:extLst>
          </p:cNvPr>
          <p:cNvSpPr/>
          <p:nvPr/>
        </p:nvSpPr>
        <p:spPr>
          <a:xfrm>
            <a:off x="6070786" y="4033062"/>
            <a:ext cx="2560549" cy="13994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7F1B5B-D2E4-4558-AE24-F78A91BCE514}"/>
              </a:ext>
            </a:extLst>
          </p:cNvPr>
          <p:cNvSpPr/>
          <p:nvPr/>
        </p:nvSpPr>
        <p:spPr>
          <a:xfrm>
            <a:off x="3567951" y="4033062"/>
            <a:ext cx="2531693" cy="13994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C8F39E-AE96-4C33-82B9-A38B9D0F65D8}"/>
              </a:ext>
            </a:extLst>
          </p:cNvPr>
          <p:cNvSpPr/>
          <p:nvPr/>
        </p:nvSpPr>
        <p:spPr>
          <a:xfrm>
            <a:off x="1036260" y="4033062"/>
            <a:ext cx="2531693" cy="13994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253E442-C966-BF47-A022-DDAA2A6F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10130147" cy="645284"/>
          </a:xfrm>
        </p:spPr>
        <p:txBody>
          <a:bodyPr/>
          <a:lstStyle/>
          <a:p>
            <a:r>
              <a:rPr lang="ru-RU" dirty="0"/>
              <a:t>Виды средств индивидуализации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D7BE2C-4E52-6E40-83F8-6BB9BB02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1876617"/>
            <a:ext cx="101225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8D6BE8A-4702-4777-AAA0-1DEFA064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66" y="4528449"/>
            <a:ext cx="1432680" cy="3962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D55376-BEDC-4614-BC2A-FEE642AE0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933" y="4478576"/>
            <a:ext cx="2135208" cy="496020"/>
          </a:xfrm>
          <a:prstGeom prst="rect">
            <a:avLst/>
          </a:prstGeom>
        </p:spPr>
      </p:pic>
      <p:pic>
        <p:nvPicPr>
          <p:cNvPr id="19" name="Graphic 18" descr="Arrow: Slight curve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03347703-62A1-4F9A-AA1D-0D48D9F1F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1843" y="5926343"/>
            <a:ext cx="914400" cy="914400"/>
          </a:xfrm>
          <a:prstGeom prst="rect">
            <a:avLst/>
          </a:prstGeom>
        </p:spPr>
      </p:pic>
      <p:pic>
        <p:nvPicPr>
          <p:cNvPr id="20" name="Graphic 19" descr="Arrow: Slight curve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36FF49F6-7E38-42D1-9CEA-2D75B1FC8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0012284" y="5926574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721078-E69B-4A6E-8CB9-886E98830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6540" y="4100870"/>
            <a:ext cx="1074513" cy="1153823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DA49C1F-16EA-4A7E-A788-3277A2CB7ECF}"/>
              </a:ext>
            </a:extLst>
          </p:cNvPr>
          <p:cNvSpPr txBox="1">
            <a:spLocks/>
          </p:cNvSpPr>
          <p:nvPr/>
        </p:nvSpPr>
        <p:spPr>
          <a:xfrm>
            <a:off x="376643" y="6327303"/>
            <a:ext cx="286745" cy="214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4</a:t>
            </a:fld>
            <a:endParaRPr lang="en-US" b="0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2B0E4AA3-129E-4700-B1C7-A74DE383484A}"/>
              </a:ext>
            </a:extLst>
          </p:cNvPr>
          <p:cNvSpPr txBox="1">
            <a:spLocks/>
          </p:cNvSpPr>
          <p:nvPr/>
        </p:nvSpPr>
        <p:spPr>
          <a:xfrm>
            <a:off x="1028700" y="6292334"/>
            <a:ext cx="852436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bg1"/>
                </a:solidFill>
              </a:rPr>
              <a:t>Москва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AAB8CE9C-17AD-4C4C-A5EC-678CFED417EB}"/>
              </a:ext>
            </a:extLst>
          </p:cNvPr>
          <p:cNvSpPr txBox="1">
            <a:spLocks/>
          </p:cNvSpPr>
          <p:nvPr/>
        </p:nvSpPr>
        <p:spPr>
          <a:xfrm>
            <a:off x="2126295" y="6292334"/>
            <a:ext cx="607940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E721848-C2D9-4A3F-8D51-48464536A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9547"/>
              </p:ext>
            </p:extLst>
          </p:nvPr>
        </p:nvGraphicFramePr>
        <p:xfrm>
          <a:off x="1015702" y="2086217"/>
          <a:ext cx="10143144" cy="166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786">
                  <a:extLst>
                    <a:ext uri="{9D8B030D-6E8A-4147-A177-3AD203B41FA5}">
                      <a16:colId xmlns:a16="http://schemas.microsoft.com/office/drawing/2014/main" val="533100917"/>
                    </a:ext>
                  </a:extLst>
                </a:gridCol>
                <a:gridCol w="2535786">
                  <a:extLst>
                    <a:ext uri="{9D8B030D-6E8A-4147-A177-3AD203B41FA5}">
                      <a16:colId xmlns:a16="http://schemas.microsoft.com/office/drawing/2014/main" val="17421706"/>
                    </a:ext>
                  </a:extLst>
                </a:gridCol>
                <a:gridCol w="2535786">
                  <a:extLst>
                    <a:ext uri="{9D8B030D-6E8A-4147-A177-3AD203B41FA5}">
                      <a16:colId xmlns:a16="http://schemas.microsoft.com/office/drawing/2014/main" val="2230290098"/>
                    </a:ext>
                  </a:extLst>
                </a:gridCol>
                <a:gridCol w="2535786">
                  <a:extLst>
                    <a:ext uri="{9D8B030D-6E8A-4147-A177-3AD203B41FA5}">
                      <a16:colId xmlns:a16="http://schemas.microsoft.com/office/drawing/2014/main" val="10319090"/>
                    </a:ext>
                  </a:extLst>
                </a:gridCol>
              </a:tblGrid>
              <a:tr h="123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Фирменные наименования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Товарный знак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Знак обслуживания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Коммерческое обозначение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8357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F383F7B-3116-4BC2-AF54-2765FFC378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9687" y="4347294"/>
            <a:ext cx="1902746" cy="7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7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4391A8-86CF-7246-9C31-CC66700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2897840" cy="645284"/>
          </a:xfrm>
          <a:noFill/>
        </p:spPr>
        <p:txBody>
          <a:bodyPr/>
          <a:lstStyle/>
          <a:p>
            <a:r>
              <a:rPr lang="ru-RU" dirty="0"/>
              <a:t>Компания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E0E58B3-CBBA-4EDA-810A-6E9F9D95A58B}"/>
              </a:ext>
            </a:extLst>
          </p:cNvPr>
          <p:cNvSpPr txBox="1">
            <a:spLocks/>
          </p:cNvSpPr>
          <p:nvPr/>
        </p:nvSpPr>
        <p:spPr>
          <a:xfrm>
            <a:off x="1028700" y="6292334"/>
            <a:ext cx="852436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bg1"/>
                </a:solidFill>
              </a:rPr>
              <a:t>Москва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1813F16-72A1-46E0-9B86-DABDCAECB4B3}"/>
              </a:ext>
            </a:extLst>
          </p:cNvPr>
          <p:cNvSpPr txBox="1">
            <a:spLocks/>
          </p:cNvSpPr>
          <p:nvPr/>
        </p:nvSpPr>
        <p:spPr>
          <a:xfrm>
            <a:off x="2126295" y="6292334"/>
            <a:ext cx="607940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11" name="Graphic 10" descr="Arrow: Slight curv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4C04E9A-8B4C-4C06-9AC4-914072043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012284" y="5926574"/>
            <a:ext cx="914400" cy="914400"/>
          </a:xfrm>
          <a:prstGeom prst="rect">
            <a:avLst/>
          </a:prstGeom>
        </p:spPr>
      </p:pic>
      <p:pic>
        <p:nvPicPr>
          <p:cNvPr id="12" name="Graphic 11" descr="Arrow: Slight curv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1DB84FA3-A4B1-4FCD-B24E-DEA241CE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1843" y="5926343"/>
            <a:ext cx="914400" cy="9144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24317D8-5B61-448D-B8AC-0D6068B3576A}"/>
              </a:ext>
            </a:extLst>
          </p:cNvPr>
          <p:cNvSpPr txBox="1">
            <a:spLocks/>
          </p:cNvSpPr>
          <p:nvPr/>
        </p:nvSpPr>
        <p:spPr>
          <a:xfrm>
            <a:off x="376643" y="6327303"/>
            <a:ext cx="286745" cy="214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5</a:t>
            </a:fld>
            <a:endParaRPr lang="en-US" b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39F7CE3-8B63-4632-8167-6A1AB7A210AC}"/>
              </a:ext>
            </a:extLst>
          </p:cNvPr>
          <p:cNvSpPr txBox="1">
            <a:spLocks/>
          </p:cNvSpPr>
          <p:nvPr/>
        </p:nvSpPr>
        <p:spPr>
          <a:xfrm>
            <a:off x="1028699" y="2411509"/>
            <a:ext cx="4702791" cy="16943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ru-RU" sz="2400" b="1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Я</a:t>
            </a:r>
            <a:r>
              <a:rPr lang="ru-RU" sz="2400" b="1" dirty="0">
                <a:effectLst/>
                <a:ea typeface="Calibri" panose="020F0502020204030204" pitchFamily="34" charset="0"/>
              </a:rPr>
              <a:t>ндекс</a:t>
            </a:r>
            <a:r>
              <a:rPr lang="ru-RU" sz="2400" dirty="0">
                <a:effectLst/>
                <a:ea typeface="Calibri" panose="020F0502020204030204" pitchFamily="34" charset="0"/>
              </a:rPr>
              <a:t> — это российская компания в отрасли информационных технологий.</a:t>
            </a:r>
            <a:endParaRPr lang="en-US" sz="3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CBEF0F-6784-449F-912A-D86BF1F5C8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11509"/>
            <a:ext cx="4702792" cy="313764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F4AF423E-6BCD-4A50-9D79-D6617583EBAE}"/>
              </a:ext>
            </a:extLst>
          </p:cNvPr>
          <p:cNvSpPr/>
          <p:nvPr/>
        </p:nvSpPr>
        <p:spPr>
          <a:xfrm>
            <a:off x="3926540" y="999068"/>
            <a:ext cx="2745441" cy="645284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FF0000"/>
                </a:solidFill>
                <a:latin typeface="+mj-lt"/>
              </a:rPr>
              <a:t>Я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ндекс</a:t>
            </a:r>
            <a:endParaRPr lang="ru-R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143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B335-2462-3D47-A2A8-85BA2D85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10105465" cy="645284"/>
          </a:xfrm>
        </p:spPr>
        <p:txBody>
          <a:bodyPr/>
          <a:lstStyle/>
          <a:p>
            <a:r>
              <a:rPr lang="ru-RU" dirty="0"/>
              <a:t>Фирменные наименования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89F87FF-8057-4CD7-9F4A-C1EBB4F23DB5}"/>
              </a:ext>
            </a:extLst>
          </p:cNvPr>
          <p:cNvSpPr txBox="1">
            <a:spLocks/>
          </p:cNvSpPr>
          <p:nvPr/>
        </p:nvSpPr>
        <p:spPr>
          <a:xfrm>
            <a:off x="376643" y="6327303"/>
            <a:ext cx="286745" cy="214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6</a:t>
            </a:fld>
            <a:endParaRPr lang="en-US" b="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EF64AC2-0005-402C-94BB-2FEDD1C9AC1D}"/>
              </a:ext>
            </a:extLst>
          </p:cNvPr>
          <p:cNvSpPr txBox="1">
            <a:spLocks/>
          </p:cNvSpPr>
          <p:nvPr/>
        </p:nvSpPr>
        <p:spPr>
          <a:xfrm>
            <a:off x="1028700" y="6292334"/>
            <a:ext cx="852436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bg1"/>
                </a:solidFill>
              </a:rPr>
              <a:t>Москва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AC11A41-C52F-47A7-80B4-E400C1DF91DC}"/>
              </a:ext>
            </a:extLst>
          </p:cNvPr>
          <p:cNvSpPr txBox="1">
            <a:spLocks/>
          </p:cNvSpPr>
          <p:nvPr/>
        </p:nvSpPr>
        <p:spPr>
          <a:xfrm>
            <a:off x="2126295" y="6292334"/>
            <a:ext cx="607940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14" name="Graphic 13" descr="Arrow: Slight curve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DF4820C7-01BB-44D8-9E4A-B5817AD35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012284" y="5926574"/>
            <a:ext cx="914400" cy="914400"/>
          </a:xfrm>
          <a:prstGeom prst="rect">
            <a:avLst/>
          </a:prstGeom>
        </p:spPr>
      </p:pic>
      <p:pic>
        <p:nvPicPr>
          <p:cNvPr id="15" name="Graphic 14" descr="Arrow: Slight curve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058C4F67-C54F-43D7-857E-98D371B0A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71843" y="5926343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F7218E-B93D-4BB2-9D2A-628990A0F0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2247203"/>
            <a:ext cx="5067301" cy="88677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9749445-6E8E-401D-AAE5-BCAE57F4CD8C}"/>
              </a:ext>
            </a:extLst>
          </p:cNvPr>
          <p:cNvSpPr txBox="1">
            <a:spLocks/>
          </p:cNvSpPr>
          <p:nvPr/>
        </p:nvSpPr>
        <p:spPr>
          <a:xfrm>
            <a:off x="6329081" y="2099694"/>
            <a:ext cx="4805083" cy="1034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ea typeface="Calibri" panose="020F0502020204030204" pitchFamily="34" charset="0"/>
              </a:rPr>
              <a:t>С 1989-го года по 2000-ый год – </a:t>
            </a:r>
            <a:r>
              <a:rPr lang="en-US" sz="2400" dirty="0" err="1">
                <a:ea typeface="Calibri" panose="020F0502020204030204" pitchFamily="34" charset="0"/>
              </a:rPr>
              <a:t>Comp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ea typeface="Calibri" panose="020F0502020204030204" pitchFamily="34" charset="0"/>
              </a:rPr>
              <a:t>Tek</a:t>
            </a:r>
            <a:r>
              <a:rPr lang="en-US" sz="2400" dirty="0">
                <a:ea typeface="Calibri" panose="020F0502020204030204" pitchFamily="34" charset="0"/>
              </a:rPr>
              <a:t>.</a:t>
            </a:r>
            <a:endParaRPr lang="en-US" sz="32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0A7BDDD-AA30-49A1-8952-E6C2AB5A4FCF}"/>
              </a:ext>
            </a:extLst>
          </p:cNvPr>
          <p:cNvSpPr txBox="1">
            <a:spLocks/>
          </p:cNvSpPr>
          <p:nvPr/>
        </p:nvSpPr>
        <p:spPr>
          <a:xfrm>
            <a:off x="1028699" y="3899848"/>
            <a:ext cx="4805083" cy="1034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ea typeface="Calibri" panose="020F0502020204030204" pitchFamily="34" charset="0"/>
              </a:rPr>
              <a:t>С </a:t>
            </a:r>
            <a:r>
              <a:rPr lang="en-US" sz="2400" dirty="0">
                <a:ea typeface="Calibri" panose="020F0502020204030204" pitchFamily="34" charset="0"/>
              </a:rPr>
              <a:t>2000</a:t>
            </a:r>
            <a:r>
              <a:rPr lang="ru-RU" sz="2400" dirty="0">
                <a:ea typeface="Calibri" panose="020F0502020204030204" pitchFamily="34" charset="0"/>
              </a:rPr>
              <a:t>-го года по сегодняшний день – </a:t>
            </a:r>
            <a:r>
              <a:rPr lang="ru-RU" sz="2400" dirty="0">
                <a:solidFill>
                  <a:srgbClr val="FF0000"/>
                </a:solidFill>
                <a:ea typeface="Calibri" panose="020F0502020204030204" pitchFamily="34" charset="0"/>
              </a:rPr>
              <a:t>Я</a:t>
            </a:r>
            <a:r>
              <a:rPr lang="ru-RU" sz="2400" dirty="0">
                <a:ea typeface="Calibri" panose="020F0502020204030204" pitchFamily="34" charset="0"/>
              </a:rPr>
              <a:t>ндекс</a:t>
            </a:r>
            <a:r>
              <a:rPr lang="en-US" sz="2400" dirty="0">
                <a:ea typeface="Calibri" panose="020F0502020204030204" pitchFamily="34" charset="0"/>
              </a:rPr>
              <a:t>.</a:t>
            </a:r>
            <a:endParaRPr lang="en-US" sz="32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111583-EABB-4A11-B4D4-4066CB3760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3920" y="3899848"/>
            <a:ext cx="3135404" cy="1229022"/>
          </a:xfrm>
          <a:prstGeom prst="rect">
            <a:avLst/>
          </a:prstGeom>
          <a:ln>
            <a:solidFill>
              <a:schemeClr val="bg1"/>
            </a:solidFill>
          </a:ln>
          <a:effectLst>
            <a:glow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2276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AF3E141-2AC7-477A-AD32-F199E1CF661B}"/>
              </a:ext>
            </a:extLst>
          </p:cNvPr>
          <p:cNvSpPr txBox="1">
            <a:spLocks/>
          </p:cNvSpPr>
          <p:nvPr/>
        </p:nvSpPr>
        <p:spPr>
          <a:xfrm>
            <a:off x="376643" y="6327303"/>
            <a:ext cx="286745" cy="214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7</a:t>
            </a:fld>
            <a:endParaRPr lang="en-US" b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D72567D-F811-4A38-BFA2-1BE4BFE74765}"/>
              </a:ext>
            </a:extLst>
          </p:cNvPr>
          <p:cNvSpPr txBox="1">
            <a:spLocks/>
          </p:cNvSpPr>
          <p:nvPr/>
        </p:nvSpPr>
        <p:spPr>
          <a:xfrm>
            <a:off x="1028700" y="6292334"/>
            <a:ext cx="852436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bg1"/>
                </a:solidFill>
              </a:rPr>
              <a:t>Москва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CC59E5F-2957-4AD7-BC79-E95807C70046}"/>
              </a:ext>
            </a:extLst>
          </p:cNvPr>
          <p:cNvSpPr txBox="1">
            <a:spLocks/>
          </p:cNvSpPr>
          <p:nvPr/>
        </p:nvSpPr>
        <p:spPr>
          <a:xfrm>
            <a:off x="2126295" y="6292334"/>
            <a:ext cx="607940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12" name="Graphic 11" descr="Arrow: Slight curv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0EB8BDF-45DF-424C-8C95-34E801BD8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012284" y="5926574"/>
            <a:ext cx="914400" cy="914400"/>
          </a:xfrm>
          <a:prstGeom prst="rect">
            <a:avLst/>
          </a:prstGeom>
        </p:spPr>
      </p:pic>
      <p:pic>
        <p:nvPicPr>
          <p:cNvPr id="13" name="Graphic 12" descr="Arrow: Slight curv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6DB60D02-4FAA-48FF-BE31-09849755B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1843" y="5926343"/>
            <a:ext cx="914400" cy="914400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0701A968-AF33-4834-8D0F-A1BD6347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53" y="1055929"/>
            <a:ext cx="8975490" cy="667759"/>
          </a:xfrm>
        </p:spPr>
        <p:txBody>
          <a:bodyPr/>
          <a:lstStyle/>
          <a:p>
            <a:r>
              <a:rPr lang="ru-RU" sz="4400"/>
              <a:t>Знаки обслуживания</a:t>
            </a:r>
            <a:endParaRPr lang="en-US" sz="44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32A9FB8-281E-42D6-906B-728FBCE1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21031"/>
              </p:ext>
            </p:extLst>
          </p:nvPr>
        </p:nvGraphicFramePr>
        <p:xfrm>
          <a:off x="0" y="2223247"/>
          <a:ext cx="2196354" cy="36022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1345758682"/>
                    </a:ext>
                  </a:extLst>
                </a:gridCol>
                <a:gridCol w="1461248">
                  <a:extLst>
                    <a:ext uri="{9D8B030D-6E8A-4147-A177-3AD203B41FA5}">
                      <a16:colId xmlns:a16="http://schemas.microsoft.com/office/drawing/2014/main" val="1501088786"/>
                    </a:ext>
                  </a:extLst>
                </a:gridCol>
              </a:tblGrid>
              <a:tr h="5468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№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Год-(ы)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0244"/>
                  </a:ext>
                </a:extLst>
              </a:tr>
              <a:tr h="5468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/>
                        <a:t>1996 - 1997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551920"/>
                  </a:ext>
                </a:extLst>
              </a:tr>
              <a:tr h="8679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/>
                        <a:t>1997 - 1999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201651"/>
                  </a:ext>
                </a:extLst>
              </a:tr>
              <a:tr h="5468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/>
                        <a:t>1999 – 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42807"/>
                  </a:ext>
                </a:extLst>
              </a:tr>
              <a:tr h="5468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/>
                        <a:t>2004 - 2008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68862"/>
                  </a:ext>
                </a:extLst>
              </a:tr>
              <a:tr h="5468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/>
                        <a:t>2008 – 202</a:t>
                      </a:r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04039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978DE562-9A3E-4AEF-875A-E14E423A2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52" y="2774153"/>
            <a:ext cx="2460356" cy="537201"/>
          </a:xfrm>
          <a:prstGeom prst="rect">
            <a:avLst/>
          </a:prstGeom>
        </p:spPr>
      </p:pic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F37D981-26DB-4C84-A0FB-8D3D688A5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656546"/>
              </p:ext>
            </p:extLst>
          </p:nvPr>
        </p:nvGraphicFramePr>
        <p:xfrm>
          <a:off x="2196353" y="2223249"/>
          <a:ext cx="8975490" cy="36022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75490">
                  <a:extLst>
                    <a:ext uri="{9D8B030D-6E8A-4147-A177-3AD203B41FA5}">
                      <a16:colId xmlns:a16="http://schemas.microsoft.com/office/drawing/2014/main" val="4041556594"/>
                    </a:ext>
                  </a:extLst>
                </a:gridCol>
              </a:tblGrid>
              <a:tr h="54281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980360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13652"/>
                  </a:ext>
                </a:extLst>
              </a:tr>
              <a:tr h="86487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294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28797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36726"/>
                  </a:ext>
                </a:extLst>
              </a:tr>
              <a:tr h="55247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6576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4AE87BC5-B5E9-4FBF-8091-C20E5B0507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64" y="4730633"/>
            <a:ext cx="1249557" cy="5406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FFFA35E-3407-4402-84EC-CE77811BCB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07" y="3311354"/>
            <a:ext cx="1814035" cy="86440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2A523A9-AED9-4A0D-9EA7-A5BB750E12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42" y="4190006"/>
            <a:ext cx="1158223" cy="5406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8F9AAA3-CC7F-4E34-9708-830692C18A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521" y="5271260"/>
            <a:ext cx="1443382" cy="5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8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0A330894-D0C4-D546-8FD0-57BDEB2A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10132359" cy="645284"/>
          </a:xfrm>
        </p:spPr>
        <p:txBody>
          <a:bodyPr/>
          <a:lstStyle/>
          <a:p>
            <a:r>
              <a:rPr lang="ru-RU" dirty="0"/>
              <a:t>Логотипы на других языках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8CDDCF9-0B0F-4203-9757-71B290FE7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941" y="2306450"/>
            <a:ext cx="2510117" cy="1736631"/>
          </a:xfrm>
          <a:prstGeom prst="rect">
            <a:avLst/>
          </a:prstGeom>
        </p:spPr>
      </p:pic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D5CA7369-370C-4877-899A-F07F461EF5CE}"/>
              </a:ext>
            </a:extLst>
          </p:cNvPr>
          <p:cNvSpPr txBox="1">
            <a:spLocks/>
          </p:cNvSpPr>
          <p:nvPr/>
        </p:nvSpPr>
        <p:spPr>
          <a:xfrm>
            <a:off x="376643" y="6327303"/>
            <a:ext cx="286745" cy="214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8</a:t>
            </a:fld>
            <a:endParaRPr lang="en-US" b="0" dirty="0"/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981CB173-1507-4BA2-84B4-2F22B814354F}"/>
              </a:ext>
            </a:extLst>
          </p:cNvPr>
          <p:cNvSpPr txBox="1">
            <a:spLocks/>
          </p:cNvSpPr>
          <p:nvPr/>
        </p:nvSpPr>
        <p:spPr>
          <a:xfrm>
            <a:off x="1028700" y="6292334"/>
            <a:ext cx="852436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bg1"/>
                </a:solidFill>
              </a:rPr>
              <a:t>Москва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6B48C0EE-8053-4AC9-8188-BD1E679D9538}"/>
              </a:ext>
            </a:extLst>
          </p:cNvPr>
          <p:cNvSpPr txBox="1">
            <a:spLocks/>
          </p:cNvSpPr>
          <p:nvPr/>
        </p:nvSpPr>
        <p:spPr>
          <a:xfrm>
            <a:off x="2126295" y="6292334"/>
            <a:ext cx="607940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724A7-EF80-4CC2-ACD4-94F66F729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2306450"/>
            <a:ext cx="2842821" cy="1122550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7D14B2F-6348-4B38-9DD7-9B77E68B9A23}"/>
              </a:ext>
            </a:extLst>
          </p:cNvPr>
          <p:cNvSpPr txBox="1">
            <a:spLocks/>
          </p:cNvSpPr>
          <p:nvPr/>
        </p:nvSpPr>
        <p:spPr>
          <a:xfrm>
            <a:off x="1028699" y="3826379"/>
            <a:ext cx="2842821" cy="1034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ru-RU" sz="2400" dirty="0"/>
              <a:t>Английская версия</a:t>
            </a:r>
            <a:endParaRPr lang="en-US" sz="2000" dirty="0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468BBFAB-64C8-45EA-8993-EADD2F31C74D}"/>
              </a:ext>
            </a:extLst>
          </p:cNvPr>
          <p:cNvSpPr txBox="1">
            <a:spLocks/>
          </p:cNvSpPr>
          <p:nvPr/>
        </p:nvSpPr>
        <p:spPr>
          <a:xfrm>
            <a:off x="8650941" y="3842758"/>
            <a:ext cx="2510117" cy="1034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ru-RU" sz="2400" dirty="0"/>
              <a:t>Татарская версия</a:t>
            </a:r>
            <a:endParaRPr lang="en-US" sz="2000" dirty="0"/>
          </a:p>
        </p:txBody>
      </p:sp>
      <p:pic>
        <p:nvPicPr>
          <p:cNvPr id="58" name="Graphic 57" descr="Arrow: Slight curve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9648227C-FBBA-4ECF-B08A-931DAFDC9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0012284" y="5926574"/>
            <a:ext cx="914400" cy="914400"/>
          </a:xfrm>
          <a:prstGeom prst="rect">
            <a:avLst/>
          </a:prstGeom>
        </p:spPr>
      </p:pic>
      <p:pic>
        <p:nvPicPr>
          <p:cNvPr id="59" name="Graphic 58" descr="Arrow: Slight curve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A9F25BC8-CE18-41A6-BD07-A9F2D07E6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1843" y="59263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9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143142" cy="645284"/>
          </a:xfrm>
        </p:spPr>
        <p:txBody>
          <a:bodyPr/>
          <a:lstStyle/>
          <a:p>
            <a:r>
              <a:rPr lang="ru-RU" dirty="0"/>
              <a:t>Праздничные логотипы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E9D885B-D137-430C-A3A3-A3D926F4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018085"/>
            <a:ext cx="6867131" cy="8989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141940-B0EE-404A-A795-0FEE0608A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917002"/>
            <a:ext cx="6867131" cy="8925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1C0882-BA31-4E8B-A7A3-3CE6EFCB0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98" y="4845917"/>
            <a:ext cx="6867131" cy="1026378"/>
          </a:xfrm>
          <a:prstGeom prst="rect">
            <a:avLst/>
          </a:prstGeom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3322B996-F157-4759-9346-548C7DFF1F61}"/>
              </a:ext>
            </a:extLst>
          </p:cNvPr>
          <p:cNvSpPr txBox="1">
            <a:spLocks/>
          </p:cNvSpPr>
          <p:nvPr/>
        </p:nvSpPr>
        <p:spPr>
          <a:xfrm>
            <a:off x="376643" y="6327303"/>
            <a:ext cx="286745" cy="214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9</a:t>
            </a:fld>
            <a:endParaRPr lang="en-US" b="0" dirty="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7A4E0C67-6332-4FA3-A4F0-300A9EB2CEE7}"/>
              </a:ext>
            </a:extLst>
          </p:cNvPr>
          <p:cNvSpPr txBox="1">
            <a:spLocks/>
          </p:cNvSpPr>
          <p:nvPr/>
        </p:nvSpPr>
        <p:spPr>
          <a:xfrm>
            <a:off x="1028700" y="6292334"/>
            <a:ext cx="852436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bg1"/>
                </a:solidFill>
              </a:rPr>
              <a:t>Москва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C1547309-CFAB-48A2-A29E-E3EA5D3C8C4F}"/>
              </a:ext>
            </a:extLst>
          </p:cNvPr>
          <p:cNvSpPr txBox="1">
            <a:spLocks/>
          </p:cNvSpPr>
          <p:nvPr/>
        </p:nvSpPr>
        <p:spPr>
          <a:xfrm>
            <a:off x="2126295" y="6292334"/>
            <a:ext cx="607940" cy="214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33" name="Graphic 32" descr="Arrow: Slight curv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B296A048-19BD-490C-B85B-B7250BA061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71843" y="5926343"/>
            <a:ext cx="914400" cy="914400"/>
          </a:xfrm>
          <a:prstGeom prst="rect">
            <a:avLst/>
          </a:prstGeom>
        </p:spPr>
      </p:pic>
      <p:pic>
        <p:nvPicPr>
          <p:cNvPr id="34" name="Graphic 33" descr="Arrow: Slight curve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6472A2AC-1109-4BF7-85A8-93F5844648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0012284" y="5926574"/>
            <a:ext cx="914400" cy="914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D42DD96-6695-4C59-9CC4-E31F720F23A6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9529481" y="2018085"/>
            <a:ext cx="1642361" cy="97612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E6B309-0891-414A-A3F1-3CE18E654D5B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9529480" y="3085289"/>
            <a:ext cx="1642362" cy="119634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784110D-DE3A-4E80-81EF-CC881C72CC3D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9478171" y="4449917"/>
            <a:ext cx="1744980" cy="11963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51A78AF-D5FE-4360-9846-6E455483DC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8698" y="3845992"/>
            <a:ext cx="6867131" cy="9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4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975AF8-B1C6-436B-A274-2C3ADC779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4273A0-A4DF-47AA-BF1F-8758123399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351</TotalTime>
  <Words>304</Words>
  <Application>Microsoft Office PowerPoint</Application>
  <PresentationFormat>Widescreen</PresentationFormat>
  <Paragraphs>98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</vt:lpstr>
      <vt:lpstr>Calibri</vt:lpstr>
      <vt:lpstr>Times New Roman</vt:lpstr>
      <vt:lpstr>Wingdings</vt:lpstr>
      <vt:lpstr>Theme1</vt:lpstr>
      <vt:lpstr>Средства индивидуализации на примере компании Яндекс</vt:lpstr>
      <vt:lpstr>Оглавление</vt:lpstr>
      <vt:lpstr>Средства индивидуализации</vt:lpstr>
      <vt:lpstr>Виды средств индивидуализации</vt:lpstr>
      <vt:lpstr>Компания</vt:lpstr>
      <vt:lpstr>Фирменные наименования</vt:lpstr>
      <vt:lpstr>Знаки обслуживания</vt:lpstr>
      <vt:lpstr>Логотипы на других языках</vt:lpstr>
      <vt:lpstr>Праздничные логотипы</vt:lpstr>
      <vt:lpstr>Коммерческое обозначение</vt:lpstr>
      <vt:lpstr>Дополнительные черты отличия компании</vt:lpstr>
      <vt:lpstr>Используемые источники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индивидуализации на примере компании Яндекс</dc:title>
  <dc:creator>Deniz Erdogan</dc:creator>
  <cp:lastModifiedBy>Deniz Erdogan</cp:lastModifiedBy>
  <cp:revision>46</cp:revision>
  <dcterms:created xsi:type="dcterms:W3CDTF">2023-11-10T00:22:24Z</dcterms:created>
  <dcterms:modified xsi:type="dcterms:W3CDTF">2023-11-13T12:55:20Z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