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93" r:id="rId2"/>
    <p:sldId id="414" r:id="rId3"/>
    <p:sldId id="330" r:id="rId4"/>
    <p:sldId id="331" r:id="rId5"/>
    <p:sldId id="332" r:id="rId6"/>
    <p:sldId id="333" r:id="rId7"/>
    <p:sldId id="334" r:id="rId8"/>
    <p:sldId id="415" r:id="rId9"/>
    <p:sldId id="335" r:id="rId10"/>
    <p:sldId id="416" r:id="rId11"/>
    <p:sldId id="336" r:id="rId12"/>
    <p:sldId id="417" r:id="rId13"/>
    <p:sldId id="337" r:id="rId14"/>
    <p:sldId id="338" r:id="rId15"/>
    <p:sldId id="418" r:id="rId16"/>
    <p:sldId id="339" r:id="rId17"/>
    <p:sldId id="419" r:id="rId18"/>
    <p:sldId id="340" r:id="rId19"/>
    <p:sldId id="420" r:id="rId20"/>
    <p:sldId id="341" r:id="rId21"/>
    <p:sldId id="421" r:id="rId22"/>
    <p:sldId id="342" r:id="rId23"/>
    <p:sldId id="343" r:id="rId24"/>
    <p:sldId id="344" r:id="rId25"/>
    <p:sldId id="422" r:id="rId26"/>
    <p:sldId id="345" r:id="rId27"/>
    <p:sldId id="346" r:id="rId28"/>
    <p:sldId id="423" r:id="rId29"/>
    <p:sldId id="347" r:id="rId30"/>
    <p:sldId id="348" r:id="rId31"/>
    <p:sldId id="424" r:id="rId32"/>
    <p:sldId id="349" r:id="rId33"/>
    <p:sldId id="350" r:id="rId34"/>
    <p:sldId id="425" r:id="rId35"/>
    <p:sldId id="351" r:id="rId36"/>
    <p:sldId id="426" r:id="rId37"/>
    <p:sldId id="352" r:id="rId38"/>
    <p:sldId id="353" r:id="rId39"/>
    <p:sldId id="354" r:id="rId40"/>
    <p:sldId id="355" r:id="rId41"/>
    <p:sldId id="427" r:id="rId42"/>
    <p:sldId id="356" r:id="rId43"/>
    <p:sldId id="357" r:id="rId44"/>
    <p:sldId id="358" r:id="rId45"/>
    <p:sldId id="428" r:id="rId46"/>
    <p:sldId id="359" r:id="rId47"/>
    <p:sldId id="429" r:id="rId48"/>
    <p:sldId id="360" r:id="rId49"/>
    <p:sldId id="43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97" r:id="rId62"/>
    <p:sldId id="372" r:id="rId63"/>
    <p:sldId id="373" r:id="rId64"/>
    <p:sldId id="398" r:id="rId65"/>
    <p:sldId id="374" r:id="rId66"/>
    <p:sldId id="399" r:id="rId67"/>
    <p:sldId id="375" r:id="rId68"/>
    <p:sldId id="400" r:id="rId69"/>
    <p:sldId id="376" r:id="rId70"/>
    <p:sldId id="377" r:id="rId71"/>
    <p:sldId id="401" r:id="rId72"/>
    <p:sldId id="378" r:id="rId73"/>
    <p:sldId id="402" r:id="rId74"/>
    <p:sldId id="379" r:id="rId75"/>
    <p:sldId id="380" r:id="rId76"/>
    <p:sldId id="403" r:id="rId77"/>
    <p:sldId id="381" r:id="rId78"/>
    <p:sldId id="404" r:id="rId79"/>
    <p:sldId id="382" r:id="rId80"/>
    <p:sldId id="405" r:id="rId81"/>
    <p:sldId id="383" r:id="rId82"/>
    <p:sldId id="406" r:id="rId83"/>
    <p:sldId id="384" r:id="rId84"/>
    <p:sldId id="407" r:id="rId85"/>
    <p:sldId id="385" r:id="rId86"/>
    <p:sldId id="386" r:id="rId87"/>
    <p:sldId id="387" r:id="rId88"/>
    <p:sldId id="408" r:id="rId89"/>
    <p:sldId id="388" r:id="rId90"/>
    <p:sldId id="389" r:id="rId91"/>
    <p:sldId id="409" r:id="rId92"/>
    <p:sldId id="390" r:id="rId93"/>
    <p:sldId id="410" r:id="rId94"/>
    <p:sldId id="391" r:id="rId95"/>
    <p:sldId id="393" r:id="rId96"/>
    <p:sldId id="394" r:id="rId97"/>
    <p:sldId id="411" r:id="rId98"/>
    <p:sldId id="395" r:id="rId99"/>
    <p:sldId id="412" r:id="rId100"/>
    <p:sldId id="396" r:id="rId101"/>
    <p:sldId id="413" r:id="rId102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58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01B3D-C181-4656-BFEE-83986F023B09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F100-C497-4CF5-BB65-78143DA6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8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672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6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168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020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45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8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88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F100-C497-4CF5-BB65-78143DA6CCC2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2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8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77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9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3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56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34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32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86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A64C-20E0-44F5-BAD9-6D62AEF0257B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64EC-C01B-42C9-A0D1-ED77734A18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Программные </a:t>
            </a:r>
            <a:r>
              <a:rPr lang="ru-RU" sz="2800" dirty="0">
                <a:solidFill>
                  <a:schemeClr val="bg1"/>
                </a:solidFill>
              </a:rPr>
              <a:t>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Поскольку </a:t>
            </a:r>
            <a:r>
              <a:rPr lang="ru-RU" sz="2800" dirty="0">
                <a:solidFill>
                  <a:schemeClr val="bg1"/>
                </a:solidFill>
              </a:rPr>
              <a:t>компонентами АС являются аппаратные средства, программное обеспечение, обрабатываемая информация, линии связи, персонал и документация, ущерб автоматизированной системе — понятие достаточно широкое.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Кроме </a:t>
            </a:r>
            <a:r>
              <a:rPr lang="ru-RU" sz="2800" dirty="0">
                <a:solidFill>
                  <a:schemeClr val="bg1"/>
                </a:solidFill>
              </a:rPr>
              <a:t>того, ущербом считается не только явное повреждение какого-либо из компонентов, но и приведение компонентов системы в неработоспособное состояние, а также различного рода утечки информации, изменение определенных физических и логических характеристик АС.</a:t>
            </a:r>
          </a:p>
          <a:p>
            <a:pPr marL="0" indent="0" hangingPunct="0">
              <a:lnSpc>
                <a:spcPts val="2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Основные принципы построения систем защиты информации в АС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4.</a:t>
            </a:r>
            <a:r>
              <a:rPr lang="ru-RU" sz="2800" b="1" i="1" dirty="0" smtClean="0"/>
              <a:t>Механизм </a:t>
            </a:r>
            <a:r>
              <a:rPr lang="ru-RU" sz="2800" b="1" i="1" dirty="0"/>
              <a:t>защиты можно не засекречивать</a:t>
            </a:r>
            <a:r>
              <a:rPr lang="ru-RU" sz="2800" dirty="0">
                <a:solidFill>
                  <a:schemeClr val="bg1"/>
                </a:solidFill>
              </a:rPr>
              <a:t>. Не имеет смысла засекречивать детали реализации систем защиты, предназначенной для широкого использования. Эффективность защиты не должна зависеть от того, насколько опытны потенциальные нарушители.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Открытость </a:t>
            </a:r>
            <a:r>
              <a:rPr lang="ru-RU" sz="2800" dirty="0">
                <a:solidFill>
                  <a:schemeClr val="bg1"/>
                </a:solidFill>
              </a:rPr>
              <a:t>механизма защиты позволяет при необходимости сделать его предметом обсуждения среди специалистов, не затрагивая при этом интересов пользователей.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контроля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u="sng" dirty="0" smtClean="0">
                <a:solidFill>
                  <a:schemeClr val="bg1"/>
                </a:solidFill>
              </a:rPr>
              <a:t>     </a:t>
            </a:r>
          </a:p>
          <a:p>
            <a:pPr marL="0" indent="0" hangingPunct="0">
              <a:buNone/>
            </a:pPr>
            <a:endParaRPr lang="en-US" sz="2400" u="sng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en-US" sz="2400" u="sng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400" u="sng" dirty="0">
                <a:solidFill>
                  <a:schemeClr val="bg1"/>
                </a:solidFill>
              </a:rPr>
              <a:t> </a:t>
            </a:r>
            <a:r>
              <a:rPr lang="en-US" sz="2400" u="sng" dirty="0" smtClean="0">
                <a:solidFill>
                  <a:schemeClr val="bg1"/>
                </a:solidFill>
              </a:rPr>
              <a:t>    </a:t>
            </a:r>
            <a:r>
              <a:rPr lang="ru-RU" sz="2800" u="sng" dirty="0" smtClean="0">
                <a:solidFill>
                  <a:schemeClr val="bg1"/>
                </a:solidFill>
              </a:rPr>
              <a:t>Первый </a:t>
            </a:r>
            <a:r>
              <a:rPr lang="ru-RU" sz="2800" u="sng" dirty="0">
                <a:solidFill>
                  <a:schemeClr val="bg1"/>
                </a:solidFill>
              </a:rPr>
              <a:t>вид сигнализации </a:t>
            </a:r>
            <a:r>
              <a:rPr lang="ru-RU" sz="2800" dirty="0">
                <a:solidFill>
                  <a:schemeClr val="bg1"/>
                </a:solidFill>
              </a:rPr>
              <a:t>осуществляется путем автоматического формирования и присвоения </a:t>
            </a:r>
            <a:r>
              <a:rPr lang="ru-RU" sz="2800" u="sng" dirty="0">
                <a:solidFill>
                  <a:schemeClr val="bg1"/>
                </a:solidFill>
              </a:rPr>
              <a:t>специального признака </a:t>
            </a:r>
            <a:r>
              <a:rPr lang="ru-RU" sz="2800" dirty="0">
                <a:solidFill>
                  <a:schemeClr val="bg1"/>
                </a:solidFill>
              </a:rPr>
              <a:t>(грифа секретности) всем выдаваемым на печать или устройство отображения документам, содержащим защищаемую информацию.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36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контроля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</a:t>
            </a:r>
          </a:p>
          <a:p>
            <a:pPr marL="0" indent="0" hangingPunct="0">
              <a:buNone/>
            </a:pPr>
            <a:endParaRPr lang="en-US" sz="2800" u="sng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u="sng" dirty="0" smtClean="0">
                <a:solidFill>
                  <a:schemeClr val="bg1"/>
                </a:solidFill>
              </a:rPr>
              <a:t>    </a:t>
            </a:r>
            <a:r>
              <a:rPr lang="ru-RU" sz="2800" u="sng" dirty="0" smtClean="0">
                <a:solidFill>
                  <a:schemeClr val="bg1"/>
                </a:solidFill>
              </a:rPr>
              <a:t>Второй </a:t>
            </a:r>
            <a:r>
              <a:rPr lang="ru-RU" sz="2800" u="sng" dirty="0">
                <a:solidFill>
                  <a:schemeClr val="bg1"/>
                </a:solidFill>
              </a:rPr>
              <a:t>вид сигнализации </a:t>
            </a:r>
            <a:r>
              <a:rPr lang="ru-RU" sz="2800" dirty="0">
                <a:solidFill>
                  <a:schemeClr val="bg1"/>
                </a:solidFill>
              </a:rPr>
              <a:t>осуществляется путем формирования и выдачи (подачи) службе безопасности, администрации и пользователям АС специальных </a:t>
            </a:r>
            <a:r>
              <a:rPr lang="ru-RU" sz="2800" u="sng" dirty="0">
                <a:solidFill>
                  <a:schemeClr val="bg1"/>
                </a:solidFill>
              </a:rPr>
              <a:t>сигналов обнаружения попыток несанкционированных </a:t>
            </a:r>
            <a:r>
              <a:rPr lang="ru-RU" sz="2800" dirty="0">
                <a:solidFill>
                  <a:schemeClr val="bg1"/>
                </a:solidFill>
              </a:rPr>
              <a:t>действий, следствием которых может быть несанкционированный доступ к защищаемой информации.</a:t>
            </a:r>
          </a:p>
          <a:p>
            <a:pPr marL="0" indent="0" hangingPunct="0"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3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Основные принципы построения систем защиты информации в АС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5.</a:t>
            </a:r>
            <a:r>
              <a:rPr lang="ru-RU" sz="2800" b="1" i="1" dirty="0" smtClean="0"/>
              <a:t>Разрешение </a:t>
            </a:r>
            <a:r>
              <a:rPr lang="ru-RU" sz="2800" b="1" i="1" dirty="0"/>
              <a:t>полномочий</a:t>
            </a:r>
            <a:r>
              <a:rPr lang="ru-RU" sz="2800" dirty="0">
                <a:solidFill>
                  <a:schemeClr val="bg1"/>
                </a:solidFill>
              </a:rPr>
              <a:t>. Этот принцип заключается в применении нескольких ключей защиты. Наличие нескольких ключей защиты в АС удобно в тех условиях, когда право на доступ определяется выполнением ряда условий.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6.</a:t>
            </a:r>
            <a:r>
              <a:rPr lang="ru-RU" sz="2800" b="1" i="1" dirty="0" smtClean="0"/>
              <a:t>Минимальные </a:t>
            </a:r>
            <a:r>
              <a:rPr lang="ru-RU" sz="2800" b="1" i="1" dirty="0"/>
              <a:t>полномочия</a:t>
            </a:r>
            <a:r>
              <a:rPr lang="ru-RU" sz="2800" dirty="0">
                <a:solidFill>
                  <a:schemeClr val="bg1"/>
                </a:solidFill>
              </a:rPr>
              <a:t>. Для любой программы и любого пользователя должен быть определен минимальный круг полномочий, необходимых для выполнения порученной работы. Вследствие этого в значительной мере уменьшается ущерб, причиняемый при сбоях и случайных нарушениях.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Основные принципы построения систем защиты информации в АС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2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7.</a:t>
            </a:r>
            <a:r>
              <a:rPr lang="ru-RU" sz="2800" b="1" i="1" dirty="0" smtClean="0"/>
              <a:t>Максимальная </a:t>
            </a:r>
            <a:r>
              <a:rPr lang="ru-RU" sz="2800" b="1" i="1" dirty="0"/>
              <a:t>обоснованность механизма защиты</a:t>
            </a:r>
            <a:r>
              <a:rPr lang="ru-RU" sz="2800" dirty="0">
                <a:solidFill>
                  <a:schemeClr val="bg1"/>
                </a:solidFill>
              </a:rPr>
              <a:t>. В целях исключения обмена информацией между пользователями рекомендуется при проектировании схем защиты сводить к минимуму число общих для нескольких пользователей параметров и характеристик механизма защиты.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8.</a:t>
            </a:r>
            <a:r>
              <a:rPr lang="ru-RU" sz="2800" b="1" i="1" dirty="0" smtClean="0"/>
              <a:t>Психологическая </a:t>
            </a:r>
            <a:r>
              <a:rPr lang="ru-RU" sz="2800" b="1" i="1" dirty="0"/>
              <a:t>привлекательность</a:t>
            </a:r>
            <a:r>
              <a:rPr lang="ru-RU" sz="2800" dirty="0">
                <a:solidFill>
                  <a:schemeClr val="bg1"/>
                </a:solidFill>
              </a:rPr>
              <a:t>. Система защиты должна быть простой в эксплуатации. Естественно, чем точнее совпадает представление пользователя о системе защиты с ее фактическими возможностями, тем меньше ошибок возникает в процессе применения.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Основные принципы построения систем защиты информации в АС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2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2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построении систем возникают серьезные затруднения, связанные с большими затратами на их реализацию.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Поэтому </a:t>
            </a:r>
            <a:r>
              <a:rPr lang="ru-RU" sz="2800" dirty="0">
                <a:solidFill>
                  <a:schemeClr val="bg1"/>
                </a:solidFill>
              </a:rPr>
              <a:t>важным фактором при реализации систем защиты является их экономическая эффективность. </a:t>
            </a:r>
            <a:r>
              <a:rPr lang="ru-RU" sz="2800" dirty="0" smtClean="0">
                <a:solidFill>
                  <a:schemeClr val="bg1"/>
                </a:solidFill>
              </a:rPr>
              <a:t>                  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Излишнее </a:t>
            </a:r>
            <a:r>
              <a:rPr lang="ru-RU" sz="2800" dirty="0">
                <a:solidFill>
                  <a:schemeClr val="bg1"/>
                </a:solidFill>
              </a:rPr>
              <a:t>утяжеление системы дорогостоящими средствами защиты может сделать ее </a:t>
            </a:r>
            <a:r>
              <a:rPr lang="ru-RU" sz="2800" b="1" i="1" dirty="0"/>
              <a:t>неконкурентоспособной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2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Программные средства защиты информации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b="1" i="1" dirty="0"/>
              <a:t>Программными СЗИ </a:t>
            </a:r>
            <a:r>
              <a:rPr lang="ru-RU" sz="2800" dirty="0">
                <a:solidFill>
                  <a:schemeClr val="bg1"/>
                </a:solidFill>
              </a:rPr>
              <a:t>называются специальные программы, входящие в состав программного обеспечения АС для решения в них (самостоятельно или в комплекте с другими средствами) задач защиты.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Программные </a:t>
            </a:r>
            <a:r>
              <a:rPr lang="ru-RU" sz="2800" dirty="0">
                <a:solidFill>
                  <a:schemeClr val="bg1"/>
                </a:solidFill>
              </a:rPr>
              <a:t>СЗИ являются непременной и важнейшей частью механизма защиты современных АС. Такая их роль определяется следующими достоинствами: универсальностью, гибкостью, простой реализацией, надежностью, возможностью модификации и развития.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Программные средства защиты информации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этом под </a:t>
            </a:r>
            <a:r>
              <a:rPr lang="ru-RU" sz="2800" b="1" i="1" dirty="0"/>
              <a:t>универсальностью</a:t>
            </a:r>
            <a:r>
              <a:rPr lang="ru-RU" sz="2800" dirty="0">
                <a:solidFill>
                  <a:schemeClr val="bg1"/>
                </a:solidFill>
              </a:rPr>
              <a:t> понимается возможность решения программными СЗИ большого числа задач защиты.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Под </a:t>
            </a:r>
            <a:r>
              <a:rPr lang="ru-RU" sz="2800" b="1" i="1" dirty="0"/>
              <a:t>надежностью </a:t>
            </a:r>
            <a:r>
              <a:rPr lang="ru-RU" sz="2800" dirty="0">
                <a:solidFill>
                  <a:schemeClr val="bg1"/>
                </a:solidFill>
              </a:rPr>
              <a:t>понимается высокая программная устойчивость при большой продолжительности непрерывной работы и удовлетворение высоким требованиям и достоверности управляющих воздействий при наличии различных дестабилизирующих факторов.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Программные </a:t>
            </a:r>
            <a:r>
              <a:rPr lang="ru-RU" sz="2800" dirty="0">
                <a:solidFill>
                  <a:schemeClr val="bg1"/>
                </a:solidFill>
              </a:rPr>
              <a:t>возможности изменения и развития программных СЗИ определяются самой их природой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Программные средства защиты информации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Существенным недостатком программных СЗИ является возможность их реализации только в тех структурных элементах АС, где имеется процессор, хотя функции защиты могут реализовываться, осуществляя безопасность других структурных элементов. Помимо того, программным СЗИ присущи следующие </a:t>
            </a:r>
            <a:r>
              <a:rPr lang="ru-RU" sz="2800" b="1" i="1" dirty="0"/>
              <a:t>недостатки</a:t>
            </a:r>
            <a:r>
              <a:rPr lang="ru-RU" sz="2800" dirty="0">
                <a:solidFill>
                  <a:schemeClr val="bg1"/>
                </a:solidFill>
              </a:rPr>
              <a:t>:</a:t>
            </a:r>
          </a:p>
          <a:p>
            <a:pPr hangingPunct="0"/>
            <a:r>
              <a:rPr lang="ru-RU" sz="2800" b="1" i="1" dirty="0"/>
              <a:t>необходимость использования времени работы процессора</a:t>
            </a:r>
            <a:r>
              <a:rPr lang="ru-RU" sz="2800" dirty="0">
                <a:solidFill>
                  <a:schemeClr val="bg1"/>
                </a:solidFill>
              </a:rPr>
              <a:t>, что ведет к увеличению времени отклика на запросы и, как следствие, к уменьшению эффективности ее работы;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Программные средства защиты информации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237312"/>
          </a:xfrm>
        </p:spPr>
        <p:txBody>
          <a:bodyPr>
            <a:noAutofit/>
          </a:bodyPr>
          <a:lstStyle/>
          <a:p>
            <a:pPr hangingPunct="0"/>
            <a:r>
              <a:rPr lang="ru-RU" sz="2800" b="1" i="1" dirty="0" smtClean="0"/>
              <a:t>уменьшение </a:t>
            </a:r>
            <a:r>
              <a:rPr lang="ru-RU" sz="2800" b="1" i="1" dirty="0"/>
              <a:t>объемов оперативной памяти (ОП) и памяти на внешних запоминающих устройствах (ПВЗУ)</a:t>
            </a:r>
            <a:r>
              <a:rPr lang="ru-RU" sz="2800" dirty="0">
                <a:solidFill>
                  <a:schemeClr val="bg1"/>
                </a:solidFill>
              </a:rPr>
              <a:t>, доступной для использования функциональными задачами;</a:t>
            </a:r>
          </a:p>
          <a:p>
            <a:pPr hangingPunct="0"/>
            <a:r>
              <a:rPr lang="ru-RU" sz="2800" b="1" i="1" dirty="0"/>
              <a:t>возможность случайного или умышленного изменения</a:t>
            </a:r>
            <a:r>
              <a:rPr lang="ru-RU" sz="2800" dirty="0">
                <a:solidFill>
                  <a:schemeClr val="bg1"/>
                </a:solidFill>
              </a:rPr>
              <a:t>, вследствие чего программы могут не только утратить способность выполнять функции защиты, но и стать дополнительными источниками угрозы безопасности;</a:t>
            </a:r>
          </a:p>
          <a:p>
            <a:pPr hangingPunct="0"/>
            <a:r>
              <a:rPr lang="ru-RU" sz="2800" b="1" i="1" dirty="0"/>
              <a:t>ограниченность</a:t>
            </a:r>
            <a:r>
              <a:rPr lang="ru-RU" sz="2800" dirty="0">
                <a:solidFill>
                  <a:schemeClr val="bg1"/>
                </a:solidFill>
              </a:rPr>
              <a:t> из-за жесткой ориентации на архитектуру определенных типов ЭВМ (даже в рамках одного класса) — зависимость программ от особенностей базовой системы ввода/вывода, таблицы векторов прерывания и т.п.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Программные средства защиты информации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b="1" i="1" dirty="0"/>
              <a:t>организационного построения программных СЗИ </a:t>
            </a:r>
            <a:r>
              <a:rPr lang="ru-RU" sz="2800" dirty="0">
                <a:solidFill>
                  <a:schemeClr val="bg1"/>
                </a:solidFill>
              </a:rPr>
              <a:t>наиболее характерной является тенденция разработки </a:t>
            </a:r>
            <a:r>
              <a:rPr lang="ru-RU" sz="2800" b="1" i="1" dirty="0"/>
              <a:t>комплексных программ</a:t>
            </a:r>
            <a:r>
              <a:rPr lang="ru-RU" sz="2800" dirty="0">
                <a:solidFill>
                  <a:schemeClr val="bg1"/>
                </a:solidFill>
              </a:rPr>
              <a:t>, выполняющих целый ряд защитных функций, причем чаще всего в число этих функций входит опознавание пользователей, разграничение доступа к массивам данных, запрещение доступа к некоторым областям ОП и т.п.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Достоинства </a:t>
            </a:r>
            <a:r>
              <a:rPr lang="ru-RU" sz="2800" dirty="0">
                <a:solidFill>
                  <a:schemeClr val="bg1"/>
                </a:solidFill>
              </a:rPr>
              <a:t>таких программ очевидны: каждая из них обеспечивает решение некоторого числа важных задач защиты. Но им присущи и существенные недостатки, предопределяющие необходимость критической оценки сложившейся практики разработки и использования программных средств защиты.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Программные средства защиты информации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Первый  </a:t>
            </a:r>
            <a:r>
              <a:rPr lang="ru-RU" sz="2800" dirty="0" smtClean="0">
                <a:solidFill>
                  <a:schemeClr val="bg1"/>
                </a:solidFill>
              </a:rPr>
              <a:t>и </a:t>
            </a:r>
            <a:r>
              <a:rPr lang="ru-RU" sz="2800" dirty="0">
                <a:solidFill>
                  <a:schemeClr val="bg1"/>
                </a:solidFill>
              </a:rPr>
              <a:t>главный </a:t>
            </a:r>
            <a:r>
              <a:rPr lang="ru-RU" sz="2800" dirty="0" smtClean="0">
                <a:solidFill>
                  <a:schemeClr val="bg1"/>
                </a:solidFill>
              </a:rPr>
              <a:t> недостаток </a:t>
            </a:r>
            <a:r>
              <a:rPr lang="ru-RU" sz="2800" dirty="0">
                <a:solidFill>
                  <a:schemeClr val="bg1"/>
                </a:solidFill>
              </a:rPr>
              <a:t>состоит в стихийности развития программ защиты, что, с одной стороны, не дает гарантий полноты имеющихся средств, а с другой — не исключает дублирования одних и тех же задач защиты.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Вторым </a:t>
            </a:r>
            <a:r>
              <a:rPr lang="ru-RU" sz="2800" dirty="0">
                <a:solidFill>
                  <a:schemeClr val="bg1"/>
                </a:solidFill>
              </a:rPr>
              <a:t>существенным недостатком является жесткая фиксация в каждом из комплексов программ защитных функций.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Наконец</a:t>
            </a:r>
            <a:r>
              <a:rPr lang="ru-RU" sz="2800" dirty="0">
                <a:solidFill>
                  <a:schemeClr val="bg1"/>
                </a:solidFill>
              </a:rPr>
              <a:t>, можно выделить еще один большой недостаток — ориентация подавляющего большинства имеющихся программных средств на конкретную среду применения (тип ЭВМ и операционную среду).</a:t>
            </a:r>
          </a:p>
        </p:txBody>
      </p:sp>
    </p:spTree>
    <p:extLst>
      <p:ext uri="{BB962C8B-B14F-4D97-AF65-F5344CB8AC3E}">
        <p14:creationId xmlns:p14="http://schemas.microsoft.com/office/powerpoint/2010/main" val="19171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Программные </a:t>
            </a:r>
            <a:r>
              <a:rPr lang="ru-RU" sz="2800" dirty="0">
                <a:solidFill>
                  <a:schemeClr val="bg1"/>
                </a:solidFill>
              </a:rPr>
              <a:t>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этой связи определение возможного ущерба АС является сложной задачей, зависящей от многих условий.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Можно </a:t>
            </a:r>
            <a:r>
              <a:rPr lang="ru-RU" sz="2800" dirty="0">
                <a:solidFill>
                  <a:schemeClr val="bg1"/>
                </a:solidFill>
              </a:rPr>
              <a:t>с уверенностью сказать, что везде, где используют АС, существует потенциальная угроза нанесения ущерба (прямого или косвенного) законным владельцам и законным пользователям этих АС.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С </a:t>
            </a:r>
            <a:r>
              <a:rPr lang="ru-RU" sz="2800" dirty="0">
                <a:solidFill>
                  <a:schemeClr val="bg1"/>
                </a:solidFill>
              </a:rPr>
              <a:t>другой стороны, заслуживает внимания вопрос о стоимости самой информации.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В </a:t>
            </a:r>
            <a:r>
              <a:rPr lang="ru-RU" sz="2800" dirty="0">
                <a:solidFill>
                  <a:schemeClr val="bg1"/>
                </a:solidFill>
              </a:rPr>
              <a:t>мировой практике принято считать, что </a:t>
            </a:r>
            <a:r>
              <a:rPr lang="ru-RU" sz="2800" b="1" i="1" dirty="0"/>
              <a:t>информация стоит ровно столько, сколько стоит ущерб от ее </a:t>
            </a:r>
            <a:r>
              <a:rPr lang="ru-RU" sz="2800" b="1" i="1" dirty="0" smtClean="0"/>
              <a:t>потери  в </a:t>
            </a:r>
            <a:r>
              <a:rPr lang="ru-RU" sz="2800" b="1" i="1" dirty="0"/>
              <a:t>сочетании с затратами на ее восстановление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Программные средства защиты информации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900"/>
              </a:lnSpc>
              <a:buNone/>
            </a:pPr>
            <a:r>
              <a:rPr lang="ru-RU" sz="2400" dirty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Существуют три </a:t>
            </a:r>
            <a:r>
              <a:rPr lang="ru-RU" sz="2800" dirty="0">
                <a:solidFill>
                  <a:schemeClr val="bg1"/>
                </a:solidFill>
              </a:rPr>
              <a:t>принципиально важных требования к формированию программных СЗИ: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900"/>
              </a:lnSpc>
              <a:buNone/>
            </a:pPr>
            <a:r>
              <a:rPr lang="ru-RU" sz="2800" b="1" i="1" dirty="0"/>
              <a:t>функциональная полнота </a:t>
            </a:r>
            <a:r>
              <a:rPr lang="ru-RU" sz="2800" b="1" i="1" dirty="0" smtClean="0"/>
              <a:t>-</a:t>
            </a:r>
            <a:r>
              <a:rPr lang="ru-RU" sz="2800" dirty="0" smtClean="0">
                <a:solidFill>
                  <a:schemeClr val="bg1"/>
                </a:solidFill>
              </a:rPr>
              <a:t>программные </a:t>
            </a:r>
            <a:r>
              <a:rPr lang="ru-RU" sz="2800" dirty="0">
                <a:solidFill>
                  <a:schemeClr val="bg1"/>
                </a:solidFill>
              </a:rPr>
              <a:t>средства должны по  возможно более полно охватить все классы задач защиты</a:t>
            </a:r>
            <a:r>
              <a:rPr lang="ru-RU" sz="2800" b="1" i="1" dirty="0"/>
              <a:t>.</a:t>
            </a:r>
          </a:p>
          <a:p>
            <a:pPr marL="0" indent="0" hangingPunct="0">
              <a:lnSpc>
                <a:spcPts val="2900"/>
              </a:lnSpc>
              <a:buNone/>
            </a:pPr>
            <a:r>
              <a:rPr lang="ru-RU" sz="2800" b="1" i="1" dirty="0"/>
              <a:t>г</a:t>
            </a:r>
            <a:r>
              <a:rPr lang="ru-RU" sz="2800" b="1" i="1" dirty="0" smtClean="0"/>
              <a:t>ибкость </a:t>
            </a:r>
            <a:r>
              <a:rPr lang="ru-RU" sz="2800" dirty="0" smtClean="0">
                <a:solidFill>
                  <a:schemeClr val="bg1"/>
                </a:solidFill>
              </a:rPr>
              <a:t>и </a:t>
            </a:r>
            <a:r>
              <a:rPr lang="ru-RU" sz="2800" b="1" i="1" dirty="0" err="1"/>
              <a:t>унифицированность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b="1" i="1" dirty="0" smtClean="0"/>
              <a:t>использования </a:t>
            </a:r>
            <a:r>
              <a:rPr lang="ru-RU" sz="2800" dirty="0" smtClean="0">
                <a:solidFill>
                  <a:schemeClr val="bg1"/>
                </a:solidFill>
              </a:rPr>
              <a:t>- совокупность следующих принципов</a:t>
            </a:r>
            <a:r>
              <a:rPr lang="ru-RU" sz="2800" dirty="0">
                <a:solidFill>
                  <a:schemeClr val="bg1"/>
                </a:solidFill>
              </a:rPr>
              <a:t>: сквозное модульное построение, полная структуризация, представление на машинно-независимом языке.</a:t>
            </a:r>
          </a:p>
          <a:p>
            <a:pPr marL="0" indent="0" hangingPunct="0">
              <a:lnSpc>
                <a:spcPts val="29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Принцип </a:t>
            </a:r>
            <a:r>
              <a:rPr lang="ru-RU" sz="2800" b="1" i="1" dirty="0"/>
              <a:t>сквозного модульного построения </a:t>
            </a:r>
            <a:r>
              <a:rPr lang="ru-RU" sz="2800" dirty="0">
                <a:solidFill>
                  <a:schemeClr val="bg1"/>
                </a:solidFill>
              </a:rPr>
              <a:t>заключается в том, что каждая из программ любого уровня (объема) должна представляться в виде системы возможных модулей, причем каждый модуль любого уровня должен быть полностью автономным и иметь стандартные вход и выход, обеспечивающие комплексирование с любыми другими модулями.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900"/>
              </a:lnSpc>
              <a:buNone/>
            </a:pPr>
            <a:r>
              <a:rPr lang="ru-RU" sz="2300" dirty="0">
                <a:solidFill>
                  <a:schemeClr val="bg1"/>
                </a:solidFill>
              </a:rPr>
              <a:t> </a:t>
            </a:r>
            <a:r>
              <a:rPr lang="ru-RU" sz="2300" dirty="0" smtClean="0">
                <a:solidFill>
                  <a:schemeClr val="bg1"/>
                </a:solidFill>
              </a:rPr>
              <a:t>  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Программные средства защиты информации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3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Нетрудно </a:t>
            </a:r>
            <a:r>
              <a:rPr lang="ru-RU" sz="2800" dirty="0">
                <a:solidFill>
                  <a:schemeClr val="bg1"/>
                </a:solidFill>
              </a:rPr>
              <a:t>видеть, что эти условия могут быть обеспечены, если программные комплексы будут разрабатываться по принципу “сверху вниз”, т.е. в соответствии с принципом полной структуризации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 </a:t>
            </a:r>
            <a:r>
              <a:rPr lang="ru-RU" sz="2800" b="1" i="1" dirty="0" smtClean="0"/>
              <a:t>Представление </a:t>
            </a:r>
            <a:r>
              <a:rPr lang="ru-RU" sz="2800" b="1" i="1" dirty="0"/>
              <a:t>на машинно-независимом языке </a:t>
            </a:r>
            <a:r>
              <a:rPr lang="ru-RU" sz="2800" dirty="0">
                <a:solidFill>
                  <a:schemeClr val="bg1"/>
                </a:solidFill>
              </a:rPr>
              <a:t>предопределяет, что представление программных модулей должно быть таким, чтобы их с минимальными усилиями можно было включить в состав программного обеспечения любой АС. В настоящее время имеются алгоритмические языки высокого уровня, полностью соответствующие этим требованиям.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9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Классификация программных СЗИ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4807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100"/>
              </a:lnSpc>
              <a:buNone/>
            </a:pPr>
            <a:r>
              <a:rPr lang="ru-RU" sz="2400" dirty="0">
                <a:solidFill>
                  <a:schemeClr val="bg1"/>
                </a:solidFill>
              </a:rPr>
              <a:t>   С учетом названных принципов можно использовать </a:t>
            </a:r>
            <a:r>
              <a:rPr lang="ru-RU" sz="2400" dirty="0" smtClean="0">
                <a:solidFill>
                  <a:schemeClr val="bg1"/>
                </a:solidFill>
              </a:rPr>
              <a:t>следующею классификацию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0293170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704856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7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Классификация программных СЗИ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этом под </a:t>
            </a:r>
            <a:r>
              <a:rPr lang="ru-RU" sz="2800" b="1" i="1" dirty="0"/>
              <a:t>внешней защитой </a:t>
            </a:r>
            <a:r>
              <a:rPr lang="ru-RU" sz="2800" dirty="0">
                <a:solidFill>
                  <a:schemeClr val="bg1"/>
                </a:solidFill>
              </a:rPr>
              <a:t>понимается совокупность средств, методов и мероприятий, направленных на защиту территории, на которой расположены здания вычислительных центров, и помещений, в которых расположены их элементы.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Понятие </a:t>
            </a:r>
            <a:r>
              <a:rPr lang="ru-RU" sz="2800" b="1" i="1" dirty="0"/>
              <a:t>внутренней защиты </a:t>
            </a:r>
            <a:r>
              <a:rPr lang="ru-RU" sz="2800" dirty="0">
                <a:solidFill>
                  <a:schemeClr val="bg1"/>
                </a:solidFill>
              </a:rPr>
              <a:t>охватывает совокупность средств, методов и мероприятий, направленных на ЗИ, обрабатываемой в АС.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состав ядра системы безопасности входят программы, обеспечивающие защиту самой СЗИ.</a:t>
            </a:r>
          </a:p>
        </p:txBody>
      </p:sp>
    </p:spTree>
    <p:extLst>
      <p:ext uri="{BB962C8B-B14F-4D97-AF65-F5344CB8AC3E}">
        <p14:creationId xmlns:p14="http://schemas.microsoft.com/office/powerpoint/2010/main" val="31937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внешней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>
                <a:solidFill>
                  <a:schemeClr val="bg1"/>
                </a:solidFill>
              </a:rPr>
              <a:t>К таким программам относятся: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защиты территории и помещений;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управления доступом на территорию и в помещения;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защиты данных в каналах связи.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Наиболее сложным является обеспечение </a:t>
            </a:r>
            <a:r>
              <a:rPr lang="ru-RU" sz="2800" dirty="0">
                <a:solidFill>
                  <a:schemeClr val="bg1"/>
                </a:solidFill>
              </a:rPr>
              <a:t>надежной защиты информации, </a:t>
            </a:r>
            <a:r>
              <a:rPr lang="ru-RU" sz="2800" dirty="0" smtClean="0">
                <a:solidFill>
                  <a:schemeClr val="bg1"/>
                </a:solidFill>
              </a:rPr>
              <a:t>передаваемой </a:t>
            </a:r>
            <a:r>
              <a:rPr lang="ru-RU" sz="2800" dirty="0">
                <a:solidFill>
                  <a:schemeClr val="bg1"/>
                </a:solidFill>
              </a:rPr>
              <a:t>по каналам связи, проходящим по неконтролируемой </a:t>
            </a:r>
            <a:r>
              <a:rPr lang="ru-RU" sz="2800" dirty="0" smtClean="0">
                <a:solidFill>
                  <a:schemeClr val="bg1"/>
                </a:solidFill>
              </a:rPr>
              <a:t>территории.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Обусловлено </a:t>
            </a:r>
            <a:r>
              <a:rPr lang="ru-RU" sz="2800" dirty="0">
                <a:solidFill>
                  <a:schemeClr val="bg1"/>
                </a:solidFill>
              </a:rPr>
              <a:t>это тем, что при современных возможностях перехвата вполне реальной является угроза регулярного несанкционированного получения информации из таких каналов связи.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внешней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620688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Считается</a:t>
            </a:r>
            <a:r>
              <a:rPr lang="ru-RU" sz="2800" dirty="0">
                <a:solidFill>
                  <a:schemeClr val="bg1"/>
                </a:solidFill>
              </a:rPr>
              <a:t>, что единственным эффективным способом надежной ЗИ в каналах связи </a:t>
            </a:r>
            <a:r>
              <a:rPr lang="ru-RU" sz="2800" dirty="0" smtClean="0">
                <a:solidFill>
                  <a:schemeClr val="bg1"/>
                </a:solidFill>
              </a:rPr>
              <a:t>является </a:t>
            </a:r>
            <a:r>
              <a:rPr lang="ru-RU" sz="2800" b="1" i="1" dirty="0" smtClean="0"/>
              <a:t>криптографическое </a:t>
            </a:r>
            <a:r>
              <a:rPr lang="ru-RU" sz="2800" b="1" i="1" dirty="0"/>
              <a:t>закрытие </a:t>
            </a:r>
            <a:r>
              <a:rPr lang="ru-RU" sz="2800" dirty="0">
                <a:solidFill>
                  <a:schemeClr val="bg1"/>
                </a:solidFill>
              </a:rPr>
              <a:t>передаваемой информации.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Однако </a:t>
            </a:r>
            <a:r>
              <a:rPr lang="ru-RU" sz="2800" dirty="0">
                <a:solidFill>
                  <a:schemeClr val="bg1"/>
                </a:solidFill>
              </a:rPr>
              <a:t>организация регулярного криптографического закрытия больших потоков информации, интенсивно циркулирующих в каналах связи, сопряжена с большими трудностями и расходованием значительных ресурсов.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внешней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476672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тех случаях, когда применение криптографических средств является невозможным или нецелесообразным, рекомендуется использовать следующие программные методы </a:t>
            </a:r>
            <a:r>
              <a:rPr lang="ru-RU" sz="2800" dirty="0" smtClean="0">
                <a:solidFill>
                  <a:schemeClr val="bg1"/>
                </a:solidFill>
              </a:rPr>
              <a:t>защиты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514350" indent="-514350" hangingPunct="0">
              <a:buAutoNum type="arabicPeriod"/>
            </a:pPr>
            <a:r>
              <a:rPr lang="ru-RU" sz="2800" dirty="0" smtClean="0">
                <a:solidFill>
                  <a:schemeClr val="bg1"/>
                </a:solidFill>
              </a:rPr>
              <a:t>Опознавание </a:t>
            </a:r>
            <a:r>
              <a:rPr lang="ru-RU" sz="2800" dirty="0">
                <a:solidFill>
                  <a:schemeClr val="bg1"/>
                </a:solidFill>
              </a:rPr>
              <a:t>корреспондентов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 hangingPunct="0">
              <a:buAutoNum type="arabicPeriod" startAt="2"/>
            </a:pPr>
            <a:r>
              <a:rPr lang="ru-RU" sz="2800" dirty="0" smtClean="0">
                <a:solidFill>
                  <a:schemeClr val="bg1"/>
                </a:solidFill>
              </a:rPr>
              <a:t>Проверка </a:t>
            </a:r>
            <a:r>
              <a:rPr lang="ru-RU" sz="2800" dirty="0">
                <a:solidFill>
                  <a:schemeClr val="bg1"/>
                </a:solidFill>
              </a:rPr>
              <a:t>уровня секретности канала связи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 hangingPunct="0">
              <a:buAutoNum type="arabicPeriod" startAt="3"/>
            </a:pPr>
            <a:r>
              <a:rPr lang="ru-RU" sz="2800" dirty="0" smtClean="0">
                <a:solidFill>
                  <a:schemeClr val="bg1"/>
                </a:solidFill>
              </a:rPr>
              <a:t>Контроль </a:t>
            </a:r>
            <a:r>
              <a:rPr lang="ru-RU" sz="2800" dirty="0">
                <a:solidFill>
                  <a:schemeClr val="bg1"/>
                </a:solidFill>
              </a:rPr>
              <a:t>по граничным адресам ОП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 hangingPunct="0">
              <a:buAutoNum type="arabicPeriod" startAt="4"/>
            </a:pPr>
            <a:r>
              <a:rPr lang="ru-RU" sz="2800" dirty="0" smtClean="0">
                <a:solidFill>
                  <a:schemeClr val="bg1"/>
                </a:solidFill>
              </a:rPr>
              <a:t>Проверка </a:t>
            </a:r>
            <a:r>
              <a:rPr lang="ru-RU" sz="2800" dirty="0">
                <a:solidFill>
                  <a:schemeClr val="bg1"/>
                </a:solidFill>
              </a:rPr>
              <a:t>адреса корреспондента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5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Проверка </a:t>
            </a:r>
            <a:r>
              <a:rPr lang="ru-RU" sz="2800" dirty="0">
                <a:solidFill>
                  <a:schemeClr val="bg1"/>
                </a:solidFill>
              </a:rPr>
              <a:t>обратного кода.</a:t>
            </a:r>
          </a:p>
          <a:p>
            <a:pPr marL="0" indent="0" hangingPunc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внешней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476672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ru-RU" sz="2800" b="1" i="1" dirty="0"/>
              <a:t>Опознавание корреспондентов </a:t>
            </a:r>
            <a:r>
              <a:rPr lang="ru-RU" sz="2800" dirty="0">
                <a:solidFill>
                  <a:schemeClr val="bg1"/>
                </a:solidFill>
              </a:rPr>
              <a:t>состоит в том, что перед выдачей данных в канал связи АС запрашивает у корреспондента пароль или другую персональную и сохраняющуюся в тайне информацию, сравнивает эту информацию с хранящейся в ОП эталонной и выдает данные в канал лишь в случае совпадения предъявленной и эталонной информации.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Выбор </a:t>
            </a:r>
            <a:r>
              <a:rPr lang="ru-RU" sz="2800" dirty="0">
                <a:solidFill>
                  <a:schemeClr val="bg1"/>
                </a:solidFill>
              </a:rPr>
              <a:t>способа опознавания определяется характером и степенью секретности предъявленных данных, а также условиями передачи (протяженность и вид канала связи, характер территории, по которой он проходит, и т.п.).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внешней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476672"/>
            <a:ext cx="9073008" cy="6237312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Особенностью </a:t>
            </a:r>
            <a:r>
              <a:rPr lang="ru-RU" sz="2800" dirty="0">
                <a:solidFill>
                  <a:schemeClr val="bg1"/>
                </a:solidFill>
              </a:rPr>
              <a:t>опознавания корреспондентов является то, что информация, используемая в процессе опознавания, также должна передаваться по этому же каналу связи. Создание особых каналов для передачи информации для опознавания практически нереально. Поэтому информация опознавания также может быть перехвачена злоумышленником.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повышения надежности опознавания можно использовать криптографическое закрытие информации опознавания. Однако при этом возникают большие сложности, связанные с распределением и периодической сменой ключей, применяемых для шифрования и дешифрования этой информации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внешней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</a:p>
          <a:p>
            <a:pPr marL="0" indent="0" hangingPunct="0">
              <a:buNone/>
            </a:pP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</a:t>
            </a:r>
            <a:r>
              <a:rPr lang="ru-RU" sz="2800" b="1" i="1" dirty="0"/>
              <a:t>Контроль по граничным адресам ОП </a:t>
            </a:r>
            <a:r>
              <a:rPr lang="ru-RU" sz="2800" dirty="0">
                <a:solidFill>
                  <a:schemeClr val="bg1"/>
                </a:solidFill>
              </a:rPr>
              <a:t>заключается в том, что для размещения массива передаваемых данных в ОП выделяется поле, начальный и конечный адрес которого размещается в регистрах или в специально выделенных зонах ОП.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Перед </a:t>
            </a:r>
            <a:r>
              <a:rPr lang="ru-RU" sz="2800" dirty="0">
                <a:solidFill>
                  <a:schemeClr val="bg1"/>
                </a:solidFill>
              </a:rPr>
              <a:t>выборкой для выдачи в канал каждого элемента данных производится проверка адреса выборки по граничным адресам. Если адрес выборки выходит за граничные адреса, выдача данных блокируется. Этим самым обеспечивается защита от случайной или преднамеренной выдачи в канал связи данных, находящихся на соседних полях ОП.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Программные </a:t>
            </a:r>
            <a:r>
              <a:rPr lang="ru-RU" sz="2800" dirty="0">
                <a:solidFill>
                  <a:schemeClr val="bg1"/>
                </a:solidFill>
              </a:rPr>
              <a:t>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9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Вопросы безопасности АС можно условно разделить на следующие </a:t>
            </a:r>
            <a:r>
              <a:rPr lang="ru-RU" sz="2800" dirty="0" smtClean="0">
                <a:solidFill>
                  <a:schemeClr val="bg1"/>
                </a:solidFill>
              </a:rPr>
              <a:t>группы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hangingPunct="0">
              <a:lnSpc>
                <a:spcPts val="29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   Вопросы </a:t>
            </a:r>
            <a:r>
              <a:rPr lang="ru-RU" sz="2800" dirty="0">
                <a:solidFill>
                  <a:schemeClr val="bg1"/>
                </a:solidFill>
              </a:rPr>
              <a:t>обеспечения </a:t>
            </a:r>
            <a:r>
              <a:rPr lang="ru-RU" sz="2800" b="1" i="1" dirty="0"/>
              <a:t>физической безопасности </a:t>
            </a:r>
            <a:r>
              <a:rPr lang="ru-RU" sz="2800" dirty="0">
                <a:solidFill>
                  <a:schemeClr val="bg1"/>
                </a:solidFill>
              </a:rPr>
              <a:t>компонентов АС. Сюда относятся вопросы защиты АС от пожара, затопления, других стихийных бедствий, сбоев питания, кражи, повреждения и т.д.</a:t>
            </a:r>
          </a:p>
          <a:p>
            <a:pPr hangingPunct="0">
              <a:lnSpc>
                <a:spcPts val="29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   Вопросы </a:t>
            </a:r>
            <a:r>
              <a:rPr lang="ru-RU" sz="2800" dirty="0">
                <a:solidFill>
                  <a:schemeClr val="bg1"/>
                </a:solidFill>
              </a:rPr>
              <a:t>обеспечения </a:t>
            </a:r>
            <a:r>
              <a:rPr lang="ru-RU" sz="2800" b="1" i="1" dirty="0"/>
              <a:t>логической безопасности </a:t>
            </a:r>
            <a:r>
              <a:rPr lang="ru-RU" sz="2800" dirty="0">
                <a:solidFill>
                  <a:schemeClr val="bg1"/>
                </a:solidFill>
              </a:rPr>
              <a:t>компонентов АС. Сюда относятся вопросы защиты АС от несанкционированного доступа, от умышленных и неумышленных ошибок в действии людей и программ, которые могут привести к ущербу и т.д.</a:t>
            </a:r>
          </a:p>
          <a:p>
            <a:pPr hangingPunct="0">
              <a:lnSpc>
                <a:spcPts val="29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  Вопросы </a:t>
            </a:r>
            <a:r>
              <a:rPr lang="ru-RU" sz="2800" dirty="0">
                <a:solidFill>
                  <a:schemeClr val="bg1"/>
                </a:solidFill>
              </a:rPr>
              <a:t>обеспечения </a:t>
            </a:r>
            <a:r>
              <a:rPr lang="ru-RU" sz="2800" b="1" i="1" dirty="0"/>
              <a:t>социальной безопасности </a:t>
            </a:r>
            <a:r>
              <a:rPr lang="ru-RU" sz="2800" dirty="0">
                <a:solidFill>
                  <a:schemeClr val="bg1"/>
                </a:solidFill>
              </a:rPr>
              <a:t>АС. Сюда относятся вопросы разработки законодательства, регулирующего применение АС и определяющего порядок расследования и наказания нарушений безопасности АС.</a:t>
            </a:r>
          </a:p>
          <a:p>
            <a:pPr marL="0" indent="0" hangingPunct="0">
              <a:lnSpc>
                <a:spcPts val="29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внешней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ru-RU" sz="2800" b="1" i="1" dirty="0"/>
              <a:t>Проверка адреса корреспондента </a:t>
            </a:r>
            <a:r>
              <a:rPr lang="ru-RU" sz="2800" dirty="0">
                <a:solidFill>
                  <a:schemeClr val="bg1"/>
                </a:solidFill>
              </a:rPr>
              <a:t>осуществляется следующим образом. При передаче большого объема информации имеется принципиальная возможность случайного или злоумышленного изменения адреса корреспондента, хранящегося в регистре или в специально выделенной зоне ОП.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этом случае данные (после изменения адреса) будут передаваться по адресу, модифицированному в результате изменений, или заданному злоумышленником. 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внешней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С </a:t>
            </a:r>
            <a:r>
              <a:rPr lang="ru-RU" sz="2800" dirty="0">
                <a:solidFill>
                  <a:schemeClr val="bg1"/>
                </a:solidFill>
              </a:rPr>
              <a:t>целью минимизации объема переданных по ложному адресу данных рекомендуется в процессе передачи периодически (через определенный интервал времени и после передачи определенного объема информации) проверить адрес корреспондента.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Процедура </a:t>
            </a:r>
            <a:r>
              <a:rPr lang="ru-RU" sz="2800" dirty="0">
                <a:solidFill>
                  <a:schemeClr val="bg1"/>
                </a:solidFill>
              </a:rPr>
              <a:t>проверки является обычной: адрес корреспондента, используемый для передачи, сравнивается с эталонным, хранящимся в безопасной зоне ОП.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несовпадении сравниваемых адресов передача данных блокируется и вырабатывается соответствующий системный сигнал.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внешней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  </a:t>
            </a:r>
            <a:r>
              <a:rPr lang="ru-RU" sz="2800" b="1" i="1" dirty="0" smtClean="0"/>
              <a:t>Проверка </a:t>
            </a:r>
            <a:r>
              <a:rPr lang="ru-RU" sz="2800" b="1" i="1" dirty="0"/>
              <a:t>обратного кода </a:t>
            </a:r>
            <a:r>
              <a:rPr lang="ru-RU" sz="2800" dirty="0">
                <a:solidFill>
                  <a:schemeClr val="bg1"/>
                </a:solidFill>
              </a:rPr>
              <a:t>представляет собой процедуру защиты, осуществляемую в процессе передачи данных. Заключается она в том, что у корреспондента периодически запрашивается идентифицирующая информация, которая и называется обратным кодом. Эта информация сравнивается с эталонной, при несовпадении кодов передача блокируется.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Проверкой </a:t>
            </a:r>
            <a:r>
              <a:rPr lang="ru-RU" sz="2800" dirty="0">
                <a:solidFill>
                  <a:schemeClr val="bg1"/>
                </a:solidFill>
              </a:rPr>
              <a:t>обратного кода можно обнаружить факт изменения (</a:t>
            </a:r>
            <a:r>
              <a:rPr lang="ru-RU" sz="2800" dirty="0" err="1">
                <a:solidFill>
                  <a:schemeClr val="bg1"/>
                </a:solidFill>
              </a:rPr>
              <a:t>перекоммутации</a:t>
            </a:r>
            <a:r>
              <a:rPr lang="ru-RU" sz="2800" dirty="0">
                <a:solidFill>
                  <a:schemeClr val="bg1"/>
                </a:solidFill>
              </a:rPr>
              <a:t>) направления выдачи данных или умышленного несанкционированного использования приемного устройства зарегистрированного корреспондента.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внутренней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ru-RU" sz="2800" dirty="0">
                <a:solidFill>
                  <a:schemeClr val="bg1"/>
                </a:solidFill>
              </a:rPr>
              <a:t>Этот класс программ осуществляет ЗИ непосредственно в элементах АС.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Сущность </a:t>
            </a:r>
            <a:r>
              <a:rPr lang="ru-RU" sz="2800" dirty="0">
                <a:solidFill>
                  <a:schemeClr val="bg1"/>
                </a:solidFill>
              </a:rPr>
              <a:t>такой защиты сводится к регулированию использования соответствующих ресурсов АС (технических средств, данных, программ) в строгом соответствии с полномочиями, предоставленными субъектам (пользователям) и объектам (терминалам, групповым устройствам, программам).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Каждый </a:t>
            </a:r>
            <a:r>
              <a:rPr lang="ru-RU" sz="2800" dirty="0">
                <a:solidFill>
                  <a:schemeClr val="bg1"/>
                </a:solidFill>
              </a:rPr>
              <a:t>из видов регулирования обычно осуществляется в следующей </a:t>
            </a:r>
            <a:r>
              <a:rPr lang="ru-RU" sz="2800" dirty="0" smtClean="0">
                <a:solidFill>
                  <a:schemeClr val="bg1"/>
                </a:solidFill>
              </a:rPr>
              <a:t>последовательности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endParaRPr lang="en-US" sz="2800" b="1" i="1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внутренней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1.Установление </a:t>
            </a:r>
            <a:r>
              <a:rPr lang="ru-RU" sz="2800" dirty="0">
                <a:solidFill>
                  <a:schemeClr val="bg1"/>
                </a:solidFill>
              </a:rPr>
              <a:t>подлинности (опознание) субъекта или объекта, обращающегося к ресурсам системы.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2.Определение </a:t>
            </a:r>
            <a:r>
              <a:rPr lang="ru-RU" sz="2800" dirty="0">
                <a:solidFill>
                  <a:schemeClr val="bg1"/>
                </a:solidFill>
              </a:rPr>
              <a:t>соответствия характера и содержания запроса полномочиям, предъявленным запрашивающему субъекту или объекту.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3.Принятие </a:t>
            </a:r>
            <a:r>
              <a:rPr lang="ru-RU" sz="2800" dirty="0">
                <a:solidFill>
                  <a:schemeClr val="bg1"/>
                </a:solidFill>
              </a:rPr>
              <a:t>и реализация решений в соответствии с результатами проверки полномочий.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Наиболее </a:t>
            </a:r>
            <a:r>
              <a:rPr lang="ru-RU" sz="2800" dirty="0">
                <a:solidFill>
                  <a:schemeClr val="bg1"/>
                </a:solidFill>
              </a:rPr>
              <a:t>важной из перечисленных процедур является первая, т.е. установление подлинности (опознание) субъекта или объекта, обращающегося к ресурсам АС. Поэтому разработке эффективных средств надежного опознания неизменно уделяется повышенное внимание.</a:t>
            </a:r>
          </a:p>
          <a:p>
            <a:pPr marL="0" indent="0" hangingPunct="0">
              <a:lnSpc>
                <a:spcPts val="2700"/>
              </a:lnSpc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endParaRPr lang="en-US" sz="2800" b="1" i="1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внутренней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b="1" i="1" dirty="0" smtClean="0"/>
              <a:t>   </a:t>
            </a:r>
            <a:r>
              <a:rPr lang="ru-RU" sz="2800" b="1" i="1" dirty="0" smtClean="0"/>
              <a:t>Установление подлинности </a:t>
            </a:r>
            <a:r>
              <a:rPr lang="ru-RU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аутентификация, идентификация, опознавание) какого-либо объекта или субъекта заключается в подтверждении того, что обращавшийся субъект или предъявленный объект являются именно тем, который должен участвовать в данном процессе обработки информации.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Основными </a:t>
            </a:r>
            <a:r>
              <a:rPr lang="ru-RU" sz="2800" dirty="0">
                <a:solidFill>
                  <a:schemeClr val="bg1"/>
                </a:solidFill>
              </a:rPr>
              <a:t>субъектами, подлинность которых подлежит установлению во всех системах, где обрабатывается информация с ограниченным доступом, являются различные пользователи.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внутренней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В </a:t>
            </a:r>
            <a:r>
              <a:rPr lang="ru-RU" sz="2800" dirty="0">
                <a:solidFill>
                  <a:schemeClr val="bg1"/>
                </a:solidFill>
              </a:rPr>
              <a:t>некоторых системах с повышенными требованиями к обеспечению безопасности предусматривается установление подлинности программистов, участвующих в разработке и эксплуатации программного обеспечения, администраторов банков данных и даже инженерно-технического персонала, привлеченного к техническому обслуживанию системы в процессе обработки защищаемой информации.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0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внутренней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/>
              <a:t>   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Сложность и объем операций по опознаванию могут существенно отличаться для каждого конкретного случая. Они определяются следующими основными факторами:</a:t>
            </a:r>
          </a:p>
          <a:p>
            <a:pPr hangingPunct="0">
              <a:lnSpc>
                <a:spcPts val="2700"/>
              </a:lnSpc>
            </a:pPr>
            <a:r>
              <a:rPr lang="ru-RU" sz="2800" dirty="0">
                <a:solidFill>
                  <a:schemeClr val="bg1"/>
                </a:solidFill>
              </a:rPr>
              <a:t>структурным и организационным построением АС (размеры, сложность архитектуры, территориальное распределение, развитость терминальной сети, характер размещения оборудования и т.п.);</a:t>
            </a:r>
          </a:p>
          <a:p>
            <a:pPr hangingPunct="0">
              <a:lnSpc>
                <a:spcPts val="2700"/>
              </a:lnSpc>
            </a:pPr>
            <a:r>
              <a:rPr lang="ru-RU" sz="2800" dirty="0">
                <a:solidFill>
                  <a:schemeClr val="bg1"/>
                </a:solidFill>
              </a:rPr>
              <a:t>характером функционирования (наличие дистанционного доступа, режим работы АС, объем и характер обмена информацией по автоматизированным каналам связи и т.д.);</a:t>
            </a:r>
          </a:p>
          <a:p>
            <a:pPr hangingPunct="0">
              <a:lnSpc>
                <a:spcPts val="2700"/>
              </a:lnSpc>
            </a:pPr>
            <a:r>
              <a:rPr lang="ru-RU" sz="2800" dirty="0">
                <a:solidFill>
                  <a:schemeClr val="bg1"/>
                </a:solidFill>
              </a:rPr>
              <a:t>степенью секретности защищаемой информации и ее объемом.</a:t>
            </a:r>
          </a:p>
          <a:p>
            <a:pPr marL="0" indent="0" hangingPunct="0">
              <a:lnSpc>
                <a:spcPts val="27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внутренней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/>
              <a:t>   </a:t>
            </a:r>
            <a:endParaRPr lang="en-US" sz="2400" b="1" i="1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В зависимости от </a:t>
            </a:r>
            <a:r>
              <a:rPr lang="ru-RU" sz="2800" b="1" i="1" dirty="0"/>
              <a:t>сложности</a:t>
            </a:r>
            <a:r>
              <a:rPr lang="ru-RU" sz="2800" dirty="0">
                <a:solidFill>
                  <a:schemeClr val="bg1"/>
                </a:solidFill>
              </a:rPr>
              <a:t> операций опознавания, специалисты выделяют три основные группы:</a:t>
            </a:r>
          </a:p>
          <a:p>
            <a:pPr hangingPunct="0">
              <a:lnSpc>
                <a:spcPts val="2700"/>
              </a:lnSpc>
            </a:pPr>
            <a:r>
              <a:rPr lang="ru-RU" sz="2800" dirty="0">
                <a:solidFill>
                  <a:schemeClr val="bg1"/>
                </a:solidFill>
              </a:rPr>
              <a:t>простое;</a:t>
            </a:r>
          </a:p>
          <a:p>
            <a:pPr hangingPunct="0">
              <a:lnSpc>
                <a:spcPts val="2700"/>
              </a:lnSpc>
            </a:pPr>
            <a:r>
              <a:rPr lang="ru-RU" sz="2800" dirty="0">
                <a:solidFill>
                  <a:schemeClr val="bg1"/>
                </a:solidFill>
              </a:rPr>
              <a:t>усложненное;</a:t>
            </a:r>
          </a:p>
          <a:p>
            <a:pPr hangingPunct="0">
              <a:lnSpc>
                <a:spcPts val="2700"/>
              </a:lnSpc>
            </a:pPr>
            <a:r>
              <a:rPr lang="ru-RU" sz="2800" dirty="0">
                <a:solidFill>
                  <a:schemeClr val="bg1"/>
                </a:solidFill>
              </a:rPr>
              <a:t>особое опознавание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>
              <a:lnSpc>
                <a:spcPts val="27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По </a:t>
            </a:r>
            <a:r>
              <a:rPr lang="ru-RU" sz="2800" dirty="0">
                <a:solidFill>
                  <a:schemeClr val="bg1"/>
                </a:solidFill>
              </a:rPr>
              <a:t>величине </a:t>
            </a:r>
            <a:r>
              <a:rPr lang="ru-RU" sz="2800" b="1" i="1" dirty="0"/>
              <a:t>объема</a:t>
            </a:r>
            <a:r>
              <a:rPr lang="ru-RU" sz="2800" dirty="0">
                <a:solidFill>
                  <a:schemeClr val="bg1"/>
                </a:solidFill>
              </a:rPr>
              <a:t> операций процедуры опознавания также разбивают на три группы:</a:t>
            </a:r>
          </a:p>
          <a:p>
            <a:pPr hangingPunct="0">
              <a:lnSpc>
                <a:spcPts val="2700"/>
              </a:lnSpc>
            </a:pPr>
            <a:r>
              <a:rPr lang="ru-RU" sz="2800" dirty="0">
                <a:solidFill>
                  <a:schemeClr val="bg1"/>
                </a:solidFill>
              </a:rPr>
              <a:t>контрольное;</a:t>
            </a:r>
          </a:p>
          <a:p>
            <a:pPr hangingPunct="0">
              <a:lnSpc>
                <a:spcPts val="2700"/>
              </a:lnSpc>
            </a:pPr>
            <a:r>
              <a:rPr lang="ru-RU" sz="2800" dirty="0">
                <a:solidFill>
                  <a:schemeClr val="bg1"/>
                </a:solidFill>
              </a:rPr>
              <a:t>расширенное;</a:t>
            </a:r>
          </a:p>
          <a:p>
            <a:pPr hangingPunct="0">
              <a:lnSpc>
                <a:spcPts val="2700"/>
              </a:lnSpc>
            </a:pPr>
            <a:r>
              <a:rPr lang="ru-RU" sz="2800" dirty="0">
                <a:solidFill>
                  <a:schemeClr val="bg1"/>
                </a:solidFill>
              </a:rPr>
              <a:t>всеобщее опознавание.</a:t>
            </a:r>
          </a:p>
          <a:p>
            <a:pPr marL="0" indent="0" hangingPunct="0">
              <a:lnSpc>
                <a:spcPts val="27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внутренней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620688"/>
            <a:ext cx="9073008" cy="609329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/>
              <a:t>  </a:t>
            </a:r>
          </a:p>
          <a:p>
            <a:pPr marL="0" indent="0" hangingPunct="0">
              <a:buNone/>
            </a:pPr>
            <a:r>
              <a:rPr lang="en-US" sz="2800" b="1" i="1" dirty="0"/>
              <a:t> </a:t>
            </a:r>
            <a:r>
              <a:rPr lang="en-US" sz="2800" b="1" i="1" dirty="0" smtClean="0"/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Под </a:t>
            </a:r>
            <a:r>
              <a:rPr lang="ru-RU" sz="2800" b="1" i="1" dirty="0"/>
              <a:t>контрольным опознаванием </a:t>
            </a:r>
            <a:r>
              <a:rPr lang="ru-RU" sz="2800" dirty="0">
                <a:solidFill>
                  <a:schemeClr val="bg1"/>
                </a:solidFill>
              </a:rPr>
              <a:t>понимают опознавание удаленных терминалов в моменты включения их в работу и при обращении их к системе во время обработки защищаемой информации.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b="1" i="1" dirty="0"/>
              <a:t>расширенном опознавании </a:t>
            </a:r>
            <a:r>
              <a:rPr lang="ru-RU" sz="2800" dirty="0">
                <a:solidFill>
                  <a:schemeClr val="bg1"/>
                </a:solidFill>
              </a:rPr>
              <a:t>обычно производится опознавание программистов, удаленных корреспондентов, устройств группового управления вводом/выводом, элементов защищаемых баз данных и т.д.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b="1" i="1" dirty="0"/>
              <a:t>всеобщем опознавании </a:t>
            </a:r>
            <a:r>
              <a:rPr lang="ru-RU" sz="2800" dirty="0">
                <a:solidFill>
                  <a:schemeClr val="bg1"/>
                </a:solidFill>
              </a:rPr>
              <a:t>обеспечивается опознавание всех субъектов и объектов, имеющих отношение к обработке защищаемой информации.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Программные </a:t>
            </a:r>
            <a:r>
              <a:rPr lang="ru-RU" sz="2800" dirty="0">
                <a:solidFill>
                  <a:schemeClr val="bg1"/>
                </a:solidFill>
              </a:rPr>
              <a:t>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036496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33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Не мало важно также </a:t>
            </a:r>
            <a:r>
              <a:rPr lang="ru-RU" sz="2800" dirty="0">
                <a:solidFill>
                  <a:schemeClr val="bg1"/>
                </a:solidFill>
              </a:rPr>
              <a:t>формирование определенных этических норм, обязательных для персонала АС. К ним следует отнести любые умышленные или неумышленные действия, которые:</a:t>
            </a:r>
          </a:p>
          <a:p>
            <a:pPr hangingPunct="0">
              <a:lnSpc>
                <a:spcPts val="3300"/>
              </a:lnSpc>
            </a:pPr>
            <a:r>
              <a:rPr lang="ru-RU" sz="2800" dirty="0">
                <a:solidFill>
                  <a:schemeClr val="bg1"/>
                </a:solidFill>
              </a:rPr>
              <a:t>нарушают нормальную работу АС;</a:t>
            </a:r>
          </a:p>
          <a:p>
            <a:pPr hangingPunct="0">
              <a:lnSpc>
                <a:spcPts val="3300"/>
              </a:lnSpc>
            </a:pPr>
            <a:r>
              <a:rPr lang="ru-RU" sz="2800" dirty="0">
                <a:solidFill>
                  <a:schemeClr val="bg1"/>
                </a:solidFill>
              </a:rPr>
              <a:t>вызывают дополнительные затраты ресурсов (машинного времени, полосы передачи и т.д.);</a:t>
            </a:r>
          </a:p>
          <a:p>
            <a:pPr hangingPunct="0">
              <a:lnSpc>
                <a:spcPts val="3300"/>
              </a:lnSpc>
            </a:pPr>
            <a:r>
              <a:rPr lang="ru-RU" sz="2800" dirty="0">
                <a:solidFill>
                  <a:schemeClr val="bg1"/>
                </a:solidFill>
              </a:rPr>
              <a:t>нарушают целостность хранимой и обрабатываемой информации;</a:t>
            </a:r>
          </a:p>
          <a:p>
            <a:pPr hangingPunct="0">
              <a:lnSpc>
                <a:spcPts val="3300"/>
              </a:lnSpc>
            </a:pPr>
            <a:r>
              <a:rPr lang="ru-RU" sz="2800" dirty="0">
                <a:solidFill>
                  <a:schemeClr val="bg1"/>
                </a:solidFill>
              </a:rPr>
              <a:t>нарушают интересы законных пользователей;</a:t>
            </a:r>
          </a:p>
          <a:p>
            <a:pPr hangingPunct="0">
              <a:lnSpc>
                <a:spcPts val="3300"/>
              </a:lnSpc>
            </a:pPr>
            <a:r>
              <a:rPr lang="ru-RU" sz="2800" dirty="0">
                <a:solidFill>
                  <a:schemeClr val="bg1"/>
                </a:solidFill>
              </a:rPr>
              <a:t>вызывают незапланированные затраты ресурсов на ведение дополнительного контроля, восстановление работоспособности систем, уничтожение последствий нарушения безопасности систем и т.д.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внутренней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476672"/>
            <a:ext cx="9073008" cy="638132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b="1" i="1" dirty="0" smtClean="0"/>
              <a:t>  </a:t>
            </a:r>
            <a:r>
              <a:rPr lang="ru-RU" sz="2800" b="1" i="1" dirty="0"/>
              <a:t>Простое опознавание</a:t>
            </a:r>
            <a:r>
              <a:rPr lang="ru-RU" sz="2800" dirty="0">
                <a:solidFill>
                  <a:schemeClr val="bg1"/>
                </a:solidFill>
              </a:rPr>
              <a:t>, как правило, сводится к сравнению кода (пароля), предъявляемого терминалом или пользователем, с эталонным кодом (паролем), хранящимся в ОП АС.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b="1" i="1" dirty="0"/>
              <a:t>усложненном опознавании </a:t>
            </a:r>
            <a:r>
              <a:rPr lang="ru-RU" sz="2800" dirty="0">
                <a:solidFill>
                  <a:schemeClr val="bg1"/>
                </a:solidFill>
              </a:rPr>
              <a:t>обычно используется дополнительная информация — система разовых паролей, персональная информация пользователя и т.п. Усложненное опознавание осуществляется в режиме диалога: система формирует вопросы, на которые опознаваемый должен дать ответы. По содержанию ответов система принимает решение об опознавании.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endParaRPr lang="en-US" sz="2800" b="1" i="1" dirty="0" smtClean="0"/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/>
              <a:t> </a:t>
            </a:r>
            <a:r>
              <a:rPr lang="en-US" sz="2800" b="1" i="1" dirty="0" smtClean="0"/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Программы внутренней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476672"/>
            <a:ext cx="9073008" cy="6381328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b="1" i="1" dirty="0"/>
              <a:t>особом распознавании </a:t>
            </a:r>
            <a:r>
              <a:rPr lang="ru-RU" sz="2800" dirty="0">
                <a:solidFill>
                  <a:schemeClr val="bg1"/>
                </a:solidFill>
              </a:rPr>
              <a:t>используется такая совокупность опознавательных характеристик, при которой должно обеспечиваться надежное опознавание субъектов и объектов.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Существует </a:t>
            </a:r>
            <a:r>
              <a:rPr lang="ru-RU" sz="2800" dirty="0">
                <a:solidFill>
                  <a:schemeClr val="bg1"/>
                </a:solidFill>
              </a:rPr>
              <a:t>также понятие </a:t>
            </a:r>
            <a:r>
              <a:rPr lang="ru-RU" sz="2800" b="1" i="1" dirty="0"/>
              <a:t>прямого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ru-RU" sz="2800" b="1" i="1" dirty="0"/>
              <a:t>обратного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b="1" i="1" dirty="0"/>
              <a:t>опознавания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этом под </a:t>
            </a:r>
            <a:r>
              <a:rPr lang="ru-RU" sz="2800" b="1" i="1" dirty="0"/>
              <a:t>прямым опознаванием </a:t>
            </a:r>
            <a:r>
              <a:rPr lang="ru-RU" sz="2800" dirty="0">
                <a:solidFill>
                  <a:schemeClr val="bg1"/>
                </a:solidFill>
              </a:rPr>
              <a:t>понимают опознавание системой обращающихся к ней субъектов и используемых объектов, а под </a:t>
            </a:r>
            <a:r>
              <a:rPr lang="ru-RU" sz="2800" b="1" i="1" dirty="0"/>
              <a:t>обратным </a:t>
            </a:r>
            <a:r>
              <a:rPr lang="ru-RU" sz="2800" dirty="0">
                <a:solidFill>
                  <a:schemeClr val="bg1"/>
                </a:solidFill>
              </a:rPr>
              <a:t>— опознавание пользователем элементов системы, предоставляемых ему для обработки защищаемых данных.</a:t>
            </a:r>
          </a:p>
          <a:p>
            <a:pPr marL="0" indent="0" hangingPunct="0">
              <a:lnSpc>
                <a:spcPts val="2700"/>
              </a:lnSpc>
              <a:buNone/>
            </a:pPr>
            <a:endParaRPr lang="en-US" sz="2800" b="1" i="1" dirty="0" smtClean="0"/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/>
              <a:t> </a:t>
            </a:r>
            <a:r>
              <a:rPr lang="en-US" sz="2800" b="1" i="1" dirty="0" smtClean="0"/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Простое опознавание пользователя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476672"/>
            <a:ext cx="9073008" cy="6381328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500"/>
              </a:lnSpc>
              <a:buNone/>
            </a:pPr>
            <a:r>
              <a:rPr lang="en-US" sz="2800" b="1" i="1" dirty="0" smtClean="0"/>
              <a:t>  </a:t>
            </a:r>
          </a:p>
          <a:p>
            <a:pPr marL="0" indent="0" hangingPunct="0">
              <a:buNone/>
            </a:pPr>
            <a:r>
              <a:rPr lang="en-US" sz="2800" b="1" i="1" dirty="0"/>
              <a:t> </a:t>
            </a:r>
            <a:r>
              <a:rPr lang="en-US" sz="2800" b="1" i="1" dirty="0" smtClean="0"/>
              <a:t> </a:t>
            </a:r>
            <a:r>
              <a:rPr lang="ru-RU" sz="2800" dirty="0">
                <a:solidFill>
                  <a:schemeClr val="bg1"/>
                </a:solidFill>
              </a:rPr>
              <a:t>Наиболее распространенной и просто реализуемой процедурой является опознавание по </a:t>
            </a:r>
            <a:r>
              <a:rPr lang="ru-RU" sz="2800" b="1" i="1" dirty="0"/>
              <a:t>коду </a:t>
            </a:r>
            <a:r>
              <a:rPr lang="ru-RU" sz="2800" dirty="0">
                <a:solidFill>
                  <a:schemeClr val="bg1"/>
                </a:solidFill>
              </a:rPr>
              <a:t>или </a:t>
            </a:r>
            <a:r>
              <a:rPr lang="ru-RU" sz="2800" b="1" i="1" dirty="0"/>
              <a:t>паролю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Под </a:t>
            </a:r>
            <a:r>
              <a:rPr lang="ru-RU" sz="2800" b="1" i="1" dirty="0"/>
              <a:t>кодом (паролем) </a:t>
            </a:r>
            <a:r>
              <a:rPr lang="ru-RU" sz="2800" dirty="0">
                <a:solidFill>
                  <a:schemeClr val="bg1"/>
                </a:solidFill>
              </a:rPr>
              <a:t>понимается некоторая последовательность символов, сохраняемая в секрете и предъявляемая при обращении к системе.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Коды </a:t>
            </a:r>
            <a:r>
              <a:rPr lang="ru-RU" sz="2800" dirty="0">
                <a:solidFill>
                  <a:schemeClr val="bg1"/>
                </a:solidFill>
              </a:rPr>
              <a:t>(пароли) всех подлежащих опознаванию пользователей и устройств хранятся в ОП той АС, в которой осуществляется процедура опознавания.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Символы </a:t>
            </a:r>
            <a:r>
              <a:rPr lang="ru-RU" sz="2800" dirty="0">
                <a:solidFill>
                  <a:schemeClr val="bg1"/>
                </a:solidFill>
              </a:rPr>
              <a:t>пароля (кода) выбираются случайно. Однако важнейшей характеристикой пароля является его длина, поскольку при малой длине можно осуществить перебор всех возможных значений и таким образом получить несанкционированный доступ к системе.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Простое опознавание пользователя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900"/>
              </a:lnSpc>
              <a:buNone/>
            </a:pPr>
            <a:r>
              <a:rPr lang="en-US" sz="2800" b="1" i="1" dirty="0" smtClean="0"/>
              <a:t>  </a:t>
            </a:r>
          </a:p>
          <a:p>
            <a:pPr marL="0" indent="0" hangingPunct="0">
              <a:lnSpc>
                <a:spcPts val="29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Существует </a:t>
            </a:r>
            <a:r>
              <a:rPr lang="ru-RU" sz="2800" dirty="0">
                <a:solidFill>
                  <a:schemeClr val="bg1"/>
                </a:solidFill>
              </a:rPr>
              <a:t>реальная возможность перехвата пароля в процессе его передачи по линии связи. Для устранения такой опасности можно прибегнуть к шифрованию </a:t>
            </a:r>
            <a:r>
              <a:rPr lang="ru-RU" sz="2800" b="1" dirty="0"/>
              <a:t>пароля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bg1"/>
                </a:solidFill>
              </a:rPr>
              <a:t>(кода).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9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Однако </a:t>
            </a:r>
            <a:r>
              <a:rPr lang="ru-RU" sz="2800" dirty="0">
                <a:solidFill>
                  <a:schemeClr val="bg1"/>
                </a:solidFill>
              </a:rPr>
              <a:t>при этом возникают дополнительные трудности, связанные с выбором, распределением, хранением и использованием ключей, поскольку знание злоумышленником системы шифрования и используемых ключевых установок сводит на нет эффект шифрования.</a:t>
            </a:r>
          </a:p>
          <a:p>
            <a:pPr marL="0" indent="0" hangingPunct="0">
              <a:lnSpc>
                <a:spcPts val="29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работе с паролями должна соблюдаться и такая мера предосторожности, как предупреждение их распечатки или вывода на экран дисплеев. При этом понимается, что должны быть приняты особо тщательные и эффективные меры защиты паролей и кодов в ОП АС.</a:t>
            </a:r>
          </a:p>
          <a:p>
            <a:pPr marL="0" indent="0" hangingPunct="0">
              <a:lnSpc>
                <a:spcPts val="2500"/>
              </a:lnSpc>
              <a:buNone/>
            </a:pPr>
            <a:endParaRPr lang="en-US" sz="2800" b="1" i="1" dirty="0" smtClean="0"/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/>
              <a:t> </a:t>
            </a:r>
            <a:r>
              <a:rPr lang="en-US" sz="2800" b="1" i="1" dirty="0" smtClean="0"/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5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Усложненная процедура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b="1" i="1" dirty="0" smtClean="0"/>
              <a:t>  </a:t>
            </a:r>
            <a:r>
              <a:rPr lang="ru-RU" sz="2800" dirty="0">
                <a:solidFill>
                  <a:schemeClr val="bg1"/>
                </a:solidFill>
              </a:rPr>
              <a:t>Для повышения эффективности опознавания по паролю (коду) могут использоваться различные усложненные процедуры: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модификация </a:t>
            </a:r>
            <a:r>
              <a:rPr lang="ru-RU" sz="2800" dirty="0">
                <a:solidFill>
                  <a:schemeClr val="bg1"/>
                </a:solidFill>
              </a:rPr>
              <a:t>системы простых паролей,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использование </a:t>
            </a:r>
            <a:r>
              <a:rPr lang="ru-RU" sz="2800" dirty="0">
                <a:solidFill>
                  <a:schemeClr val="bg1"/>
                </a:solidFill>
              </a:rPr>
              <a:t>метода “запрос — ответ</a:t>
            </a:r>
            <a:r>
              <a:rPr lang="ru-RU" sz="2800" dirty="0" smtClean="0">
                <a:solidFill>
                  <a:schemeClr val="bg1"/>
                </a:solidFill>
              </a:rPr>
              <a:t>”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применение </a:t>
            </a:r>
            <a:r>
              <a:rPr lang="ru-RU" sz="2800" dirty="0">
                <a:solidFill>
                  <a:schemeClr val="bg1"/>
                </a:solidFill>
              </a:rPr>
              <a:t>метода перекрестного опознавания.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Наиболее </a:t>
            </a:r>
            <a:r>
              <a:rPr lang="ru-RU" sz="2800" dirty="0">
                <a:solidFill>
                  <a:schemeClr val="bg1"/>
                </a:solidFill>
              </a:rPr>
              <a:t>распространенными методами модификации схемы простых паролей являются случайная </a:t>
            </a:r>
            <a:r>
              <a:rPr lang="ru-RU" sz="2800" b="1" i="1" dirty="0"/>
              <a:t>выборка символов пароля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ru-RU" sz="2800" b="1" i="1" dirty="0"/>
              <a:t>одноразовое использование паролей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800" b="1" i="1" dirty="0" smtClean="0"/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/>
              <a:t>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Усложненная процедура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использовании первого метода каждому пользователю (устройству) выделяется достаточно длинный пароль (код), причем каждый раз для опознания используется не весь пароль, а некоторая его часть, выбираемая случайным образом.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этом случае в процессе опознавания АС запрашивает у пользователя не весь пароль, а некоторые его символы, причем количество символов и их порядковые номера в пароле определяются АС с помощью датчика случайных чисел, чтобы при каждом опознавании они изменялись случайным образом.</a:t>
            </a:r>
          </a:p>
          <a:p>
            <a:pPr marL="0" indent="0" hangingPunct="0">
              <a:lnSpc>
                <a:spcPts val="2900"/>
              </a:lnSpc>
              <a:buNone/>
            </a:pPr>
            <a:endParaRPr lang="en-US" sz="2800" b="1" i="1" dirty="0" smtClean="0"/>
          </a:p>
          <a:p>
            <a:pPr marL="0" indent="0" hangingPunct="0">
              <a:lnSpc>
                <a:spcPts val="2700"/>
              </a:lnSpc>
              <a:buNone/>
            </a:pPr>
            <a:r>
              <a:rPr lang="en-US" sz="2800" b="1" i="1" dirty="0" smtClean="0"/>
              <a:t>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Усложненная процедура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b="1" i="1" dirty="0" smtClean="0"/>
              <a:t> 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ru-RU" sz="2800" b="1" i="1" dirty="0"/>
              <a:t>одноразовом использовании паролей </a:t>
            </a:r>
            <a:r>
              <a:rPr lang="ru-RU" sz="2800" dirty="0">
                <a:solidFill>
                  <a:schemeClr val="bg1"/>
                </a:solidFill>
              </a:rPr>
              <a:t>каждому пользователю выделяется не один, а большее количество паролей, каждый из которых используется только один раз. Пароли могут выбираться последовательно по списку или по схеме случайной выборки. Этому методу присущи следующие недостатки: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en-US" sz="2800" b="1" i="1" dirty="0" smtClean="0">
                <a:solidFill>
                  <a:schemeClr val="bg1"/>
                </a:solidFill>
              </a:rPr>
              <a:t>  </a:t>
            </a:r>
            <a:r>
              <a:rPr lang="ru-RU" sz="2800" dirty="0">
                <a:solidFill>
                  <a:schemeClr val="bg1"/>
                </a:solidFill>
              </a:rPr>
              <a:t>пользователь должен помнить все пароли и их последовательность (что при большом числе паролей весьма затруднительно) или иметь при себе их список (что чревато возможностью их утери или случайного подсматривания злоумышленником);</a:t>
            </a:r>
          </a:p>
          <a:p>
            <a:pPr marL="0" indent="0" hangingPunct="0">
              <a:lnSpc>
                <a:spcPts val="27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Усложненная процедура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ru-RU" sz="2800" dirty="0" smtClean="0">
                <a:solidFill>
                  <a:schemeClr val="bg1"/>
                </a:solidFill>
              </a:rPr>
              <a:t>пароль передан с ошибкой, пользователь будет, находится в трудном положении при выборе дальнейших действий: повторить ли прежний пароль или использовать следующий. </a:t>
            </a:r>
            <a:endParaRPr lang="ru-RU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Если при каждой ошибке использовать следующий пароль, то полный список паролей должен быть достаточно большим, а при повторном использовании одного и того же пароля нарушается принцип одноразовости, кроме того, пароль в такой ситуации может быть перехвачен злоумышленником;</a:t>
            </a:r>
          </a:p>
          <a:p>
            <a:pPr marL="0" indent="0" hangingPunct="0">
              <a:lnSpc>
                <a:spcPts val="27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Усложненная процедура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hangingPunct="0"/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при большом числе пользователей для генерации списка паролей необходимо использовать генераторы случайных последовательностей, что в принципе позволяет злоумышленнику восстановить пароли с помощью статистического анализа.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При использовании метода </a:t>
            </a:r>
            <a:r>
              <a:rPr lang="ru-RU" sz="2800" b="1" i="1" dirty="0" smtClean="0"/>
              <a:t>“запрос — ответ” </a:t>
            </a:r>
            <a:r>
              <a:rPr lang="ru-RU" sz="2800" dirty="0" smtClean="0">
                <a:solidFill>
                  <a:schemeClr val="bg1"/>
                </a:solidFill>
              </a:rPr>
              <a:t>в памяти АС заблаговременно создается и особо защищается массив вопросов, включающий в себя вопросы общего характера, так и персональные вопросы, относящиеся к конкретному пользователю.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Усложненная процедура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hangingPunct="0">
              <a:lnSpc>
                <a:spcPts val="24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опознавания пользователя АС последовательно ставит перед ним ряд случайно выбираемых вопросов, на которые пользователь должен дать ответ. Опознавание считается положительным, если в ответах пользователя число ошибок не превышает заданного порога.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Метод </a:t>
            </a:r>
            <a:r>
              <a:rPr lang="ru-RU" sz="2800" b="1" i="1" dirty="0"/>
              <a:t>перекрестного опознавания </a:t>
            </a:r>
            <a:r>
              <a:rPr lang="ru-RU" sz="2800" dirty="0">
                <a:solidFill>
                  <a:schemeClr val="bg1"/>
                </a:solidFill>
              </a:rPr>
              <a:t>заключается в том, что процедура опознавания повторяется периодически в процессе работы пользователя, причем моменты повторения процедуры выбираются случайно. При этом каждый раз могут использоваться различные методы опознавания.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Программные </a:t>
            </a:r>
            <a:r>
              <a:rPr lang="ru-RU" sz="2800" dirty="0">
                <a:solidFill>
                  <a:schemeClr val="bg1"/>
                </a:solidFill>
              </a:rPr>
              <a:t>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2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С теоретической точки зрения, все угрозы АС, можно отнести к одному из следующих четырех </a:t>
            </a:r>
            <a:r>
              <a:rPr lang="ru-RU" sz="2800" dirty="0" smtClean="0">
                <a:solidFill>
                  <a:schemeClr val="bg1"/>
                </a:solidFill>
              </a:rPr>
              <a:t>типов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200"/>
              </a:lnSpc>
              <a:buNone/>
            </a:pPr>
            <a:r>
              <a:rPr lang="ru-RU" sz="2800" b="1" i="1" dirty="0"/>
              <a:t>Прерывание</a:t>
            </a:r>
            <a:r>
              <a:rPr lang="ru-RU" sz="2800" dirty="0">
                <a:solidFill>
                  <a:schemeClr val="bg1"/>
                </a:solidFill>
              </a:rPr>
              <a:t>. При прерывании компонент системы утрачивается (например, в результате похищения), становится недоступным (например, в результате блокировки — физической или логической), либо теряет работоспособность.</a:t>
            </a:r>
          </a:p>
          <a:p>
            <a:pPr marL="0" indent="0" hangingPunct="0">
              <a:lnSpc>
                <a:spcPts val="2200"/>
              </a:lnSpc>
              <a:buNone/>
            </a:pPr>
            <a:r>
              <a:rPr lang="ru-RU" sz="2800" b="1" i="1" dirty="0"/>
              <a:t>Перехват</a:t>
            </a:r>
            <a:r>
              <a:rPr lang="ru-RU" sz="2800" dirty="0">
                <a:solidFill>
                  <a:schemeClr val="bg1"/>
                </a:solidFill>
              </a:rPr>
              <a:t>. Злоумышленник получает доступ к АС. Примерами перехвата являются: незаконное копирование программ и данных; несанкционированное чтение данных из линии связи компьютерной сети и т.д.</a:t>
            </a:r>
          </a:p>
          <a:p>
            <a:pPr marL="0" indent="0" hangingPunct="0">
              <a:lnSpc>
                <a:spcPts val="2200"/>
              </a:lnSpc>
              <a:buNone/>
            </a:pPr>
            <a:r>
              <a:rPr lang="ru-RU" sz="2800" b="1" i="1" dirty="0"/>
              <a:t>Модификация</a:t>
            </a:r>
            <a:r>
              <a:rPr lang="ru-RU" sz="2800" dirty="0">
                <a:solidFill>
                  <a:schemeClr val="bg1"/>
                </a:solidFill>
              </a:rPr>
              <a:t>. Злоумышленник не только получает доступ к компоненту, но и манипулирует с ним.</a:t>
            </a:r>
          </a:p>
          <a:p>
            <a:pPr marL="0" indent="0" hangingPunct="0">
              <a:lnSpc>
                <a:spcPts val="2200"/>
              </a:lnSpc>
              <a:buNone/>
            </a:pPr>
            <a:r>
              <a:rPr lang="ru-RU" sz="2800" b="1" i="1" dirty="0"/>
              <a:t>Подделка</a:t>
            </a:r>
            <a:r>
              <a:rPr lang="ru-RU" sz="2800" dirty="0">
                <a:solidFill>
                  <a:schemeClr val="bg1"/>
                </a:solidFill>
              </a:rPr>
              <a:t>. Злоумышленник может добавить некоторый фальшивый процесс в систему для выполнения нужных ему, не учитываемых системой, действий, либо подложной записи в файлы системы или других пользователей.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Методы особого надежного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Особо </a:t>
            </a:r>
            <a:r>
              <a:rPr lang="ru-RU" sz="2800" b="1" i="1" dirty="0"/>
              <a:t>надежное опознавание </a:t>
            </a:r>
            <a:r>
              <a:rPr lang="ru-RU" sz="2800" dirty="0">
                <a:solidFill>
                  <a:schemeClr val="bg1"/>
                </a:solidFill>
              </a:rPr>
              <a:t>должно использоваться в случае обработки информации повышенной секретности, особенно в случае работы в режиме удаленного доступа. При этом используются сугубо индивидуальные характеристики человека: голос, отпечатки пальцев, сетчатка глаза, фотография, личная подпись и т.п.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Реализация </a:t>
            </a:r>
            <a:r>
              <a:rPr lang="ru-RU" sz="2800" dirty="0">
                <a:solidFill>
                  <a:schemeClr val="bg1"/>
                </a:solidFill>
              </a:rPr>
              <a:t>методов опознавания по перечисленным характеристикам сопряжена с решением двух групп проблем: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проблемы </a:t>
            </a:r>
            <a:r>
              <a:rPr lang="ru-RU" sz="2800" dirty="0">
                <a:solidFill>
                  <a:schemeClr val="bg1"/>
                </a:solidFill>
              </a:rPr>
              <a:t>снятия индивидуальных характеристик человека в процессе опознавания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проблемы </a:t>
            </a:r>
            <a:r>
              <a:rPr lang="ru-RU" sz="2800" dirty="0">
                <a:solidFill>
                  <a:schemeClr val="bg1"/>
                </a:solidFill>
              </a:rPr>
              <a:t>анализа и обработки полученных характеристик.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Методы особого надежного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ru-RU" sz="2800" b="1" i="1" dirty="0"/>
              <a:t>опознавании пользователя по голосу </a:t>
            </a:r>
            <a:r>
              <a:rPr lang="ru-RU" sz="2800" dirty="0">
                <a:solidFill>
                  <a:schemeClr val="bg1"/>
                </a:solidFill>
              </a:rPr>
              <a:t>в памяти АС заранее формируется эталон его голоса, для чего пользователь должен произнести перед микрофоном заданную совокупность фраз.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процессе опознавания АС сравнивает произносимые фразы с хранимыми эталонными и принимает решение об опознавании.</a:t>
            </a:r>
          </a:p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Надежность </a:t>
            </a:r>
            <a:r>
              <a:rPr lang="ru-RU" sz="2800" dirty="0">
                <a:solidFill>
                  <a:schemeClr val="bg1"/>
                </a:solidFill>
              </a:rPr>
              <a:t>распознавания по голосу в идеальных условиях достаточно высока, однако на нее оказывают значительное влияние такие факторы, как изменение голоса при простуде и некоторых других заболеваниях (а возможно и просто от усталости), возможность имитации голоса злоумышленником.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По </a:t>
            </a:r>
            <a:r>
              <a:rPr lang="ru-RU" sz="2800" dirty="0">
                <a:solidFill>
                  <a:schemeClr val="bg1"/>
                </a:solidFill>
              </a:rPr>
              <a:t>этим причинам опознавание по голосу до последнего времени не получило широкого распространения.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Методы особого надежного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</a:p>
          <a:p>
            <a:pPr marL="0" indent="0" hangingPunct="0">
              <a:buNone/>
            </a:pP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</a:t>
            </a:r>
            <a:r>
              <a:rPr lang="ru-RU" sz="2800" b="1" i="1" dirty="0" smtClean="0"/>
              <a:t>Опознавание </a:t>
            </a:r>
            <a:r>
              <a:rPr lang="ru-RU" sz="2800" b="1" i="1" dirty="0"/>
              <a:t>по длине пальцев </a:t>
            </a:r>
            <a:r>
              <a:rPr lang="ru-RU" sz="2800" dirty="0">
                <a:solidFill>
                  <a:schemeClr val="bg1"/>
                </a:solidFill>
              </a:rPr>
              <a:t>основывается на менее очевидном и менее известном факте — длина пальцев, и соотношение длин отдельных пальцев также являются индивидуальными характеристиками человека.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Измерение </a:t>
            </a:r>
            <a:r>
              <a:rPr lang="ru-RU" sz="2800" dirty="0">
                <a:solidFill>
                  <a:schemeClr val="bg1"/>
                </a:solidFill>
              </a:rPr>
              <a:t>длины четырех пальцев (без большого) позволяет опознать человека с вероятностью не ниже 95%.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то же время устройство для измерения длины пальцев является настолько простым, что им можно оборудовать даже небольшие терминалы пользователей.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Методы особого надежного опознавания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b="1" i="1" dirty="0"/>
              <a:t>Опознавание по фотографии </a:t>
            </a:r>
            <a:r>
              <a:rPr lang="ru-RU" sz="2800" dirty="0">
                <a:solidFill>
                  <a:schemeClr val="bg1"/>
                </a:solidFill>
              </a:rPr>
              <a:t>связано с наличием в строении лица устойчивых индивидуальных характеристик, совокупность которых не может быть имитирована даже при искусном гримировании. В эту совокупность входят: строение и расположение ушей, геометрические соотношения черт лица, снятого в анфас и в профиль, геометрические параметры положения глаз и т.п.</a:t>
            </a: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Аналогично </a:t>
            </a:r>
            <a:r>
              <a:rPr lang="ru-RU" sz="2800" dirty="0">
                <a:solidFill>
                  <a:schemeClr val="bg1"/>
                </a:solidFill>
              </a:rPr>
              <a:t>приведенным выше методом может производится </a:t>
            </a:r>
            <a:r>
              <a:rPr lang="ru-RU" sz="2800" b="1" i="1" dirty="0"/>
              <a:t>опознание по личной подписи</a:t>
            </a:r>
            <a:r>
              <a:rPr lang="ru-RU" sz="2800" dirty="0">
                <a:solidFill>
                  <a:schemeClr val="bg1"/>
                </a:solidFill>
              </a:rPr>
              <a:t>, причем в системах такого типа используются не только геометрические характеристики подписи, но и динамические характеристики процесса ее написания.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Эти </a:t>
            </a:r>
            <a:r>
              <a:rPr lang="ru-RU" sz="2800" dirty="0">
                <a:solidFill>
                  <a:schemeClr val="bg1"/>
                </a:solidFill>
              </a:rPr>
              <a:t>параметры также образуют совокупность характеристик, позволяющих достаточно надежно произвести опознавание пользователя.</a:t>
            </a: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Следует </a:t>
            </a:r>
            <a:r>
              <a:rPr lang="ru-RU" sz="2800" dirty="0">
                <a:solidFill>
                  <a:schemeClr val="bg1"/>
                </a:solidFill>
              </a:rPr>
              <a:t>отметить, что высокую надежность опознавания может обеспечить </a:t>
            </a:r>
            <a:r>
              <a:rPr lang="ru-RU" sz="2800" b="1" i="1" dirty="0"/>
              <a:t>только комбинированная система</a:t>
            </a:r>
            <a:r>
              <a:rPr lang="ru-RU" sz="2800" dirty="0">
                <a:solidFill>
                  <a:schemeClr val="bg1"/>
                </a:solidFill>
              </a:rPr>
              <a:t>, использующая несколько различных методов, хотя она и будет достаточно сложной и дорогой.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Методы опознавания АС и ее элементов пользователем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Такое </a:t>
            </a:r>
            <a:r>
              <a:rPr lang="ru-RU" sz="2800" dirty="0">
                <a:solidFill>
                  <a:schemeClr val="bg1"/>
                </a:solidFill>
              </a:rPr>
              <a:t>опознавание необходимо для того, чтобы пользователь мог убедиться в том, что предоставляемые ему ресурсы есть именно те, которые предназначены для работы с ним, а не являются ложными, фальсифицированными злоумышленником для получения секретных данных, в том числе и паролей.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Опознавание </a:t>
            </a:r>
            <a:r>
              <a:rPr lang="ru-RU" sz="2800" dirty="0">
                <a:solidFill>
                  <a:schemeClr val="bg1"/>
                </a:solidFill>
              </a:rPr>
              <a:t>пользователем системы и ее отдельных элементов также можно осуществить с помощью паролей, только в этом случае сама система будет предъявлять свой код (пароль) пользователю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Совершенно </a:t>
            </a:r>
            <a:r>
              <a:rPr lang="ru-RU" sz="2800" dirty="0">
                <a:solidFill>
                  <a:schemeClr val="bg1"/>
                </a:solidFill>
              </a:rPr>
              <a:t>очевидно, что пользователь должен знать такой пароль заранее. Такой метод опознавания при большом числе пользователей не может быть надежным.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Методы опознавания АС и ее элементов пользователем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Наиболее </a:t>
            </a:r>
            <a:r>
              <a:rPr lang="ru-RU" sz="2800" dirty="0">
                <a:solidFill>
                  <a:schemeClr val="bg1"/>
                </a:solidFill>
              </a:rPr>
              <a:t>эффективным методом решения рассматриваемой задачи в настоящее время считается реализация так называемой </a:t>
            </a:r>
            <a:r>
              <a:rPr lang="ru-RU" sz="2800" b="1" i="1" dirty="0"/>
              <a:t>“схемы рукопожатия”. </a:t>
            </a:r>
            <a:endParaRPr lang="en-US" sz="2800" b="1" i="1" dirty="0" smtClean="0"/>
          </a:p>
          <a:p>
            <a:pPr marL="0" indent="0" hangingPunct="0">
              <a:lnSpc>
                <a:spcPts val="3100"/>
              </a:lnSpc>
              <a:buNone/>
            </a:pPr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ее реализации заранее выбирается не очень сложное, но далеко не тривиальное преобразование </a:t>
            </a:r>
            <a:r>
              <a:rPr lang="ru-RU" sz="2800" b="1" i="1" dirty="0"/>
              <a:t>А(х, </a:t>
            </a:r>
            <a:r>
              <a:rPr lang="ru-RU" sz="2800" b="1" i="1" dirty="0" err="1"/>
              <a:t>кt</a:t>
            </a:r>
            <a:r>
              <a:rPr lang="ru-RU" sz="2800" b="1" i="1" dirty="0"/>
              <a:t>), </a:t>
            </a:r>
            <a:r>
              <a:rPr lang="ru-RU" sz="2800" dirty="0">
                <a:solidFill>
                  <a:schemeClr val="bg1"/>
                </a:solidFill>
              </a:rPr>
              <a:t>где </a:t>
            </a:r>
            <a:r>
              <a:rPr lang="ru-RU" sz="2800" b="1" i="1" dirty="0"/>
              <a:t>х </a:t>
            </a:r>
            <a:r>
              <a:rPr lang="ru-RU" sz="2800" dirty="0">
                <a:solidFill>
                  <a:schemeClr val="bg1"/>
                </a:solidFill>
              </a:rPr>
              <a:t>— аргумент, а </a:t>
            </a:r>
            <a:r>
              <a:rPr lang="ru-RU" sz="2800" b="1" i="1" dirty="0" err="1"/>
              <a:t>кt</a:t>
            </a:r>
            <a:r>
              <a:rPr lang="ru-RU" sz="2800" dirty="0">
                <a:solidFill>
                  <a:schemeClr val="bg1"/>
                </a:solidFill>
              </a:rPr>
              <a:t> — ключ, зависящий от текущего времени.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Это </a:t>
            </a:r>
            <a:r>
              <a:rPr lang="ru-RU" sz="2800" dirty="0">
                <a:solidFill>
                  <a:schemeClr val="bg1"/>
                </a:solidFill>
              </a:rPr>
              <a:t>преобразование должно содержаться в секрете, но быть известным пользователю, и системе.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Пользователь </a:t>
            </a:r>
            <a:r>
              <a:rPr lang="ru-RU" sz="2800" dirty="0">
                <a:solidFill>
                  <a:schemeClr val="bg1"/>
                </a:solidFill>
              </a:rPr>
              <a:t>вместе с запросом на работу посылает выбранное им значение аргумента</a:t>
            </a:r>
            <a:r>
              <a:rPr lang="ru-RU" sz="2800" b="1" i="1" dirty="0"/>
              <a:t> х </a:t>
            </a:r>
            <a:r>
              <a:rPr lang="ru-RU" sz="2800" dirty="0">
                <a:solidFill>
                  <a:schemeClr val="bg1"/>
                </a:solidFill>
              </a:rPr>
              <a:t>(например, свое имя). Система вычисляет </a:t>
            </a:r>
            <a:r>
              <a:rPr lang="ru-RU" sz="2800" b="1" i="1" dirty="0"/>
              <a:t>Ас (х, </a:t>
            </a:r>
            <a:r>
              <a:rPr lang="ru-RU" sz="2800" b="1" i="1" dirty="0" err="1"/>
              <a:t>кt</a:t>
            </a:r>
            <a:r>
              <a:rPr lang="ru-RU" sz="2800" b="1" i="1" dirty="0"/>
              <a:t>) </a:t>
            </a:r>
            <a:r>
              <a:rPr lang="ru-RU" sz="2800" dirty="0">
                <a:solidFill>
                  <a:schemeClr val="bg1"/>
                </a:solidFill>
              </a:rPr>
              <a:t>и посылает это значение пользователю. Пользователь вычисляет </a:t>
            </a:r>
            <a:r>
              <a:rPr lang="ru-RU" sz="2800" b="1" i="1" dirty="0"/>
              <a:t>Ап (х, </a:t>
            </a:r>
            <a:r>
              <a:rPr lang="ru-RU" sz="2800" b="1" i="1" dirty="0" err="1"/>
              <a:t>кt</a:t>
            </a:r>
            <a:r>
              <a:rPr lang="ru-RU" sz="2800" dirty="0">
                <a:solidFill>
                  <a:schemeClr val="bg1"/>
                </a:solidFill>
              </a:rPr>
              <a:t>).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ru-RU" sz="2800" b="1" i="1" dirty="0"/>
              <a:t>Ас = Ап</a:t>
            </a:r>
            <a:r>
              <a:rPr lang="ru-RU" sz="2800" dirty="0">
                <a:solidFill>
                  <a:schemeClr val="bg1"/>
                </a:solidFill>
              </a:rPr>
              <a:t>, опознавание считается положительным (“рукопожатие состоялось”).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Методы опознавания АС и ее элементов пользователем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Такая </a:t>
            </a:r>
            <a:r>
              <a:rPr lang="ru-RU" sz="2800" dirty="0">
                <a:solidFill>
                  <a:schemeClr val="bg1"/>
                </a:solidFill>
              </a:rPr>
              <a:t>схема опознавания может быть достаточно эффективной даже при большом числе пользователей, поскольку для каждого пользователя нетрудно подобрать отдельное преобразование.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Особенно </a:t>
            </a:r>
            <a:r>
              <a:rPr lang="ru-RU" sz="2800" dirty="0">
                <a:solidFill>
                  <a:schemeClr val="bg1"/>
                </a:solidFill>
              </a:rPr>
              <a:t>просто реализуется режим </a:t>
            </a:r>
            <a:r>
              <a:rPr lang="ru-RU" sz="2800" b="1" i="1" dirty="0"/>
              <a:t>“рукопожатия” </a:t>
            </a:r>
            <a:r>
              <a:rPr lang="ru-RU" sz="2800" dirty="0">
                <a:solidFill>
                  <a:schemeClr val="bg1"/>
                </a:solidFill>
              </a:rPr>
              <a:t>при наличии шифровальной аппаратуры, сопрягаемой как с терминалом, так и с АС.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Тогда </a:t>
            </a:r>
            <a:r>
              <a:rPr lang="ru-RU" sz="2800" dirty="0">
                <a:solidFill>
                  <a:schemeClr val="bg1"/>
                </a:solidFill>
              </a:rPr>
              <a:t>в качестве преобразования </a:t>
            </a:r>
            <a:r>
              <a:rPr lang="ru-RU" sz="2800" b="1" i="1" dirty="0"/>
              <a:t>А(х, </a:t>
            </a:r>
            <a:r>
              <a:rPr lang="ru-RU" sz="2800" b="1" i="1" dirty="0" err="1"/>
              <a:t>кt</a:t>
            </a:r>
            <a:r>
              <a:rPr lang="ru-RU" sz="2800" b="1" i="1" dirty="0"/>
              <a:t>) </a:t>
            </a:r>
            <a:r>
              <a:rPr lang="ru-RU" sz="2800" dirty="0">
                <a:solidFill>
                  <a:schemeClr val="bg1"/>
                </a:solidFill>
              </a:rPr>
              <a:t>может использоваться криптографическое преобразование, реализуемое в имеющейся криптографической системе.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Регулирование </a:t>
            </a:r>
            <a:r>
              <a:rPr lang="ru-RU" sz="2800" dirty="0">
                <a:solidFill>
                  <a:schemeClr val="bg1"/>
                </a:solidFill>
              </a:rPr>
              <a:t>использования технических средств обычно осуществляется по таким </a:t>
            </a:r>
            <a:r>
              <a:rPr lang="ru-RU" sz="2800" dirty="0" smtClean="0">
                <a:solidFill>
                  <a:schemeClr val="bg1"/>
                </a:solidFill>
              </a:rPr>
              <a:t>параметрам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общее </a:t>
            </a:r>
            <a:r>
              <a:rPr lang="ru-RU" sz="2800" b="1" dirty="0">
                <a:solidFill>
                  <a:schemeClr val="bg1"/>
                </a:solidFill>
              </a:rPr>
              <a:t>право на доступ,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hangingPunct="0"/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время доступа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hangingPunct="0"/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выполняемая </a:t>
            </a:r>
            <a:r>
              <a:rPr lang="ru-RU" sz="2800" b="1" dirty="0">
                <a:solidFill>
                  <a:schemeClr val="bg1"/>
                </a:solidFill>
              </a:rPr>
              <a:t>функция</a:t>
            </a:r>
            <a:r>
              <a:rPr lang="ru-RU" sz="2800" b="1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Регулирование </a:t>
            </a:r>
            <a:r>
              <a:rPr lang="ru-RU" sz="2800" dirty="0">
                <a:solidFill>
                  <a:schemeClr val="bg1"/>
                </a:solidFill>
              </a:rPr>
              <a:t>по </a:t>
            </a:r>
            <a:r>
              <a:rPr lang="ru-RU" sz="2800" b="1" i="1" u="sng" dirty="0">
                <a:solidFill>
                  <a:schemeClr val="bg1"/>
                </a:solidFill>
              </a:rPr>
              <a:t>общему праву на доступ </a:t>
            </a:r>
            <a:r>
              <a:rPr lang="ru-RU" sz="2800" dirty="0">
                <a:solidFill>
                  <a:schemeClr val="bg1"/>
                </a:solidFill>
              </a:rPr>
              <a:t>заключается в том, что для каждого технического устройства с ограничениями на доступ составляется список субъектов и объектов, имеющих право доступа к нему.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Тогда </a:t>
            </a:r>
            <a:r>
              <a:rPr lang="ru-RU" sz="2800" dirty="0">
                <a:solidFill>
                  <a:schemeClr val="bg1"/>
                </a:solidFill>
              </a:rPr>
              <a:t>регулирование будет заключаться в разрешении доступа в том случае, когда обращающийся субъект или объект содержится в списке имеющих право доступа, и запрещения доступа в противном случае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b="1" i="1" dirty="0" smtClean="0"/>
              <a:t> </a:t>
            </a:r>
            <a:endParaRPr lang="ru-RU" sz="2800" b="1" i="1" dirty="0" smtClean="0"/>
          </a:p>
          <a:p>
            <a:pPr marL="0" indent="0" algn="ctr" hangingPunct="0"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Регулирование </a:t>
            </a:r>
            <a:r>
              <a:rPr lang="ru-RU" sz="2800" b="1" i="1" u="sng" dirty="0">
                <a:solidFill>
                  <a:schemeClr val="bg1"/>
                </a:solidFill>
              </a:rPr>
              <a:t>доступа по времени </a:t>
            </a:r>
            <a:endParaRPr lang="ru-RU" sz="2800" b="1" i="1" u="sng" dirty="0" smtClean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состоит </a:t>
            </a:r>
            <a:r>
              <a:rPr lang="ru-RU" sz="2800" dirty="0">
                <a:solidFill>
                  <a:schemeClr val="bg1"/>
                </a:solidFill>
              </a:rPr>
              <a:t>в том, что для всех субъектов или объектов может быть установлено не общее право доступа, а право доступа в определенное время (дни недели, число, часы).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Регулирование </a:t>
            </a:r>
            <a:r>
              <a:rPr lang="ru-RU" sz="2800" b="1" i="1" u="sng" dirty="0">
                <a:solidFill>
                  <a:schemeClr val="bg1"/>
                </a:solidFill>
              </a:rPr>
              <a:t>доступа по выполняемым функциям</a:t>
            </a:r>
            <a:r>
              <a:rPr lang="ru-RU" sz="2800" dirty="0">
                <a:solidFill>
                  <a:schemeClr val="bg1"/>
                </a:solidFill>
              </a:rPr>
              <a:t> состоит в разрешении субъекту или объекту выполнять лишь строго определенные функции. На практике могут использоваться и комбинированные системы регулирования доступом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b="1" u="sng" dirty="0">
                <a:solidFill>
                  <a:schemeClr val="bg1"/>
                </a:solidFill>
              </a:rPr>
              <a:t>Регулирование доступа к базам (массивам) данных </a:t>
            </a:r>
            <a:r>
              <a:rPr lang="ru-RU" sz="2800" dirty="0" smtClean="0">
                <a:solidFill>
                  <a:schemeClr val="bg1"/>
                </a:solidFill>
              </a:rPr>
              <a:t>широко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применяется  для </a:t>
            </a:r>
            <a:r>
              <a:rPr lang="ru-RU" sz="2800" dirty="0">
                <a:solidFill>
                  <a:schemeClr val="bg1"/>
                </a:solidFill>
              </a:rPr>
              <a:t>ЗИ в АС.</a:t>
            </a:r>
          </a:p>
          <a:p>
            <a:pPr marL="0" indent="0" hangingPunct="0">
              <a:lnSpc>
                <a:spcPts val="31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качестве </a:t>
            </a:r>
            <a:r>
              <a:rPr lang="ru-RU" sz="2800" b="1" i="1" u="sng" dirty="0">
                <a:solidFill>
                  <a:schemeClr val="bg1"/>
                </a:solidFill>
              </a:rPr>
              <a:t>элементарной (наименьшей) </a:t>
            </a:r>
            <a:r>
              <a:rPr lang="ru-RU" sz="2800" dirty="0">
                <a:solidFill>
                  <a:schemeClr val="bg1"/>
                </a:solidFill>
              </a:rPr>
              <a:t>защищаемой единицы информации чаще всего принимается файл, что обусловлено двумя обстоятельствами: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>
              <a:lnSpc>
                <a:spcPts val="31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во-первых</a:t>
            </a:r>
            <a:r>
              <a:rPr lang="ru-RU" sz="2800" dirty="0">
                <a:solidFill>
                  <a:schemeClr val="bg1"/>
                </a:solidFill>
              </a:rPr>
              <a:t>, именно файл чаще всего выступает единицей информационного обмена,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>
              <a:lnSpc>
                <a:spcPts val="31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во-вторых</a:t>
            </a:r>
            <a:r>
              <a:rPr lang="ru-RU" sz="2800" dirty="0">
                <a:solidFill>
                  <a:schemeClr val="bg1"/>
                </a:solidFill>
              </a:rPr>
              <a:t>, на уровне файла проще всего решаются задачи регулирования доступа.</a:t>
            </a:r>
          </a:p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Все </a:t>
            </a:r>
            <a:r>
              <a:rPr lang="ru-RU" sz="2800" dirty="0">
                <a:solidFill>
                  <a:schemeClr val="bg1"/>
                </a:solidFill>
              </a:rPr>
              <a:t>защищаемые файлы по признаку принадлежности обычно делят на </a:t>
            </a:r>
            <a:r>
              <a:rPr lang="ru-RU" sz="2800" b="1" u="sng" dirty="0">
                <a:solidFill>
                  <a:schemeClr val="bg1"/>
                </a:solidFill>
              </a:rPr>
              <a:t>общие, групповые и личные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К </a:t>
            </a:r>
            <a:r>
              <a:rPr lang="ru-RU" sz="2800" b="1" i="1" u="sng" dirty="0">
                <a:solidFill>
                  <a:schemeClr val="bg1"/>
                </a:solidFill>
              </a:rPr>
              <a:t>общим</a:t>
            </a:r>
            <a:r>
              <a:rPr lang="ru-RU" sz="2800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относятся файлы сервисных программ: операционные системы, библиотеки общего пользования и т.п. К общим файлам разрешается доступ всем пользователям, зарегистрированным в данной АС.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3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b="1" i="1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576064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Программные </a:t>
            </a:r>
            <a:r>
              <a:rPr lang="ru-RU" sz="2800" dirty="0">
                <a:solidFill>
                  <a:schemeClr val="bg1"/>
                </a:solidFill>
              </a:rPr>
              <a:t>средства защиты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37" y="908720"/>
            <a:ext cx="8856984" cy="616530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Под </a:t>
            </a:r>
            <a:r>
              <a:rPr lang="ru-RU" sz="2800" b="1" i="1" dirty="0"/>
              <a:t>защитой информации </a:t>
            </a:r>
            <a:r>
              <a:rPr lang="ru-RU" sz="2800" dirty="0">
                <a:solidFill>
                  <a:schemeClr val="bg1"/>
                </a:solidFill>
              </a:rPr>
              <a:t>в АС понимается совокупность мероприятий, методов и средств, обеспечивающих решение следующих основных задач: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проверка целостности информации;	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исключение несанкционированного доступа к ресурсам АС и хранящимся в ней программам и данным;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исключение несанкционированного использования хранящихся в АС программ (т.е. защита программ от копирования).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b="1" i="1" u="sng" dirty="0">
                <a:solidFill>
                  <a:schemeClr val="bg1"/>
                </a:solidFill>
              </a:rPr>
              <a:t>Групповыми</a:t>
            </a:r>
            <a:r>
              <a:rPr lang="ru-RU" sz="2800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обычно являются файлы данных справочного характера (относящиеся к определенной сфере деятельности или принадлежащих какой-либо организации), библиотеки программ группового пользования и иные подобные файлы.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Доступ </a:t>
            </a:r>
            <a:r>
              <a:rPr lang="ru-RU" sz="2800" dirty="0">
                <a:solidFill>
                  <a:schemeClr val="bg1"/>
                </a:solidFill>
              </a:rPr>
              <a:t>к групповым файлам разрешается некоторой </a:t>
            </a:r>
            <a:r>
              <a:rPr lang="ru-RU" sz="2800" u="sng" dirty="0">
                <a:solidFill>
                  <a:schemeClr val="bg1"/>
                </a:solidFill>
              </a:rPr>
              <a:t>заранее определенной группе пользователей. </a:t>
            </a:r>
            <a:endParaRPr lang="en-US" sz="2800" u="sng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u="sng" dirty="0">
                <a:solidFill>
                  <a:schemeClr val="bg1"/>
                </a:solidFill>
              </a:rPr>
              <a:t> </a:t>
            </a:r>
            <a:endParaRPr lang="ru-RU" sz="2800" u="sng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Личные </a:t>
            </a:r>
            <a:r>
              <a:rPr lang="ru-RU" sz="2800" b="1" i="1" u="sng" dirty="0">
                <a:solidFill>
                  <a:schemeClr val="bg1"/>
                </a:solidFill>
              </a:rPr>
              <a:t>файлы </a:t>
            </a:r>
            <a:r>
              <a:rPr lang="ru-RU" sz="2800" dirty="0">
                <a:solidFill>
                  <a:schemeClr val="bg1"/>
                </a:solidFill>
              </a:rPr>
              <a:t>принадлежат одному пользователю, который их создает и имеет право доступа к ним.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Другим </a:t>
            </a:r>
            <a:r>
              <a:rPr lang="ru-RU" sz="2800" dirty="0">
                <a:solidFill>
                  <a:schemeClr val="bg1"/>
                </a:solidFill>
              </a:rPr>
              <a:t>лицам доступ может быть предоставлен только по разрешению владельца файла.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marL="0" indent="0" hangingPunct="0">
              <a:lnSpc>
                <a:spcPts val="24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Информации</a:t>
            </a:r>
            <a:r>
              <a:rPr lang="ru-RU" sz="2800" dirty="0">
                <a:solidFill>
                  <a:schemeClr val="bg1"/>
                </a:solidFill>
              </a:rPr>
              <a:t>, организованной в файлы и подлежащей защите, присваивается соответствующий </a:t>
            </a:r>
            <a:r>
              <a:rPr lang="ru-RU" sz="2800" b="1" u="sng" dirty="0">
                <a:solidFill>
                  <a:schemeClr val="bg1"/>
                </a:solidFill>
              </a:rPr>
              <a:t>гриф секретности. </a:t>
            </a:r>
            <a:endParaRPr lang="en-US" sz="2800" b="1" u="sng" dirty="0" smtClean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3600" dirty="0" smtClean="0">
                <a:solidFill>
                  <a:schemeClr val="bg1"/>
                </a:solidFill>
              </a:rPr>
              <a:t>Порядок </a:t>
            </a:r>
            <a:r>
              <a:rPr lang="ru-RU" sz="3600" dirty="0">
                <a:solidFill>
                  <a:schemeClr val="bg1"/>
                </a:solidFill>
              </a:rPr>
              <a:t>присвоения </a:t>
            </a:r>
            <a:endParaRPr lang="ru-RU" sz="3600" dirty="0" smtClean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3600" b="1" u="sng" dirty="0" smtClean="0">
                <a:solidFill>
                  <a:schemeClr val="bg1"/>
                </a:solidFill>
              </a:rPr>
              <a:t>грифа </a:t>
            </a:r>
            <a:r>
              <a:rPr lang="ru-RU" sz="3600" b="1" u="sng" dirty="0">
                <a:solidFill>
                  <a:schemeClr val="bg1"/>
                </a:solidFill>
              </a:rPr>
              <a:t>секретности </a:t>
            </a:r>
            <a:endParaRPr lang="ru-RU" sz="3600" b="1" u="sng" dirty="0" smtClean="0">
              <a:solidFill>
                <a:schemeClr val="bg1"/>
              </a:solidFill>
            </a:endParaRPr>
          </a:p>
          <a:p>
            <a:pPr marL="0" indent="0" algn="ctr" hangingPunct="0">
              <a:buNone/>
            </a:pPr>
            <a:r>
              <a:rPr lang="ru-RU" sz="3600" dirty="0" smtClean="0">
                <a:solidFill>
                  <a:schemeClr val="bg1"/>
                </a:solidFill>
              </a:rPr>
              <a:t>регламентируется </a:t>
            </a:r>
            <a:r>
              <a:rPr lang="ru-RU" sz="3600" dirty="0">
                <a:solidFill>
                  <a:schemeClr val="bg1"/>
                </a:solidFill>
              </a:rPr>
              <a:t>законодательными актами.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К </a:t>
            </a:r>
            <a:r>
              <a:rPr lang="ru-RU" sz="2800" dirty="0">
                <a:solidFill>
                  <a:schemeClr val="bg1"/>
                </a:solidFill>
              </a:rPr>
              <a:t>настоящему времени разработано несколько способов разграничения доступа: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разграничение по спискам;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матричное разграничение;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разграничение по уровням (кольцам) секретности;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страничная организация памяти;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мандатная система доступа.</a:t>
            </a:r>
          </a:p>
          <a:p>
            <a:pPr marL="0" indent="0" hangingPunct="0">
              <a:lnSpc>
                <a:spcPts val="24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b="1" i="1" dirty="0" smtClean="0"/>
              <a:t>     </a:t>
            </a:r>
            <a:endParaRPr lang="ru-RU" sz="2800" b="1" i="1" dirty="0" smtClean="0"/>
          </a:p>
          <a:p>
            <a:pPr marL="0" indent="0" hangingPunct="0">
              <a:lnSpc>
                <a:spcPts val="2400"/>
              </a:lnSpc>
              <a:buNone/>
            </a:pPr>
            <a:endParaRPr lang="ru-RU" sz="2800" b="1" i="1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  Разграничение </a:t>
            </a:r>
            <a:r>
              <a:rPr lang="ru-RU" sz="2800" b="1" i="1" u="sng" dirty="0">
                <a:solidFill>
                  <a:schemeClr val="bg1"/>
                </a:solidFill>
              </a:rPr>
              <a:t>по спискам </a:t>
            </a:r>
            <a:r>
              <a:rPr lang="ru-RU" sz="2800" dirty="0">
                <a:solidFill>
                  <a:schemeClr val="bg1"/>
                </a:solidFill>
              </a:rPr>
              <a:t>осуществляется в том случае, если права пользователей на доступ заданы в виде списков.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При </a:t>
            </a:r>
            <a:r>
              <a:rPr lang="ru-RU" sz="2800" dirty="0">
                <a:solidFill>
                  <a:schemeClr val="bg1"/>
                </a:solidFill>
              </a:rPr>
              <a:t>этом либо для каждого </a:t>
            </a:r>
            <a:r>
              <a:rPr lang="ru-RU" sz="2800" u="sng" dirty="0">
                <a:solidFill>
                  <a:schemeClr val="bg1"/>
                </a:solidFill>
              </a:rPr>
              <a:t>элемента</a:t>
            </a:r>
            <a:r>
              <a:rPr lang="ru-RU" sz="2800" dirty="0">
                <a:solidFill>
                  <a:schemeClr val="bg1"/>
                </a:solidFill>
              </a:rPr>
              <a:t> базы задан </a:t>
            </a:r>
            <a:r>
              <a:rPr lang="ru-RU" sz="2800" u="sng" dirty="0">
                <a:solidFill>
                  <a:schemeClr val="bg1"/>
                </a:solidFill>
              </a:rPr>
              <a:t>список пользователей</a:t>
            </a:r>
            <a:r>
              <a:rPr lang="ru-RU" sz="2800" dirty="0">
                <a:solidFill>
                  <a:schemeClr val="bg1"/>
                </a:solidFill>
              </a:rPr>
              <a:t>, имеющих право доступа к нему, либо для каждого </a:t>
            </a:r>
            <a:r>
              <a:rPr lang="ru-RU" sz="2800" u="sng" dirty="0">
                <a:solidFill>
                  <a:schemeClr val="bg1"/>
                </a:solidFill>
              </a:rPr>
              <a:t>пользователя</a:t>
            </a:r>
            <a:r>
              <a:rPr lang="ru-RU" sz="2800" dirty="0">
                <a:solidFill>
                  <a:schemeClr val="bg1"/>
                </a:solidFill>
              </a:rPr>
              <a:t> задан перечень тех </a:t>
            </a:r>
            <a:r>
              <a:rPr lang="ru-RU" sz="2800" u="sng" dirty="0">
                <a:solidFill>
                  <a:schemeClr val="bg1"/>
                </a:solidFill>
              </a:rPr>
              <a:t>элементов базы</a:t>
            </a:r>
            <a:r>
              <a:rPr lang="ru-RU" sz="2800" dirty="0">
                <a:solidFill>
                  <a:schemeClr val="bg1"/>
                </a:solidFill>
              </a:rPr>
              <a:t>, к которым ему разрешен доступ.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31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Процедура </a:t>
            </a:r>
            <a:r>
              <a:rPr lang="ru-RU" sz="2800" dirty="0">
                <a:solidFill>
                  <a:schemeClr val="bg1"/>
                </a:solidFill>
              </a:rPr>
              <a:t>разграничения реализуется в следующей последовательности.</a:t>
            </a:r>
          </a:p>
          <a:p>
            <a:pPr marL="0" indent="0" hangingPunct="0">
              <a:lnSpc>
                <a:spcPts val="31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1.По </a:t>
            </a:r>
            <a:r>
              <a:rPr lang="ru-RU" sz="2800" dirty="0">
                <a:solidFill>
                  <a:schemeClr val="bg1"/>
                </a:solidFill>
              </a:rPr>
              <a:t>данным, содержащимся в запросе, выбирается соответствующая строка списка: </a:t>
            </a:r>
            <a:r>
              <a:rPr lang="ru-RU" sz="2800" u="sng" dirty="0">
                <a:solidFill>
                  <a:schemeClr val="bg1"/>
                </a:solidFill>
              </a:rPr>
              <a:t>перечень пользователей</a:t>
            </a:r>
            <a:r>
              <a:rPr lang="ru-RU" sz="2800" dirty="0">
                <a:solidFill>
                  <a:schemeClr val="bg1"/>
                </a:solidFill>
              </a:rPr>
              <a:t>, допущенных к запрашиваемому элементу или </a:t>
            </a:r>
            <a:r>
              <a:rPr lang="ru-RU" sz="2800" u="sng" dirty="0">
                <a:solidFill>
                  <a:schemeClr val="bg1"/>
                </a:solidFill>
              </a:rPr>
              <a:t>перечень элементов баз данных</a:t>
            </a:r>
            <a:r>
              <a:rPr lang="ru-RU" sz="2800" dirty="0">
                <a:solidFill>
                  <a:schemeClr val="bg1"/>
                </a:solidFill>
              </a:rPr>
              <a:t>, к которым допущен обратившийся с запросом пользователь.</a:t>
            </a:r>
          </a:p>
          <a:p>
            <a:pPr marL="0" indent="0" hangingPunct="0">
              <a:lnSpc>
                <a:spcPts val="31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2.В </a:t>
            </a:r>
            <a:r>
              <a:rPr lang="ru-RU" sz="2800" dirty="0">
                <a:solidFill>
                  <a:schemeClr val="bg1"/>
                </a:solidFill>
              </a:rPr>
              <a:t>выбранной строке проверяется наличие </a:t>
            </a:r>
            <a:r>
              <a:rPr lang="ru-RU" sz="2800" u="sng" dirty="0">
                <a:solidFill>
                  <a:schemeClr val="bg1"/>
                </a:solidFill>
              </a:rPr>
              <a:t>имени пользователя</a:t>
            </a:r>
            <a:r>
              <a:rPr lang="ru-RU" sz="2800" dirty="0">
                <a:solidFill>
                  <a:schemeClr val="bg1"/>
                </a:solidFill>
              </a:rPr>
              <a:t>, обратившегося с запросом, или </a:t>
            </a:r>
            <a:r>
              <a:rPr lang="ru-RU" sz="2800" u="sng" dirty="0">
                <a:solidFill>
                  <a:schemeClr val="bg1"/>
                </a:solidFill>
              </a:rPr>
              <a:t>имени элемента базы данных</a:t>
            </a:r>
            <a:r>
              <a:rPr lang="ru-RU" sz="2800" dirty="0">
                <a:solidFill>
                  <a:schemeClr val="bg1"/>
                </a:solidFill>
              </a:rPr>
              <a:t>, к которому обращается пользователь.</a:t>
            </a:r>
          </a:p>
          <a:p>
            <a:pPr marL="0" indent="0" hangingPunct="0">
              <a:lnSpc>
                <a:spcPts val="31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3.По </a:t>
            </a:r>
            <a:r>
              <a:rPr lang="ru-RU" sz="2800" dirty="0">
                <a:solidFill>
                  <a:schemeClr val="bg1"/>
                </a:solidFill>
              </a:rPr>
              <a:t>данным проверки принимается решение о </a:t>
            </a:r>
            <a:r>
              <a:rPr lang="ru-RU" sz="2800" u="sng" dirty="0">
                <a:solidFill>
                  <a:schemeClr val="bg1"/>
                </a:solidFill>
              </a:rPr>
              <a:t>допуске</a:t>
            </a:r>
            <a:r>
              <a:rPr lang="ru-RU" sz="2800" dirty="0">
                <a:solidFill>
                  <a:schemeClr val="bg1"/>
                </a:solidFill>
              </a:rPr>
              <a:t> к запрашиваемым данным.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31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Кроме </a:t>
            </a:r>
            <a:r>
              <a:rPr lang="ru-RU" sz="2800" dirty="0">
                <a:solidFill>
                  <a:schemeClr val="bg1"/>
                </a:solidFill>
              </a:rPr>
              <a:t>того, могут предусматриваться санкции за попытку несанкционированного </a:t>
            </a:r>
            <a:r>
              <a:rPr lang="ru-RU" sz="2800" dirty="0" smtClean="0">
                <a:solidFill>
                  <a:schemeClr val="bg1"/>
                </a:solidFill>
              </a:rPr>
              <a:t>доступа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ru-RU" sz="2800" b="1" i="1" dirty="0" smtClean="0">
                <a:solidFill>
                  <a:schemeClr val="bg1"/>
                </a:solidFill>
              </a:rPr>
              <a:t>   </a:t>
            </a:r>
            <a:r>
              <a:rPr lang="ru-RU" sz="2800" b="1" i="1" u="sng" dirty="0" smtClean="0">
                <a:solidFill>
                  <a:schemeClr val="bg1"/>
                </a:solidFill>
              </a:rPr>
              <a:t>Матричное </a:t>
            </a:r>
            <a:r>
              <a:rPr lang="ru-RU" sz="2800" b="1" i="1" u="sng" dirty="0">
                <a:solidFill>
                  <a:schemeClr val="bg1"/>
                </a:solidFill>
              </a:rPr>
              <a:t>разграничение </a:t>
            </a:r>
            <a:r>
              <a:rPr lang="ru-RU" sz="2800" dirty="0">
                <a:solidFill>
                  <a:schemeClr val="bg1"/>
                </a:solidFill>
              </a:rPr>
              <a:t>является более гибким по сравнению с разграничением по спискам, поскольку оно позволяет не только регулировать </a:t>
            </a:r>
            <a:r>
              <a:rPr lang="ru-RU" sz="2800" u="sng" dirty="0">
                <a:solidFill>
                  <a:schemeClr val="bg1"/>
                </a:solidFill>
              </a:rPr>
              <a:t>доступ к данным</a:t>
            </a:r>
            <a:r>
              <a:rPr lang="ru-RU" sz="2800" dirty="0">
                <a:solidFill>
                  <a:schemeClr val="bg1"/>
                </a:solidFill>
              </a:rPr>
              <a:t>, но и </a:t>
            </a:r>
            <a:r>
              <a:rPr lang="ru-RU" sz="2800" u="sng" dirty="0">
                <a:solidFill>
                  <a:schemeClr val="bg1"/>
                </a:solidFill>
              </a:rPr>
              <a:t>характер выполняемых процедур </a:t>
            </a:r>
            <a:r>
              <a:rPr lang="ru-RU" sz="2800" dirty="0">
                <a:solidFill>
                  <a:schemeClr val="bg1"/>
                </a:solidFill>
              </a:rPr>
              <a:t>(чтение, запись, </a:t>
            </a:r>
            <a:r>
              <a:rPr lang="ru-RU" sz="2800" dirty="0" err="1">
                <a:solidFill>
                  <a:schemeClr val="bg1"/>
                </a:solidFill>
              </a:rPr>
              <a:t>реконструирование</a:t>
            </a:r>
            <a:r>
              <a:rPr lang="ru-RU" sz="2800" dirty="0">
                <a:solidFill>
                  <a:schemeClr val="bg1"/>
                </a:solidFill>
              </a:rPr>
              <a:t> данных и т.д.).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Обеспечивается </a:t>
            </a:r>
            <a:r>
              <a:rPr lang="ru-RU" sz="2800" dirty="0">
                <a:solidFill>
                  <a:schemeClr val="bg1"/>
                </a:solidFill>
              </a:rPr>
              <a:t>это тем, что права пользователей задаются в виде матрицы, по строкам которой </a:t>
            </a:r>
            <a:r>
              <a:rPr lang="ru-RU" sz="2800" u="sng" dirty="0">
                <a:solidFill>
                  <a:schemeClr val="bg1"/>
                </a:solidFill>
              </a:rPr>
              <a:t>представлен список пользователей</a:t>
            </a:r>
            <a:r>
              <a:rPr lang="ru-RU" sz="2800" dirty="0">
                <a:solidFill>
                  <a:schemeClr val="bg1"/>
                </a:solidFill>
              </a:rPr>
              <a:t>, а по столбцам — </a:t>
            </a:r>
            <a:r>
              <a:rPr lang="ru-RU" sz="2800" u="sng" dirty="0">
                <a:solidFill>
                  <a:schemeClr val="bg1"/>
                </a:solidFill>
              </a:rPr>
              <a:t>перечень имен элементов базы данных</a:t>
            </a:r>
            <a:r>
              <a:rPr lang="ru-RU" sz="2800" dirty="0">
                <a:solidFill>
                  <a:schemeClr val="bg1"/>
                </a:solidFill>
              </a:rPr>
              <a:t>. Элементами матрицы являются </a:t>
            </a:r>
            <a:r>
              <a:rPr lang="ru-RU" sz="2800" u="sng" dirty="0">
                <a:solidFill>
                  <a:schemeClr val="bg1"/>
                </a:solidFill>
              </a:rPr>
              <a:t>коды</a:t>
            </a:r>
            <a:r>
              <a:rPr lang="ru-RU" sz="2800" dirty="0">
                <a:solidFill>
                  <a:schemeClr val="bg1"/>
                </a:solidFill>
              </a:rPr>
              <a:t>, каждый из которых содержит информацию о </a:t>
            </a:r>
            <a:r>
              <a:rPr lang="ru-RU" sz="2800" u="sng" dirty="0">
                <a:solidFill>
                  <a:schemeClr val="bg1"/>
                </a:solidFill>
              </a:rPr>
              <a:t>полномочиях соответствующих </a:t>
            </a:r>
            <a:r>
              <a:rPr lang="ru-RU" sz="2800" u="sng" dirty="0" smtClean="0">
                <a:solidFill>
                  <a:schemeClr val="bg1"/>
                </a:solidFill>
              </a:rPr>
              <a:t>пользователей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относительно соответствующих элементов базы данных.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Множество </a:t>
            </a:r>
            <a:r>
              <a:rPr lang="ru-RU" sz="2800" dirty="0">
                <a:solidFill>
                  <a:schemeClr val="bg1"/>
                </a:solidFill>
              </a:rPr>
              <a:t>возможных прав определяется разрядностью кода.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en-US" sz="2800" b="1" i="1" dirty="0" smtClean="0"/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Недостатками </a:t>
            </a:r>
            <a:r>
              <a:rPr lang="ru-RU" sz="2800" dirty="0">
                <a:solidFill>
                  <a:schemeClr val="bg1"/>
                </a:solidFill>
              </a:rPr>
              <a:t>метода разграничения по </a:t>
            </a:r>
            <a:r>
              <a:rPr lang="ru-RU" sz="2800" u="sng" dirty="0">
                <a:solidFill>
                  <a:schemeClr val="bg1"/>
                </a:solidFill>
              </a:rPr>
              <a:t>матрице полномочий</a:t>
            </a:r>
            <a:r>
              <a:rPr lang="ru-RU" sz="2800" dirty="0">
                <a:solidFill>
                  <a:schemeClr val="bg1"/>
                </a:solidFill>
              </a:rPr>
              <a:t> считаются два следующих обстоятельства</a:t>
            </a:r>
            <a:r>
              <a:rPr lang="ru-RU" sz="2800" dirty="0" smtClean="0">
                <a:solidFill>
                  <a:schemeClr val="bg1"/>
                </a:solidFill>
              </a:rPr>
              <a:t>: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для больших систем с большим объемом защищаемых данных матрицы полномочий оказываются </a:t>
            </a:r>
            <a:r>
              <a:rPr lang="ru-RU" sz="2800" dirty="0" smtClean="0">
                <a:solidFill>
                  <a:schemeClr val="bg1"/>
                </a:solidFill>
              </a:rPr>
              <a:t>громоздкими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динамическое </a:t>
            </a:r>
            <a:r>
              <a:rPr lang="ru-RU" sz="2800" dirty="0">
                <a:solidFill>
                  <a:schemeClr val="bg1"/>
                </a:solidFill>
              </a:rPr>
              <a:t>ведение матриц в процессе функционирования системы является достаточно сложной процедурой.</a:t>
            </a:r>
          </a:p>
          <a:p>
            <a:pPr marL="0" indent="0" hangingPunct="0">
              <a:buNone/>
            </a:pPr>
            <a:r>
              <a:rPr lang="en-US" sz="2800" b="1" i="1" dirty="0" smtClean="0"/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b="1" i="1" u="sng" dirty="0" smtClean="0">
                <a:solidFill>
                  <a:schemeClr val="bg1"/>
                </a:solidFill>
              </a:rPr>
              <a:t>Разграничение </a:t>
            </a:r>
            <a:r>
              <a:rPr lang="ru-RU" sz="2800" b="1" i="1" u="sng" dirty="0">
                <a:solidFill>
                  <a:schemeClr val="bg1"/>
                </a:solidFill>
              </a:rPr>
              <a:t>доступа по </a:t>
            </a:r>
            <a:r>
              <a:rPr lang="ru-RU" sz="2800" b="1" u="sng" dirty="0">
                <a:solidFill>
                  <a:schemeClr val="bg1"/>
                </a:solidFill>
              </a:rPr>
              <a:t>уровням (кольцам) секретности</a:t>
            </a:r>
            <a:r>
              <a:rPr lang="ru-RU" sz="2800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заключается в том, что базы (массивы) защищаемых данных делятся на части в соответствии с уровнями их секретности.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Полномочия </a:t>
            </a:r>
            <a:r>
              <a:rPr lang="ru-RU" sz="2800" dirty="0">
                <a:solidFill>
                  <a:schemeClr val="bg1"/>
                </a:solidFill>
              </a:rPr>
              <a:t>каждого пользователя задаются </a:t>
            </a:r>
            <a:r>
              <a:rPr lang="ru-RU" sz="2800" u="sng" dirty="0">
                <a:solidFill>
                  <a:schemeClr val="bg1"/>
                </a:solidFill>
              </a:rPr>
              <a:t>максимальным уровнем секретности данных</a:t>
            </a:r>
            <a:r>
              <a:rPr lang="ru-RU" sz="2800" dirty="0">
                <a:solidFill>
                  <a:schemeClr val="bg1"/>
                </a:solidFill>
              </a:rPr>
              <a:t>, доступ к которым ему разрешен.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соответствии с этим пользователю разрешается доступ ко всем данным, уровень </a:t>
            </a:r>
            <a:r>
              <a:rPr lang="ru-RU" sz="2800" u="sng" dirty="0">
                <a:solidFill>
                  <a:schemeClr val="bg1"/>
                </a:solidFill>
              </a:rPr>
              <a:t>секретности которых не выше уровня его полномочий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Нетрудно </a:t>
            </a:r>
            <a:r>
              <a:rPr lang="ru-RU" sz="2800" dirty="0">
                <a:solidFill>
                  <a:schemeClr val="bg1"/>
                </a:solidFill>
              </a:rPr>
              <a:t>заметить, что такое разграничение является наименее гибким из всех рассмотренных.</a:t>
            </a: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b="1" i="1" dirty="0" smtClean="0">
                <a:solidFill>
                  <a:schemeClr val="bg1"/>
                </a:solidFill>
              </a:rPr>
              <a:t>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</a:p>
          <a:p>
            <a:pPr marL="0" indent="0" hangingPunct="0"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  Страничная </a:t>
            </a:r>
            <a:r>
              <a:rPr lang="ru-RU" sz="2800" b="1" i="1" u="sng" dirty="0">
                <a:solidFill>
                  <a:schemeClr val="bg1"/>
                </a:solidFill>
              </a:rPr>
              <a:t>организация памяти</a:t>
            </a:r>
            <a:r>
              <a:rPr lang="ru-RU" sz="2800" u="sng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заключается в разделении объема ОП АС на блоки (страницы) фиксированного размера.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При </a:t>
            </a:r>
            <a:r>
              <a:rPr lang="ru-RU" sz="2800" dirty="0">
                <a:solidFill>
                  <a:schemeClr val="bg1"/>
                </a:solidFill>
              </a:rPr>
              <a:t>этом средствами операционной системы организуется управление использованием страниц программами пользователя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Любая </a:t>
            </a:r>
            <a:r>
              <a:rPr lang="ru-RU" sz="2800" dirty="0">
                <a:solidFill>
                  <a:schemeClr val="bg1"/>
                </a:solidFill>
              </a:rPr>
              <a:t>попытка несанкционированного вхождения в поле страницы будет </a:t>
            </a:r>
            <a:r>
              <a:rPr lang="ru-RU" sz="2800" u="sng" dirty="0">
                <a:solidFill>
                  <a:schemeClr val="bg1"/>
                </a:solidFill>
              </a:rPr>
              <a:t>вызывать прерывание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ru-RU" sz="2800" b="1" i="1" u="sng" dirty="0" smtClean="0">
                <a:solidFill>
                  <a:schemeClr val="bg1"/>
                </a:solidFill>
              </a:rPr>
              <a:t>Мандатная </a:t>
            </a:r>
            <a:r>
              <a:rPr lang="ru-RU" sz="2800" b="1" i="1" u="sng" dirty="0">
                <a:solidFill>
                  <a:schemeClr val="bg1"/>
                </a:solidFill>
              </a:rPr>
              <a:t>система доступа или доступ по пропускам </a:t>
            </a:r>
            <a:r>
              <a:rPr lang="ru-RU" sz="2800" dirty="0">
                <a:solidFill>
                  <a:schemeClr val="bg1"/>
                </a:solidFill>
              </a:rPr>
              <a:t>заключается в том, что пользователю выдается </a:t>
            </a:r>
            <a:r>
              <a:rPr lang="ru-RU" sz="2800" u="sng" dirty="0">
                <a:solidFill>
                  <a:schemeClr val="bg1"/>
                </a:solidFill>
              </a:rPr>
              <a:t>мандат</a:t>
            </a:r>
            <a:r>
              <a:rPr lang="ru-RU" sz="2800" dirty="0">
                <a:solidFill>
                  <a:schemeClr val="bg1"/>
                </a:solidFill>
              </a:rPr>
              <a:t> (пропуск) на доступ к соответствующим массивам данных или сегментам памяти.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При </a:t>
            </a:r>
            <a:r>
              <a:rPr lang="ru-RU" sz="2800" dirty="0">
                <a:solidFill>
                  <a:schemeClr val="bg1"/>
                </a:solidFill>
              </a:rPr>
              <a:t>каждом обращении осуществляется проверка наличия мандата.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Сама </a:t>
            </a:r>
            <a:r>
              <a:rPr lang="ru-RU" sz="2800" dirty="0">
                <a:solidFill>
                  <a:schemeClr val="bg1"/>
                </a:solidFill>
              </a:rPr>
              <a:t>процедура разграничения является достаточно простой: </a:t>
            </a:r>
            <a:r>
              <a:rPr lang="ru-RU" sz="2800" u="sng" dirty="0">
                <a:solidFill>
                  <a:schemeClr val="bg1"/>
                </a:solidFill>
              </a:rPr>
              <a:t>предъявляемый мандат </a:t>
            </a:r>
            <a:r>
              <a:rPr lang="ru-RU" sz="2800" dirty="0">
                <a:solidFill>
                  <a:schemeClr val="bg1"/>
                </a:solidFill>
              </a:rPr>
              <a:t>сравнивается с </a:t>
            </a:r>
            <a:r>
              <a:rPr lang="ru-RU" sz="2800" u="sng" dirty="0">
                <a:solidFill>
                  <a:schemeClr val="bg1"/>
                </a:solidFill>
              </a:rPr>
              <a:t>эталонным</a:t>
            </a:r>
            <a:r>
              <a:rPr lang="ru-RU" sz="2800" dirty="0">
                <a:solidFill>
                  <a:schemeClr val="bg1"/>
                </a:solidFill>
              </a:rPr>
              <a:t> и по результатам сравнения принимается решение о допуске.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Однако </a:t>
            </a:r>
            <a:r>
              <a:rPr lang="ru-RU" sz="2800" dirty="0">
                <a:solidFill>
                  <a:schemeClr val="bg1"/>
                </a:solidFill>
              </a:rPr>
              <a:t>при этом возникают те же трудность, что и при работе с паролями — </a:t>
            </a:r>
            <a:r>
              <a:rPr lang="ru-RU" sz="2800" u="sng" dirty="0">
                <a:solidFill>
                  <a:schemeClr val="bg1"/>
                </a:solidFill>
              </a:rPr>
              <a:t>возможны перехват, разгадывание мандатов</a:t>
            </a:r>
            <a:r>
              <a:rPr lang="ru-RU" sz="2800" dirty="0">
                <a:solidFill>
                  <a:schemeClr val="bg1"/>
                </a:solidFill>
              </a:rPr>
              <a:t> и т.п.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Основные принципы построения систем защиты информации в АС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Опыт создания систем защиты информации (СЗИ) в АС позволяет выделить следующие основные принципы построения </a:t>
            </a:r>
            <a:r>
              <a:rPr lang="ru-RU" sz="2800" dirty="0" smtClean="0">
                <a:solidFill>
                  <a:schemeClr val="bg1"/>
                </a:solidFill>
              </a:rPr>
              <a:t>СЗИ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1.</a:t>
            </a:r>
            <a:r>
              <a:rPr lang="ru-RU" sz="2800" b="1" i="1" dirty="0" smtClean="0"/>
              <a:t>Простота </a:t>
            </a:r>
            <a:r>
              <a:rPr lang="ru-RU" sz="2800" b="1" i="1" dirty="0"/>
              <a:t>механизма защиты</a:t>
            </a:r>
            <a:r>
              <a:rPr lang="ru-RU" sz="2800" dirty="0">
                <a:solidFill>
                  <a:schemeClr val="bg1"/>
                </a:solidFill>
              </a:rPr>
              <a:t>. Этот принцип общеизвестен, но не </a:t>
            </a:r>
            <a:r>
              <a:rPr lang="ru-RU" sz="2800" dirty="0" err="1">
                <a:solidFill>
                  <a:schemeClr val="bg1"/>
                </a:solidFill>
              </a:rPr>
              <a:t>АСегда</a:t>
            </a:r>
            <a:r>
              <a:rPr lang="ru-RU" sz="2800" dirty="0">
                <a:solidFill>
                  <a:schemeClr val="bg1"/>
                </a:solidFill>
              </a:rPr>
              <a:t> глубоко осознается. Действительно, некоторые ошибки, не выявленные при проектировании и эксплуатации, позволяют обнаружить неучтенные пути доступа. Необходимо тщательное тестирование программного обеспечения или аппаратных средств защиты, однако на практике такая проверка возможна только для простых и компактных схем.</a:t>
            </a:r>
          </a:p>
          <a:p>
            <a:pPr marL="0" indent="0" hangingPunct="0"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Основным </a:t>
            </a:r>
            <a:r>
              <a:rPr lang="ru-RU" sz="2800" dirty="0">
                <a:solidFill>
                  <a:schemeClr val="bg1"/>
                </a:solidFill>
              </a:rPr>
              <a:t>средством разграничения доступа в больших банках данных является </a:t>
            </a:r>
            <a:r>
              <a:rPr lang="ru-RU" sz="2800" b="1" u="sng" dirty="0">
                <a:solidFill>
                  <a:schemeClr val="bg1"/>
                </a:solidFill>
              </a:rPr>
              <a:t>программный механизм замков управления доступом. </a:t>
            </a:r>
            <a:endParaRPr lang="en-US" sz="2800" b="1" u="sng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Этот </a:t>
            </a:r>
            <a:r>
              <a:rPr lang="ru-RU" sz="2800" dirty="0">
                <a:solidFill>
                  <a:schemeClr val="bg1"/>
                </a:solidFill>
              </a:rPr>
              <a:t>механизм позволяет объявить </a:t>
            </a:r>
            <a:r>
              <a:rPr lang="ru-RU" sz="2800" u="sng" dirty="0">
                <a:solidFill>
                  <a:schemeClr val="bg1"/>
                </a:solidFill>
              </a:rPr>
              <a:t>любой элемент базы </a:t>
            </a:r>
            <a:r>
              <a:rPr lang="ru-RU" sz="2800" dirty="0">
                <a:solidFill>
                  <a:schemeClr val="bg1"/>
                </a:solidFill>
              </a:rPr>
              <a:t>закрытым и присвоить ему </a:t>
            </a:r>
            <a:r>
              <a:rPr lang="ru-RU" sz="2800" u="sng" dirty="0">
                <a:solidFill>
                  <a:schemeClr val="bg1"/>
                </a:solidFill>
              </a:rPr>
              <a:t>персональный замок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После </a:t>
            </a:r>
            <a:r>
              <a:rPr lang="ru-RU" sz="2800" dirty="0">
                <a:solidFill>
                  <a:schemeClr val="bg1"/>
                </a:solidFill>
              </a:rPr>
              <a:t>этого доступ к данному элементу базы будет разрешен только в том случае, если в запросе будет представлен ключ именно к этому замку.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Используемый </a:t>
            </a:r>
            <a:r>
              <a:rPr lang="ru-RU" sz="2800" b="1" dirty="0">
                <a:solidFill>
                  <a:schemeClr val="bg1"/>
                </a:solidFill>
              </a:rPr>
              <a:t>язык описания данных позволяет закрыть замком любую структуру на всех иерархических уровнях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Сам </a:t>
            </a:r>
            <a:r>
              <a:rPr lang="ru-RU" sz="2800" dirty="0">
                <a:solidFill>
                  <a:schemeClr val="bg1"/>
                </a:solidFill>
              </a:rPr>
              <a:t>замок может быть задан в </a:t>
            </a:r>
            <a:r>
              <a:rPr lang="ru-RU" sz="2800" dirty="0" smtClean="0">
                <a:solidFill>
                  <a:schemeClr val="bg1"/>
                </a:solidFill>
              </a:rPr>
              <a:t>виде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постоянного кода,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значениями </a:t>
            </a:r>
            <a:r>
              <a:rPr lang="ru-RU" sz="2800" dirty="0">
                <a:solidFill>
                  <a:schemeClr val="bg1"/>
                </a:solidFill>
              </a:rPr>
              <a:t>переменной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результатом </a:t>
            </a:r>
            <a:r>
              <a:rPr lang="ru-RU" sz="2800" dirty="0">
                <a:solidFill>
                  <a:schemeClr val="bg1"/>
                </a:solidFill>
              </a:rPr>
              <a:t>некоторой процедуры.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ru-RU" sz="2800" dirty="0">
                <a:solidFill>
                  <a:schemeClr val="bg1"/>
                </a:solidFill>
              </a:rPr>
              <a:t>замок задан </a:t>
            </a:r>
            <a:r>
              <a:rPr lang="ru-RU" sz="2800" u="sng" dirty="0">
                <a:solidFill>
                  <a:schemeClr val="bg1"/>
                </a:solidFill>
              </a:rPr>
              <a:t>константой</a:t>
            </a:r>
            <a:r>
              <a:rPr lang="ru-RU" sz="2800" dirty="0">
                <a:solidFill>
                  <a:schemeClr val="bg1"/>
                </a:solidFill>
              </a:rPr>
              <a:t> или значением </a:t>
            </a:r>
            <a:r>
              <a:rPr lang="ru-RU" sz="2800" u="sng" dirty="0">
                <a:solidFill>
                  <a:schemeClr val="bg1"/>
                </a:solidFill>
              </a:rPr>
              <a:t>переменной</a:t>
            </a:r>
            <a:r>
              <a:rPr lang="ru-RU" sz="2800" dirty="0">
                <a:solidFill>
                  <a:schemeClr val="bg1"/>
                </a:solidFill>
              </a:rPr>
              <a:t>, то для доступа к данным необходимо простое </a:t>
            </a:r>
            <a:r>
              <a:rPr lang="ru-RU" sz="2800" u="sng" dirty="0">
                <a:solidFill>
                  <a:schemeClr val="bg1"/>
                </a:solidFill>
              </a:rPr>
              <a:t>совпадение замка и предъявленного ключа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Если </a:t>
            </a:r>
            <a:r>
              <a:rPr lang="ru-RU" sz="2800" dirty="0">
                <a:solidFill>
                  <a:schemeClr val="bg1"/>
                </a:solidFill>
              </a:rPr>
              <a:t>же замок задан </a:t>
            </a:r>
            <a:r>
              <a:rPr lang="ru-RU" sz="2800" u="sng" dirty="0">
                <a:solidFill>
                  <a:schemeClr val="bg1"/>
                </a:solidFill>
              </a:rPr>
              <a:t>процедурой</a:t>
            </a:r>
            <a:r>
              <a:rPr lang="ru-RU" sz="2800" dirty="0">
                <a:solidFill>
                  <a:schemeClr val="bg1"/>
                </a:solidFill>
              </a:rPr>
              <a:t>, то доступ к данным будет разрешен только в случае получения вполне определенного </a:t>
            </a:r>
            <a:r>
              <a:rPr lang="ru-RU" sz="2800" u="sng" dirty="0">
                <a:solidFill>
                  <a:schemeClr val="bg1"/>
                </a:solidFill>
              </a:rPr>
              <a:t>результата процедуры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b="1" i="1" dirty="0" smtClean="0"/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lnSpc>
                <a:spcPts val="21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Разграничение </a:t>
            </a:r>
            <a:r>
              <a:rPr lang="ru-RU" sz="2800" dirty="0">
                <a:solidFill>
                  <a:schemeClr val="bg1"/>
                </a:solidFill>
              </a:rPr>
              <a:t>доступа с помощью механизма замков управления доступом считается весьма эффективным методом защиты данных.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Однако </a:t>
            </a:r>
            <a:r>
              <a:rPr lang="ru-RU" sz="2800" dirty="0">
                <a:solidFill>
                  <a:schemeClr val="bg1"/>
                </a:solidFill>
              </a:rPr>
              <a:t>одной этой защиты недостаточно. В современных автоматизированных банках данных, ориентированных на коллективное использование и долговременное хранение информации, </a:t>
            </a:r>
            <a:r>
              <a:rPr lang="ru-RU" sz="2800" u="sng" dirty="0">
                <a:solidFill>
                  <a:schemeClr val="bg1"/>
                </a:solidFill>
              </a:rPr>
              <a:t>механизм защиты должен быть развитым и многофункциональным. </a:t>
            </a:r>
            <a:endParaRPr lang="en-US" sz="2800" u="sng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u="sng" dirty="0">
                <a:solidFill>
                  <a:schemeClr val="bg1"/>
                </a:solidFill>
              </a:rPr>
              <a:t> </a:t>
            </a:r>
            <a:r>
              <a:rPr lang="en-US" sz="2800" u="sng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Такой </a:t>
            </a:r>
            <a:r>
              <a:rPr lang="ru-RU" sz="2800" dirty="0">
                <a:solidFill>
                  <a:schemeClr val="bg1"/>
                </a:solidFill>
              </a:rPr>
              <a:t>механизм должен обладать следующими </a:t>
            </a:r>
            <a:r>
              <a:rPr lang="ru-RU" sz="2800" dirty="0" smtClean="0">
                <a:solidFill>
                  <a:schemeClr val="bg1"/>
                </a:solidFill>
              </a:rPr>
              <a:t>характеристиками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1.Иметь </a:t>
            </a:r>
            <a:r>
              <a:rPr lang="ru-RU" sz="2800" dirty="0">
                <a:solidFill>
                  <a:schemeClr val="bg1"/>
                </a:solidFill>
              </a:rPr>
              <a:t>средства </a:t>
            </a:r>
            <a:r>
              <a:rPr lang="ru-RU" sz="2800" u="sng" dirty="0">
                <a:solidFill>
                  <a:schemeClr val="bg1"/>
                </a:solidFill>
              </a:rPr>
              <a:t>опознавания терминалов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ru-RU" sz="2800" u="sng" dirty="0">
                <a:solidFill>
                  <a:schemeClr val="bg1"/>
                </a:solidFill>
              </a:rPr>
              <a:t>пользователей, </a:t>
            </a:r>
            <a:r>
              <a:rPr lang="ru-RU" sz="2800" dirty="0">
                <a:solidFill>
                  <a:schemeClr val="bg1"/>
                </a:solidFill>
              </a:rPr>
              <a:t>причем система опознавания должна быть развитой и надежной.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100"/>
              </a:lnSpc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2.Обеспечивать защиту по различным </a:t>
            </a:r>
            <a:r>
              <a:rPr lang="ru-RU" sz="2800" u="sng" dirty="0" smtClean="0">
                <a:solidFill>
                  <a:schemeClr val="bg1"/>
                </a:solidFill>
              </a:rPr>
              <a:t>аспектам</a:t>
            </a:r>
            <a:r>
              <a:rPr lang="ru-RU" sz="2800" dirty="0" smtClean="0">
                <a:solidFill>
                  <a:schemeClr val="bg1"/>
                </a:solidFill>
              </a:rPr>
              <a:t> и на </a:t>
            </a:r>
            <a:r>
              <a:rPr lang="ru-RU" sz="2800" u="sng" dirty="0" smtClean="0">
                <a:solidFill>
                  <a:schemeClr val="bg1"/>
                </a:solidFill>
              </a:rPr>
              <a:t>различных уровнях</a:t>
            </a:r>
            <a:r>
              <a:rPr lang="ru-RU" sz="2800" dirty="0" smtClean="0">
                <a:solidFill>
                  <a:schemeClr val="bg1"/>
                </a:solidFill>
              </a:rPr>
              <a:t>: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по </a:t>
            </a:r>
            <a:r>
              <a:rPr lang="ru-RU" sz="2800" u="sng" dirty="0">
                <a:solidFill>
                  <a:schemeClr val="bg1"/>
                </a:solidFill>
              </a:rPr>
              <a:t>компонентам банка данных, </a:t>
            </a:r>
            <a:r>
              <a:rPr lang="ru-RU" sz="2800" dirty="0">
                <a:solidFill>
                  <a:schemeClr val="bg1"/>
                </a:solidFill>
              </a:rPr>
              <a:t>к которым относят компоненты структур данных, компоненты структур памяти, служебные данные, и т.д.;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по </a:t>
            </a:r>
            <a:r>
              <a:rPr lang="ru-RU" sz="2800" u="sng" dirty="0">
                <a:solidFill>
                  <a:schemeClr val="bg1"/>
                </a:solidFill>
              </a:rPr>
              <a:t>операциям разграничения доступа и выполнения программ и процедур</a:t>
            </a:r>
            <a:r>
              <a:rPr lang="ru-RU" sz="2800" dirty="0">
                <a:solidFill>
                  <a:schemeClr val="bg1"/>
                </a:solidFill>
              </a:rPr>
              <a:t>, разграничения возможностей перемещения данных в оперативной памяти, контроля </a:t>
            </a:r>
            <a:r>
              <a:rPr lang="ru-RU" sz="2800" dirty="0" smtClean="0">
                <a:solidFill>
                  <a:schemeClr val="bg1"/>
                </a:solidFill>
              </a:rPr>
              <a:t>разрешений </a:t>
            </a:r>
            <a:r>
              <a:rPr lang="ru-RU" sz="2800" dirty="0">
                <a:solidFill>
                  <a:schemeClr val="bg1"/>
                </a:solidFill>
              </a:rPr>
              <a:t>реорганизации баз и т.п.;</a:t>
            </a:r>
          </a:p>
          <a:p>
            <a:pPr hangingPunct="0"/>
            <a:r>
              <a:rPr lang="ru-RU" sz="2800" u="sng" dirty="0">
                <a:solidFill>
                  <a:schemeClr val="bg1"/>
                </a:solidFill>
              </a:rPr>
              <a:t>по условиям выполнения операции </a:t>
            </a:r>
            <a:r>
              <a:rPr lang="ru-RU" sz="2800" dirty="0">
                <a:solidFill>
                  <a:schemeClr val="bg1"/>
                </a:solidFill>
              </a:rPr>
              <a:t>в зависимости от содержания данных об объектах, в зависимости от входных данных, </a:t>
            </a:r>
            <a:r>
              <a:rPr lang="ru-RU" sz="2800" dirty="0" smtClean="0">
                <a:solidFill>
                  <a:schemeClr val="bg1"/>
                </a:solidFill>
              </a:rPr>
              <a:t>в зависимости от </a:t>
            </a:r>
            <a:r>
              <a:rPr lang="ru-RU" sz="2800" dirty="0">
                <a:solidFill>
                  <a:schemeClr val="bg1"/>
                </a:solidFill>
              </a:rPr>
              <a:t>частоты обращений и т.п.</a:t>
            </a:r>
          </a:p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Проблемы регулирования использования ресурсов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3.Обеспечивать </a:t>
            </a:r>
            <a:r>
              <a:rPr lang="ru-RU" sz="2800" u="sng" dirty="0">
                <a:solidFill>
                  <a:schemeClr val="bg1"/>
                </a:solidFill>
              </a:rPr>
              <a:t>разграничение по иерархической системе полномочий</a:t>
            </a:r>
            <a:r>
              <a:rPr lang="ru-RU" sz="2800" dirty="0">
                <a:solidFill>
                  <a:schemeClr val="bg1"/>
                </a:solidFill>
              </a:rPr>
              <a:t>, когда пользователь обладает своими полномочиями и полномочиями всех пользователей, занимающих подчиненное положение.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4.Иметь </a:t>
            </a:r>
            <a:r>
              <a:rPr lang="ru-RU" sz="2800" dirty="0">
                <a:solidFill>
                  <a:schemeClr val="bg1"/>
                </a:solidFill>
              </a:rPr>
              <a:t>возможность </a:t>
            </a:r>
            <a:r>
              <a:rPr lang="ru-RU" sz="2800" u="sng" dirty="0">
                <a:solidFill>
                  <a:schemeClr val="bg1"/>
                </a:solidFill>
              </a:rPr>
              <a:t>криптографического </a:t>
            </a:r>
            <a:r>
              <a:rPr lang="ru-RU" sz="2800" dirty="0">
                <a:solidFill>
                  <a:schemeClr val="bg1"/>
                </a:solidFill>
              </a:rPr>
              <a:t>закрытия данных в базах.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5.Иметь </a:t>
            </a:r>
            <a:r>
              <a:rPr lang="ru-RU" sz="2800" dirty="0">
                <a:solidFill>
                  <a:schemeClr val="bg1"/>
                </a:solidFill>
              </a:rPr>
              <a:t>развитую систему </a:t>
            </a:r>
            <a:r>
              <a:rPr lang="ru-RU" sz="2800" u="sng" dirty="0">
                <a:solidFill>
                  <a:schemeClr val="bg1"/>
                </a:solidFill>
              </a:rPr>
              <a:t>реагирования на попытки несанкционированного доступа</a:t>
            </a:r>
            <a:r>
              <a:rPr lang="ru-RU" sz="2800" dirty="0">
                <a:solidFill>
                  <a:schemeClr val="bg1"/>
                </a:solidFill>
              </a:rPr>
              <a:t> (извещение пользователя, снятие задания, отключение терминала, исключение нарушителя из списка пользователей, подача сигнала тревоги).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6.Иметь </a:t>
            </a:r>
            <a:r>
              <a:rPr lang="ru-RU" sz="2800" u="sng" dirty="0">
                <a:solidFill>
                  <a:schemeClr val="bg1"/>
                </a:solidFill>
              </a:rPr>
              <a:t>средства спецификации правил защиты </a:t>
            </a:r>
            <a:r>
              <a:rPr lang="ru-RU" sz="2800" dirty="0">
                <a:solidFill>
                  <a:schemeClr val="bg1"/>
                </a:solidFill>
              </a:rPr>
              <a:t>как с помощью языка описания данных, так и с помощью автономного языка.</a:t>
            </a:r>
          </a:p>
          <a:p>
            <a:pPr marL="0" indent="0" hangingPunct="0">
              <a:lnSpc>
                <a:spcPts val="21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1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</a:p>
          <a:p>
            <a:pPr marL="0" indent="0" algn="ctr" hangingPunct="0">
              <a:buNone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Необходимость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защиты программ </a:t>
            </a:r>
            <a:endParaRPr lang="ru-RU" sz="28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 algn="ctr" hangingPunct="0">
              <a:buNone/>
            </a:pP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обусловлена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тем, что они могут служить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каналом несанкционированного доступа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к информации.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  </a:t>
            </a:r>
            <a:endParaRPr lang="ru-RU" sz="28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  Возможности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использования программ для несанкционированного доступа к информации могут быть следствием как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несовершенства программ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, так и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умышленных их изменений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6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1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</a:p>
          <a:p>
            <a:pPr marL="0" indent="0" hangingPunct="0">
              <a:buNone/>
            </a:pPr>
            <a:r>
              <a:rPr lang="ru-RU" sz="2800" u="sng" dirty="0" smtClean="0">
                <a:solidFill>
                  <a:schemeClr val="bg1"/>
                </a:solidFill>
                <a:cs typeface="Times New Roman" pitchFamily="18" charset="0"/>
              </a:rPr>
              <a:t>  Несовершенство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программ может быть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следствием</a:t>
            </a:r>
            <a:r>
              <a:rPr lang="en-US" sz="2800" dirty="0" smtClean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нечеткости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определения функций разрабатываемых программ, </a:t>
            </a:r>
            <a:endParaRPr lang="en-US" sz="28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недостаточной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квалификации программистов, </a:t>
            </a:r>
            <a:endParaRPr lang="en-US" sz="28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несовершенства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средств и технологии программирования,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отладки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и тестирования.</a:t>
            </a:r>
          </a:p>
          <a:p>
            <a:pPr marL="0" indent="0" hangingPunct="0">
              <a:lnSpc>
                <a:spcPts val="21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6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 соответствии с этим необходимо использовать следующие меры по защите 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программ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точное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и однозначное определение для каждой разрабатываемой программы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перечня санкционированных функций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;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использование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средств и технологии программирования,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минимизирующих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вероятность наличия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дополнительных функциональных возможностей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, которые могут быть использованы для несанкционированных действий</a:t>
            </a:r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;</a:t>
            </a:r>
            <a:endParaRPr lang="ru-RU" sz="28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hangingPunct="0"/>
            <a:endParaRPr lang="ru-RU" sz="2800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предупреждение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внесения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несанкционированных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изменений в программе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как в процессе их разработки, так и на этапе эксплуатации;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  <a:cs typeface="Times New Roman" pitchFamily="18" charset="0"/>
              </a:rPr>
              <a:t>предупреждение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несанкционированного использования программ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 процессе функционирования системы.</a:t>
            </a:r>
          </a:p>
          <a:p>
            <a:pPr marL="0" indent="0" hangingPunc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6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При </a:t>
            </a:r>
            <a:r>
              <a:rPr lang="ru-RU" sz="2800" dirty="0">
                <a:solidFill>
                  <a:schemeClr val="bg1"/>
                </a:solidFill>
              </a:rPr>
              <a:t>организации защиты программ особое внимание должно уделяться защите </a:t>
            </a:r>
            <a:r>
              <a:rPr lang="ru-RU" sz="2800" u="sng" dirty="0">
                <a:solidFill>
                  <a:schemeClr val="bg1"/>
                </a:solidFill>
              </a:rPr>
              <a:t>общесистемных компонентов программного обеспечения</a:t>
            </a:r>
            <a:r>
              <a:rPr lang="ru-RU" sz="2800" dirty="0">
                <a:solidFill>
                  <a:schemeClr val="bg1"/>
                </a:solidFill>
              </a:rPr>
              <a:t> и, прежде всего, — операционных систем, систем управления базами данных и программ сетевых протоколов.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Наиболее </a:t>
            </a:r>
            <a:r>
              <a:rPr lang="ru-RU" sz="2800" dirty="0">
                <a:solidFill>
                  <a:schemeClr val="bg1"/>
                </a:solidFill>
              </a:rPr>
              <a:t>распространенным способом защиты таких компонентов является выделение </a:t>
            </a:r>
            <a:r>
              <a:rPr lang="ru-RU" sz="2800" u="sng" dirty="0">
                <a:solidFill>
                  <a:schemeClr val="bg1"/>
                </a:solidFill>
              </a:rPr>
              <a:t>специального режима функционирования процессора</a:t>
            </a:r>
            <a:r>
              <a:rPr lang="ru-RU" sz="2800" dirty="0">
                <a:solidFill>
                  <a:schemeClr val="bg1"/>
                </a:solidFill>
              </a:rPr>
              <a:t> (режима управления), и </a:t>
            </a:r>
            <a:r>
              <a:rPr lang="ru-RU" sz="2800" u="sng" dirty="0">
                <a:solidFill>
                  <a:schemeClr val="bg1"/>
                </a:solidFill>
              </a:rPr>
              <a:t>изоляции программ пользователей </a:t>
            </a:r>
            <a:r>
              <a:rPr lang="ru-RU" sz="2800" dirty="0">
                <a:solidFill>
                  <a:schemeClr val="bg1"/>
                </a:solidFill>
              </a:rPr>
              <a:t>от работы в этом режиме.</a:t>
            </a:r>
          </a:p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6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Основные принципы построения систем защиты информации в АС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2.</a:t>
            </a:r>
            <a:r>
              <a:rPr lang="ru-RU" sz="2800" b="1" i="1" dirty="0" smtClean="0"/>
              <a:t>В </a:t>
            </a:r>
            <a:r>
              <a:rPr lang="ru-RU" sz="2800" b="1" i="1" dirty="0"/>
              <a:t>нормальных условиях доступ к механизму защиты должен отсутствовать</a:t>
            </a:r>
            <a:r>
              <a:rPr lang="ru-RU" sz="2800" dirty="0">
                <a:solidFill>
                  <a:schemeClr val="bg1"/>
                </a:solidFill>
              </a:rPr>
              <a:t>, и для работы системы необходимо, чтобы выполнялись определенные условия, при которых доступ к механизму защиты становится невозможным.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Кроме </a:t>
            </a:r>
            <a:r>
              <a:rPr lang="ru-RU" sz="2800" dirty="0">
                <a:solidFill>
                  <a:schemeClr val="bg1"/>
                </a:solidFill>
              </a:rPr>
              <a:t>того, считается, что запрет доступа при отсутствии особых указаний обеспечивает высокую степень надежности механизма защиты. Ошибка в определении полномочий пользователя в системе защиты, основанной на использовании разрешений, приводит к расширению сферы запретов. Эту ошибку легче обнаружить и она не разрушит общего статуса защиты.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Однако </a:t>
            </a:r>
            <a:r>
              <a:rPr lang="ru-RU" sz="2800" dirty="0">
                <a:solidFill>
                  <a:schemeClr val="bg1"/>
                </a:solidFill>
              </a:rPr>
              <a:t>совокупности этих мер недостаточно для гарантированного перекрытия всех возможных каналов злоумышленных действий над общесистемными программными компонентами.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Все </a:t>
            </a:r>
            <a:r>
              <a:rPr lang="ru-RU" sz="2800" dirty="0">
                <a:solidFill>
                  <a:schemeClr val="bg1"/>
                </a:solidFill>
              </a:rPr>
              <a:t>рассмотренные </a:t>
            </a:r>
            <a:r>
              <a:rPr lang="ru-RU" sz="2800" dirty="0" smtClean="0">
                <a:solidFill>
                  <a:schemeClr val="bg1"/>
                </a:solidFill>
              </a:rPr>
              <a:t>средства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во-первых</a:t>
            </a:r>
            <a:r>
              <a:rPr lang="ru-RU" sz="2800" dirty="0">
                <a:solidFill>
                  <a:schemeClr val="bg1"/>
                </a:solidFill>
              </a:rPr>
              <a:t>, не гарантируют распознавания (обнаружения) факта подмены общесистемных компонентов,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b="1" dirty="0" smtClean="0">
                <a:solidFill>
                  <a:schemeClr val="bg1"/>
                </a:solidFill>
              </a:rPr>
              <a:t>во-вторых</a:t>
            </a:r>
            <a:r>
              <a:rPr lang="ru-RU" sz="2800" dirty="0">
                <a:solidFill>
                  <a:schemeClr val="bg1"/>
                </a:solidFill>
              </a:rPr>
              <a:t>, не обеспечивают защиту от злоумышленных действий системных программистов, и,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b="1" dirty="0" smtClean="0">
                <a:solidFill>
                  <a:schemeClr val="bg1"/>
                </a:solidFill>
              </a:rPr>
              <a:t>в-третьих</a:t>
            </a:r>
            <a:r>
              <a:rPr lang="ru-RU" sz="2800" dirty="0">
                <a:solidFill>
                  <a:schemeClr val="bg1"/>
                </a:solidFill>
              </a:rPr>
              <a:t>, искусные злоумышленники могут преодолеть такую защиту.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6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связи с этим необходимо применять ряд дополнительных мер, основными из которых являются следующие.</a:t>
            </a: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Периодическая проверка программ по </a:t>
            </a:r>
            <a:r>
              <a:rPr lang="ru-RU" sz="2800" u="sng" dirty="0">
                <a:solidFill>
                  <a:schemeClr val="bg1"/>
                </a:solidFill>
              </a:rPr>
              <a:t>контрольным суммам</a:t>
            </a:r>
            <a:r>
              <a:rPr lang="ru-RU" sz="2800" dirty="0">
                <a:solidFill>
                  <a:schemeClr val="bg1"/>
                </a:solidFill>
              </a:rPr>
              <a:t>, причем для повышения надежности проверок рекомендуется производить как</a:t>
            </a:r>
            <a:r>
              <a:rPr lang="ru-RU" sz="2800" b="1" dirty="0">
                <a:solidFill>
                  <a:schemeClr val="bg1"/>
                </a:solidFill>
              </a:rPr>
              <a:t> общее </a:t>
            </a:r>
            <a:r>
              <a:rPr lang="ru-RU" sz="2800" dirty="0">
                <a:solidFill>
                  <a:schemeClr val="bg1"/>
                </a:solidFill>
              </a:rPr>
              <a:t>(всего программного комплекса) </a:t>
            </a:r>
            <a:r>
              <a:rPr lang="ru-RU" sz="2800" b="1" dirty="0">
                <a:solidFill>
                  <a:schemeClr val="bg1"/>
                </a:solidFill>
              </a:rPr>
              <a:t>контрольное</a:t>
            </a:r>
            <a:r>
              <a:rPr lang="ru-RU" sz="2800" dirty="0">
                <a:solidFill>
                  <a:schemeClr val="bg1"/>
                </a:solidFill>
              </a:rPr>
              <a:t> суммирование, так и </a:t>
            </a:r>
            <a:r>
              <a:rPr lang="ru-RU" sz="2800" b="1" dirty="0">
                <a:solidFill>
                  <a:schemeClr val="bg1"/>
                </a:solidFill>
              </a:rPr>
              <a:t>фрагментарное</a:t>
            </a:r>
            <a:r>
              <a:rPr lang="ru-RU" sz="2800" dirty="0">
                <a:solidFill>
                  <a:schemeClr val="bg1"/>
                </a:solidFill>
              </a:rPr>
              <a:t> (отдельных блоков, отдельных строк, по заданному маршруту). При этом способ получения </a:t>
            </a:r>
            <a:r>
              <a:rPr lang="ru-RU" sz="2800" b="1" u="sng" dirty="0">
                <a:solidFill>
                  <a:schemeClr val="bg1"/>
                </a:solidFill>
              </a:rPr>
              <a:t>контрольной суммы </a:t>
            </a:r>
            <a:r>
              <a:rPr lang="ru-RU" sz="2800" dirty="0">
                <a:solidFill>
                  <a:schemeClr val="bg1"/>
                </a:solidFill>
              </a:rPr>
              <a:t>рекомендуется сохранить в тайне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hangingPunct="0"/>
            <a:endParaRPr lang="ru-RU" sz="2800" b="1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b="1" dirty="0" smtClean="0">
                <a:solidFill>
                  <a:schemeClr val="bg1"/>
                </a:solidFill>
              </a:rPr>
              <a:t>Перезагрузка</a:t>
            </a:r>
            <a:r>
              <a:rPr lang="ru-RU" sz="2800" dirty="0">
                <a:solidFill>
                  <a:schemeClr val="bg1"/>
                </a:solidFill>
              </a:rPr>
              <a:t>, т.е. периодическое обновление ранее загружаемых в ОП программ (или наиболее ответственных их компонентов), причем команды на </a:t>
            </a:r>
            <a:r>
              <a:rPr lang="ru-RU" sz="2800" b="1" u="sng" dirty="0">
                <a:solidFill>
                  <a:schemeClr val="bg1"/>
                </a:solidFill>
              </a:rPr>
              <a:t>обновление программ должны поддаваться особо защищаемой управляющей программой</a:t>
            </a:r>
            <a:r>
              <a:rPr lang="ru-RU" sz="2800" b="1" dirty="0" smtClean="0">
                <a:solidFill>
                  <a:schemeClr val="bg1"/>
                </a:solidFill>
              </a:rPr>
              <a:t>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Организация </a:t>
            </a:r>
            <a:r>
              <a:rPr lang="ru-RU" sz="2800" b="1" dirty="0">
                <a:solidFill>
                  <a:schemeClr val="bg1"/>
                </a:solidFill>
              </a:rPr>
              <a:t>специальных точек входа</a:t>
            </a:r>
            <a:r>
              <a:rPr lang="ru-RU" sz="2800" dirty="0">
                <a:solidFill>
                  <a:schemeClr val="bg1"/>
                </a:solidFill>
              </a:rPr>
              <a:t>, т.е. нескольких нестандартных (сохраняемых в тайне и периодически изменяемых) </a:t>
            </a:r>
            <a:r>
              <a:rPr lang="ru-RU" sz="2800" u="sng" dirty="0">
                <a:solidFill>
                  <a:schemeClr val="bg1"/>
                </a:solidFill>
              </a:rPr>
              <a:t>адресов обращения </a:t>
            </a:r>
            <a:r>
              <a:rPr lang="ru-RU" sz="2800" dirty="0">
                <a:solidFill>
                  <a:schemeClr val="bg1"/>
                </a:solidFill>
              </a:rPr>
              <a:t>к программам и их отдельным блокам.</a:t>
            </a:r>
          </a:p>
          <a:p>
            <a:pPr marL="457200" lvl="0" indent="-457200" hangingPunct="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6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hangingPunct="0"/>
            <a:endParaRPr lang="ru-RU" sz="2800" b="1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b="1" dirty="0" smtClean="0">
                <a:solidFill>
                  <a:schemeClr val="bg1"/>
                </a:solidFill>
              </a:rPr>
              <a:t>Дублирование </a:t>
            </a:r>
            <a:r>
              <a:rPr lang="ru-RU" sz="2800" b="1" dirty="0">
                <a:solidFill>
                  <a:schemeClr val="bg1"/>
                </a:solidFill>
              </a:rPr>
              <a:t>программ </a:t>
            </a:r>
            <a:r>
              <a:rPr lang="ru-RU" sz="2800" dirty="0">
                <a:solidFill>
                  <a:schemeClr val="bg1"/>
                </a:solidFill>
              </a:rPr>
              <a:t>с обязательным сравнение перед исполнением, хотя бы двух копий защищаемых программ.</a:t>
            </a:r>
          </a:p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Криптографическое закрытие программ</a:t>
            </a:r>
            <a:r>
              <a:rPr lang="ru-RU" sz="2800" dirty="0">
                <a:solidFill>
                  <a:schemeClr val="bg1"/>
                </a:solidFill>
              </a:rPr>
              <a:t>, причем снятие шифра должно осуществляться непосредственно перед использованием.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ru-RU" sz="2800" dirty="0" smtClean="0">
                <a:solidFill>
                  <a:schemeClr val="bg1"/>
                </a:solidFill>
              </a:rPr>
              <a:t>Все </a:t>
            </a:r>
            <a:r>
              <a:rPr lang="ru-RU" sz="2800" dirty="0">
                <a:solidFill>
                  <a:schemeClr val="bg1"/>
                </a:solidFill>
              </a:rPr>
              <a:t>перечисленные меры сравнительно несложно реализуются программным путем, причем содержание соответствующих программ очевидно.</a:t>
            </a:r>
          </a:p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0" lv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lv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Наиболее </a:t>
            </a:r>
            <a:r>
              <a:rPr lang="ru-RU" sz="2800" dirty="0">
                <a:solidFill>
                  <a:schemeClr val="bg1"/>
                </a:solidFill>
              </a:rPr>
              <a:t>эффективным методом предупреждения несанкционированного использования программ является </a:t>
            </a:r>
            <a:r>
              <a:rPr lang="ru-RU" sz="2800" b="1" i="1" u="sng" dirty="0">
                <a:solidFill>
                  <a:schemeClr val="bg1"/>
                </a:solidFill>
              </a:rPr>
              <a:t>метод модульного диалога</a:t>
            </a:r>
            <a:r>
              <a:rPr lang="ru-RU" sz="2800" dirty="0">
                <a:solidFill>
                  <a:schemeClr val="bg1"/>
                </a:solidFill>
              </a:rPr>
              <a:t>, суть которого может быть представлена следующим образом.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разработке каждого </a:t>
            </a:r>
            <a:r>
              <a:rPr lang="ru-RU" sz="2800" u="sng" dirty="0">
                <a:solidFill>
                  <a:schemeClr val="bg1"/>
                </a:solidFill>
              </a:rPr>
              <a:t>программного модуля </a:t>
            </a:r>
            <a:r>
              <a:rPr lang="ru-RU" sz="2800" dirty="0">
                <a:solidFill>
                  <a:schemeClr val="bg1"/>
                </a:solidFill>
              </a:rPr>
              <a:t>в нем предусматриваются некоторые </a:t>
            </a:r>
            <a:r>
              <a:rPr lang="ru-RU" sz="2800" u="sng" dirty="0">
                <a:solidFill>
                  <a:schemeClr val="bg1"/>
                </a:solidFill>
              </a:rPr>
              <a:t>скрытые процедуры </a:t>
            </a:r>
            <a:r>
              <a:rPr lang="ru-RU" sz="2800" dirty="0">
                <a:solidFill>
                  <a:schemeClr val="bg1"/>
                </a:solidFill>
              </a:rPr>
              <a:t>(сложение по модулю некоторых четных разрядов предъявленного кода или т.п.). 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  Команды этих процедур </a:t>
            </a:r>
            <a:r>
              <a:rPr lang="ru-RU" sz="2800" u="sng" dirty="0">
                <a:solidFill>
                  <a:schemeClr val="bg1"/>
                </a:solidFill>
              </a:rPr>
              <a:t>шифруются</a:t>
            </a:r>
            <a:r>
              <a:rPr lang="ru-RU" sz="2800" dirty="0">
                <a:solidFill>
                  <a:schemeClr val="bg1"/>
                </a:solidFill>
              </a:rPr>
              <a:t> и располагаются в определенных местах модуля, сохраняясь в тайне.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защиты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Кроме </a:t>
            </a:r>
            <a:r>
              <a:rPr lang="ru-RU" sz="2800" dirty="0">
                <a:solidFill>
                  <a:schemeClr val="bg1"/>
                </a:solidFill>
              </a:rPr>
              <a:t>того, определяется </a:t>
            </a:r>
            <a:r>
              <a:rPr lang="ru-RU" sz="2800" u="sng" dirty="0">
                <a:solidFill>
                  <a:schemeClr val="bg1"/>
                </a:solidFill>
              </a:rPr>
              <a:t>некоторый код</a:t>
            </a:r>
            <a:r>
              <a:rPr lang="ru-RU" sz="2800" dirty="0">
                <a:solidFill>
                  <a:schemeClr val="bg1"/>
                </a:solidFill>
              </a:rPr>
              <a:t>, являющийся функцией содержания модуля (например, совокупность разрядов, выбранных из процедур модуля в определенном порядке).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b="1" u="sng" dirty="0" smtClean="0">
                <a:solidFill>
                  <a:schemeClr val="bg1"/>
                </a:solidFill>
              </a:rPr>
              <a:t>Этот </a:t>
            </a:r>
            <a:r>
              <a:rPr lang="ru-RU" sz="2800" b="1" u="sng" dirty="0">
                <a:solidFill>
                  <a:schemeClr val="bg1"/>
                </a:solidFill>
              </a:rPr>
              <a:t>код хранится в защищенном поле памяти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Тогда </a:t>
            </a:r>
            <a:r>
              <a:rPr lang="ru-RU" sz="2800" dirty="0">
                <a:solidFill>
                  <a:schemeClr val="bg1"/>
                </a:solidFill>
              </a:rPr>
              <a:t>при обращении к модулю может быть осуществлена </a:t>
            </a:r>
            <a:r>
              <a:rPr lang="ru-RU" sz="2800" u="sng" dirty="0">
                <a:solidFill>
                  <a:schemeClr val="bg1"/>
                </a:solidFill>
              </a:rPr>
              <a:t>дополнительная проверка</a:t>
            </a:r>
            <a:r>
              <a:rPr lang="ru-RU" sz="2800" dirty="0">
                <a:solidFill>
                  <a:schemeClr val="bg1"/>
                </a:solidFill>
              </a:rPr>
              <a:t>, как на </a:t>
            </a:r>
            <a:r>
              <a:rPr lang="ru-RU" sz="2800" u="sng" dirty="0" err="1">
                <a:solidFill>
                  <a:schemeClr val="bg1"/>
                </a:solidFill>
              </a:rPr>
              <a:t>санкционированность</a:t>
            </a:r>
            <a:r>
              <a:rPr lang="ru-RU" sz="2800" dirty="0">
                <a:solidFill>
                  <a:schemeClr val="bg1"/>
                </a:solidFill>
              </a:rPr>
              <a:t> обращения, так и на </a:t>
            </a:r>
            <a:r>
              <a:rPr lang="ru-RU" sz="2800" u="sng" dirty="0">
                <a:solidFill>
                  <a:schemeClr val="bg1"/>
                </a:solidFill>
              </a:rPr>
              <a:t>подмену программ и внесения в них несанкционированных изменений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повышения уровня защиты контрольные процедуры и контрольные коды могут периодически изменяться.</a:t>
            </a:r>
          </a:p>
          <a:p>
            <a:pPr marL="0" indent="0" hangingPunc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Защита от копирования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Система защиты от </a:t>
            </a:r>
            <a:r>
              <a:rPr lang="ru-RU" sz="2800" u="sng" dirty="0" smtClean="0">
                <a:solidFill>
                  <a:schemeClr val="bg1"/>
                </a:solidFill>
              </a:rPr>
              <a:t>ко</a:t>
            </a:r>
            <a:r>
              <a:rPr lang="ru-RU" sz="2800" u="sng" dirty="0">
                <a:solidFill>
                  <a:schemeClr val="bg1"/>
                </a:solidFill>
              </a:rPr>
              <a:t>п</a:t>
            </a:r>
            <a:r>
              <a:rPr lang="ru-RU" sz="2800" u="sng" dirty="0" smtClean="0">
                <a:solidFill>
                  <a:schemeClr val="bg1"/>
                </a:solidFill>
              </a:rPr>
              <a:t>ирования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или система </a:t>
            </a:r>
            <a:r>
              <a:rPr lang="ru-RU" sz="2800" u="sng" dirty="0">
                <a:solidFill>
                  <a:schemeClr val="bg1"/>
                </a:solidFill>
              </a:rPr>
              <a:t>защиты авторских прав </a:t>
            </a:r>
            <a:r>
              <a:rPr lang="ru-RU" sz="2800" dirty="0">
                <a:solidFill>
                  <a:schemeClr val="bg1"/>
                </a:solidFill>
              </a:rPr>
              <a:t>— это комплекс программных или программно-аппаратных решений, обеспечивающих затруднение или запрещение нелегального определения, использования и (или) изменения программных продуктов.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Наиболее </a:t>
            </a:r>
            <a:r>
              <a:rPr lang="ru-RU" sz="2800" dirty="0">
                <a:solidFill>
                  <a:schemeClr val="bg1"/>
                </a:solidFill>
              </a:rPr>
              <a:t>часто встречающийся способ распространения программ (рассылка или передача на магнитных носителях) накладывает самые жесткие требования на систему защиты.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При </a:t>
            </a:r>
            <a:r>
              <a:rPr lang="ru-RU" sz="2800" dirty="0">
                <a:solidFill>
                  <a:schemeClr val="bg1"/>
                </a:solidFill>
              </a:rPr>
              <a:t>этом у пользователя остается возможность практически неограниченных экспериментов с защищенным программным продуктом.</a:t>
            </a:r>
          </a:p>
          <a:p>
            <a:pPr marL="0" indent="0" hangingPunc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660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Защита от копирования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31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ru-RU" sz="2800" dirty="0" smtClean="0">
                <a:solidFill>
                  <a:schemeClr val="bg1"/>
                </a:solidFill>
              </a:rPr>
              <a:t>Сформулируем </a:t>
            </a:r>
            <a:r>
              <a:rPr lang="ru-RU" sz="2800" dirty="0">
                <a:solidFill>
                  <a:schemeClr val="bg1"/>
                </a:solidFill>
              </a:rPr>
              <a:t>некоторые </a:t>
            </a:r>
            <a:r>
              <a:rPr lang="ru-RU" sz="2800" u="sng" dirty="0">
                <a:solidFill>
                  <a:schemeClr val="bg1"/>
                </a:solidFill>
              </a:rPr>
              <a:t>априорные требования</a:t>
            </a:r>
            <a:r>
              <a:rPr lang="ru-RU" sz="2800" dirty="0">
                <a:solidFill>
                  <a:schemeClr val="bg1"/>
                </a:solidFill>
              </a:rPr>
              <a:t>, выполнение которых существенно повысит надежность системы защиты от копирования.</a:t>
            </a:r>
          </a:p>
          <a:p>
            <a:pPr lvl="0" hangingPunct="0">
              <a:lnSpc>
                <a:spcPts val="3100"/>
              </a:lnSpc>
            </a:pPr>
            <a:r>
              <a:rPr lang="ru-RU" sz="2800" u="sng" dirty="0" err="1">
                <a:solidFill>
                  <a:schemeClr val="bg1"/>
                </a:solidFill>
              </a:rPr>
              <a:t>Некопируемость</a:t>
            </a:r>
            <a:r>
              <a:rPr lang="ru-RU" sz="2800" u="sng" dirty="0">
                <a:solidFill>
                  <a:schemeClr val="bg1"/>
                </a:solidFill>
              </a:rPr>
              <a:t> дисков </a:t>
            </a:r>
            <a:r>
              <a:rPr lang="ru-RU" sz="2800" dirty="0">
                <a:solidFill>
                  <a:schemeClr val="bg1"/>
                </a:solidFill>
              </a:rPr>
              <a:t>(если это необходимо по условиям распространения) автоматическими копировщиками. Данный пункт гарантирует, что для понимания принципа </a:t>
            </a:r>
            <a:r>
              <a:rPr lang="ru-RU" sz="2800" dirty="0" err="1">
                <a:solidFill>
                  <a:schemeClr val="bg1"/>
                </a:solidFill>
              </a:rPr>
              <a:t>некопируемости</a:t>
            </a:r>
            <a:r>
              <a:rPr lang="ru-RU" sz="2800" dirty="0">
                <a:solidFill>
                  <a:schemeClr val="bg1"/>
                </a:solidFill>
              </a:rPr>
              <a:t> необходимо будет ручное изучение структуры диска.</a:t>
            </a:r>
          </a:p>
          <a:p>
            <a:pPr lvl="0" hangingPunct="0">
              <a:lnSpc>
                <a:spcPts val="3100"/>
              </a:lnSpc>
            </a:pPr>
            <a:r>
              <a:rPr lang="ru-RU" sz="2800" u="sng" dirty="0">
                <a:solidFill>
                  <a:schemeClr val="bg1"/>
                </a:solidFill>
              </a:rPr>
              <a:t>Невозможность применения стандартных отладочных средств </a:t>
            </a:r>
            <a:r>
              <a:rPr lang="ru-RU" sz="2800" dirty="0">
                <a:solidFill>
                  <a:schemeClr val="bg1"/>
                </a:solidFill>
              </a:rPr>
              <a:t>при изучении ими логики работы защищенных программ без дополнительных манипуляций с кодом программы или без платы аппаратного отладчика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lvl="0" indent="0" hangingPunct="0">
              <a:lnSpc>
                <a:spcPts val="31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>
                <a:solidFill>
                  <a:schemeClr val="bg1"/>
                </a:solidFill>
              </a:rPr>
              <a:t>В данном случае непрофессионал или программист средней квалификации скорее всего не сможет “пройти” защищенную программу отладчиком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584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Защита от копирования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ts val="24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</a:t>
            </a:r>
          </a:p>
          <a:p>
            <a:pPr lvl="0" hangingPunct="0">
              <a:lnSpc>
                <a:spcPts val="2400"/>
              </a:lnSpc>
            </a:pPr>
            <a:endParaRPr lang="ru-RU" sz="2800" u="sng" dirty="0">
              <a:solidFill>
                <a:schemeClr val="bg1"/>
              </a:solidFill>
            </a:endParaRPr>
          </a:p>
          <a:p>
            <a:pPr lvl="0" hangingPunct="0"/>
            <a:r>
              <a:rPr lang="ru-RU" sz="2800" u="sng" dirty="0" smtClean="0">
                <a:solidFill>
                  <a:schemeClr val="bg1"/>
                </a:solidFill>
              </a:rPr>
              <a:t>Некорректное </a:t>
            </a:r>
            <a:r>
              <a:rPr lang="ru-RU" sz="2800" u="sng" dirty="0">
                <a:solidFill>
                  <a:schemeClr val="bg1"/>
                </a:solidFill>
              </a:rPr>
              <a:t>дизассемблирование </a:t>
            </a:r>
            <a:r>
              <a:rPr lang="ru-RU" sz="2800" dirty="0">
                <a:solidFill>
                  <a:schemeClr val="bg1"/>
                </a:solidFill>
              </a:rPr>
              <a:t>защищенной программы или ее существенно важных фрагментов при </a:t>
            </a:r>
            <a:r>
              <a:rPr lang="ru-RU" sz="2800" u="sng" dirty="0">
                <a:solidFill>
                  <a:schemeClr val="bg1"/>
                </a:solidFill>
              </a:rPr>
              <a:t>применении стандартных пакетов</a:t>
            </a:r>
            <a:r>
              <a:rPr lang="ru-RU" sz="2800" dirty="0">
                <a:solidFill>
                  <a:schemeClr val="bg1"/>
                </a:solidFill>
              </a:rPr>
              <a:t>. Это гарантирует, что для дизассемблирования, в лучшем случае, придется писать специальную программу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lvl="0" hangingPunct="0"/>
            <a:endParaRPr lang="ru-RU" sz="2800" u="sng" dirty="0" smtClean="0">
              <a:solidFill>
                <a:schemeClr val="bg1"/>
              </a:solidFill>
            </a:endParaRPr>
          </a:p>
          <a:p>
            <a:pPr lvl="0" hangingPunct="0"/>
            <a:r>
              <a:rPr lang="ru-RU" sz="2800" u="sng" dirty="0" smtClean="0">
                <a:solidFill>
                  <a:schemeClr val="bg1"/>
                </a:solidFill>
              </a:rPr>
              <a:t>Невозможность </a:t>
            </a:r>
            <a:r>
              <a:rPr lang="ru-RU" sz="2800" u="sng" dirty="0">
                <a:solidFill>
                  <a:schemeClr val="bg1"/>
                </a:solidFill>
              </a:rPr>
              <a:t>трассировки по существенно важным прерываниям</a:t>
            </a:r>
            <a:r>
              <a:rPr lang="ru-RU" sz="2800" dirty="0">
                <a:solidFill>
                  <a:schemeClr val="bg1"/>
                </a:solidFill>
              </a:rPr>
              <a:t> с помощью стандартных средств.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lv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</a:t>
            </a:r>
          </a:p>
          <a:p>
            <a:pPr marL="0" lv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При </a:t>
            </a:r>
            <a:r>
              <a:rPr lang="ru-RU" sz="2800" dirty="0">
                <a:solidFill>
                  <a:schemeClr val="bg1"/>
                </a:solidFill>
              </a:rPr>
              <a:t>этом будет скрыт обмен программы с “внешним миром”, — диском, DOS и т.д.</a:t>
            </a:r>
          </a:p>
          <a:p>
            <a:pPr lvl="0" hangingPunct="0">
              <a:lnSpc>
                <a:spcPts val="2400"/>
              </a:lnSpc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480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Защита от копирования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lvl="0" hangingPunct="0"/>
            <a:endParaRPr lang="ru-RU" sz="2800" u="sng" dirty="0" smtClean="0">
              <a:solidFill>
                <a:schemeClr val="bg1"/>
              </a:solidFill>
            </a:endParaRPr>
          </a:p>
          <a:p>
            <a:pPr lvl="0" hangingPunct="0"/>
            <a:r>
              <a:rPr lang="ru-RU" sz="2800" u="sng" dirty="0" smtClean="0">
                <a:solidFill>
                  <a:schemeClr val="bg1"/>
                </a:solidFill>
              </a:rPr>
              <a:t>Затрудненность изучения структуры </a:t>
            </a:r>
            <a:r>
              <a:rPr lang="ru-RU" sz="2800" dirty="0" smtClean="0">
                <a:solidFill>
                  <a:schemeClr val="bg1"/>
                </a:solidFill>
              </a:rPr>
              <a:t>распознавания индивидуальных параметров АС или технологического анализа применяемых аппаратных средств защиты.</a:t>
            </a:r>
          </a:p>
          <a:p>
            <a:pPr marL="0" lv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   Подразумевается необходимость такого </a:t>
            </a:r>
            <a:r>
              <a:rPr lang="ru-RU" sz="2800" u="sng" dirty="0" smtClean="0">
                <a:solidFill>
                  <a:schemeClr val="bg1"/>
                </a:solidFill>
              </a:rPr>
              <a:t>выбора индивидуальных параметров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чтобы они редко повторялись и трудно обнаруживались; 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в случае применения </a:t>
            </a:r>
            <a:r>
              <a:rPr lang="ru-RU" sz="2800" u="sng" dirty="0" smtClean="0">
                <a:solidFill>
                  <a:schemeClr val="bg1"/>
                </a:solidFill>
              </a:rPr>
              <a:t>аппаратных ключей </a:t>
            </a:r>
            <a:r>
              <a:rPr lang="ru-RU" sz="2800" dirty="0" smtClean="0">
                <a:solidFill>
                  <a:schemeClr val="bg1"/>
                </a:solidFill>
              </a:rPr>
              <a:t>— чтобы их </a:t>
            </a:r>
            <a:r>
              <a:rPr lang="ru-RU" sz="2800" u="sng" dirty="0" smtClean="0">
                <a:solidFill>
                  <a:schemeClr val="bg1"/>
                </a:solidFill>
              </a:rPr>
              <a:t>вскрытие </a:t>
            </a:r>
            <a:r>
              <a:rPr lang="ru-RU" sz="2800" dirty="0" smtClean="0">
                <a:solidFill>
                  <a:schemeClr val="bg1"/>
                </a:solidFill>
              </a:rPr>
              <a:t>не давало существенной </a:t>
            </a:r>
            <a:r>
              <a:rPr lang="ru-RU" sz="2800" u="sng" dirty="0" smtClean="0">
                <a:solidFill>
                  <a:schemeClr val="bg1"/>
                </a:solidFill>
              </a:rPr>
              <a:t>информации</a:t>
            </a:r>
            <a:r>
              <a:rPr lang="ru-RU" sz="2800" dirty="0" smtClean="0">
                <a:solidFill>
                  <a:schemeClr val="bg1"/>
                </a:solidFill>
              </a:rPr>
              <a:t> об их работе.</a:t>
            </a:r>
          </a:p>
          <a:p>
            <a:pPr hangingPunct="0">
              <a:lnSpc>
                <a:spcPts val="22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647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Autofit/>
          </a:bodyPr>
          <a:lstStyle/>
          <a:p>
            <a:pPr hangingPunct="0"/>
            <a:r>
              <a:rPr lang="ru-RU" sz="2800" dirty="0">
                <a:solidFill>
                  <a:schemeClr val="bg1"/>
                </a:solidFill>
              </a:rPr>
              <a:t>Основные принципы построения систем защиты информации в АС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016" y="1052736"/>
            <a:ext cx="8856984" cy="5805264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3.</a:t>
            </a:r>
            <a:r>
              <a:rPr lang="ru-RU" sz="2800" b="1" i="1" dirty="0" smtClean="0"/>
              <a:t>Все </a:t>
            </a:r>
            <a:r>
              <a:rPr lang="ru-RU" sz="2800" b="1" i="1" dirty="0"/>
              <a:t>возможные каналы утечки должны быть перекрыты</a:t>
            </a:r>
            <a:r>
              <a:rPr lang="ru-RU" sz="2800" dirty="0">
                <a:solidFill>
                  <a:schemeClr val="bg1"/>
                </a:solidFill>
              </a:rPr>
              <a:t>. Этот принцип предполагает проверку полномочий любого обращения к любому объекту и является основой системы защиты. Защита управления доступом с учетом этого принципа должна решаться на общесистемном уровне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этом следует учитывать такие режимы работы как: запуск, восстановление после сбоев, выключение и профилактическое обслуживание. Необходимо обеспечить надежное определение источника любого обращения к данным.</a:t>
            </a:r>
          </a:p>
          <a:p>
            <a:pPr marL="0" indent="0" hangingPunct="0">
              <a:lnSpc>
                <a:spcPts val="22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Защита от копирования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Системы </a:t>
            </a:r>
            <a:r>
              <a:rPr lang="ru-RU" sz="2800" dirty="0">
                <a:solidFill>
                  <a:schemeClr val="bg1"/>
                </a:solidFill>
              </a:rPr>
              <a:t>защиты от копирования, как правило, состоят из </a:t>
            </a:r>
            <a:r>
              <a:rPr lang="ru-RU" sz="2800" dirty="0" smtClean="0">
                <a:solidFill>
                  <a:schemeClr val="bg1"/>
                </a:solidFill>
              </a:rPr>
              <a:t>следующих компонентов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hangingPunct="0"/>
            <a:r>
              <a:rPr lang="ru-RU" sz="2800" b="1" u="sng" dirty="0">
                <a:solidFill>
                  <a:schemeClr val="bg1"/>
                </a:solidFill>
              </a:rPr>
              <a:t>Модуль проверки </a:t>
            </a:r>
            <a:r>
              <a:rPr lang="ru-RU" sz="2800" dirty="0">
                <a:solidFill>
                  <a:schemeClr val="bg1"/>
                </a:solidFill>
              </a:rPr>
              <a:t>недублированной или оригинальной информации — проверяет наличие </a:t>
            </a:r>
            <a:r>
              <a:rPr lang="ru-RU" sz="2800" dirty="0" err="1">
                <a:solidFill>
                  <a:schemeClr val="bg1"/>
                </a:solidFill>
              </a:rPr>
              <a:t>некопируемых</a:t>
            </a:r>
            <a:r>
              <a:rPr lang="ru-RU" sz="2800" dirty="0">
                <a:solidFill>
                  <a:schemeClr val="bg1"/>
                </a:solidFill>
              </a:rPr>
              <a:t> признаков на дискете или оригинальной для данной АС информации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</a:p>
          <a:p>
            <a:pPr hangingPunct="0"/>
            <a:r>
              <a:rPr lang="ru-RU" sz="2800" b="1" u="sng" dirty="0">
                <a:solidFill>
                  <a:schemeClr val="bg1"/>
                </a:solidFill>
              </a:rPr>
              <a:t>Модуль защиты от просмотра и анализа </a:t>
            </a:r>
            <a:r>
              <a:rPr lang="ru-RU" sz="2800" dirty="0">
                <a:solidFill>
                  <a:schemeClr val="bg1"/>
                </a:solidFill>
              </a:rPr>
              <a:t>логики системы.</a:t>
            </a:r>
          </a:p>
          <a:p>
            <a:pPr hangingPunct="0"/>
            <a:r>
              <a:rPr lang="ru-RU" sz="2800" b="1" u="sng" dirty="0">
                <a:solidFill>
                  <a:schemeClr val="bg1"/>
                </a:solidFill>
              </a:rPr>
              <a:t>Модуль согласования </a:t>
            </a:r>
            <a:r>
              <a:rPr lang="ru-RU" sz="2800" dirty="0">
                <a:solidFill>
                  <a:schemeClr val="bg1"/>
                </a:solidFill>
              </a:rPr>
              <a:t>с защищенными структурами — обеспечивает правильную работу защищенных программ и адекватное восприятие защищенных данных в случае легальных копий.</a:t>
            </a:r>
          </a:p>
          <a:p>
            <a:pPr hangingPunct="0">
              <a:lnSpc>
                <a:spcPts val="27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 hangingPunct="0">
              <a:lnSpc>
                <a:spcPts val="2700"/>
              </a:lnSpc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57139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Защита от копирования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lvl="0" indent="0" hangingPunct="0">
              <a:lnSpc>
                <a:spcPts val="2700"/>
              </a:lnSpc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  </a:t>
            </a:r>
          </a:p>
          <a:p>
            <a:pPr marL="0" lvl="0" indent="0" hangingPunct="0">
              <a:lnSpc>
                <a:spcPts val="2700"/>
              </a:lnSpc>
              <a:buNone/>
            </a:pP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lvl="0" indent="0" hangingPunc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 </a:t>
            </a:r>
            <a:r>
              <a:rPr lang="ru-RU" sz="2800" dirty="0">
                <a:solidFill>
                  <a:schemeClr val="bg1"/>
                </a:solidFill>
              </a:rPr>
              <a:t>размещению </a:t>
            </a:r>
            <a:r>
              <a:rPr lang="ru-RU" sz="2800" dirty="0" smtClean="0">
                <a:solidFill>
                  <a:schemeClr val="bg1"/>
                </a:solidFill>
              </a:rPr>
              <a:t>модуля </a:t>
            </a:r>
            <a:r>
              <a:rPr lang="ru-RU" sz="2800" dirty="0">
                <a:solidFill>
                  <a:schemeClr val="bg1"/>
                </a:solidFill>
              </a:rPr>
              <a:t>проверки  можно выделить три основных типа системы </a:t>
            </a:r>
            <a:r>
              <a:rPr lang="ru-RU" sz="2800" dirty="0" smtClean="0">
                <a:solidFill>
                  <a:schemeClr val="bg1"/>
                </a:solidFill>
              </a:rPr>
              <a:t>защиты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 hangingPunct="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система с </a:t>
            </a:r>
            <a:r>
              <a:rPr lang="ru-RU" sz="2800" u="sng" dirty="0">
                <a:solidFill>
                  <a:schemeClr val="bg1"/>
                </a:solidFill>
              </a:rPr>
              <a:t>“навесным” проверочным модулем</a:t>
            </a:r>
            <a:r>
              <a:rPr lang="ru-RU" sz="2800" dirty="0">
                <a:solidFill>
                  <a:schemeClr val="bg1"/>
                </a:solidFill>
              </a:rPr>
              <a:t>, созданным по технологии файлового вируса;</a:t>
            </a:r>
          </a:p>
          <a:p>
            <a:pPr marL="457200" indent="-457200" hangingPunct="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системы с </a:t>
            </a:r>
            <a:r>
              <a:rPr lang="ru-RU" sz="2800" u="sng" dirty="0">
                <a:solidFill>
                  <a:schemeClr val="bg1"/>
                </a:solidFill>
              </a:rPr>
              <a:t>внешним проверочным модулем</a:t>
            </a:r>
            <a:r>
              <a:rPr lang="ru-RU" sz="2800" dirty="0">
                <a:solidFill>
                  <a:schemeClr val="bg1"/>
                </a:solidFill>
              </a:rPr>
              <a:t>, вынесенным в отдельную программу;</a:t>
            </a:r>
          </a:p>
          <a:p>
            <a:pPr marL="457200" indent="-457200" hangingPunct="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системы с </a:t>
            </a:r>
            <a:r>
              <a:rPr lang="ru-RU" sz="2800" u="sng" dirty="0">
                <a:solidFill>
                  <a:schemeClr val="bg1"/>
                </a:solidFill>
              </a:rPr>
              <a:t>внутренними функциями проверки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 hangingPunc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40933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911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ядра системы </a:t>
            </a:r>
            <a:r>
              <a:rPr lang="ru-RU" sz="2800" b="1" dirty="0" smtClean="0">
                <a:solidFill>
                  <a:schemeClr val="bg1"/>
                </a:solidFill>
              </a:rPr>
              <a:t>безопасности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116632"/>
            <a:ext cx="9073008" cy="50405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99" y="939143"/>
            <a:ext cx="9001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Все </a:t>
            </a:r>
            <a:r>
              <a:rPr lang="ru-RU" sz="2800" dirty="0">
                <a:solidFill>
                  <a:schemeClr val="bg1"/>
                </a:solidFill>
              </a:rPr>
              <a:t>средства, методы, мероприятия, используемые в АС для ЗИ, должны объединяться в </a:t>
            </a:r>
            <a:r>
              <a:rPr lang="ru-RU" sz="2800" u="sng" dirty="0">
                <a:solidFill>
                  <a:schemeClr val="bg1"/>
                </a:solidFill>
              </a:rPr>
              <a:t>единый механизм защиты. </a:t>
            </a:r>
            <a:endParaRPr lang="en-US" sz="2800" u="sng" dirty="0" smtClean="0">
              <a:solidFill>
                <a:schemeClr val="bg1"/>
              </a:solidFill>
            </a:endParaRPr>
          </a:p>
          <a:p>
            <a:pPr hangingPunct="0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</a:p>
          <a:p>
            <a:pPr hangingPunct="0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При </a:t>
            </a:r>
            <a:r>
              <a:rPr lang="ru-RU" sz="2800" dirty="0">
                <a:solidFill>
                  <a:schemeClr val="bg1"/>
                </a:solidFill>
              </a:rPr>
              <a:t>этом вполне естественно возникает вопрос об организации управления этим механизмом. </a:t>
            </a:r>
            <a:endParaRPr lang="ru-RU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Для </a:t>
            </a:r>
            <a:r>
              <a:rPr lang="ru-RU" sz="2800" dirty="0">
                <a:solidFill>
                  <a:schemeClr val="bg1"/>
                </a:solidFill>
              </a:rPr>
              <a:t>этого в АС выделяется специальный компонент, называемый </a:t>
            </a:r>
            <a:r>
              <a:rPr lang="ru-RU" sz="2800" b="1" i="1" u="sng" dirty="0">
                <a:solidFill>
                  <a:schemeClr val="bg1"/>
                </a:solidFill>
              </a:rPr>
              <a:t>ядром системы безопасности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hangingPunct="0"/>
            <a:r>
              <a:rPr lang="en-US" sz="2400" dirty="0" smtClean="0">
                <a:solidFill>
                  <a:schemeClr val="bg1"/>
                </a:solidFill>
              </a:rPr>
              <a:t>  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401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911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ядра системы </a:t>
            </a:r>
            <a:r>
              <a:rPr lang="ru-RU" sz="2800" b="1" dirty="0" smtClean="0">
                <a:solidFill>
                  <a:schemeClr val="bg1"/>
                </a:solidFill>
              </a:rPr>
              <a:t>безопасности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116632"/>
            <a:ext cx="9073008" cy="50405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99" y="939143"/>
            <a:ext cx="9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ru-RU" sz="24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Комплекс </a:t>
            </a:r>
            <a:r>
              <a:rPr lang="ru-RU" sz="2800" u="sng" dirty="0">
                <a:solidFill>
                  <a:schemeClr val="bg1"/>
                </a:solidFill>
              </a:rPr>
              <a:t>ядра системы безопасности </a:t>
            </a:r>
            <a:r>
              <a:rPr lang="ru-RU" sz="2800" dirty="0">
                <a:solidFill>
                  <a:schemeClr val="bg1"/>
                </a:solidFill>
              </a:rPr>
              <a:t>должен выполнять следующие функции:</a:t>
            </a:r>
          </a:p>
          <a:p>
            <a:pPr marL="342900" lvl="0" indent="-342900" hangingPunct="0">
              <a:buFont typeface="Arial" pitchFamily="34" charset="0"/>
              <a:buChar char="•"/>
            </a:pPr>
            <a:r>
              <a:rPr lang="ru-RU" sz="2800" u="sng" dirty="0">
                <a:solidFill>
                  <a:schemeClr val="bg1"/>
                </a:solidFill>
              </a:rPr>
              <a:t>загрузка</a:t>
            </a:r>
            <a:r>
              <a:rPr lang="ru-RU" sz="2800" dirty="0">
                <a:solidFill>
                  <a:schemeClr val="bg1"/>
                </a:solidFill>
              </a:rPr>
              <a:t> программ защиты;</a:t>
            </a:r>
          </a:p>
          <a:p>
            <a:pPr marL="342900" lvl="0" indent="-342900" hangingPunct="0">
              <a:buFont typeface="Arial" pitchFamily="34" charset="0"/>
              <a:buChar char="•"/>
            </a:pPr>
            <a:r>
              <a:rPr lang="ru-RU" sz="2800" u="sng" dirty="0">
                <a:solidFill>
                  <a:schemeClr val="bg1"/>
                </a:solidFill>
              </a:rPr>
              <a:t>установка и контроль </a:t>
            </a:r>
            <a:r>
              <a:rPr lang="ru-RU" sz="2800" dirty="0">
                <a:solidFill>
                  <a:schemeClr val="bg1"/>
                </a:solidFill>
              </a:rPr>
              <a:t>установки регистров границы зон памяти;</a:t>
            </a:r>
          </a:p>
          <a:p>
            <a:pPr marL="342900" lvl="0" indent="-342900" hangingPunct="0">
              <a:buFont typeface="Arial" pitchFamily="34" charset="0"/>
              <a:buChar char="•"/>
            </a:pPr>
            <a:r>
              <a:rPr lang="ru-RU" sz="2800" u="sng" dirty="0">
                <a:solidFill>
                  <a:schemeClr val="bg1"/>
                </a:solidFill>
              </a:rPr>
              <a:t>контроль своевременности и надежности</a:t>
            </a:r>
            <a:r>
              <a:rPr lang="ru-RU" sz="2800" dirty="0">
                <a:solidFill>
                  <a:schemeClr val="bg1"/>
                </a:solidFill>
              </a:rPr>
              <a:t>, уничтожения остаточной информации, т.е. данных, содержащихся на полях ЗУ, после выполнения задания;</a:t>
            </a:r>
          </a:p>
          <a:p>
            <a:pPr marL="342900" lvl="0" indent="-342900" hangingPunct="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проверка условий разрешения доступа;</a:t>
            </a:r>
          </a:p>
        </p:txBody>
      </p:sp>
    </p:spTree>
    <p:extLst>
      <p:ext uri="{BB962C8B-B14F-4D97-AF65-F5344CB8AC3E}">
        <p14:creationId xmlns:p14="http://schemas.microsoft.com/office/powerpoint/2010/main" val="2764463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911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ядра системы </a:t>
            </a:r>
            <a:r>
              <a:rPr lang="ru-RU" sz="2800" b="1" dirty="0" smtClean="0">
                <a:solidFill>
                  <a:schemeClr val="bg1"/>
                </a:solidFill>
              </a:rPr>
              <a:t>безопасности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116632"/>
            <a:ext cx="9073008" cy="504056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7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99" y="939143"/>
            <a:ext cx="9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dirty="0" smtClean="0">
                <a:solidFill>
                  <a:schemeClr val="bg1"/>
                </a:solidFill>
              </a:rPr>
              <a:t> 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739820"/>
            <a:ext cx="88390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hangingPunct="0">
              <a:buFont typeface="Arial" pitchFamily="34" charset="0"/>
              <a:buChar char="•"/>
            </a:pPr>
            <a:r>
              <a:rPr lang="ru-RU" sz="2800" u="sng" dirty="0">
                <a:solidFill>
                  <a:schemeClr val="bg1"/>
                </a:solidFill>
              </a:rPr>
              <a:t>проверка</a:t>
            </a:r>
            <a:r>
              <a:rPr lang="ru-RU" sz="2800" dirty="0">
                <a:solidFill>
                  <a:schemeClr val="bg1"/>
                </a:solidFill>
              </a:rPr>
              <a:t> распределения и использования паролей и кодов;</a:t>
            </a:r>
          </a:p>
          <a:p>
            <a:pPr marL="342900" lvl="0" indent="-342900" hangingPunct="0">
              <a:buFont typeface="Arial" pitchFamily="34" charset="0"/>
              <a:buChar char="•"/>
            </a:pPr>
            <a:r>
              <a:rPr lang="ru-RU" sz="2800" u="sng" dirty="0">
                <a:solidFill>
                  <a:schemeClr val="bg1"/>
                </a:solidFill>
              </a:rPr>
              <a:t>включение</a:t>
            </a:r>
            <a:r>
              <a:rPr lang="ru-RU" sz="2800" dirty="0">
                <a:solidFill>
                  <a:schemeClr val="bg1"/>
                </a:solidFill>
              </a:rPr>
              <a:t> терминалов пользователей в число работающих и </a:t>
            </a:r>
            <a:r>
              <a:rPr lang="ru-RU" sz="2800" u="sng" dirty="0">
                <a:solidFill>
                  <a:schemeClr val="bg1"/>
                </a:solidFill>
              </a:rPr>
              <a:t>выключение</a:t>
            </a:r>
            <a:r>
              <a:rPr lang="ru-RU" sz="2800" dirty="0">
                <a:solidFill>
                  <a:schemeClr val="bg1"/>
                </a:solidFill>
              </a:rPr>
              <a:t> их из этого числа после завершения работы или после обнаружения несанкционированной деятельности;</a:t>
            </a:r>
          </a:p>
          <a:p>
            <a:pPr marL="342900" lvl="0" indent="-342900" hangingPunct="0">
              <a:buFont typeface="Arial" pitchFamily="34" charset="0"/>
              <a:buChar char="•"/>
            </a:pPr>
            <a:r>
              <a:rPr lang="ru-RU" sz="2800" u="sng" dirty="0">
                <a:solidFill>
                  <a:schemeClr val="bg1"/>
                </a:solidFill>
              </a:rPr>
              <a:t>создание и ведение </a:t>
            </a:r>
            <a:r>
              <a:rPr lang="ru-RU" sz="2800" dirty="0">
                <a:solidFill>
                  <a:schemeClr val="bg1"/>
                </a:solidFill>
              </a:rPr>
              <a:t>массивов данных и полномочий пользователей;</a:t>
            </a:r>
          </a:p>
          <a:p>
            <a:pPr marL="342900" lvl="0" indent="-342900" hangingPunct="0">
              <a:buFont typeface="Arial" pitchFamily="34" charset="0"/>
              <a:buChar char="•"/>
            </a:pPr>
            <a:r>
              <a:rPr lang="ru-RU" sz="2800" u="sng" dirty="0">
                <a:solidFill>
                  <a:schemeClr val="bg1"/>
                </a:solidFill>
              </a:rPr>
              <a:t>текущий контроль </a:t>
            </a:r>
            <a:r>
              <a:rPr lang="ru-RU" sz="2800" dirty="0">
                <a:solidFill>
                  <a:schemeClr val="bg1"/>
                </a:solidFill>
              </a:rPr>
              <a:t>использования данных о полномочиях пользователей</a:t>
            </a:r>
            <a:r>
              <a:rPr lang="ru-RU" sz="2800" dirty="0" smtClean="0">
                <a:solidFill>
                  <a:schemeClr val="bg1"/>
                </a:solidFill>
              </a:rPr>
              <a:t>;</a:t>
            </a:r>
          </a:p>
          <a:p>
            <a:pPr lvl="0" hangingPunct="0"/>
            <a:r>
              <a:rPr lang="ru-RU" sz="2800" dirty="0" smtClean="0">
                <a:solidFill>
                  <a:schemeClr val="bg1"/>
                </a:solidFill>
              </a:rPr>
              <a:t> Основными функциями ядра системы безопасности являются </a:t>
            </a:r>
            <a:r>
              <a:rPr lang="ru-RU" sz="2800" b="1" u="sng" dirty="0" smtClean="0">
                <a:solidFill>
                  <a:schemeClr val="bg1"/>
                </a:solidFill>
              </a:rPr>
              <a:t>контроль, регистрация, уничтожение и сигнализация.</a:t>
            </a:r>
            <a:endParaRPr lang="ru-RU" sz="28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459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контроля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ru-RU" sz="2800" dirty="0">
                <a:solidFill>
                  <a:schemeClr val="bg1"/>
                </a:solidFill>
              </a:rPr>
              <a:t>Основное назначение программы контроля состоит в </a:t>
            </a:r>
            <a:r>
              <a:rPr lang="ru-RU" sz="2800" u="sng" dirty="0">
                <a:solidFill>
                  <a:schemeClr val="bg1"/>
                </a:solidFill>
              </a:rPr>
              <a:t>контроле состояния </a:t>
            </a:r>
            <a:r>
              <a:rPr lang="ru-RU" sz="2800" dirty="0">
                <a:solidFill>
                  <a:schemeClr val="bg1"/>
                </a:solidFill>
              </a:rPr>
              <a:t>основных компонентов механизма защиты, </a:t>
            </a:r>
            <a:r>
              <a:rPr lang="ru-RU" sz="2800" u="sng" dirty="0">
                <a:solidFill>
                  <a:schemeClr val="bg1"/>
                </a:solidFill>
              </a:rPr>
              <a:t>соблюдение правил </a:t>
            </a:r>
            <a:r>
              <a:rPr lang="ru-RU" sz="2800" dirty="0">
                <a:solidFill>
                  <a:schemeClr val="bg1"/>
                </a:solidFill>
              </a:rPr>
              <a:t>использования </a:t>
            </a:r>
            <a:r>
              <a:rPr lang="ru-RU" sz="2800" u="sng" dirty="0">
                <a:solidFill>
                  <a:schemeClr val="bg1"/>
                </a:solidFill>
              </a:rPr>
              <a:t>защищаемых данных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ru-RU" sz="2800" u="sng" dirty="0">
                <a:solidFill>
                  <a:schemeClr val="bg1"/>
                </a:solidFill>
              </a:rPr>
              <a:t>соблюдение правил </a:t>
            </a:r>
            <a:r>
              <a:rPr lang="ru-RU" sz="2800" dirty="0">
                <a:solidFill>
                  <a:schemeClr val="bg1"/>
                </a:solidFill>
              </a:rPr>
              <a:t>использования </a:t>
            </a:r>
            <a:r>
              <a:rPr lang="ru-RU" sz="2800" u="sng" dirty="0">
                <a:solidFill>
                  <a:schemeClr val="bg1"/>
                </a:solidFill>
              </a:rPr>
              <a:t>механизма защиты.</a:t>
            </a:r>
          </a:p>
          <a:p>
            <a:pPr marL="0" indent="0" hangingPunc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</a:t>
            </a:r>
            <a:r>
              <a:rPr lang="ru-RU" sz="2800" b="1" i="1" u="sng" dirty="0" smtClean="0">
                <a:solidFill>
                  <a:schemeClr val="bg1"/>
                </a:solidFill>
              </a:rPr>
              <a:t>Контроль </a:t>
            </a:r>
            <a:r>
              <a:rPr lang="ru-RU" sz="2800" b="1" i="1" u="sng" dirty="0">
                <a:solidFill>
                  <a:schemeClr val="bg1"/>
                </a:solidFill>
              </a:rPr>
              <a:t>состояния компонентов механизма защиты</a:t>
            </a:r>
            <a:r>
              <a:rPr lang="ru-RU" sz="2800" b="1" i="1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заключается в проверке их исправности и способности выполнять свои функции. В простейшем случае программы контроля представляют собой обычные </a:t>
            </a:r>
            <a:r>
              <a:rPr lang="ru-RU" sz="2800" u="sng" dirty="0">
                <a:solidFill>
                  <a:schemeClr val="bg1"/>
                </a:solidFill>
              </a:rPr>
              <a:t>диагностические программы</a:t>
            </a:r>
            <a:r>
              <a:rPr lang="ru-RU" sz="2800" dirty="0">
                <a:solidFill>
                  <a:schemeClr val="bg1"/>
                </a:solidFill>
              </a:rPr>
              <a:t>, с помощью которых проверяется работоспособность технических и программных средств защиты. В развитых вариантах для контроля </a:t>
            </a:r>
            <a:r>
              <a:rPr lang="ru-RU" sz="2800" u="sng" dirty="0">
                <a:solidFill>
                  <a:schemeClr val="bg1"/>
                </a:solidFill>
              </a:rPr>
              <a:t>разрабатывается специальный пакет </a:t>
            </a:r>
            <a:r>
              <a:rPr lang="ru-RU" sz="2800" dirty="0">
                <a:solidFill>
                  <a:schemeClr val="bg1"/>
                </a:solidFill>
              </a:rPr>
              <a:t>программ.</a:t>
            </a:r>
          </a:p>
          <a:p>
            <a:pPr marL="0" indent="0" hangingPunct="0">
              <a:lnSpc>
                <a:spcPts val="27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750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контроля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    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 </a:t>
            </a:r>
            <a:r>
              <a:rPr lang="ru-RU" sz="2800" dirty="0" smtClean="0">
                <a:solidFill>
                  <a:schemeClr val="bg1"/>
                </a:solidFill>
              </a:rPr>
              <a:t>Под </a:t>
            </a:r>
            <a:r>
              <a:rPr lang="ru-RU" sz="2800" b="1" i="1" dirty="0">
                <a:solidFill>
                  <a:schemeClr val="bg1"/>
                </a:solidFill>
              </a:rPr>
              <a:t>регистрацией</a:t>
            </a:r>
            <a:r>
              <a:rPr lang="ru-RU" sz="2800" dirty="0">
                <a:solidFill>
                  <a:schemeClr val="bg1"/>
                </a:solidFill>
              </a:rPr>
              <a:t> в современных системах обеспечения безопасности информации понимают </a:t>
            </a:r>
            <a:r>
              <a:rPr lang="ru-RU" sz="2800" u="sng" dirty="0">
                <a:solidFill>
                  <a:schemeClr val="bg1"/>
                </a:solidFill>
              </a:rPr>
              <a:t>совокупность средств и методов</a:t>
            </a:r>
            <a:r>
              <a:rPr lang="ru-RU" sz="2800" dirty="0">
                <a:solidFill>
                  <a:schemeClr val="bg1"/>
                </a:solidFill>
              </a:rPr>
              <a:t>, используемых для регулярного </a:t>
            </a:r>
            <a:r>
              <a:rPr lang="ru-RU" sz="2800" u="sng" dirty="0">
                <a:solidFill>
                  <a:schemeClr val="bg1"/>
                </a:solidFill>
              </a:rPr>
              <a:t>сбора, фиксации, обработки</a:t>
            </a:r>
            <a:r>
              <a:rPr lang="ru-RU" sz="2800" dirty="0">
                <a:solidFill>
                  <a:schemeClr val="bg1"/>
                </a:solidFill>
              </a:rPr>
              <a:t> выдачи сведений о всех запросах, содержащих обращение к защищаемым данным.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Наиболее </a:t>
            </a:r>
            <a:r>
              <a:rPr lang="ru-RU" sz="2800" dirty="0">
                <a:solidFill>
                  <a:schemeClr val="bg1"/>
                </a:solidFill>
              </a:rPr>
              <a:t>распространенной формой регистрации является </a:t>
            </a:r>
            <a:r>
              <a:rPr lang="ru-RU" sz="2800" u="sng" dirty="0">
                <a:solidFill>
                  <a:schemeClr val="bg1"/>
                </a:solidFill>
              </a:rPr>
              <a:t>программное ведение специальных регистрационных журналов. </a:t>
            </a:r>
            <a:endParaRPr lang="ru-RU" sz="2800" u="sng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ru-RU" sz="2800" dirty="0">
                <a:solidFill>
                  <a:schemeClr val="bg1"/>
                </a:solidFill>
              </a:rPr>
              <a:t>регистрационном журнале рекомендуется фиксировать время поступления запроса, имя терминала, с которого поступил запрос, и т.п. события.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717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контроля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lnSpc>
                <a:spcPts val="2400"/>
              </a:lnSpc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 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Однако, если не принять </a:t>
            </a:r>
            <a:r>
              <a:rPr lang="ru-RU" sz="2800" u="sng" dirty="0" smtClean="0">
                <a:solidFill>
                  <a:schemeClr val="bg1"/>
                </a:solidFill>
              </a:rPr>
              <a:t>специальных мер</a:t>
            </a:r>
            <a:r>
              <a:rPr lang="ru-RU" sz="2800" dirty="0" smtClean="0">
                <a:solidFill>
                  <a:schemeClr val="bg1"/>
                </a:solidFill>
              </a:rPr>
              <a:t>, то при систематическом сборе остаточной информации из журналов можно непосредственно </a:t>
            </a:r>
            <a:r>
              <a:rPr lang="ru-RU" sz="2800" u="sng" dirty="0" smtClean="0">
                <a:solidFill>
                  <a:schemeClr val="bg1"/>
                </a:solidFill>
              </a:rPr>
              <a:t>получить защищаемую информацию</a:t>
            </a:r>
            <a:r>
              <a:rPr lang="ru-RU" sz="2800" dirty="0" smtClean="0">
                <a:solidFill>
                  <a:schemeClr val="bg1"/>
                </a:solidFill>
              </a:rPr>
              <a:t>, а </a:t>
            </a:r>
            <a:r>
              <a:rPr lang="ru-RU" sz="2800" u="sng" dirty="0" smtClean="0">
                <a:solidFill>
                  <a:schemeClr val="bg1"/>
                </a:solidFill>
              </a:rPr>
              <a:t>считав пароли</a:t>
            </a:r>
            <a:r>
              <a:rPr lang="ru-RU" sz="2800" dirty="0" smtClean="0">
                <a:solidFill>
                  <a:schemeClr val="bg1"/>
                </a:solidFill>
              </a:rPr>
              <a:t>, можно </a:t>
            </a:r>
            <a:r>
              <a:rPr lang="ru-RU" sz="2800" u="sng" dirty="0" smtClean="0">
                <a:solidFill>
                  <a:schemeClr val="bg1"/>
                </a:solidFill>
              </a:rPr>
              <a:t>замаскироваться под зарегистрированного пользователя </a:t>
            </a:r>
            <a:r>
              <a:rPr lang="ru-RU" sz="2800" dirty="0" smtClean="0">
                <a:solidFill>
                  <a:schemeClr val="bg1"/>
                </a:solidFill>
              </a:rPr>
              <a:t>и получить несанкционированный доступ к данным в соответствии с его полномочиями.</a:t>
            </a:r>
            <a:r>
              <a:rPr lang="ru-RU" sz="2800" dirty="0"/>
              <a:t> </a:t>
            </a:r>
            <a:endParaRPr lang="en-US" sz="2800" dirty="0" smtClean="0"/>
          </a:p>
          <a:p>
            <a:pPr marL="0" indent="0" hangingPunc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Поэтому </a:t>
            </a:r>
            <a:r>
              <a:rPr lang="ru-RU" sz="2800" dirty="0">
                <a:solidFill>
                  <a:schemeClr val="bg1"/>
                </a:solidFill>
              </a:rPr>
              <a:t>надежная ЗИ невозможна без принятия мер для </a:t>
            </a:r>
            <a:r>
              <a:rPr lang="ru-RU" sz="2800" u="sng" dirty="0" smtClean="0">
                <a:solidFill>
                  <a:schemeClr val="bg1"/>
                </a:solidFill>
              </a:rPr>
              <a:t>своевременного </a:t>
            </a:r>
            <a:r>
              <a:rPr lang="ru-RU" sz="2800" u="sng" dirty="0">
                <a:solidFill>
                  <a:schemeClr val="bg1"/>
                </a:solidFill>
              </a:rPr>
              <a:t>уничтожения остаточной информации. </a:t>
            </a:r>
            <a:endParaRPr lang="ru-RU" sz="2800" u="sng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ru-RU" sz="2800" dirty="0" smtClean="0">
                <a:solidFill>
                  <a:schemeClr val="bg1"/>
                </a:solidFill>
              </a:rPr>
              <a:t>Такое </a:t>
            </a:r>
            <a:r>
              <a:rPr lang="ru-RU" sz="2800" dirty="0">
                <a:solidFill>
                  <a:schemeClr val="bg1"/>
                </a:solidFill>
              </a:rPr>
              <a:t>уничтожение может быть надежно осуществлено двух-, трехкратной записью в соответствующих областях памяти произвольной комбинацией нулей и единиц.</a:t>
            </a:r>
          </a:p>
          <a:p>
            <a:pPr marL="0" indent="0" hangingPunct="0"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15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контроля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endParaRPr lang="ru-RU" sz="24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Под </a:t>
            </a:r>
            <a:r>
              <a:rPr lang="ru-RU" sz="2800" b="1" i="1" u="sng" dirty="0">
                <a:solidFill>
                  <a:schemeClr val="bg1"/>
                </a:solidFill>
              </a:rPr>
              <a:t>аварийным уничтожением </a:t>
            </a:r>
            <a:r>
              <a:rPr lang="ru-RU" sz="2800" dirty="0">
                <a:solidFill>
                  <a:schemeClr val="bg1"/>
                </a:solidFill>
              </a:rPr>
              <a:t>информации понимают такое ее уничтожение, которое осуществляется по специальным командам в тех случаях, когда обнаруживается неотвратимая опасность несанкционированного доступа. 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Осуществляется </a:t>
            </a:r>
            <a:r>
              <a:rPr lang="ru-RU" sz="2800" dirty="0">
                <a:solidFill>
                  <a:schemeClr val="bg1"/>
                </a:solidFill>
              </a:rPr>
              <a:t>оно программными средствами путем посылки в соответствующие области памяти комбинаций нулей и единиц.</a:t>
            </a:r>
          </a:p>
          <a:p>
            <a:pPr marL="0" indent="0" hangingPunct="0">
              <a:buNone/>
            </a:pPr>
            <a:r>
              <a:rPr lang="en-US" sz="2800" i="1" dirty="0" smtClean="0">
                <a:solidFill>
                  <a:schemeClr val="bg1"/>
                </a:solidFill>
              </a:rPr>
              <a:t>  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035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</p:spPr>
        <p:txBody>
          <a:bodyPr>
            <a:noAutofit/>
          </a:bodyPr>
          <a:lstStyle/>
          <a:p>
            <a:pPr hangingPunct="0"/>
            <a:r>
              <a:rPr lang="ru-RU" sz="2800" b="1" dirty="0">
                <a:solidFill>
                  <a:schemeClr val="bg1"/>
                </a:solidFill>
              </a:rPr>
              <a:t>Программы контроля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92" y="548680"/>
            <a:ext cx="9073008" cy="6309320"/>
          </a:xfrm>
        </p:spPr>
        <p:txBody>
          <a:bodyPr>
            <a:noAutofit/>
          </a:bodyPr>
          <a:lstStyle/>
          <a:p>
            <a:pPr marL="0" indent="0" hangingPunct="0">
              <a:buNone/>
            </a:pPr>
            <a:endParaRPr lang="ru-RU" sz="2800" b="1" i="1" u="sng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ru-RU" sz="2800" b="1" i="1" u="sng" dirty="0">
                <a:solidFill>
                  <a:schemeClr val="bg1"/>
                </a:solidFill>
              </a:rPr>
              <a:t> </a:t>
            </a:r>
            <a:r>
              <a:rPr lang="ru-RU" sz="2800" b="1" i="1" u="sng" dirty="0" smtClean="0">
                <a:solidFill>
                  <a:schemeClr val="bg1"/>
                </a:solidFill>
              </a:rPr>
              <a:t> </a:t>
            </a:r>
            <a:endParaRPr lang="en-US" sz="2800" b="1" i="1" u="sng" dirty="0" smtClean="0">
              <a:solidFill>
                <a:schemeClr val="bg1"/>
              </a:solidFill>
            </a:endParaRPr>
          </a:p>
          <a:p>
            <a:pPr marL="0" indent="0" hangingPunct="0">
              <a:buNone/>
            </a:pPr>
            <a:r>
              <a:rPr lang="en-US" sz="2800" b="1" i="1" u="sng" dirty="0">
                <a:solidFill>
                  <a:schemeClr val="bg1"/>
                </a:solidFill>
              </a:rPr>
              <a:t> </a:t>
            </a:r>
            <a:r>
              <a:rPr lang="en-US" sz="2800" b="1" i="1" u="sng" dirty="0" smtClean="0">
                <a:solidFill>
                  <a:schemeClr val="bg1"/>
                </a:solidFill>
              </a:rPr>
              <a:t> </a:t>
            </a:r>
            <a:r>
              <a:rPr lang="ru-RU" sz="2800" b="1" i="1" u="sng" dirty="0" smtClean="0">
                <a:solidFill>
                  <a:schemeClr val="bg1"/>
                </a:solidFill>
              </a:rPr>
              <a:t>Программы </a:t>
            </a:r>
            <a:r>
              <a:rPr lang="ru-RU" sz="2800" b="1" i="1" u="sng" dirty="0">
                <a:solidFill>
                  <a:schemeClr val="bg1"/>
                </a:solidFill>
              </a:rPr>
              <a:t>сигнализации </a:t>
            </a:r>
            <a:r>
              <a:rPr lang="ru-RU" sz="2800" dirty="0" smtClean="0">
                <a:solidFill>
                  <a:schemeClr val="bg1"/>
                </a:solidFill>
              </a:rPr>
              <a:t>предназначены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с </a:t>
            </a:r>
            <a:r>
              <a:rPr lang="ru-RU" sz="2800" dirty="0">
                <a:solidFill>
                  <a:schemeClr val="bg1"/>
                </a:solidFill>
              </a:rPr>
              <a:t>одной стороны, </a:t>
            </a:r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u="sng" dirty="0">
                <a:solidFill>
                  <a:schemeClr val="bg1"/>
                </a:solidFill>
              </a:rPr>
              <a:t>предупреждения пользователей </a:t>
            </a:r>
            <a:r>
              <a:rPr lang="ru-RU" sz="2800" dirty="0">
                <a:solidFill>
                  <a:schemeClr val="bg1"/>
                </a:solidFill>
              </a:rPr>
              <a:t>о необходимости соблюдать предосторожности при работе с секретными данными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endParaRPr lang="en-US" sz="2800" dirty="0" smtClean="0">
              <a:solidFill>
                <a:schemeClr val="bg1"/>
              </a:solidFill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с другой, — для своевременного </a:t>
            </a:r>
            <a:r>
              <a:rPr lang="ru-RU" sz="2800" u="sng" dirty="0">
                <a:solidFill>
                  <a:schemeClr val="bg1"/>
                </a:solidFill>
              </a:rPr>
              <a:t>предупреждения специалистов службы </a:t>
            </a:r>
            <a:r>
              <a:rPr lang="ru-RU" sz="2800" dirty="0">
                <a:solidFill>
                  <a:schemeClr val="bg1"/>
                </a:solidFill>
              </a:rPr>
              <a:t>безопасности, администрации и пользователей АС о несанкционированных действиях.</a:t>
            </a:r>
          </a:p>
          <a:p>
            <a:pPr hangingPunct="0">
              <a:lnSpc>
                <a:spcPts val="24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69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10476</TotalTime>
  <Words>7257</Words>
  <Application>Microsoft Office PowerPoint</Application>
  <PresentationFormat>Экран (4:3)</PresentationFormat>
  <Paragraphs>588</Paragraphs>
  <Slides>101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101</vt:i4>
      </vt:variant>
    </vt:vector>
  </HeadingPairs>
  <TitlesOfParts>
    <vt:vector size="102" baseType="lpstr">
      <vt:lpstr>Тема Office</vt:lpstr>
      <vt:lpstr>Программные средства защиты</vt:lpstr>
      <vt:lpstr>Программные средства защиты</vt:lpstr>
      <vt:lpstr>Программные средства защиты</vt:lpstr>
      <vt:lpstr>Программные средства защиты</vt:lpstr>
      <vt:lpstr>Программные средства защиты</vt:lpstr>
      <vt:lpstr>Программные средства защиты</vt:lpstr>
      <vt:lpstr>Основные принципы построения систем защиты информации в АС</vt:lpstr>
      <vt:lpstr>Основные принципы построения систем защиты информации в АС</vt:lpstr>
      <vt:lpstr>Основные принципы построения систем защиты информации в АС</vt:lpstr>
      <vt:lpstr>Основные принципы построения систем защиты информации в АС</vt:lpstr>
      <vt:lpstr>Основные принципы построения систем защиты информации в АС</vt:lpstr>
      <vt:lpstr>Основные принципы построения систем защиты информации в АС</vt:lpstr>
      <vt:lpstr>Основные принципы построения систем защиты информации в АС</vt:lpstr>
      <vt:lpstr>Программные средства защиты информации</vt:lpstr>
      <vt:lpstr>Программные средства защиты информации</vt:lpstr>
      <vt:lpstr>Программные средства защиты информации</vt:lpstr>
      <vt:lpstr>Программные средства защиты информации</vt:lpstr>
      <vt:lpstr>Программные средства защиты информации</vt:lpstr>
      <vt:lpstr>Программные средства защиты информации</vt:lpstr>
      <vt:lpstr>Программные средства защиты информации</vt:lpstr>
      <vt:lpstr>Программные средства защиты информации</vt:lpstr>
      <vt:lpstr>Классификация программных СЗИ</vt:lpstr>
      <vt:lpstr>Классификация программных СЗИ</vt:lpstr>
      <vt:lpstr>Программы внешней защиты</vt:lpstr>
      <vt:lpstr>Программы внешней защиты</vt:lpstr>
      <vt:lpstr>Программы внешней защиты</vt:lpstr>
      <vt:lpstr>Программы внешней защиты</vt:lpstr>
      <vt:lpstr>Программы внешней защиты</vt:lpstr>
      <vt:lpstr>Программы внешней защиты</vt:lpstr>
      <vt:lpstr>Программы внешней защиты</vt:lpstr>
      <vt:lpstr>Программы внешней защиты</vt:lpstr>
      <vt:lpstr>Программы внешней защиты</vt:lpstr>
      <vt:lpstr>Программы внутренней защиты</vt:lpstr>
      <vt:lpstr>Программы внутренней защиты</vt:lpstr>
      <vt:lpstr>Программы внутренней защиты</vt:lpstr>
      <vt:lpstr>Программы внутренней защиты</vt:lpstr>
      <vt:lpstr>Программы внутренней защиты</vt:lpstr>
      <vt:lpstr>Программы внутренней защиты</vt:lpstr>
      <vt:lpstr>Программы внутренней защиты</vt:lpstr>
      <vt:lpstr>Программы внутренней защиты</vt:lpstr>
      <vt:lpstr>Программы внутренней защиты</vt:lpstr>
      <vt:lpstr>Простое опознавание пользователя</vt:lpstr>
      <vt:lpstr>Простое опознавание пользователя</vt:lpstr>
      <vt:lpstr>Усложненная процедура опознавания</vt:lpstr>
      <vt:lpstr>Усложненная процедура опознавания</vt:lpstr>
      <vt:lpstr>Усложненная процедура опознавания</vt:lpstr>
      <vt:lpstr>Усложненная процедура опознавания</vt:lpstr>
      <vt:lpstr>Усложненная процедура опознавания</vt:lpstr>
      <vt:lpstr>Усложненная процедура опознавания</vt:lpstr>
      <vt:lpstr>Методы особого надежного опознавания</vt:lpstr>
      <vt:lpstr>Методы особого надежного опознавания</vt:lpstr>
      <vt:lpstr>Методы особого надежного опознавания</vt:lpstr>
      <vt:lpstr>Методы особого надежного опознавания</vt:lpstr>
      <vt:lpstr>Методы опознавания АС и ее элементов пользователем</vt:lpstr>
      <vt:lpstr>Методы опознавания АС и ее элементов пользователем</vt:lpstr>
      <vt:lpstr>Методы опознавания АС и ее элементов пользователем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Проблемы регулирования использования ресурсов</vt:lpstr>
      <vt:lpstr>Программы защиты программ</vt:lpstr>
      <vt:lpstr>Программы защиты программ</vt:lpstr>
      <vt:lpstr>Программы защиты программ</vt:lpstr>
      <vt:lpstr>Программы защиты программ</vt:lpstr>
      <vt:lpstr>Программы защиты программ</vt:lpstr>
      <vt:lpstr>Программы защиты программ</vt:lpstr>
      <vt:lpstr>Программы защиты программ</vt:lpstr>
      <vt:lpstr>Программы защиты программ</vt:lpstr>
      <vt:lpstr>Программы защиты программ</vt:lpstr>
      <vt:lpstr>Программы защиты программ</vt:lpstr>
      <vt:lpstr>Программы защиты программ</vt:lpstr>
      <vt:lpstr>Защита от копирования</vt:lpstr>
      <vt:lpstr>Защита от копирования</vt:lpstr>
      <vt:lpstr>Защита от копирования</vt:lpstr>
      <vt:lpstr>Защита от копирования</vt:lpstr>
      <vt:lpstr>Защита от копирования</vt:lpstr>
      <vt:lpstr>Защита от копирования</vt:lpstr>
      <vt:lpstr>Программы ядра системы безопасности</vt:lpstr>
      <vt:lpstr>Программы ядра системы безопасности</vt:lpstr>
      <vt:lpstr>Программы ядра системы безопасности</vt:lpstr>
      <vt:lpstr>Программы контроля</vt:lpstr>
      <vt:lpstr>Программы контроля</vt:lpstr>
      <vt:lpstr>Программы контроля</vt:lpstr>
      <vt:lpstr>Программы контроля</vt:lpstr>
      <vt:lpstr>Программы контроля</vt:lpstr>
      <vt:lpstr>Программы контроля</vt:lpstr>
      <vt:lpstr>Программы контроля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Подходы к созданию комплексной системы защиты информации</dc:title>
  <dc:creator>Simonov</dc:creator>
  <cp:lastModifiedBy>Пользователь Windows</cp:lastModifiedBy>
  <cp:revision>129</cp:revision>
  <cp:lastPrinted>2012-11-07T06:06:47Z</cp:lastPrinted>
  <dcterms:created xsi:type="dcterms:W3CDTF">2012-11-01T12:03:18Z</dcterms:created>
  <dcterms:modified xsi:type="dcterms:W3CDTF">2020-04-21T07:03:54Z</dcterms:modified>
</cp:coreProperties>
</file>