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57" r:id="rId3"/>
    <p:sldId id="261" r:id="rId4"/>
    <p:sldId id="260" r:id="rId5"/>
    <p:sldId id="266" r:id="rId6"/>
    <p:sldId id="268" r:id="rId7"/>
    <p:sldId id="269" r:id="rId8"/>
    <p:sldId id="267" r:id="rId9"/>
    <p:sldId id="258" r:id="rId10"/>
    <p:sldId id="262" r:id="rId11"/>
    <p:sldId id="263" r:id="rId12"/>
    <p:sldId id="259" r:id="rId13"/>
    <p:sldId id="264" r:id="rId14"/>
    <p:sldId id="265" r:id="rId15"/>
    <p:sldId id="270" r:id="rId16"/>
    <p:sldId id="271" r:id="rId17"/>
    <p:sldId id="272" r:id="rId18"/>
    <p:sldId id="275" r:id="rId19"/>
    <p:sldId id="276" r:id="rId20"/>
    <p:sldId id="273" r:id="rId21"/>
    <p:sldId id="277" r:id="rId22"/>
    <p:sldId id="274" r:id="rId23"/>
    <p:sldId id="27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4BADD-D210-41A1-BF79-B7963F8698D8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9C249-98A1-432B-BF7F-1868C08FFC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075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9C249-98A1-432B-BF7F-1868C08FFC3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422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9C249-98A1-432B-BF7F-1868C08FFC37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086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A4E2-7D13-43BB-978B-4B77F9B49FB6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C819E74-C8D2-49BD-A2D3-F5C1C2C23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16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A4E2-7D13-43BB-978B-4B77F9B49FB6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9E74-C8D2-49BD-A2D3-F5C1C2C23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29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A4E2-7D13-43BB-978B-4B77F9B49FB6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9E74-C8D2-49BD-A2D3-F5C1C2C23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76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A4E2-7D13-43BB-978B-4B77F9B49FB6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9E74-C8D2-49BD-A2D3-F5C1C2C23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36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8A8A4E2-7D13-43BB-978B-4B77F9B49FB6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C819E74-C8D2-49BD-A2D3-F5C1C2C23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77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A4E2-7D13-43BB-978B-4B77F9B49FB6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9E74-C8D2-49BD-A2D3-F5C1C2C23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38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A4E2-7D13-43BB-978B-4B77F9B49FB6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9E74-C8D2-49BD-A2D3-F5C1C2C23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55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A4E2-7D13-43BB-978B-4B77F9B49FB6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9E74-C8D2-49BD-A2D3-F5C1C2C23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58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A4E2-7D13-43BB-978B-4B77F9B49FB6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9E74-C8D2-49BD-A2D3-F5C1C2C23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16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A4E2-7D13-43BB-978B-4B77F9B49FB6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9E74-C8D2-49BD-A2D3-F5C1C2C23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8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A4E2-7D13-43BB-978B-4B77F9B49FB6}" type="datetimeFigureOut">
              <a:rPr lang="ru-RU" smtClean="0"/>
              <a:t>10.02.2021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9E74-C8D2-49BD-A2D3-F5C1C2C23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85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8A8A4E2-7D13-43BB-978B-4B77F9B49FB6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C819E74-C8D2-49BD-A2D3-F5C1C2C23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75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32679" y="1231544"/>
            <a:ext cx="10445087" cy="344963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МЕТРОЛОГИЯ,  СТАНДАРТИЗАЦИЯ и СЕРТИФИКАЦИЯ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57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112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069848" y="-276726"/>
            <a:ext cx="10058400" cy="4812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8917" y="264695"/>
            <a:ext cx="11454062" cy="5907505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sz="2300" dirty="0" smtClean="0"/>
              <a:t>.</a:t>
            </a:r>
          </a:p>
          <a:p>
            <a:pPr marL="0" indent="0" algn="just">
              <a:buNone/>
            </a:pPr>
            <a:r>
              <a:rPr lang="ru-RU" sz="2400" b="1" i="1" dirty="0" smtClean="0"/>
              <a:t>Физическая величина </a:t>
            </a:r>
            <a:r>
              <a:rPr lang="ru-RU" sz="2400" dirty="0" smtClean="0"/>
              <a:t>может быть определена как величина</a:t>
            </a:r>
            <a:r>
              <a:rPr lang="ru-RU" sz="2400" dirty="0"/>
              <a:t>,</a:t>
            </a:r>
            <a:r>
              <a:rPr lang="ru-RU" sz="2400" dirty="0" smtClean="0"/>
              <a:t> свойственная материальным объектам (процессам, явлениям), изучаемым естественными (физика, химия) и техническими науками. </a:t>
            </a:r>
            <a:r>
              <a:rPr lang="ru-RU" sz="2400" b="1" i="1" dirty="0" smtClean="0"/>
              <a:t>Нефизические величины </a:t>
            </a:r>
            <a:r>
              <a:rPr lang="ru-RU" sz="2400" dirty="0" smtClean="0"/>
              <a:t>используются общественными (нефизическими) науками –философией, социологией, экономикой.</a:t>
            </a:r>
          </a:p>
          <a:p>
            <a:pPr marL="0" indent="0" algn="just">
              <a:buNone/>
            </a:pPr>
            <a:r>
              <a:rPr lang="ru-RU" sz="2400" b="1" dirty="0" smtClean="0">
                <a:solidFill>
                  <a:srgbClr val="C00000"/>
                </a:solidFill>
              </a:rPr>
              <a:t>Физическую величину </a:t>
            </a:r>
            <a:r>
              <a:rPr lang="ru-RU" sz="2400" dirty="0" smtClean="0"/>
              <a:t>рассматривают как одно из свойств физического объекта в качественном отношении общее для многих физических объектов, а в количественном – индивидуальное для каждого из них. Индивидуальность в количественном отношении понимают так, что свойство м. б. для одного объекта в определенное число раз больше или меньше, чем для другого.</a:t>
            </a:r>
          </a:p>
          <a:p>
            <a:pPr marL="0" indent="0" algn="just">
              <a:buNone/>
            </a:pPr>
            <a:r>
              <a:rPr lang="ru-RU" sz="2400" i="1" dirty="0">
                <a:solidFill>
                  <a:srgbClr val="0070C0"/>
                </a:solidFill>
              </a:rPr>
              <a:t>Леонард Эйлер определил это так: "величиной называется все, что способно увеличиваться или уменьшаться, или то, к чему можно нечто прибавить или от чего можно отнять".</a:t>
            </a:r>
          </a:p>
          <a:p>
            <a:pPr marL="0" indent="0">
              <a:buNone/>
            </a:pPr>
            <a:r>
              <a:rPr lang="ru-RU" sz="2400" dirty="0" smtClean="0"/>
              <a:t>Физические величины – это измеренные свойства физических объектов и процессов, с помощью которых они м. б. изучены.</a:t>
            </a:r>
          </a:p>
          <a:p>
            <a:pPr marL="0" indent="0">
              <a:buNone/>
            </a:pPr>
            <a:r>
              <a:rPr lang="ru-RU" sz="2400" dirty="0"/>
              <a:t>Физические величины целесообразно разделить на </a:t>
            </a:r>
            <a:r>
              <a:rPr lang="ru-RU" sz="2400" u="sng" dirty="0"/>
              <a:t>измеряемые </a:t>
            </a:r>
            <a:r>
              <a:rPr lang="ru-RU" sz="2400" dirty="0"/>
              <a:t>и </a:t>
            </a:r>
            <a:r>
              <a:rPr lang="ru-RU" sz="2400" u="sng" dirty="0"/>
              <a:t>оцениваемые</a:t>
            </a:r>
            <a:r>
              <a:rPr lang="ru-RU" sz="2400" dirty="0"/>
              <a:t>. </a:t>
            </a:r>
          </a:p>
          <a:p>
            <a:pPr marL="0" indent="0">
              <a:buNone/>
            </a:pPr>
            <a:r>
              <a:rPr lang="ru-RU" sz="2400" dirty="0"/>
              <a:t>Измеряемые ФВ </a:t>
            </a:r>
            <a:r>
              <a:rPr lang="ru-RU" sz="2400" dirty="0" smtClean="0"/>
              <a:t>м. б</a:t>
            </a:r>
            <a:r>
              <a:rPr lang="ru-RU" sz="2400" dirty="0"/>
              <a:t>. выражены количественно в виде определенного числа установленных единиц измерения. Физические величины для которых по тем или иным причинам не существует единиц измерения </a:t>
            </a:r>
            <a:r>
              <a:rPr lang="ru-RU" sz="2400" dirty="0" err="1"/>
              <a:t>м.б</a:t>
            </a:r>
            <a:r>
              <a:rPr lang="ru-RU" sz="2400" dirty="0"/>
              <a:t>. только оценены. Оценивание величины осуществляется при помощи шкал.</a:t>
            </a:r>
          </a:p>
          <a:p>
            <a:pPr marL="0" indent="0">
              <a:buNone/>
            </a:pPr>
            <a:r>
              <a:rPr lang="ru-RU" sz="2400" b="1" dirty="0">
                <a:solidFill>
                  <a:srgbClr val="C00000"/>
                </a:solidFill>
              </a:rPr>
              <a:t>Шкала величины </a:t>
            </a:r>
            <a:r>
              <a:rPr lang="ru-RU" sz="2400" dirty="0"/>
              <a:t>- упорядоченная последовательность её значений, принятая по соглашению на основании результатов точных измерений.</a:t>
            </a:r>
          </a:p>
          <a:p>
            <a:pPr marL="0" indent="0">
              <a:buNone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4144852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-481263"/>
            <a:ext cx="10058400" cy="84222"/>
          </a:xfrm>
        </p:spPr>
        <p:txBody>
          <a:bodyPr>
            <a:normAutofit fontScale="90000"/>
          </a:bodyPr>
          <a:lstStyle/>
          <a:p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3307" y="180474"/>
            <a:ext cx="11249526" cy="6280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более детального изучения ФВ необходимо классифицировать и выявить общие метрологические особенности их отдельных групп.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rgbClr val="C00000"/>
                </a:solidFill>
              </a:rPr>
              <a:t>По видам явлений </a:t>
            </a:r>
            <a:r>
              <a:rPr lang="ru-RU" dirty="0" smtClean="0"/>
              <a:t>ФВ делятся на следующие группы: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ru-RU" dirty="0" smtClean="0"/>
              <a:t> </a:t>
            </a:r>
            <a:r>
              <a:rPr lang="ru-RU" b="1" dirty="0" smtClean="0"/>
              <a:t>вещественные, </a:t>
            </a:r>
            <a:r>
              <a:rPr lang="ru-RU" dirty="0" smtClean="0"/>
              <a:t>т.е. описывающие физические и физико-химические свойства веществ, материалов и изделий из них. К этой группе относятся масса, плотность, электрическое сопротивление, емкость, индуктивность. Иногда указанные ФВ называют </a:t>
            </a:r>
            <a:r>
              <a:rPr lang="ru-RU" b="1" dirty="0" smtClean="0"/>
              <a:t>пассивными. </a:t>
            </a:r>
            <a:r>
              <a:rPr lang="ru-RU" dirty="0" smtClean="0"/>
              <a:t>Для их измерения необходимо использовать вспомогательный источник информации, с помощью которого формируется сигнал измерительной информации. При этом пассивные физические величины преобразуются в активные, которые и измеряются;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ru-RU" dirty="0" smtClean="0"/>
              <a:t> </a:t>
            </a:r>
            <a:r>
              <a:rPr lang="ru-RU" b="1" dirty="0" smtClean="0"/>
              <a:t>энергетические</a:t>
            </a:r>
            <a:r>
              <a:rPr lang="ru-RU" dirty="0" smtClean="0"/>
              <a:t>, т.е. величины, описывающие энергетические характеристики процессов преобразования, передачи и использования энергии. К ним относятся ток, напряжение ,мощность, энергия. Эти величины называют </a:t>
            </a:r>
            <a:r>
              <a:rPr lang="ru-RU" b="1" dirty="0" smtClean="0"/>
              <a:t>активными. </a:t>
            </a:r>
            <a:r>
              <a:rPr lang="ru-RU" dirty="0" smtClean="0"/>
              <a:t>Они </a:t>
            </a:r>
            <a:r>
              <a:rPr lang="ru-RU" dirty="0" err="1" smtClean="0"/>
              <a:t>м.б</a:t>
            </a:r>
            <a:r>
              <a:rPr lang="ru-RU" dirty="0" smtClean="0"/>
              <a:t>. преобразованы  в сигналы измерительной информации без использования вспомогательных источников энергии;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ru-RU" dirty="0"/>
              <a:t> </a:t>
            </a:r>
            <a:r>
              <a:rPr lang="ru-RU" dirty="0" smtClean="0"/>
              <a:t>ФВ, </a:t>
            </a:r>
            <a:r>
              <a:rPr lang="ru-RU" b="1" dirty="0" smtClean="0"/>
              <a:t>характеризующие протекание процессов во времени</a:t>
            </a:r>
            <a:r>
              <a:rPr lang="ru-RU" dirty="0" smtClean="0"/>
              <a:t>. К этой группе относятся различного рода спектральные характеристики, корреляционные функции.</a:t>
            </a:r>
          </a:p>
          <a:p>
            <a:pPr marL="0" indent="0" algn="just">
              <a:buClrTx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6172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264696"/>
            <a:ext cx="10058400" cy="45720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Классификация физических величин</a:t>
            </a:r>
            <a:endParaRPr lang="ru-RU" sz="2800" b="1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180"/>
            <a:ext cx="12192000" cy="5823284"/>
          </a:xfrm>
        </p:spPr>
      </p:pic>
    </p:spTree>
    <p:extLst>
      <p:ext uri="{BB962C8B-B14F-4D97-AF65-F5344CB8AC3E}">
        <p14:creationId xmlns:p14="http://schemas.microsoft.com/office/powerpoint/2010/main" val="3041642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-421105"/>
            <a:ext cx="10058400" cy="4812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1263" y="469232"/>
            <a:ext cx="11020925" cy="570296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 </a:t>
            </a:r>
            <a:r>
              <a:rPr lang="ru-RU" b="1" dirty="0" smtClean="0"/>
              <a:t>принадлежности к различным группам физических процессов </a:t>
            </a:r>
            <a:r>
              <a:rPr lang="ru-RU" dirty="0" smtClean="0"/>
              <a:t>ФВ делятся на: </a:t>
            </a:r>
          </a:p>
          <a:p>
            <a:pPr lvl="7">
              <a:buClrTx/>
              <a:buFont typeface="Wingdings" panose="05000000000000000000" pitchFamily="2" charset="2"/>
              <a:buChar char="Ø"/>
            </a:pPr>
            <a:r>
              <a:rPr lang="ru-RU" dirty="0" smtClean="0"/>
              <a:t> </a:t>
            </a:r>
            <a:r>
              <a:rPr lang="ru-RU" sz="1800" dirty="0" smtClean="0"/>
              <a:t>пространственно-временные, </a:t>
            </a:r>
          </a:p>
          <a:p>
            <a:pPr lvl="7">
              <a:buClrTx/>
              <a:buFont typeface="Wingdings" panose="05000000000000000000" pitchFamily="2" charset="2"/>
              <a:buChar char="Ø"/>
            </a:pPr>
            <a:r>
              <a:rPr lang="ru-RU" sz="1800" dirty="0" smtClean="0"/>
              <a:t>механические,  </a:t>
            </a:r>
          </a:p>
          <a:p>
            <a:pPr lvl="7">
              <a:buClrTx/>
              <a:buFont typeface="Wingdings" panose="05000000000000000000" pitchFamily="2" charset="2"/>
              <a:buChar char="Ø"/>
            </a:pPr>
            <a:r>
              <a:rPr lang="ru-RU" sz="1800" dirty="0" smtClean="0"/>
              <a:t>тепловые, </a:t>
            </a:r>
          </a:p>
          <a:p>
            <a:pPr lvl="7">
              <a:buClrTx/>
              <a:buFont typeface="Wingdings" panose="05000000000000000000" pitchFamily="2" charset="2"/>
              <a:buChar char="Ø"/>
            </a:pPr>
            <a:r>
              <a:rPr lang="ru-RU" sz="1800" dirty="0" smtClean="0"/>
              <a:t>электрические и магнитные, </a:t>
            </a:r>
          </a:p>
          <a:p>
            <a:pPr lvl="7">
              <a:buClrTx/>
              <a:buFont typeface="Wingdings" panose="05000000000000000000" pitchFamily="2" charset="2"/>
              <a:buChar char="Ø"/>
            </a:pPr>
            <a:r>
              <a:rPr lang="ru-RU" sz="1800" dirty="0" smtClean="0"/>
              <a:t>акустические, </a:t>
            </a:r>
          </a:p>
          <a:p>
            <a:pPr lvl="7">
              <a:buClrTx/>
              <a:buFont typeface="Wingdings" panose="05000000000000000000" pitchFamily="2" charset="2"/>
              <a:buChar char="Ø"/>
            </a:pPr>
            <a:r>
              <a:rPr lang="ru-RU" sz="1800" dirty="0" smtClean="0"/>
              <a:t>световые, </a:t>
            </a:r>
          </a:p>
          <a:p>
            <a:pPr lvl="7">
              <a:buClrTx/>
              <a:buFont typeface="Wingdings" panose="05000000000000000000" pitchFamily="2" charset="2"/>
              <a:buChar char="Ø"/>
            </a:pPr>
            <a:r>
              <a:rPr lang="ru-RU" sz="1800" dirty="0" smtClean="0"/>
              <a:t>физико-химические,</a:t>
            </a:r>
          </a:p>
          <a:p>
            <a:pPr lvl="7">
              <a:buClrTx/>
              <a:buFont typeface="Wingdings" panose="05000000000000000000" pitchFamily="2" charset="2"/>
              <a:buChar char="Ø"/>
            </a:pPr>
            <a:r>
              <a:rPr lang="ru-RU" sz="1800" dirty="0" smtClean="0"/>
              <a:t> ионизирующих излучений, </a:t>
            </a:r>
          </a:p>
          <a:p>
            <a:pPr lvl="7">
              <a:buClrTx/>
              <a:buFont typeface="Wingdings" panose="05000000000000000000" pitchFamily="2" charset="2"/>
              <a:buChar char="Ø"/>
            </a:pPr>
            <a:r>
              <a:rPr lang="ru-RU" sz="1800" dirty="0" smtClean="0"/>
              <a:t> атомной и ядерной физики.</a:t>
            </a:r>
          </a:p>
          <a:p>
            <a:pPr marL="0" indent="-45720">
              <a:buClrTx/>
              <a:buNone/>
            </a:pPr>
            <a:r>
              <a:rPr lang="ru-RU" dirty="0" smtClean="0"/>
              <a:t>По </a:t>
            </a:r>
            <a:r>
              <a:rPr lang="ru-RU" b="1" dirty="0" smtClean="0"/>
              <a:t>степени условной независимости от других величин </a:t>
            </a:r>
            <a:r>
              <a:rPr lang="ru-RU" dirty="0" smtClean="0"/>
              <a:t>данной группы ФВ делятся на </a:t>
            </a:r>
            <a:r>
              <a:rPr lang="ru-RU" u="sng" dirty="0" smtClean="0"/>
              <a:t>основные</a:t>
            </a:r>
            <a:r>
              <a:rPr lang="ru-RU" dirty="0" smtClean="0"/>
              <a:t> (условно независимые) и </a:t>
            </a:r>
            <a:r>
              <a:rPr lang="ru-RU" u="sng" dirty="0" smtClean="0"/>
              <a:t>производные</a:t>
            </a:r>
            <a:r>
              <a:rPr lang="ru-RU" dirty="0" smtClean="0"/>
              <a:t> (условно зависимые). В настоящее время в международной системе (СИ) используется </a:t>
            </a:r>
            <a:r>
              <a:rPr lang="ru-RU" b="1" dirty="0" smtClean="0">
                <a:solidFill>
                  <a:srgbClr val="C00000"/>
                </a:solidFill>
              </a:rPr>
              <a:t>семь</a:t>
            </a:r>
            <a:r>
              <a:rPr lang="ru-RU" dirty="0" smtClean="0"/>
              <a:t> основных физических величин: длина, масса, время, термодинамическая температура, сила электрического тока, количество вещества и сила света. </a:t>
            </a:r>
          </a:p>
          <a:p>
            <a:pPr marL="0" indent="-45720">
              <a:buClrTx/>
              <a:buNone/>
            </a:pPr>
            <a:r>
              <a:rPr lang="ru-RU" dirty="0" smtClean="0"/>
              <a:t>По </a:t>
            </a:r>
            <a:r>
              <a:rPr lang="ru-RU" b="1" dirty="0" smtClean="0"/>
              <a:t>наличию размерности </a:t>
            </a:r>
            <a:r>
              <a:rPr lang="ru-RU" dirty="0" smtClean="0"/>
              <a:t>ФВ делятся на размерные, т</a:t>
            </a:r>
            <a:r>
              <a:rPr lang="ru-RU" dirty="0"/>
              <a:t>.</a:t>
            </a:r>
            <a:r>
              <a:rPr lang="ru-RU" dirty="0" smtClean="0"/>
              <a:t> е. имеющие размерность, и безразмерные.</a:t>
            </a:r>
          </a:p>
          <a:p>
            <a:pPr marL="1971400" lvl="7" indent="0">
              <a:buClrTx/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14762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8505" y="484632"/>
            <a:ext cx="11172283" cy="417736"/>
          </a:xfrm>
        </p:spPr>
        <p:txBody>
          <a:bodyPr>
            <a:noAutofit/>
          </a:bodyPr>
          <a:lstStyle/>
          <a:p>
            <a:r>
              <a:rPr lang="ru-RU" sz="2600" b="1" dirty="0" smtClean="0"/>
              <a:t>1.3. Объекты измерений и Размер </a:t>
            </a:r>
            <a:r>
              <a:rPr lang="ru-RU" sz="2600" b="1" dirty="0"/>
              <a:t>измеряемой величины</a:t>
            </a:r>
            <a:r>
              <a:rPr lang="ru-RU" sz="2600" b="1" dirty="0" smtClean="0"/>
              <a:t> </a:t>
            </a:r>
            <a:endParaRPr lang="ru-RU" sz="2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8506" y="1078173"/>
            <a:ext cx="11081084" cy="540684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b="1" dirty="0" smtClean="0">
                <a:solidFill>
                  <a:srgbClr val="C00000"/>
                </a:solidFill>
              </a:rPr>
              <a:t>Объектами измерений</a:t>
            </a:r>
            <a:r>
              <a:rPr lang="ru-RU" dirty="0"/>
              <a:t> могут быть любые параметры физических объектов и процессов, </a:t>
            </a:r>
            <a:r>
              <a:rPr lang="ru-RU" dirty="0" smtClean="0"/>
              <a:t>описывающие </a:t>
            </a:r>
            <a:r>
              <a:rPr lang="ru-RU" dirty="0"/>
              <a:t>их свойства.</a:t>
            </a:r>
          </a:p>
          <a:p>
            <a:pPr lvl="0"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ru-RU" dirty="0" smtClean="0"/>
              <a:t> Измерения</a:t>
            </a:r>
            <a:r>
              <a:rPr lang="ru-RU" dirty="0"/>
              <a:t> </a:t>
            </a:r>
            <a:r>
              <a:rPr lang="ru-RU" b="1" dirty="0"/>
              <a:t>геометрических</a:t>
            </a:r>
            <a:r>
              <a:rPr lang="ru-RU" dirty="0"/>
              <a:t> величин: длин; диаметров; углов; отклонений формы и </a:t>
            </a:r>
            <a:r>
              <a:rPr lang="ru-RU" dirty="0" smtClean="0"/>
              <a:t>  расположения </a:t>
            </a:r>
            <a:r>
              <a:rPr lang="ru-RU" dirty="0"/>
              <a:t>поверхностей; шероховатости поверхностей; зазоров.</a:t>
            </a:r>
          </a:p>
          <a:p>
            <a:pPr lvl="0"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ru-RU" dirty="0" smtClean="0"/>
              <a:t> Измерения</a:t>
            </a:r>
            <a:r>
              <a:rPr lang="ru-RU" dirty="0"/>
              <a:t> </a:t>
            </a:r>
            <a:r>
              <a:rPr lang="ru-RU" b="1" dirty="0"/>
              <a:t>механических и кинематических</a:t>
            </a:r>
            <a:r>
              <a:rPr lang="ru-RU" dirty="0"/>
              <a:t> величин: массы; силы; напряжений и деформаций; </a:t>
            </a:r>
            <a:r>
              <a:rPr lang="ru-RU" dirty="0" smtClean="0"/>
              <a:t> твердости</a:t>
            </a:r>
            <a:r>
              <a:rPr lang="ru-RU" dirty="0"/>
              <a:t>; крутящих моментов; скорости движения и вращения; кинематических параметров зубчатых колёс и передач.</a:t>
            </a:r>
          </a:p>
          <a:p>
            <a:pPr lvl="0"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ru-RU" dirty="0" smtClean="0"/>
              <a:t> Измерения</a:t>
            </a:r>
            <a:r>
              <a:rPr lang="ru-RU" dirty="0"/>
              <a:t> </a:t>
            </a:r>
            <a:r>
              <a:rPr lang="ru-RU" b="1" dirty="0"/>
              <a:t>параметров жидкости и газа</a:t>
            </a:r>
            <a:r>
              <a:rPr lang="ru-RU" dirty="0"/>
              <a:t>: расхода, уровня, объема; статического и динамического давления потока; параметров пограничного слоя.</a:t>
            </a:r>
          </a:p>
          <a:p>
            <a:pPr lvl="0"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ru-RU" i="1" dirty="0" smtClean="0"/>
              <a:t> </a:t>
            </a:r>
            <a:r>
              <a:rPr lang="ru-RU" b="1" dirty="0" smtClean="0"/>
              <a:t>Физико-химические</a:t>
            </a:r>
            <a:r>
              <a:rPr lang="ru-RU" dirty="0"/>
              <a:t> измерения: вязкости; плотности; содержания (концентрации) компонентов в твердых, жидких и газообразных веществах; влажности; электрохимические измерения.</a:t>
            </a:r>
          </a:p>
          <a:p>
            <a:pPr lvl="0"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ru-RU" i="1" dirty="0" smtClean="0"/>
              <a:t> </a:t>
            </a:r>
            <a:r>
              <a:rPr lang="ru-RU" b="1" dirty="0" smtClean="0"/>
              <a:t>Теплофизические </a:t>
            </a:r>
            <a:r>
              <a:rPr lang="ru-RU" b="1" dirty="0"/>
              <a:t>и термодинамические</a:t>
            </a:r>
            <a:r>
              <a:rPr lang="ru-RU" i="1" dirty="0"/>
              <a:t> </a:t>
            </a:r>
            <a:r>
              <a:rPr lang="ru-RU" dirty="0"/>
              <a:t>измерения: температуры; давления, тепловых величин; параметров цикла; </a:t>
            </a:r>
            <a:r>
              <a:rPr lang="ru-RU" dirty="0" err="1"/>
              <a:t>к.п.д</a:t>
            </a:r>
            <a:r>
              <a:rPr lang="ru-RU" dirty="0"/>
              <a:t>.</a:t>
            </a:r>
          </a:p>
          <a:p>
            <a:pPr lvl="0"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ru-RU" i="1" dirty="0" smtClean="0"/>
              <a:t> </a:t>
            </a:r>
            <a:r>
              <a:rPr lang="ru-RU" b="1" dirty="0" smtClean="0"/>
              <a:t>Измерения </a:t>
            </a:r>
            <a:r>
              <a:rPr lang="ru-RU" b="1" dirty="0"/>
              <a:t>времени и частоты</a:t>
            </a:r>
            <a:r>
              <a:rPr lang="ru-RU" dirty="0"/>
              <a:t>: измерение времени и интервалов времени; измерение частоты периодических процессов.</a:t>
            </a:r>
          </a:p>
          <a:p>
            <a:pPr lvl="0"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ru-RU" dirty="0" smtClean="0"/>
              <a:t> Измерения</a:t>
            </a:r>
            <a:r>
              <a:rPr lang="ru-RU" dirty="0"/>
              <a:t> </a:t>
            </a:r>
            <a:r>
              <a:rPr lang="ru-RU" b="1" dirty="0"/>
              <a:t>электрических и магнитных</a:t>
            </a:r>
            <a:r>
              <a:rPr lang="ru-RU" dirty="0"/>
              <a:t> величин: напряжения, силы тока, сопротивления, емкости, индуктивности; параметров магнитных полей; магнитных характеристик материалов.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7572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-204536"/>
            <a:ext cx="1005840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8915" y="336884"/>
            <a:ext cx="11297653" cy="6364705"/>
          </a:xfrm>
        </p:spPr>
        <p:txBody>
          <a:bodyPr>
            <a:normAutofit fontScale="92500" lnSpcReduction="10000"/>
          </a:bodyPr>
          <a:lstStyle/>
          <a:p>
            <a:pPr lvl="0">
              <a:buClrTx/>
              <a:buFont typeface="Wingdings" panose="05000000000000000000" pitchFamily="2" charset="2"/>
              <a:buChar char="q"/>
            </a:pPr>
            <a:r>
              <a:rPr lang="ru-RU" b="1" dirty="0" smtClean="0"/>
              <a:t> Радиоэлектронные</a:t>
            </a:r>
            <a:r>
              <a:rPr lang="ru-RU" dirty="0" smtClean="0"/>
              <a:t> измерения: интенсивности сигналов; параметров формы и спектра сигналов; свойств веществ и материалов радиотехническими методами.</a:t>
            </a:r>
          </a:p>
          <a:p>
            <a:pPr lvl="0">
              <a:buClrTx/>
              <a:buFont typeface="Wingdings" panose="05000000000000000000" pitchFamily="2" charset="2"/>
              <a:buChar char="q"/>
            </a:pPr>
            <a:r>
              <a:rPr lang="ru-RU" dirty="0" smtClean="0"/>
              <a:t> Измерения </a:t>
            </a:r>
            <a:r>
              <a:rPr lang="ru-RU" b="1" dirty="0" smtClean="0"/>
              <a:t>акустических</a:t>
            </a:r>
            <a:r>
              <a:rPr lang="ru-RU" i="1" dirty="0" smtClean="0"/>
              <a:t> </a:t>
            </a:r>
            <a:r>
              <a:rPr lang="ru-RU" b="1" dirty="0" smtClean="0"/>
              <a:t>величин</a:t>
            </a:r>
            <a:r>
              <a:rPr lang="ru-RU" i="1" dirty="0" smtClean="0"/>
              <a:t>:</a:t>
            </a:r>
            <a:r>
              <a:rPr lang="ru-RU" dirty="0" smtClean="0"/>
              <a:t> акустические - в воздушной, газовой и водной средах; акустические - в твердых средах; аудиометрия и измерения уровня шума.</a:t>
            </a:r>
          </a:p>
          <a:p>
            <a:pPr lvl="0">
              <a:buClrTx/>
              <a:buFont typeface="Wingdings" panose="05000000000000000000" pitchFamily="2" charset="2"/>
              <a:buChar char="q"/>
            </a:pPr>
            <a:r>
              <a:rPr lang="ru-RU" b="1" dirty="0" smtClean="0"/>
              <a:t> Оптические и оптико-физические</a:t>
            </a:r>
            <a:r>
              <a:rPr lang="ru-RU" i="1" dirty="0" smtClean="0"/>
              <a:t> </a:t>
            </a:r>
            <a:r>
              <a:rPr lang="ru-RU" dirty="0" smtClean="0"/>
              <a:t>измерения: измерения оптических свойств материалов; энергетических параметров некогерентного оптического излучения; спектральных, частотных характеристик, поляризации лазерного излучения; параметров оптических элементов, оптических характеристик материалов; характеристик фотоматериалов.</a:t>
            </a:r>
          </a:p>
          <a:p>
            <a:pPr lvl="0">
              <a:buClrTx/>
              <a:buFont typeface="Wingdings" panose="05000000000000000000" pitchFamily="2" charset="2"/>
              <a:buChar char="q"/>
            </a:pPr>
            <a:r>
              <a:rPr lang="ru-RU" dirty="0" smtClean="0"/>
              <a:t> Измерения </a:t>
            </a:r>
            <a:r>
              <a:rPr lang="ru-RU" b="1" dirty="0" smtClean="0"/>
              <a:t>ионизирующих излучений и ядерных констант</a:t>
            </a:r>
            <a:r>
              <a:rPr lang="ru-RU" dirty="0" smtClean="0"/>
              <a:t>: дозиметрических характеристик ионизирующих излучений; спектральных характеристик ионизирующих излучений; активности радионуклидов; радиометрических характеристик ионизирующих излучений.</a:t>
            </a:r>
          </a:p>
          <a:p>
            <a:pPr marL="0" lvl="0" indent="0">
              <a:buClrTx/>
              <a:buNone/>
            </a:pPr>
            <a:endParaRPr lang="ru-RU" sz="900" dirty="0" smtClean="0"/>
          </a:p>
          <a:p>
            <a:pPr marL="0" indent="0">
              <a:buNone/>
            </a:pPr>
            <a:r>
              <a:rPr lang="ru-RU" dirty="0" smtClean="0"/>
              <a:t>Целью измерения является получение информации о размере физической величины</a:t>
            </a:r>
            <a:r>
              <a:rPr lang="ru-RU" i="1" dirty="0" smtClean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>
                <a:solidFill>
                  <a:srgbClr val="C00000"/>
                </a:solidFill>
              </a:rPr>
              <a:t>Размер</a:t>
            </a:r>
            <a:r>
              <a:rPr lang="ru-RU" dirty="0" smtClean="0"/>
              <a:t> есть количественная характеристика измеряемой физической величины.</a:t>
            </a:r>
          </a:p>
          <a:p>
            <a:pPr marL="0" indent="0">
              <a:buNone/>
            </a:pPr>
            <a:r>
              <a:rPr lang="ru-RU" dirty="0" smtClean="0"/>
              <a:t>На практике появляется необходимость проводить измерения величин характеризующих свойства явлений и процессов. Некоторые свойства проявляются качественно, другие количественно. </a:t>
            </a:r>
          </a:p>
          <a:p>
            <a:pPr marL="0" indent="0">
              <a:buNone/>
            </a:pPr>
            <a:r>
              <a:rPr lang="ru-RU" dirty="0" smtClean="0"/>
              <a:t>Отображение свойств в виде множества элементов или чисел, или условных знаков представляет собой </a:t>
            </a:r>
            <a:r>
              <a:rPr lang="ru-RU" b="1" dirty="0" smtClean="0"/>
              <a:t>шкалу измерений</a:t>
            </a:r>
            <a:r>
              <a:rPr lang="ru-RU" dirty="0" smtClean="0"/>
              <a:t> этих свойств.</a:t>
            </a:r>
          </a:p>
          <a:p>
            <a:pPr marL="0" indent="0">
              <a:buNone/>
            </a:pPr>
            <a:r>
              <a:rPr lang="ru-RU" b="1" i="1" dirty="0" smtClean="0"/>
              <a:t> </a:t>
            </a:r>
            <a:r>
              <a:rPr lang="ru-RU" b="1" i="1" dirty="0"/>
              <a:t>Шкала измерений </a:t>
            </a:r>
            <a:r>
              <a:rPr lang="ru-RU" dirty="0"/>
              <a:t>— это упорядоченная совокупность значений физической величины, которая служит основой для ее измерения. 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509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136478"/>
            <a:ext cx="10058400" cy="477671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1.4. </a:t>
            </a:r>
            <a:r>
              <a:rPr lang="ru-RU" sz="2800" b="1" dirty="0"/>
              <a:t>Измерительные </a:t>
            </a:r>
            <a:r>
              <a:rPr lang="ru-RU" sz="2800" b="1" dirty="0" smtClean="0"/>
              <a:t>шкалы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785" y="709685"/>
            <a:ext cx="11382233" cy="58958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b="1" dirty="0"/>
              <a:t>Измерение физической величины – </a:t>
            </a:r>
            <a:r>
              <a:rPr lang="ru-RU" dirty="0"/>
              <a:t>это совокупность операций по применению технического средства, хранящего единицу физической величины, обеспечивающих нахождение соотношения измеряемой величины с ее единицей и получение значения этой величины.</a:t>
            </a:r>
          </a:p>
          <a:p>
            <a:pPr marL="0" indent="0" algn="just">
              <a:buNone/>
            </a:pPr>
            <a:r>
              <a:rPr lang="ru-RU" dirty="0"/>
              <a:t>Суть измерения заключается в сравнении. Не существует другого способа получения информации о размере физической величины, кроме как путем сравнения его с другим размером такой же физической величины, т.е. имеющей такую же размерность. Измерение – сравнение размеров опытным путем и это единственный способ получения измерительной информации.</a:t>
            </a:r>
          </a:p>
          <a:p>
            <a:pPr marL="0" indent="0" algn="just">
              <a:buNone/>
            </a:pPr>
            <a:r>
              <a:rPr lang="ru-RU" dirty="0"/>
              <a:t>Измерение – познавательный процесс, заключающийся в сравнении путем физического эксперимента данной физической величины с уже известной физической величиной, принятой за единицу измерения.</a:t>
            </a:r>
          </a:p>
          <a:p>
            <a:pPr marL="0" indent="0">
              <a:buNone/>
            </a:pPr>
            <a:r>
              <a:rPr lang="ru-RU" dirty="0"/>
              <a:t>Свойства тел, веществ, явлений и процессов могут проявляться и качественно, и количественно. Многообразие этих проявлений свойств образуют множества, это может быть множество чисел или каких-либо условных знаков, и которых образуют шкалы</a:t>
            </a:r>
            <a:r>
              <a:rPr lang="ru-RU" dirty="0" smtClean="0"/>
              <a:t>.</a:t>
            </a:r>
            <a:r>
              <a:rPr lang="ru-RU" b="1" i="1" dirty="0"/>
              <a:t> </a:t>
            </a:r>
            <a:endParaRPr lang="ru-RU" b="1" i="1" dirty="0" smtClean="0"/>
          </a:p>
          <a:p>
            <a:pPr marL="0" indent="0">
              <a:buNone/>
            </a:pPr>
            <a:r>
              <a:rPr lang="ru-RU" b="1" dirty="0" smtClean="0"/>
              <a:t>Шкала </a:t>
            </a:r>
            <a:r>
              <a:rPr lang="ru-RU" b="1" dirty="0"/>
              <a:t>физической величины </a:t>
            </a:r>
            <a:r>
              <a:rPr lang="ru-RU" dirty="0"/>
              <a:t>— это упорядоченная совокупность значений этой физической величины, принятая на основании результатов точных измерений. </a:t>
            </a:r>
          </a:p>
          <a:p>
            <a:pPr marL="0" indent="0">
              <a:buNone/>
            </a:pPr>
            <a:r>
              <a:rPr lang="ru-RU" dirty="0" smtClean="0"/>
              <a:t>Например, в шкале </a:t>
            </a:r>
            <a:r>
              <a:rPr lang="ru-RU" dirty="0"/>
              <a:t>Цельсия за начало отсчета принята температура таяния льда, а в качестве основного интервала (опорной точки) — температура кипения воды. Одна сотая часть этого интервала является единицей температуры (градус Цельсия).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657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069848" y="-209491"/>
            <a:ext cx="1005840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3812" y="218365"/>
            <a:ext cx="11450471" cy="63052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100" dirty="0"/>
              <a:t>Различают </a:t>
            </a:r>
            <a:r>
              <a:rPr lang="ru-RU" sz="2100" b="1" dirty="0">
                <a:solidFill>
                  <a:srgbClr val="C00000"/>
                </a:solidFill>
              </a:rPr>
              <a:t>пять</a:t>
            </a:r>
            <a:r>
              <a:rPr lang="ru-RU" sz="2100" dirty="0"/>
              <a:t> основных типов шкал измерений: две – </a:t>
            </a:r>
            <a:r>
              <a:rPr lang="ru-RU" sz="2100" dirty="0" err="1"/>
              <a:t>неметрические</a:t>
            </a:r>
            <a:r>
              <a:rPr lang="ru-RU" sz="2100" dirty="0"/>
              <a:t> (наименований и порядка) и три – метрические (разностей (интервалов), отношений и абсолютные шкалы).</a:t>
            </a:r>
          </a:p>
          <a:p>
            <a:pPr marL="0" lvl="0" indent="0" algn="just">
              <a:buNone/>
            </a:pPr>
            <a:r>
              <a:rPr lang="ru-RU" sz="2100" b="1" dirty="0">
                <a:solidFill>
                  <a:srgbClr val="C00000"/>
                </a:solidFill>
              </a:rPr>
              <a:t>Шкалы наименований </a:t>
            </a:r>
            <a:r>
              <a:rPr lang="ru-RU" sz="2100" dirty="0"/>
              <a:t>характеризуются только отношением эквивалентности (совпадения или несовпадения). Шкала наименований это - качественная шкала, она не содержит количественную информацию, в ней нет нуля и единиц измерений. Элементы этих шкал характеризуются только соотношениями эквивалентности (равенства) и сходства конкретных качественных проявлений свойств. Это самый простой тип шкал, основанный на приписывании качественным свойствам объектов чисел, играющих роль имен</a:t>
            </a:r>
            <a:r>
              <a:rPr lang="ru-RU" sz="2100" dirty="0" smtClean="0"/>
              <a:t>.</a:t>
            </a:r>
          </a:p>
          <a:p>
            <a:pPr marL="0" lvl="0" indent="0" algn="just">
              <a:buNone/>
            </a:pPr>
            <a:r>
              <a:rPr lang="ru-RU" sz="2100" dirty="0" smtClean="0"/>
              <a:t> Отнесение отображаемого свойства к тому или иному классу эквивалентности осуществляется с использованием органов чувств человека, наиболее адекватен результат, выбранный большинством экспертов. При этом большое значение имеет правильный  выбор классов эквивалентной шкалы – они должны надежно различаться наблюдателями, экспертами, оценивающими данное свойство. Числа приписанные объектам м. б. использованы для определения вероятности или частоты появления данного объекта, но их нельзя использовать </a:t>
            </a:r>
            <a:r>
              <a:rPr lang="ru-RU" sz="2100" dirty="0"/>
              <a:t>д</a:t>
            </a:r>
            <a:r>
              <a:rPr lang="ru-RU" sz="2100" dirty="0" smtClean="0"/>
              <a:t>ля </a:t>
            </a:r>
            <a:r>
              <a:rPr lang="ru-RU" sz="2100" dirty="0" smtClean="0"/>
              <a:t>суммирования и других математических операций.</a:t>
            </a:r>
          </a:p>
          <a:p>
            <a:pPr marL="0" lvl="0" indent="0" algn="just">
              <a:buNone/>
            </a:pPr>
            <a:r>
              <a:rPr lang="ru-RU" sz="2100" dirty="0" smtClean="0"/>
              <a:t>Примером </a:t>
            </a:r>
            <a:r>
              <a:rPr lang="ru-RU" sz="2100" dirty="0"/>
              <a:t>может служить атлас цветов (шкала цветов). Процесс измерения заключается в визуальном сравнении окрашенного предмета с образцами цветов (эталонными образцами атласа</a:t>
            </a:r>
            <a:r>
              <a:rPr lang="ru-RU" sz="2100" dirty="0" smtClean="0"/>
              <a:t>).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2935584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069848" y="-177421"/>
            <a:ext cx="10058400" cy="54591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842" y="300251"/>
            <a:ext cx="11505062" cy="5871949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rgbClr val="C00000"/>
                </a:solidFill>
              </a:rPr>
              <a:t>Шкалы порядка</a:t>
            </a:r>
            <a:r>
              <a:rPr lang="ru-RU" dirty="0"/>
              <a:t> - характеризуют значение измеряемой величины в баллах. Эти шкалы описывают свойства, для которых имеют смысл не только соотношения эквивалентности, но и соотношения порядка по возрастанию или убыванию количественного проявления свойства. </a:t>
            </a:r>
            <a:r>
              <a:rPr lang="ru-RU" dirty="0" smtClean="0"/>
              <a:t>Она является монотонно возрастающей или убывающей и позволяет установить отношение больше / меньше межу величинами, характеризующими указанное свойство.</a:t>
            </a:r>
          </a:p>
          <a:p>
            <a:pPr marL="0" indent="0" algn="just">
              <a:buNone/>
            </a:pPr>
            <a:r>
              <a:rPr lang="ru-RU" dirty="0" smtClean="0"/>
              <a:t>Характерным </a:t>
            </a:r>
            <a:r>
              <a:rPr lang="ru-RU" dirty="0"/>
              <a:t>примером шкал порядка являются существующие шкалы чисел твердости тел, шкалы баллов землетрясений, шкалы баллов ветра, шкала оценки событий на АЭС и т.п. Узкоспециализированные шкалы порядка широко применяются в методах испытаний </a:t>
            </a:r>
            <a:r>
              <a:rPr lang="ru-RU" dirty="0" smtClean="0"/>
              <a:t>различной продукции.</a:t>
            </a:r>
          </a:p>
          <a:p>
            <a:pPr marL="0" indent="0" algn="just">
              <a:buNone/>
            </a:pPr>
            <a:r>
              <a:rPr lang="ru-RU" dirty="0" smtClean="0"/>
              <a:t>В </a:t>
            </a:r>
            <a:r>
              <a:rPr lang="ru-RU" dirty="0"/>
              <a:t>этих шкалах также нет возможности ввести единицы измерений из-за того, что они не только принципиально </a:t>
            </a:r>
            <a:r>
              <a:rPr lang="ru-RU" dirty="0" err="1"/>
              <a:t>нелинейны</a:t>
            </a:r>
            <a:r>
              <a:rPr lang="ru-RU" dirty="0"/>
              <a:t>, но и вид нелинейности может быть различен и неизвестен на разных ее участках. Результаты измерений в шкалах твердости, например, выражаются в числах твердости по Бринеллю, </a:t>
            </a:r>
            <a:r>
              <a:rPr lang="ru-RU" dirty="0" err="1"/>
              <a:t>Виккерсу</a:t>
            </a:r>
            <a:r>
              <a:rPr lang="ru-RU" dirty="0"/>
              <a:t>, </a:t>
            </a:r>
            <a:r>
              <a:rPr lang="ru-RU" dirty="0" err="1"/>
              <a:t>Роквеллу</a:t>
            </a:r>
            <a:r>
              <a:rPr lang="ru-RU" dirty="0"/>
              <a:t>, </a:t>
            </a:r>
            <a:r>
              <a:rPr lang="ru-RU" dirty="0" err="1"/>
              <a:t>Шору</a:t>
            </a:r>
            <a:r>
              <a:rPr lang="ru-RU" dirty="0"/>
              <a:t>, а не в единицах измерений. Шкалы порядка допускают монотонные преобразования, в них может быть или отсутствовать нулевой элемент. </a:t>
            </a:r>
            <a:r>
              <a:rPr lang="ru-RU" dirty="0" smtClean="0"/>
              <a:t>Для них не установлено отношение пропорциональности и соответственно нет возможности судить во сколько раз больше или меньше конкретные проявления свойства. </a:t>
            </a:r>
          </a:p>
          <a:p>
            <a:pPr marL="0" indent="0" algn="just">
              <a:buNone/>
            </a:pPr>
            <a:r>
              <a:rPr lang="ru-RU" dirty="0" smtClean="0"/>
              <a:t>Это условные эмпирические шкалы, это шкалы ФВ, исходные значения которой выражены в условных единицах (например, шкала вязкости </a:t>
            </a:r>
            <a:r>
              <a:rPr lang="ru-RU" dirty="0" err="1" smtClean="0"/>
              <a:t>Энглера</a:t>
            </a:r>
            <a:r>
              <a:rPr lang="ru-RU" dirty="0" smtClean="0"/>
              <a:t>, 12-бальная шкала Бофорта для силы морского ветра.</a:t>
            </a:r>
            <a:endParaRPr lang="ru-RU" dirty="0"/>
          </a:p>
          <a:p>
            <a:pPr lvl="4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7396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069848" y="-154901"/>
            <a:ext cx="1005840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403" y="286604"/>
            <a:ext cx="11341289" cy="64963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200" dirty="0" smtClean="0"/>
              <a:t>Широкое распространение получили шкалы порядка с нанесенными на них </a:t>
            </a:r>
            <a:r>
              <a:rPr lang="ru-RU" sz="2200" b="1" dirty="0" smtClean="0"/>
              <a:t>реперными точками. </a:t>
            </a:r>
            <a:r>
              <a:rPr lang="ru-RU" sz="2200" dirty="0" smtClean="0"/>
              <a:t>К таким шкалам относится международная сейсмическая шкала (</a:t>
            </a:r>
            <a:r>
              <a:rPr lang="ru-RU" sz="2200" dirty="0" smtClean="0"/>
              <a:t>12-бальная) для </a:t>
            </a:r>
            <a:r>
              <a:rPr lang="ru-RU" sz="2200" dirty="0" smtClean="0"/>
              <a:t>оценки интенсивности землетрясений и шкала </a:t>
            </a:r>
            <a:r>
              <a:rPr lang="ru-RU" sz="2200" dirty="0" err="1" smtClean="0"/>
              <a:t>Мооса</a:t>
            </a:r>
            <a:r>
              <a:rPr lang="ru-RU" sz="2200" dirty="0" smtClean="0"/>
              <a:t> для определения твердости минералов, которая содержит 10 опорных реперных минералов с условными различными числами твердости: тальк – 1, гипс -2, кальций - 3, флюорит – 4, апатит – 5, ортоклаз – 6, кварц – 7, топаз – 8, корунд – 9, алмаз – 10. Отнесение минерала к той или иной градации твердости осуществляется  на основании эксперимента, который состоит в том</a:t>
            </a:r>
            <a:r>
              <a:rPr lang="ru-RU" sz="2200" dirty="0"/>
              <a:t>,</a:t>
            </a:r>
            <a:r>
              <a:rPr lang="ru-RU" sz="2200" dirty="0" smtClean="0"/>
              <a:t> что испытуемый материал царапается опорным. Если после царапанья испытуемого материала кварцем (7) на нем остается след, а после ортоклаза (6) – не остается, то твердость испытуемого  материала составляет более 6, но менее 7.Более точный ответ в этом случае дать невозможно.</a:t>
            </a:r>
          </a:p>
          <a:p>
            <a:pPr marL="0" indent="0">
              <a:buNone/>
            </a:pPr>
            <a:r>
              <a:rPr lang="ru-RU" sz="2200" dirty="0" smtClean="0"/>
              <a:t>В условных шкалах одинаковым интервалам между размерами данной величины не соответствуют одинаковые размерности чисел, отображающих размеры. Эти числа нельзя использовать для суммирования, умножения и других математических операций. </a:t>
            </a:r>
            <a:r>
              <a:rPr lang="ru-RU" sz="2200" u="sng" dirty="0" smtClean="0"/>
              <a:t>Недостаток</a:t>
            </a:r>
            <a:r>
              <a:rPr lang="ru-RU" sz="2200" dirty="0" smtClean="0"/>
              <a:t> реперных шкал – неопределенность интервалов между реперными точками.</a:t>
            </a:r>
          </a:p>
          <a:p>
            <a:pPr marL="0" indent="0">
              <a:buNone/>
            </a:pPr>
            <a:r>
              <a:rPr lang="ru-RU" sz="2200" dirty="0">
                <a:solidFill>
                  <a:prstClr val="black"/>
                </a:solidFill>
              </a:rPr>
              <a:t>Определение значения величин при помощи шкал порядка нельзя считать измерением, так  как  на этих шкалах не могут быть введены единицы измерения. Операцию по приписыванию числа требуемой величине следует считать </a:t>
            </a:r>
            <a:r>
              <a:rPr lang="ru-RU" sz="2200" b="1" dirty="0">
                <a:solidFill>
                  <a:prstClr val="black"/>
                </a:solidFill>
              </a:rPr>
              <a:t>оцениванием. </a:t>
            </a:r>
            <a:r>
              <a:rPr lang="ru-RU" sz="2200" dirty="0">
                <a:solidFill>
                  <a:prstClr val="black"/>
                </a:solidFill>
              </a:rPr>
              <a:t>Оценивание по шкалам порядка является неоднозначным и весьма  условным</a:t>
            </a:r>
            <a:endParaRPr lang="ru-RU" sz="2200" dirty="0" smtClean="0"/>
          </a:p>
          <a:p>
            <a:pPr marL="0" indent="0">
              <a:buNone/>
            </a:pPr>
            <a:endParaRPr lang="ru-RU" sz="2300" dirty="0" smtClean="0"/>
          </a:p>
          <a:p>
            <a:pPr marL="0" indent="0">
              <a:buNone/>
            </a:pPr>
            <a:endParaRPr lang="ru-RU" sz="2300" dirty="0" smtClean="0"/>
          </a:p>
        </p:txBody>
      </p:sp>
    </p:spTree>
    <p:extLst>
      <p:ext uri="{BB962C8B-B14F-4D97-AF65-F5344CB8AC3E}">
        <p14:creationId xmlns:p14="http://schemas.microsoft.com/office/powerpoint/2010/main" val="211985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5699" y="218364"/>
            <a:ext cx="10058400" cy="75062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1358" y="1103059"/>
            <a:ext cx="3447561" cy="5674962"/>
          </a:xfrm>
        </p:spPr>
        <p:txBody>
          <a:bodyPr/>
          <a:lstStyle/>
          <a:p>
            <a:r>
              <a:rPr lang="ru-RU" b="1" dirty="0" smtClean="0"/>
              <a:t>Три вида деятельности по обеспечению качества и безопасности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058" y="218364"/>
            <a:ext cx="7054142" cy="655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35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-195845"/>
            <a:ext cx="1005840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307" y="272955"/>
            <a:ext cx="11573302" cy="6400799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ru-RU" sz="2200" dirty="0" smtClean="0"/>
              <a:t> </a:t>
            </a:r>
            <a:r>
              <a:rPr lang="ru-RU" sz="2600" b="1" dirty="0" smtClean="0">
                <a:solidFill>
                  <a:srgbClr val="C00000"/>
                </a:solidFill>
              </a:rPr>
              <a:t>Шкалы </a:t>
            </a:r>
            <a:r>
              <a:rPr lang="ru-RU" sz="2600" b="1" dirty="0">
                <a:solidFill>
                  <a:srgbClr val="C00000"/>
                </a:solidFill>
              </a:rPr>
              <a:t>разностей (интервалов)</a:t>
            </a:r>
            <a:r>
              <a:rPr lang="ru-RU" sz="2600" dirty="0"/>
              <a:t> - отличаются от шкал порядка тем, что для описываемых ими свойств имеют смысл не только соотношения эквивалентности и порядка, но и суммирования интервалов (разностей) между различными количественными проявлениями свойств. </a:t>
            </a:r>
            <a:r>
              <a:rPr lang="ru-RU" sz="2600" dirty="0" smtClean="0"/>
              <a:t>Шкала интервалов состоит из одинаковых интервалов, имеет единицу и произвольно выбранное начало – нулевую точку.</a:t>
            </a:r>
          </a:p>
          <a:p>
            <a:pPr marL="0" lvl="0" indent="0">
              <a:buNone/>
            </a:pPr>
            <a:r>
              <a:rPr lang="ru-RU" sz="2600" dirty="0" smtClean="0"/>
              <a:t>Характерный </a:t>
            </a:r>
            <a:r>
              <a:rPr lang="ru-RU" sz="2600" dirty="0"/>
              <a:t>пример - шкала интервалов </a:t>
            </a:r>
            <a:r>
              <a:rPr lang="ru-RU" sz="2600" dirty="0" smtClean="0"/>
              <a:t>времени, летоисчисление по различным календарям, в которых за начало отсчета принято либо сотворение мира, либо Рождество Христово.</a:t>
            </a:r>
            <a:r>
              <a:rPr lang="ru-RU" sz="2600" dirty="0"/>
              <a:t> </a:t>
            </a:r>
            <a:br>
              <a:rPr lang="ru-RU" sz="2600" dirty="0"/>
            </a:br>
            <a:r>
              <a:rPr lang="ru-RU" sz="2600" dirty="0"/>
              <a:t>Интервалы времени (например, периоды работы, периоды учебы) можно складывать и вычитать, но складывать даты каких-либо событий бессмысленно</a:t>
            </a:r>
            <a:r>
              <a:rPr lang="ru-RU" sz="2600" dirty="0" smtClean="0"/>
              <a:t>.</a:t>
            </a:r>
          </a:p>
          <a:p>
            <a:pPr marL="0" lvl="0" indent="0">
              <a:buNone/>
            </a:pPr>
            <a:r>
              <a:rPr lang="ru-RU" sz="2600" dirty="0" smtClean="0"/>
              <a:t>Другой </a:t>
            </a:r>
            <a:r>
              <a:rPr lang="ru-RU" sz="2600" dirty="0"/>
              <a:t>пример, шкала длин (расстояний) пространственных интервалов определяется путем совмещения нуля линейки с одной точкой, а отсчет делается у другой точки. К этому типу шкал относятся </a:t>
            </a:r>
            <a:r>
              <a:rPr lang="ru-RU" sz="2600" dirty="0" smtClean="0"/>
              <a:t>шкалы </a:t>
            </a:r>
            <a:r>
              <a:rPr lang="ru-RU" sz="2600" dirty="0"/>
              <a:t>температур по Цельсию, Фаренгейту, Реомюру. </a:t>
            </a:r>
            <a:br>
              <a:rPr lang="ru-RU" sz="2600" dirty="0"/>
            </a:br>
            <a:r>
              <a:rPr lang="ru-RU" sz="2600" dirty="0"/>
              <a:t>Шкалы разностей имеют условные (принятые по соглашению) единицы измерений и нули, опирающиеся на какие-либо реперы</a:t>
            </a:r>
            <a:r>
              <a:rPr lang="ru-RU" sz="2600" dirty="0" smtClean="0"/>
              <a:t>.</a:t>
            </a:r>
          </a:p>
          <a:p>
            <a:pPr marL="0" lvl="0" indent="0">
              <a:buNone/>
            </a:pPr>
            <a:r>
              <a:rPr lang="ru-RU" sz="2600" dirty="0" smtClean="0"/>
              <a:t>По шкале интервалов можно судить не только о том, что </a:t>
            </a:r>
            <a:r>
              <a:rPr lang="ru-RU" sz="2600" dirty="0" smtClean="0"/>
              <a:t>один </a:t>
            </a:r>
            <a:r>
              <a:rPr lang="ru-RU" sz="2600" dirty="0" smtClean="0"/>
              <a:t>интервал больше </a:t>
            </a:r>
            <a:r>
              <a:rPr lang="ru-RU" sz="2600" dirty="0" smtClean="0"/>
              <a:t>другого</a:t>
            </a:r>
            <a:r>
              <a:rPr lang="ru-RU" sz="2600" dirty="0" smtClean="0"/>
              <a:t>, но и том, насколько больше. Однако по шкале интервалов нельзя </a:t>
            </a:r>
            <a:r>
              <a:rPr lang="ru-RU" sz="2600" dirty="0" smtClean="0"/>
              <a:t>оценить</a:t>
            </a:r>
            <a:r>
              <a:rPr lang="ru-RU" sz="2600" dirty="0"/>
              <a:t>,</a:t>
            </a:r>
            <a:r>
              <a:rPr lang="ru-RU" sz="2600" dirty="0" smtClean="0"/>
              <a:t> во </a:t>
            </a:r>
            <a:r>
              <a:rPr lang="ru-RU" sz="2600" dirty="0" smtClean="0"/>
              <a:t>сколько раз один интервал больше другого. Это обусловлено тем, что на шкале интервалов известен только масштаб</a:t>
            </a:r>
            <a:r>
              <a:rPr lang="ru-RU" sz="2600" dirty="0"/>
              <a:t>,</a:t>
            </a:r>
            <a:r>
              <a:rPr lang="ru-RU" sz="2600" dirty="0" smtClean="0"/>
              <a:t> а начало отсчета может быть выбрано произвольно</a:t>
            </a:r>
            <a:r>
              <a:rPr lang="ru-RU" sz="2600" dirty="0" smtClean="0"/>
              <a:t>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95811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-95534"/>
            <a:ext cx="10058400" cy="9553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0375" y="300251"/>
            <a:ext cx="11163869" cy="6182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300" dirty="0" smtClean="0"/>
              <a:t>Шкала интервалов величины </a:t>
            </a:r>
            <a:r>
              <a:rPr lang="en-US" sz="2300" dirty="0" smtClean="0"/>
              <a:t>Q</a:t>
            </a:r>
            <a:r>
              <a:rPr lang="ru-RU" sz="2300" dirty="0" smtClean="0"/>
              <a:t> описывается уравнением </a:t>
            </a:r>
            <a:r>
              <a:rPr lang="en-US" sz="2300" dirty="0" smtClean="0"/>
              <a:t>Q = Q</a:t>
            </a:r>
            <a:r>
              <a:rPr lang="en-US" sz="2300" baseline="-25000" dirty="0" smtClean="0"/>
              <a:t>0</a:t>
            </a:r>
            <a:r>
              <a:rPr lang="en-US" sz="2300" dirty="0" smtClean="0"/>
              <a:t> </a:t>
            </a:r>
            <a:r>
              <a:rPr lang="ru-RU" sz="2300" dirty="0" smtClean="0"/>
              <a:t> </a:t>
            </a:r>
            <a:r>
              <a:rPr lang="en-US" sz="2300" dirty="0" smtClean="0"/>
              <a:t>+ q [ Q ],</a:t>
            </a:r>
            <a:r>
              <a:rPr lang="ru-RU" sz="2300" dirty="0" smtClean="0"/>
              <a:t> где</a:t>
            </a:r>
            <a:r>
              <a:rPr lang="en-US" sz="2300" dirty="0" smtClean="0"/>
              <a:t> q </a:t>
            </a:r>
            <a:r>
              <a:rPr lang="ru-RU" sz="2300" dirty="0" smtClean="0"/>
              <a:t>– числовое значение величины, </a:t>
            </a:r>
            <a:r>
              <a:rPr lang="en-US" sz="2300" dirty="0" smtClean="0"/>
              <a:t>Q</a:t>
            </a:r>
            <a:r>
              <a:rPr lang="en-US" sz="2300" baseline="-25000" dirty="0" smtClean="0"/>
              <a:t>0</a:t>
            </a:r>
            <a:r>
              <a:rPr lang="ru-RU" sz="2300" dirty="0" smtClean="0"/>
              <a:t> </a:t>
            </a:r>
            <a:r>
              <a:rPr lang="en-US" sz="2300" dirty="0" smtClean="0"/>
              <a:t> </a:t>
            </a:r>
            <a:r>
              <a:rPr lang="ru-RU" sz="2300" dirty="0" smtClean="0"/>
              <a:t>– начало отсчета шкалы, </a:t>
            </a:r>
            <a:r>
              <a:rPr lang="en-US" sz="2300" dirty="0" smtClean="0"/>
              <a:t>[ </a:t>
            </a:r>
            <a:r>
              <a:rPr lang="en-US" sz="2300" dirty="0"/>
              <a:t>Q </a:t>
            </a:r>
            <a:r>
              <a:rPr lang="en-US" sz="2300" dirty="0" smtClean="0"/>
              <a:t>]</a:t>
            </a:r>
            <a:r>
              <a:rPr lang="ru-RU" sz="2300" dirty="0" smtClean="0"/>
              <a:t> – единица рассматриваемой величины. Такая шкала полностью определяется заданием начала отсчета </a:t>
            </a:r>
            <a:r>
              <a:rPr lang="en-US" sz="2300" dirty="0" smtClean="0"/>
              <a:t> Q</a:t>
            </a:r>
            <a:r>
              <a:rPr lang="en-US" sz="2300" baseline="-25000" dirty="0" smtClean="0"/>
              <a:t>0</a:t>
            </a:r>
            <a:r>
              <a:rPr lang="en-US" sz="2300" dirty="0" smtClean="0"/>
              <a:t>  </a:t>
            </a:r>
            <a:r>
              <a:rPr lang="ru-RU" sz="2300" dirty="0" smtClean="0"/>
              <a:t>шкалы и единицы данной величины </a:t>
            </a:r>
            <a:r>
              <a:rPr lang="en-US" sz="2300" dirty="0" smtClean="0"/>
              <a:t>[ </a:t>
            </a:r>
            <a:r>
              <a:rPr lang="en-US" sz="2300" dirty="0"/>
              <a:t>Q </a:t>
            </a:r>
            <a:r>
              <a:rPr lang="en-US" sz="2300" dirty="0" smtClean="0"/>
              <a:t>]</a:t>
            </a:r>
            <a:r>
              <a:rPr lang="ru-RU" sz="2300" dirty="0" smtClean="0"/>
              <a:t>.</a:t>
            </a:r>
          </a:p>
          <a:p>
            <a:pPr marL="0" indent="0">
              <a:buNone/>
            </a:pPr>
            <a:r>
              <a:rPr lang="ru-RU" sz="2300" dirty="0" smtClean="0"/>
              <a:t>Задать шкалу практически можно двумя путями. При первом из них выбираются два значения </a:t>
            </a:r>
            <a:r>
              <a:rPr lang="en-US" sz="2300" dirty="0" smtClean="0"/>
              <a:t> Q</a:t>
            </a:r>
            <a:r>
              <a:rPr lang="en-US" sz="2300" baseline="-25000" dirty="0" smtClean="0"/>
              <a:t>0</a:t>
            </a:r>
            <a:r>
              <a:rPr lang="ru-RU" sz="2300" dirty="0" smtClean="0"/>
              <a:t>   и </a:t>
            </a:r>
            <a:r>
              <a:rPr lang="en-US" sz="2300" dirty="0" smtClean="0"/>
              <a:t>Q</a:t>
            </a:r>
            <a:r>
              <a:rPr lang="en-US" sz="2300" baseline="-25000" dirty="0" smtClean="0"/>
              <a:t>1</a:t>
            </a:r>
            <a:r>
              <a:rPr lang="ru-RU" sz="2300" dirty="0" smtClean="0"/>
              <a:t>    величины, которые относительно просто реализованы физически. Эти значения называют опорными точками, или </a:t>
            </a:r>
            <a:r>
              <a:rPr lang="ru-RU" sz="2300" smtClean="0"/>
              <a:t>основными </a:t>
            </a:r>
            <a:r>
              <a:rPr lang="ru-RU" sz="2300" smtClean="0"/>
              <a:t>реперами, </a:t>
            </a:r>
            <a:r>
              <a:rPr lang="ru-RU" sz="2300" dirty="0" smtClean="0"/>
              <a:t>а интервал (</a:t>
            </a:r>
            <a:r>
              <a:rPr lang="en-US" sz="2300" dirty="0" smtClean="0"/>
              <a:t>Q</a:t>
            </a:r>
            <a:r>
              <a:rPr lang="en-US" sz="2300" baseline="-25000" dirty="0" smtClean="0"/>
              <a:t>1</a:t>
            </a:r>
            <a:r>
              <a:rPr lang="ru-RU" sz="2300" dirty="0" smtClean="0"/>
              <a:t>  -  </a:t>
            </a:r>
            <a:r>
              <a:rPr lang="en-US" sz="2300" dirty="0" smtClean="0"/>
              <a:t>Q</a:t>
            </a:r>
            <a:r>
              <a:rPr lang="en-US" sz="2300" baseline="-25000" dirty="0" smtClean="0"/>
              <a:t>0</a:t>
            </a:r>
            <a:r>
              <a:rPr lang="ru-RU" sz="2300" dirty="0" smtClean="0"/>
              <a:t>  ) – основным интервалом. Точка </a:t>
            </a:r>
            <a:r>
              <a:rPr lang="en-US" sz="2300" dirty="0" smtClean="0"/>
              <a:t>Q</a:t>
            </a:r>
            <a:r>
              <a:rPr lang="en-US" sz="2300" baseline="-25000" dirty="0" smtClean="0"/>
              <a:t>0</a:t>
            </a:r>
            <a:r>
              <a:rPr lang="ru-RU" sz="2300" dirty="0" smtClean="0"/>
              <a:t>   принимается за начало отсчета, а величина (</a:t>
            </a:r>
            <a:r>
              <a:rPr lang="en-US" sz="2300" dirty="0" smtClean="0"/>
              <a:t>Q</a:t>
            </a:r>
            <a:r>
              <a:rPr lang="en-US" sz="2300" baseline="-25000" dirty="0" smtClean="0"/>
              <a:t>1</a:t>
            </a:r>
            <a:r>
              <a:rPr lang="ru-RU" sz="2300" dirty="0" smtClean="0"/>
              <a:t>  - </a:t>
            </a:r>
            <a:r>
              <a:rPr lang="en-US" sz="2300" dirty="0" smtClean="0"/>
              <a:t>Q</a:t>
            </a:r>
            <a:r>
              <a:rPr lang="en-US" sz="2300" baseline="-25000" dirty="0" smtClean="0"/>
              <a:t>0</a:t>
            </a:r>
            <a:r>
              <a:rPr lang="ru-RU" sz="2300" dirty="0" smtClean="0"/>
              <a:t>  ) / </a:t>
            </a:r>
            <a:r>
              <a:rPr lang="en-US" sz="2300" dirty="0" smtClean="0"/>
              <a:t>n = [ </a:t>
            </a:r>
            <a:r>
              <a:rPr lang="en-US" sz="2300" dirty="0"/>
              <a:t>Q </a:t>
            </a:r>
            <a:r>
              <a:rPr lang="en-US" sz="2300" dirty="0" smtClean="0"/>
              <a:t>] </a:t>
            </a:r>
            <a:r>
              <a:rPr lang="ru-RU" sz="2300" dirty="0" smtClean="0"/>
              <a:t>за единицу </a:t>
            </a:r>
            <a:r>
              <a:rPr lang="en-US" sz="2300" dirty="0" smtClean="0"/>
              <a:t>Q</a:t>
            </a:r>
            <a:r>
              <a:rPr lang="ru-RU" sz="2300" dirty="0" smtClean="0"/>
              <a:t>. При этом </a:t>
            </a:r>
            <a:r>
              <a:rPr lang="en-US" sz="2300" dirty="0" smtClean="0"/>
              <a:t>n </a:t>
            </a:r>
            <a:r>
              <a:rPr lang="ru-RU" sz="2300" dirty="0" smtClean="0"/>
              <a:t>выбирается так, чтобы </a:t>
            </a:r>
            <a:r>
              <a:rPr lang="en-US" sz="2300" dirty="0" smtClean="0"/>
              <a:t>[ </a:t>
            </a:r>
            <a:r>
              <a:rPr lang="en-US" sz="2300" dirty="0"/>
              <a:t>Q </a:t>
            </a:r>
            <a:r>
              <a:rPr lang="en-US" sz="2300" dirty="0" smtClean="0"/>
              <a:t>]</a:t>
            </a:r>
            <a:r>
              <a:rPr lang="ru-RU" sz="2300" dirty="0" smtClean="0"/>
              <a:t> было целой величиной.</a:t>
            </a:r>
          </a:p>
          <a:p>
            <a:pPr marL="0" indent="0">
              <a:buNone/>
            </a:pPr>
            <a:r>
              <a:rPr lang="ru-RU" sz="2300" dirty="0" smtClean="0"/>
              <a:t>При втором пути задания шкалы единица воспроизводится непосредственно как интервал, его некоторая доля или некоторое число интервалов размеров данной величины, а начало отсчета выбирают каждый раз по-разному в зависимости от конкретных условий изучаемого явления.</a:t>
            </a:r>
          </a:p>
          <a:p>
            <a:pPr marL="0" lvl="0" indent="0">
              <a:buNone/>
            </a:pPr>
            <a:r>
              <a:rPr lang="ru-RU" sz="2300" dirty="0" smtClean="0"/>
              <a:t>В </a:t>
            </a:r>
            <a:r>
              <a:rPr lang="ru-RU" sz="2300" dirty="0"/>
              <a:t>этих шкалах допустимы линейные преобразования, в них применимы процедуры для отыскания математического ожидания, стандартного отклонения, коэффициента асимметрии и смещенных моментов. </a:t>
            </a:r>
          </a:p>
          <a:p>
            <a:pPr lvl="4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383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-272955"/>
            <a:ext cx="10058400" cy="10918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9432" y="327546"/>
            <a:ext cx="11273052" cy="616878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ru-RU" sz="2200" b="1" dirty="0">
                <a:solidFill>
                  <a:srgbClr val="C00000"/>
                </a:solidFill>
              </a:rPr>
              <a:t>Шкалы отношений</a:t>
            </a:r>
            <a:r>
              <a:rPr lang="ru-RU" sz="2200" b="1" dirty="0"/>
              <a:t> </a:t>
            </a:r>
            <a:r>
              <a:rPr lang="ru-RU" sz="2200" dirty="0"/>
              <a:t>имеют естественное нулевое значение, а единица измерений устанавливается по согласованию. Например, шкала массы, начинаясь от нуля, может быть градуирована по-разному в зависимости от требуемой точности взвешивания. Сравните бытовые и аналитические весы. </a:t>
            </a:r>
            <a:endParaRPr lang="ru-RU" sz="2200" dirty="0" smtClean="0"/>
          </a:p>
          <a:p>
            <a:pPr marL="0" lvl="0" indent="0">
              <a:buNone/>
            </a:pPr>
            <a:r>
              <a:rPr lang="ru-RU" sz="2200" dirty="0" smtClean="0"/>
              <a:t>К </a:t>
            </a:r>
            <a:r>
              <a:rPr lang="ru-RU" sz="2200" dirty="0"/>
              <a:t>множеству количественных проявлений в этих шкалах применимы соотношения эквивалентности и порядка - операции вычитания и умножения, (шкалы отношений 1-го рода - пропорциональные шкалы), а во многих случаях и суммирования (шкалы отношений 2-го рода – аддитивные шкалы). Массы любых объектов можно суммировать, но суммировать температуры разных тел нет смысла, хотя можно судить о разности и, отношении их термодинамических температур. Примерами шкал отношений являются шкалы массы (2-го рода), термодинамическая температурная шкала (1-го рода). </a:t>
            </a:r>
            <a:endParaRPr lang="ru-RU" sz="2200" dirty="0" smtClean="0"/>
          </a:p>
          <a:p>
            <a:pPr marL="0" lvl="0" indent="0">
              <a:buNone/>
            </a:pPr>
            <a:r>
              <a:rPr lang="ru-RU" sz="2200" dirty="0" smtClean="0"/>
              <a:t>С формальной точки зрения шкала отношений является шкалой интервалов с естественным началом отсчета. По шкале отношений можно определить не только, насколько один размер больше или меньше другого, но и во сколько раз больше или меньше. Шкалы отношений самые  совершенные.</a:t>
            </a:r>
          </a:p>
          <a:p>
            <a:pPr marL="0" indent="0">
              <a:buNone/>
            </a:pPr>
            <a:r>
              <a:rPr lang="ru-RU" sz="2200" dirty="0" smtClean="0"/>
              <a:t>Они описываются уравнением </a:t>
            </a:r>
            <a:r>
              <a:rPr lang="en-US" sz="2200" dirty="0" smtClean="0"/>
              <a:t>Q = q [</a:t>
            </a:r>
            <a:r>
              <a:rPr lang="ru-RU" sz="2200" dirty="0" smtClean="0"/>
              <a:t> </a:t>
            </a:r>
            <a:r>
              <a:rPr lang="en-US" sz="2200" dirty="0" smtClean="0"/>
              <a:t>Q</a:t>
            </a:r>
            <a:r>
              <a:rPr lang="ru-RU" sz="2200" dirty="0" smtClean="0"/>
              <a:t> </a:t>
            </a:r>
            <a:r>
              <a:rPr lang="en-US" sz="2200" dirty="0" smtClean="0"/>
              <a:t>]</a:t>
            </a:r>
            <a:r>
              <a:rPr lang="ru-RU" sz="2200" dirty="0" smtClean="0"/>
              <a:t>, где </a:t>
            </a:r>
            <a:r>
              <a:rPr lang="en-US" sz="2200" dirty="0" smtClean="0"/>
              <a:t>Q – </a:t>
            </a:r>
            <a:r>
              <a:rPr lang="ru-RU" sz="2200" dirty="0" smtClean="0"/>
              <a:t>ФВ для которой строится шкала, </a:t>
            </a:r>
            <a:r>
              <a:rPr lang="en-US" sz="2200" dirty="0" smtClean="0"/>
              <a:t>[</a:t>
            </a:r>
            <a:r>
              <a:rPr lang="ru-RU" sz="2200" dirty="0" smtClean="0"/>
              <a:t> </a:t>
            </a:r>
            <a:r>
              <a:rPr lang="en-US" sz="2200" dirty="0" smtClean="0"/>
              <a:t>Q ] – </a:t>
            </a:r>
            <a:r>
              <a:rPr lang="ru-RU" sz="2200" dirty="0" smtClean="0"/>
              <a:t>её единица измерения, </a:t>
            </a:r>
            <a:r>
              <a:rPr lang="en-US" sz="2200" dirty="0" smtClean="0"/>
              <a:t>q - </a:t>
            </a:r>
            <a:r>
              <a:rPr lang="ru-RU" sz="2200" dirty="0" smtClean="0"/>
              <a:t> числовое значение ФВ.</a:t>
            </a:r>
          </a:p>
          <a:p>
            <a:pPr marL="0" indent="0">
              <a:buNone/>
            </a:pPr>
            <a:r>
              <a:rPr lang="ru-RU" sz="2200" dirty="0"/>
              <a:t/>
            </a:r>
            <a:br>
              <a:rPr lang="ru-RU" sz="2200" dirty="0"/>
            </a:br>
            <a:r>
              <a:rPr lang="ru-RU" sz="2200" dirty="0"/>
              <a:t>Шкалы отношений широко используются в физике и технике, в них допустимы все арифметические и статистические операции.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49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069848" y="-236788"/>
            <a:ext cx="1005840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388" y="368489"/>
            <a:ext cx="10740788" cy="588218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lvl="0" indent="0">
              <a:buNone/>
            </a:pPr>
            <a:r>
              <a:rPr lang="ru-RU" sz="2400" b="1" dirty="0">
                <a:solidFill>
                  <a:srgbClr val="C00000"/>
                </a:solidFill>
              </a:rPr>
              <a:t>Абсолютные шкалы</a:t>
            </a:r>
            <a:r>
              <a:rPr lang="ru-RU" sz="2400" dirty="0"/>
              <a:t> обладают всеми признаками шкал отношений, но в них дополнительно существует естественное однозначное определение единицы измерения. Такие шкалы используются для измерений относительных величии (отношений одноименных величин: коэффициентов усиления, ослабления, КПД, коэффициентов отражений и поглощений, амплитудной модуляции и т.д.).  Для образования многих производных единиц в системе СИ используют безразмерные и счетные единицы абсолютных </a:t>
            </a:r>
            <a:r>
              <a:rPr lang="ru-RU" sz="2400" dirty="0" smtClean="0"/>
              <a:t>шкал.</a:t>
            </a: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693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5218" y="1272488"/>
            <a:ext cx="10890912" cy="3449637"/>
          </a:xfrm>
        </p:spPr>
        <p:txBody>
          <a:bodyPr>
            <a:normAutofit/>
          </a:bodyPr>
          <a:lstStyle/>
          <a:p>
            <a:r>
              <a:rPr lang="ru-RU" sz="4400" b="1" dirty="0" smtClean="0"/>
              <a:t>Раздел 1. </a:t>
            </a:r>
            <a:r>
              <a:rPr lang="ru-RU" sz="8800" b="1" dirty="0" smtClean="0"/>
              <a:t>МЕТРОЛОГИЯ.</a:t>
            </a:r>
            <a:r>
              <a:rPr lang="ru-RU" dirty="0" smtClean="0"/>
              <a:t> </a:t>
            </a:r>
            <a:r>
              <a:rPr lang="ru-RU" sz="4400" b="1" dirty="0" smtClean="0"/>
              <a:t>Глава 1.    </a:t>
            </a:r>
            <a:r>
              <a:rPr lang="ru-RU" sz="6700" b="1" dirty="0" smtClean="0"/>
              <a:t>Основные понятия метрологии.</a:t>
            </a:r>
            <a:endParaRPr lang="ru-RU" sz="67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57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588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0021" y="416393"/>
            <a:ext cx="10467474" cy="630354"/>
          </a:xfrm>
        </p:spPr>
        <p:txBody>
          <a:bodyPr>
            <a:normAutofit/>
          </a:bodyPr>
          <a:lstStyle/>
          <a:p>
            <a:r>
              <a:rPr lang="ru-R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1.1.</a:t>
            </a:r>
            <a:r>
              <a:rPr lang="ru-RU" sz="2600" b="1" dirty="0" smtClean="0"/>
              <a:t> </a:t>
            </a:r>
            <a:r>
              <a:rPr lang="ru-RU" sz="2600" b="1" dirty="0"/>
              <a:t>Общие сведения. Законодательная база </a:t>
            </a:r>
            <a:r>
              <a:rPr lang="ru-RU" sz="2600" b="1" dirty="0" smtClean="0"/>
              <a:t>метрологии.</a:t>
            </a:r>
            <a:endParaRPr lang="ru-RU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1319" y="1173707"/>
            <a:ext cx="11177517" cy="5527882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sz="2400" b="1" dirty="0" smtClean="0">
                <a:solidFill>
                  <a:srgbClr val="C00000"/>
                </a:solidFill>
              </a:rPr>
              <a:t>Метрология</a:t>
            </a:r>
            <a:r>
              <a:rPr lang="ru-RU" dirty="0" smtClean="0"/>
              <a:t> </a:t>
            </a:r>
            <a:r>
              <a:rPr lang="ru-RU" sz="2200" dirty="0" smtClean="0"/>
              <a:t>–это наука об измерениях, методах и средствах обеспечения их единства и способах достижения требуемой точности.</a:t>
            </a:r>
            <a:endParaRPr lang="en-US" sz="2200" dirty="0" smtClean="0"/>
          </a:p>
          <a:p>
            <a:pPr marL="0" indent="0" algn="just">
              <a:buNone/>
            </a:pPr>
            <a:r>
              <a:rPr lang="ru-RU" sz="2400" b="1" dirty="0">
                <a:solidFill>
                  <a:srgbClr val="C00000"/>
                </a:solidFill>
              </a:rPr>
              <a:t>Измерением</a:t>
            </a:r>
            <a:r>
              <a:rPr lang="ru-RU" dirty="0"/>
              <a:t> </a:t>
            </a:r>
            <a:r>
              <a:rPr lang="ru-RU" sz="2200" dirty="0"/>
              <a:t>называется основное понятие метрологии, характеризующее получение количественной информации о свойствах объектов и явлений окружающего мира опытным путём.</a:t>
            </a:r>
          </a:p>
          <a:p>
            <a:pPr marL="0" indent="0">
              <a:buNone/>
            </a:pPr>
            <a:r>
              <a:rPr lang="ru-RU" sz="2200" dirty="0"/>
              <a:t>Таким образом, метрология включает три взаимосвязанные проблемы: </a:t>
            </a:r>
            <a:endParaRPr lang="en-US" sz="2200" dirty="0" smtClean="0"/>
          </a:p>
          <a:p>
            <a:pPr marL="1874320" lvl="5" indent="-457200">
              <a:buClrTx/>
              <a:buFont typeface="+mj-lt"/>
              <a:buAutoNum type="arabicPeriod"/>
            </a:pPr>
            <a:r>
              <a:rPr lang="ru-RU" sz="2200" dirty="0" smtClean="0"/>
              <a:t>реализация </a:t>
            </a:r>
            <a:r>
              <a:rPr lang="ru-RU" sz="2200" dirty="0"/>
              <a:t>процессов измерения; </a:t>
            </a:r>
            <a:endParaRPr lang="en-US" sz="2200" dirty="0" smtClean="0"/>
          </a:p>
          <a:p>
            <a:pPr marL="1874320" lvl="5" indent="-457200">
              <a:buClrTx/>
              <a:buFont typeface="+mj-lt"/>
              <a:buAutoNum type="arabicPeriod"/>
            </a:pPr>
            <a:r>
              <a:rPr lang="ru-RU" sz="2200" dirty="0" smtClean="0"/>
              <a:t>обеспечение </a:t>
            </a:r>
            <a:r>
              <a:rPr lang="ru-RU" sz="2200" dirty="0"/>
              <a:t>их единства; </a:t>
            </a:r>
            <a:endParaRPr lang="en-US" sz="2200" dirty="0" smtClean="0"/>
          </a:p>
          <a:p>
            <a:pPr marL="1874320" lvl="5" indent="-457200">
              <a:buClrTx/>
              <a:buFont typeface="+mj-lt"/>
              <a:buAutoNum type="arabicPeriod"/>
            </a:pPr>
            <a:r>
              <a:rPr lang="ru-RU" sz="2200" dirty="0" smtClean="0"/>
              <a:t>методы </a:t>
            </a:r>
            <a:r>
              <a:rPr lang="ru-RU" sz="2200" dirty="0"/>
              <a:t>и средства измерений.</a:t>
            </a:r>
          </a:p>
          <a:p>
            <a:pPr marL="0" indent="0">
              <a:buNone/>
            </a:pPr>
            <a:r>
              <a:rPr lang="ru-RU" sz="2400" b="1" dirty="0">
                <a:solidFill>
                  <a:srgbClr val="C00000"/>
                </a:solidFill>
              </a:rPr>
              <a:t>Средства метрологии</a:t>
            </a:r>
            <a:r>
              <a:rPr lang="ru-RU" sz="2400" dirty="0">
                <a:solidFill>
                  <a:srgbClr val="C00000"/>
                </a:solidFill>
              </a:rPr>
              <a:t> </a:t>
            </a:r>
            <a:r>
              <a:rPr lang="ru-RU" sz="2400" dirty="0"/>
              <a:t>– это совокупность средств измерений и метрологических стандартов, обеспечивающих их рациональное использование.</a:t>
            </a:r>
          </a:p>
          <a:p>
            <a:pPr marL="0" indent="0">
              <a:buNone/>
            </a:pPr>
            <a:r>
              <a:rPr lang="ru-RU" sz="2200" b="1" dirty="0">
                <a:solidFill>
                  <a:srgbClr val="C00000"/>
                </a:solidFill>
              </a:rPr>
              <a:t>Основные задачи метрологии</a:t>
            </a:r>
            <a:r>
              <a:rPr lang="ru-RU" dirty="0"/>
              <a:t>:</a:t>
            </a:r>
          </a:p>
          <a:p>
            <a:pPr lvl="2">
              <a:buClrTx/>
              <a:buFont typeface="Wingdings" panose="05000000000000000000" pitchFamily="2" charset="2"/>
              <a:buChar char="q"/>
            </a:pPr>
            <a:r>
              <a:rPr lang="en-US" sz="2200" dirty="0" smtClean="0"/>
              <a:t> </a:t>
            </a:r>
            <a:r>
              <a:rPr lang="ru-RU" sz="2200" dirty="0" smtClean="0"/>
              <a:t>установление </a:t>
            </a:r>
            <a:r>
              <a:rPr lang="ru-RU" sz="2200" dirty="0"/>
              <a:t>единиц физических величин;</a:t>
            </a:r>
          </a:p>
          <a:p>
            <a:pPr lvl="2">
              <a:buClrTx/>
              <a:buFont typeface="Wingdings" panose="05000000000000000000" pitchFamily="2" charset="2"/>
              <a:buChar char="q"/>
            </a:pPr>
            <a:r>
              <a:rPr lang="en-US" sz="2200" dirty="0" smtClean="0"/>
              <a:t> </a:t>
            </a:r>
            <a:r>
              <a:rPr lang="ru-RU" sz="2200" dirty="0" smtClean="0"/>
              <a:t>установление </a:t>
            </a:r>
            <a:r>
              <a:rPr lang="ru-RU" sz="2200" dirty="0"/>
              <a:t>государственных эталонов и образцовых средств измерений;</a:t>
            </a:r>
          </a:p>
          <a:p>
            <a:pPr lvl="2">
              <a:buClrTx/>
              <a:buFont typeface="Wingdings" panose="05000000000000000000" pitchFamily="2" charset="2"/>
              <a:buChar char="q"/>
            </a:pPr>
            <a:r>
              <a:rPr lang="en-US" sz="2200" dirty="0" smtClean="0"/>
              <a:t> </a:t>
            </a:r>
            <a:r>
              <a:rPr lang="ru-RU" sz="2200" dirty="0" smtClean="0"/>
              <a:t>разработка </a:t>
            </a:r>
            <a:r>
              <a:rPr lang="ru-RU" sz="2200" dirty="0"/>
              <a:t>теории, методов и средств измерения и контроля;</a:t>
            </a:r>
          </a:p>
          <a:p>
            <a:pPr lvl="2">
              <a:buClrTx/>
              <a:buFont typeface="Wingdings" panose="05000000000000000000" pitchFamily="2" charset="2"/>
              <a:buChar char="q"/>
            </a:pPr>
            <a:r>
              <a:rPr lang="en-US" sz="2200" dirty="0" smtClean="0"/>
              <a:t> </a:t>
            </a:r>
            <a:r>
              <a:rPr lang="ru-RU" sz="2200" dirty="0" smtClean="0"/>
              <a:t>обеспечение </a:t>
            </a:r>
            <a:r>
              <a:rPr lang="ru-RU" sz="2200" dirty="0"/>
              <a:t>единства измерений;</a:t>
            </a:r>
          </a:p>
          <a:p>
            <a:pPr lvl="2">
              <a:buClrTx/>
              <a:buFont typeface="Wingdings" panose="05000000000000000000" pitchFamily="2" charset="2"/>
              <a:buChar char="q"/>
            </a:pPr>
            <a:r>
              <a:rPr lang="en-US" sz="2200" dirty="0" smtClean="0"/>
              <a:t> </a:t>
            </a:r>
            <a:r>
              <a:rPr lang="ru-RU" sz="2200" dirty="0" smtClean="0"/>
              <a:t>разработка </a:t>
            </a:r>
            <a:r>
              <a:rPr lang="ru-RU" sz="2200" dirty="0"/>
              <a:t>методов оценки погрешностей, состояния средств измерения и контроля;</a:t>
            </a:r>
          </a:p>
          <a:p>
            <a:pPr lvl="2">
              <a:buClrTx/>
              <a:buFont typeface="Wingdings" panose="05000000000000000000" pitchFamily="2" charset="2"/>
              <a:buChar char="q"/>
            </a:pPr>
            <a:r>
              <a:rPr lang="en-US" sz="2200" dirty="0" smtClean="0"/>
              <a:t> </a:t>
            </a:r>
            <a:r>
              <a:rPr lang="ru-RU" sz="2200" dirty="0" smtClean="0"/>
              <a:t>разработка </a:t>
            </a:r>
            <a:r>
              <a:rPr lang="ru-RU" sz="2200" dirty="0"/>
              <a:t>методов передачи размеров единиц от эталонов или образцовых средств </a:t>
            </a:r>
            <a:r>
              <a:rPr lang="en-US" sz="2200" dirty="0" smtClean="0"/>
              <a:t>   </a:t>
            </a:r>
          </a:p>
          <a:p>
            <a:pPr marL="548640" lvl="2" indent="0">
              <a:buClrTx/>
              <a:buNone/>
            </a:pPr>
            <a:r>
              <a:rPr lang="en-US" sz="2200" dirty="0"/>
              <a:t> </a:t>
            </a:r>
            <a:r>
              <a:rPr lang="en-US" sz="2200" dirty="0" smtClean="0"/>
              <a:t>   </a:t>
            </a:r>
            <a:r>
              <a:rPr lang="ru-RU" sz="2200" dirty="0" smtClean="0"/>
              <a:t>измерений </a:t>
            </a:r>
            <a:r>
              <a:rPr lang="ru-RU" sz="2200" dirty="0"/>
              <a:t>рабочим средствам измерений</a:t>
            </a:r>
            <a:r>
              <a:rPr lang="ru-RU" sz="2200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7785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069848" y="-757989"/>
            <a:ext cx="10058400" cy="372978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4852" y="144379"/>
            <a:ext cx="11454063" cy="63887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200" b="1" dirty="0" smtClean="0"/>
              <a:t>Три раздела метрологии</a:t>
            </a:r>
            <a:r>
              <a:rPr lang="ru-RU" sz="2200" b="1" dirty="0" smtClean="0">
                <a:solidFill>
                  <a:srgbClr val="C00000"/>
                </a:solidFill>
              </a:rPr>
              <a:t>:</a:t>
            </a:r>
            <a:endParaRPr lang="en-US" sz="2200" b="1" dirty="0" smtClean="0"/>
          </a:p>
          <a:p>
            <a:pPr marL="0" indent="0">
              <a:buNone/>
            </a:pPr>
            <a:r>
              <a:rPr lang="ru-RU" sz="2200" b="1" dirty="0" smtClean="0">
                <a:solidFill>
                  <a:srgbClr val="C00000"/>
                </a:solidFill>
              </a:rPr>
              <a:t>Теоретическая </a:t>
            </a:r>
            <a:r>
              <a:rPr lang="ru-RU" sz="2200" b="1" dirty="0">
                <a:solidFill>
                  <a:srgbClr val="C00000"/>
                </a:solidFill>
              </a:rPr>
              <a:t>(фундаментальная) метрология</a:t>
            </a:r>
            <a:r>
              <a:rPr lang="ru-RU" sz="2200" dirty="0"/>
              <a:t> – раздел метрологии, предметом которого является разработка фундаментальных основ метрологии.</a:t>
            </a:r>
          </a:p>
          <a:p>
            <a:pPr marL="0" indent="0">
              <a:buNone/>
            </a:pPr>
            <a:r>
              <a:rPr lang="ru-RU" sz="2200" b="1" dirty="0">
                <a:solidFill>
                  <a:srgbClr val="C00000"/>
                </a:solidFill>
              </a:rPr>
              <a:t>Практическая (прикладная) метрология </a:t>
            </a:r>
            <a:r>
              <a:rPr lang="ru-RU" sz="2200" dirty="0"/>
              <a:t>– раздел метрологии, предметом которого являются вопросы практического применения разработок теоретической метрологии и положений законодательной метрологии.</a:t>
            </a:r>
            <a:br>
              <a:rPr lang="ru-RU" sz="2200" dirty="0"/>
            </a:br>
            <a:r>
              <a:rPr lang="ru-RU" sz="2200" dirty="0"/>
              <a:t/>
            </a:r>
            <a:br>
              <a:rPr lang="ru-RU" sz="2200" dirty="0"/>
            </a:br>
            <a:r>
              <a:rPr lang="ru-RU" sz="2200" b="1" i="1" dirty="0"/>
              <a:t> </a:t>
            </a:r>
            <a:r>
              <a:rPr lang="ru-RU" sz="2200" b="1" dirty="0" smtClean="0">
                <a:solidFill>
                  <a:srgbClr val="C00000"/>
                </a:solidFill>
              </a:rPr>
              <a:t>Законодательная </a:t>
            </a:r>
            <a:r>
              <a:rPr lang="ru-RU" sz="2200" b="1" dirty="0">
                <a:solidFill>
                  <a:srgbClr val="C00000"/>
                </a:solidFill>
              </a:rPr>
              <a:t>метрология</a:t>
            </a:r>
            <a:r>
              <a:rPr lang="ru-RU" sz="2200" dirty="0">
                <a:solidFill>
                  <a:srgbClr val="C00000"/>
                </a:solidFill>
              </a:rPr>
              <a:t> </a:t>
            </a:r>
            <a:r>
              <a:rPr lang="ru-RU" sz="2200" dirty="0"/>
              <a:t>– раздел метрологии, предметом которого является установление обязательных технических и юридических требований по применению единиц физических величин, эталонов, методов и средств измерений, направленных на обеспечение единства и необходимой точности измерений в интересах общества.</a:t>
            </a:r>
          </a:p>
          <a:p>
            <a:pPr marL="0" indent="0">
              <a:buNone/>
            </a:pPr>
            <a:r>
              <a:rPr lang="ru-RU" sz="2200" dirty="0"/>
              <a:t>Законодательная база метрологии включает следующие основные документы:</a:t>
            </a:r>
          </a:p>
          <a:p>
            <a:pPr lvl="1">
              <a:buClrTx/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ru-RU" sz="1900" dirty="0" smtClean="0"/>
              <a:t>Закон РФ "Об обеспечении единства измерений"</a:t>
            </a:r>
          </a:p>
          <a:p>
            <a:pPr lvl="1">
              <a:buClrTx/>
              <a:buFont typeface="Wingdings" panose="05000000000000000000" pitchFamily="2" charset="2"/>
              <a:buChar char="q"/>
            </a:pPr>
            <a:r>
              <a:rPr lang="en-US" sz="1900" dirty="0" smtClean="0"/>
              <a:t> </a:t>
            </a:r>
            <a:r>
              <a:rPr lang="ru-RU" sz="1900" dirty="0" smtClean="0"/>
              <a:t>РМГ 29-99. "Государственная система обеспечения единства измерений. Метрология. Основные термины и определения."</a:t>
            </a:r>
          </a:p>
          <a:p>
            <a:pPr lvl="1">
              <a:buClrTx/>
              <a:buFont typeface="Wingdings" panose="05000000000000000000" pitchFamily="2" charset="2"/>
              <a:buChar char="q"/>
            </a:pPr>
            <a:r>
              <a:rPr lang="en-US" sz="1900" dirty="0" smtClean="0"/>
              <a:t> </a:t>
            </a:r>
            <a:r>
              <a:rPr lang="ru-RU" sz="1900" dirty="0" smtClean="0"/>
              <a:t>МИ 2247-93 ГСИ." Метрология. Основные термины и определения."</a:t>
            </a:r>
          </a:p>
          <a:p>
            <a:pPr lvl="1">
              <a:buClrTx/>
              <a:buFont typeface="Wingdings" panose="05000000000000000000" pitchFamily="2" charset="2"/>
              <a:buChar char="q"/>
            </a:pPr>
            <a:r>
              <a:rPr lang="en-US" sz="1900" dirty="0" smtClean="0"/>
              <a:t> </a:t>
            </a:r>
            <a:r>
              <a:rPr lang="ru-RU" sz="1900" dirty="0" smtClean="0"/>
              <a:t>ГОСТ 8.417-2002 "ГСИ. Единицы физических величин."</a:t>
            </a:r>
          </a:p>
          <a:p>
            <a:pPr lvl="1">
              <a:buClrTx/>
              <a:buFont typeface="Wingdings" panose="05000000000000000000" pitchFamily="2" charset="2"/>
              <a:buChar char="q"/>
            </a:pPr>
            <a:r>
              <a:rPr lang="en-US" sz="1900" dirty="0" smtClean="0"/>
              <a:t> </a:t>
            </a:r>
            <a:r>
              <a:rPr lang="ru-RU" sz="1900" dirty="0" smtClean="0"/>
              <a:t>ПР 50.2.006-94 "ГСИ. Поверка средств измерений. Организация и порядок проведения."</a:t>
            </a:r>
          </a:p>
          <a:p>
            <a:pPr lvl="1">
              <a:buClrTx/>
              <a:buFont typeface="Wingdings" panose="05000000000000000000" pitchFamily="2" charset="2"/>
              <a:buChar char="q"/>
            </a:pPr>
            <a:r>
              <a:rPr lang="en-US" sz="1900" dirty="0" smtClean="0"/>
              <a:t> </a:t>
            </a:r>
            <a:r>
              <a:rPr lang="ru-RU" sz="1900" dirty="0" smtClean="0"/>
              <a:t>ПР 50.2.009-94 "ГСИ. Порядок проведения испытаний и утверждения типа средств измерения "</a:t>
            </a:r>
          </a:p>
          <a:p>
            <a:pPr lvl="1">
              <a:buClrTx/>
              <a:buFont typeface="Wingdings" panose="05000000000000000000" pitchFamily="2" charset="2"/>
              <a:buChar char="q"/>
            </a:pPr>
            <a:r>
              <a:rPr lang="en-US" sz="1900" dirty="0" smtClean="0"/>
              <a:t> </a:t>
            </a:r>
            <a:r>
              <a:rPr lang="ru-RU" sz="1900" dirty="0" smtClean="0"/>
              <a:t>ПР 50.2.014-94 "ГСИ. Аккредитация метрологических служб юридических лиц на право поверки средств измерений."</a:t>
            </a:r>
          </a:p>
          <a:p>
            <a:pPr lvl="1">
              <a:buClrTx/>
              <a:buFont typeface="Wingdings" panose="05000000000000000000" pitchFamily="2" charset="2"/>
              <a:buChar char="q"/>
            </a:pPr>
            <a:r>
              <a:rPr lang="en-US" sz="1900" dirty="0" smtClean="0"/>
              <a:t> </a:t>
            </a:r>
            <a:r>
              <a:rPr lang="ru-RU" sz="1900" dirty="0" smtClean="0"/>
              <a:t>МИ 2277-94 "ГСИ. Система сертификации средств измерений. Основные положения и порядок проведения работ."</a:t>
            </a:r>
          </a:p>
          <a:p>
            <a:pPr lvl="1">
              <a:buClrTx/>
              <a:buFont typeface="Wingdings" panose="05000000000000000000" pitchFamily="2" charset="2"/>
              <a:buChar char="q"/>
            </a:pPr>
            <a:r>
              <a:rPr lang="en-US" sz="1900" dirty="0" smtClean="0"/>
              <a:t> </a:t>
            </a:r>
            <a:r>
              <a:rPr lang="ru-RU" sz="1900" dirty="0" smtClean="0"/>
              <a:t>ПР 50.2.002-94 "ГСИ. Порядок осуществления государственного метрологического надзора за выпуском, состоянием и применением средств измерений, аттестованными методиками выполнения измерений, эталонами и соблюдением метрологических правил и норм."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3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-168441"/>
            <a:ext cx="10058400" cy="16844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6884" y="445168"/>
            <a:ext cx="11855116" cy="629251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 smtClean="0"/>
              <a:t>    </a:t>
            </a:r>
            <a:r>
              <a:rPr lang="ru-RU" sz="2400" b="1" dirty="0"/>
              <a:t>Федеральный закон от 26 июня 2008 г. </a:t>
            </a:r>
            <a:r>
              <a:rPr lang="ru-RU" sz="2400" b="1"/>
              <a:t>N 102-ФЗ "Об обеспечении единства измерений"</a:t>
            </a:r>
            <a:r>
              <a:rPr lang="ru-RU" sz="2400"/>
              <a:t>, </a:t>
            </a:r>
            <a:r>
              <a:rPr lang="ru-RU" sz="2400" smtClean="0"/>
              <a:t>осуществляет </a:t>
            </a:r>
            <a:r>
              <a:rPr lang="ru-RU" sz="2400" dirty="0"/>
              <a:t>регулирование отношений, связанных с обеспечением единства измерений в Российской Федерации, в соответствии с Конституцией РФ. </a:t>
            </a:r>
            <a:endParaRPr lang="ru-RU" sz="2400" dirty="0" smtClean="0"/>
          </a:p>
          <a:p>
            <a:pPr marL="0" indent="0" algn="just">
              <a:buNone/>
            </a:pPr>
            <a:r>
              <a:rPr lang="ru-RU" sz="2400" dirty="0" smtClean="0"/>
              <a:t>В </a:t>
            </a:r>
            <a:r>
              <a:rPr lang="ru-RU" sz="2400" dirty="0"/>
              <a:t>Законе устанавливаются: </a:t>
            </a:r>
            <a:endParaRPr lang="ru-RU" sz="2400" dirty="0" smtClean="0"/>
          </a:p>
          <a:p>
            <a:pPr lvl="1" algn="just">
              <a:buClrTx/>
            </a:pPr>
            <a:r>
              <a:rPr lang="ru-RU" sz="2200" dirty="0" smtClean="0"/>
              <a:t>основные </a:t>
            </a:r>
            <a:r>
              <a:rPr lang="ru-RU" sz="2200" dirty="0"/>
              <a:t>применяемые понятия, такие </a:t>
            </a:r>
            <a:r>
              <a:rPr lang="ru-RU" sz="2200" dirty="0" smtClean="0"/>
              <a:t>как </a:t>
            </a:r>
            <a:r>
              <a:rPr lang="ru-RU" sz="2200" dirty="0"/>
              <a:t>организационная структура государственного управления обеспечением единства измерений; </a:t>
            </a:r>
            <a:r>
              <a:rPr lang="ru-RU" sz="2200" dirty="0" smtClean="0"/>
              <a:t> </a:t>
            </a:r>
          </a:p>
          <a:p>
            <a:pPr lvl="1" algn="just">
              <a:buClrTx/>
            </a:pPr>
            <a:r>
              <a:rPr lang="ru-RU" sz="2200" dirty="0" smtClean="0"/>
              <a:t>нормативные </a:t>
            </a:r>
            <a:r>
              <a:rPr lang="ru-RU" sz="2200" dirty="0"/>
              <a:t>документы по обеспечению единства измерений; </a:t>
            </a:r>
            <a:endParaRPr lang="ru-RU" sz="2200" dirty="0" smtClean="0"/>
          </a:p>
          <a:p>
            <a:pPr lvl="1" algn="just">
              <a:buClrTx/>
            </a:pPr>
            <a:r>
              <a:rPr lang="ru-RU" sz="2200" dirty="0" smtClean="0"/>
              <a:t>единицы </a:t>
            </a:r>
            <a:r>
              <a:rPr lang="ru-RU" sz="2200" dirty="0"/>
              <a:t>величин и государственные эталоны единиц величин; </a:t>
            </a:r>
            <a:endParaRPr lang="ru-RU" sz="2200" dirty="0" smtClean="0"/>
          </a:p>
          <a:p>
            <a:pPr lvl="1" algn="just">
              <a:buClrTx/>
            </a:pPr>
            <a:r>
              <a:rPr lang="ru-RU" sz="2200" dirty="0" smtClean="0"/>
              <a:t>средства </a:t>
            </a:r>
            <a:r>
              <a:rPr lang="ru-RU" sz="2200" dirty="0"/>
              <a:t>и методики измерений</a:t>
            </a:r>
            <a:r>
              <a:rPr lang="ru-RU" sz="2200" dirty="0" smtClean="0"/>
              <a:t>.</a:t>
            </a:r>
          </a:p>
          <a:p>
            <a:pPr marL="0" indent="0" algn="just">
              <a:buNone/>
            </a:pPr>
            <a:r>
              <a:rPr lang="ru-RU" sz="2400" dirty="0" smtClean="0"/>
              <a:t>Закон </a:t>
            </a:r>
            <a:r>
              <a:rPr lang="ru-RU" sz="2400" dirty="0"/>
              <a:t>устанавливает Государственную метрологическую службу </a:t>
            </a:r>
            <a:r>
              <a:rPr lang="ru-RU" sz="2400" dirty="0" smtClean="0"/>
              <a:t>(</a:t>
            </a:r>
            <a:r>
              <a:rPr lang="ru-RU" sz="2400" b="1" dirty="0" smtClean="0"/>
              <a:t>ГМС</a:t>
            </a:r>
            <a:r>
              <a:rPr lang="ru-RU" sz="2400" dirty="0" smtClean="0"/>
              <a:t>) и </a:t>
            </a:r>
            <a:r>
              <a:rPr lang="ru-RU" sz="2400" dirty="0"/>
              <a:t>другие службы обеспечения единства измерений, метрологические службы государственных органов управления и юридических лиц, а также виды и сферы распределения государственного метрологического контроля и </a:t>
            </a:r>
            <a:r>
              <a:rPr lang="ru-RU" sz="2400" dirty="0" smtClean="0"/>
              <a:t>надзора(</a:t>
            </a:r>
            <a:r>
              <a:rPr lang="ru-RU" sz="2400" b="1" dirty="0" err="1" smtClean="0"/>
              <a:t>ГКиН</a:t>
            </a:r>
            <a:r>
              <a:rPr lang="ru-RU" sz="2400" dirty="0" smtClean="0"/>
              <a:t>). </a:t>
            </a:r>
            <a:r>
              <a:rPr lang="ru-RU" sz="2400" dirty="0"/>
              <a:t>Закон отражает установление в РФ рыночных отношений, определяя основы деятельности метрологических служб государственных органов управления и юридических лиц. Вопросы деятельности структурных подразделений метрологических служб на предприятиях выведены за рамки законодательной метрологии и регулируются экономическими методами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0510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069848" y="-192505"/>
            <a:ext cx="10058400" cy="7218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3137" y="360947"/>
            <a:ext cx="11201400" cy="5811253"/>
          </a:xfrm>
        </p:spPr>
        <p:txBody>
          <a:bodyPr/>
          <a:lstStyle/>
          <a:p>
            <a:pPr marL="0" indent="0" algn="just">
              <a:buNone/>
            </a:pPr>
            <a:r>
              <a:rPr lang="ru-RU" sz="2400" dirty="0"/>
              <a:t>В сферах, которые напрямую не контролируются государственными органами, действует </a:t>
            </a:r>
            <a:r>
              <a:rPr lang="ru-RU" sz="2400" b="1" dirty="0"/>
              <a:t>Российская система калибровки</a:t>
            </a:r>
            <a:r>
              <a:rPr lang="ru-RU" sz="2400" i="1" dirty="0"/>
              <a:t>,</a:t>
            </a:r>
            <a:r>
              <a:rPr lang="ru-RU" sz="2400" dirty="0"/>
              <a:t> также направленная на обеспечение единства измерений. </a:t>
            </a:r>
          </a:p>
          <a:p>
            <a:pPr marL="0" indent="0" algn="just">
              <a:buNone/>
            </a:pPr>
            <a:r>
              <a:rPr lang="ru-RU" sz="2400" b="1" dirty="0">
                <a:solidFill>
                  <a:srgbClr val="C00000"/>
                </a:solidFill>
              </a:rPr>
              <a:t>Система калибровки </a:t>
            </a:r>
            <a:r>
              <a:rPr lang="ru-RU" sz="2400" dirty="0"/>
              <a:t>- совокупность субъектов деятельности и калибровочных работ, направленных на обеспечение единства измерений в сферах, не подлежащих государственному метрологическому контролю и надзору и действующих на основе установленных требований к организации и проведению калибровочных работ. </a:t>
            </a:r>
          </a:p>
          <a:p>
            <a:pPr marL="0" indent="0" algn="just">
              <a:buNone/>
            </a:pPr>
            <a:r>
              <a:rPr lang="ru-RU" sz="2400" dirty="0"/>
              <a:t>Закон обеспечивает взаимодействие с международной и национальными системами измерений. Это позволяет достигнуть взаимного признания результатов испытаний, калибровки и сертификации, а также использовать мировой опыт и тенденции развития современной метрологии. Существуют и другие законодательные, акты и документы по стандартизации, относящиеся к законодательной базе метрологии.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139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517357"/>
            <a:ext cx="10058400" cy="493295"/>
          </a:xfrm>
        </p:spPr>
        <p:txBody>
          <a:bodyPr>
            <a:normAutofit/>
          </a:bodyPr>
          <a:lstStyle/>
          <a:p>
            <a:r>
              <a:rPr lang="ru-RU" sz="2600" b="1" dirty="0" smtClean="0"/>
              <a:t>1.2. Физические свойства и величины.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4679" y="1167063"/>
            <a:ext cx="10058400" cy="4957011"/>
          </a:xfrm>
        </p:spPr>
        <p:txBody>
          <a:bodyPr>
            <a:normAutofit lnSpcReduction="10000"/>
          </a:bodyPr>
          <a:lstStyle/>
          <a:p>
            <a:pPr marL="0" indent="0" algn="just">
              <a:buClrTx/>
              <a:buNone/>
            </a:pPr>
            <a:r>
              <a:rPr lang="ru-RU" dirty="0"/>
              <a:t>Все объекты окружающего мира характеризуются своими свойствами.</a:t>
            </a:r>
          </a:p>
          <a:p>
            <a:pPr marL="0" indent="0" algn="just">
              <a:buClrTx/>
              <a:buNone/>
            </a:pPr>
            <a:r>
              <a:rPr lang="ru-RU" b="1" dirty="0">
                <a:solidFill>
                  <a:srgbClr val="C00000"/>
                </a:solidFill>
              </a:rPr>
              <a:t>Свойство</a:t>
            </a:r>
            <a:r>
              <a:rPr lang="ru-RU" dirty="0"/>
              <a:t> – философская категория, выражающая такую сторону объекта (явления, процесса), которая обуславливает его различие или общность с другими объектами (явлениями, процессами) и обнаруживается в его отношении к ним. Свойство - категория качественная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/>
              <a:t>Для количественного описания свойств различных процессов и физических тел вводится понятие величины.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rgbClr val="C00000"/>
                </a:solidFill>
              </a:rPr>
              <a:t>Величина </a:t>
            </a:r>
            <a:r>
              <a:rPr lang="ru-RU" dirty="0"/>
              <a:t>– это свойство чего-либо, что может быть выделено среди других свойств и оценено тем или иным способом, в том числе и количественно. Величина не существует сама по себе, она имеет место лишь постольку, поскольку существует объект со свойствами, выраженными данной величиной.</a:t>
            </a:r>
          </a:p>
          <a:p>
            <a:pPr marL="0" indent="0" algn="just">
              <a:buNone/>
            </a:pPr>
            <a:r>
              <a:rPr lang="ru-RU" dirty="0"/>
              <a:t>Все величины можно разделить на два вида: </a:t>
            </a:r>
            <a:r>
              <a:rPr lang="ru-RU" u="sng" dirty="0"/>
              <a:t>реальные</a:t>
            </a:r>
            <a:r>
              <a:rPr lang="ru-RU" dirty="0"/>
              <a:t> и </a:t>
            </a:r>
            <a:r>
              <a:rPr lang="ru-RU" u="sng" dirty="0"/>
              <a:t>идеальные.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rgbClr val="C00000"/>
                </a:solidFill>
              </a:rPr>
              <a:t>Идеальные величины </a:t>
            </a:r>
            <a:r>
              <a:rPr lang="ru-RU" dirty="0"/>
              <a:t>главным образом относятся к математике и являются обобщением (моделью) конкретных реальных событий.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rgbClr val="C00000"/>
                </a:solidFill>
              </a:rPr>
              <a:t>Реальные величины </a:t>
            </a:r>
            <a:r>
              <a:rPr lang="ru-RU" dirty="0"/>
              <a:t>делятся в свою очередь на </a:t>
            </a:r>
            <a:r>
              <a:rPr lang="ru-RU" u="sng" dirty="0"/>
              <a:t>физические </a:t>
            </a:r>
            <a:r>
              <a:rPr lang="ru-RU" dirty="0"/>
              <a:t>и </a:t>
            </a:r>
            <a:r>
              <a:rPr lang="ru-RU" u="sng" dirty="0"/>
              <a:t>нефизические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834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359" y="709863"/>
            <a:ext cx="8650036" cy="5546558"/>
          </a:xfrm>
        </p:spPr>
      </p:pic>
      <p:sp>
        <p:nvSpPr>
          <p:cNvPr id="11" name="Прямоугольник 10"/>
          <p:cNvSpPr/>
          <p:nvPr/>
        </p:nvSpPr>
        <p:spPr>
          <a:xfrm>
            <a:off x="326621" y="91559"/>
            <a:ext cx="3909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Классификация величин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710624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</TotalTime>
  <Words>1585</Words>
  <Application>Microsoft Office PowerPoint</Application>
  <PresentationFormat>Широкоэкранный</PresentationFormat>
  <Paragraphs>133</Paragraphs>
  <Slides>23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</vt:lpstr>
      <vt:lpstr>Rockwell</vt:lpstr>
      <vt:lpstr>Rockwell Condensed</vt:lpstr>
      <vt:lpstr>Wingdings</vt:lpstr>
      <vt:lpstr>Дерево</vt:lpstr>
      <vt:lpstr>МЕТРОЛОГИЯ,  СТАНДАРТИЗАЦИЯ и СЕРТИФИКАЦИЯ</vt:lpstr>
      <vt:lpstr>введение</vt:lpstr>
      <vt:lpstr>Раздел 1. МЕТРОЛОГИЯ. Глава 1.    Основные понятия метрологии.</vt:lpstr>
      <vt:lpstr>1.1. Общие сведения. Законодательная база метрологии.</vt:lpstr>
      <vt:lpstr>Презентация PowerPoint</vt:lpstr>
      <vt:lpstr>Презентация PowerPoint</vt:lpstr>
      <vt:lpstr>Презентация PowerPoint</vt:lpstr>
      <vt:lpstr>1.2. Физические свойства и величины.</vt:lpstr>
      <vt:lpstr>Презентация PowerPoint</vt:lpstr>
      <vt:lpstr>Презентация PowerPoint</vt:lpstr>
      <vt:lpstr>Презентация PowerPoint</vt:lpstr>
      <vt:lpstr>Классификация физических величин</vt:lpstr>
      <vt:lpstr>Презентация PowerPoint</vt:lpstr>
      <vt:lpstr>1.3. Объекты измерений и Размер измеряемой величины </vt:lpstr>
      <vt:lpstr>Презентация PowerPoint</vt:lpstr>
      <vt:lpstr>1.4. Измерительные шкалы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МЕТРОЛОГИЯ,  СТАНДАРТИЗАЦИЯ и СЕРТИФИКАЦИЯ</dc:title>
  <dc:creator>master</dc:creator>
  <cp:lastModifiedBy>master</cp:lastModifiedBy>
  <cp:revision>45</cp:revision>
  <dcterms:created xsi:type="dcterms:W3CDTF">2021-02-07T12:59:09Z</dcterms:created>
  <dcterms:modified xsi:type="dcterms:W3CDTF">2021-02-10T18:09:36Z</dcterms:modified>
</cp:coreProperties>
</file>