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76" r:id="rId6"/>
    <p:sldId id="279" r:id="rId7"/>
    <p:sldId id="280" r:id="rId8"/>
    <p:sldId id="277" r:id="rId9"/>
    <p:sldId id="278" r:id="rId10"/>
    <p:sldId id="281" r:id="rId11"/>
    <p:sldId id="282" r:id="rId12"/>
    <p:sldId id="283" r:id="rId13"/>
    <p:sldId id="284" r:id="rId14"/>
    <p:sldId id="285" r:id="rId15"/>
    <p:sldId id="286" r:id="rId16"/>
    <p:sldId id="287" r:id="rId17"/>
    <p:sldId id="275" r:id="rId18"/>
    <p:sldId id="260" r:id="rId19"/>
    <p:sldId id="261" r:id="rId20"/>
    <p:sldId id="262" r:id="rId21"/>
    <p:sldId id="263" r:id="rId22"/>
    <p:sldId id="264" r:id="rId23"/>
    <p:sldId id="271" r:id="rId24"/>
    <p:sldId id="272" r:id="rId25"/>
    <p:sldId id="266" r:id="rId26"/>
    <p:sldId id="273" r:id="rId27"/>
    <p:sldId id="274" r:id="rId28"/>
    <p:sldId id="288" r:id="rId29"/>
    <p:sldId id="289" r:id="rId30"/>
    <p:sldId id="290"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4660"/>
  </p:normalViewPr>
  <p:slideViewPr>
    <p:cSldViewPr snapToGrid="0">
      <p:cViewPr varScale="1">
        <p:scale>
          <a:sx n="81" d="100"/>
          <a:sy n="81" d="100"/>
        </p:scale>
        <p:origin x="60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0210-E214-4BFE-B101-BC25DE8A77D2}" type="datetimeFigureOut">
              <a:rPr lang="ru-RU" smtClean="0"/>
              <a:t>31.03.2021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A60A6-C2F4-45A0-AB8B-B02363FA6B85}" type="slidenum">
              <a:rPr lang="ru-RU" smtClean="0"/>
              <a:t>‹#›</a:t>
            </a:fld>
            <a:endParaRPr lang="ru-RU"/>
          </a:p>
        </p:txBody>
      </p:sp>
    </p:spTree>
    <p:extLst>
      <p:ext uri="{BB962C8B-B14F-4D97-AF65-F5344CB8AC3E}">
        <p14:creationId xmlns:p14="http://schemas.microsoft.com/office/powerpoint/2010/main" val="40315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F1A60A6-C2F4-45A0-AB8B-B02363FA6B85}" type="slidenum">
              <a:rPr lang="ru-RU" smtClean="0"/>
              <a:t>4</a:t>
            </a:fld>
            <a:endParaRPr lang="ru-RU"/>
          </a:p>
        </p:txBody>
      </p:sp>
    </p:spTree>
    <p:extLst>
      <p:ext uri="{BB962C8B-B14F-4D97-AF65-F5344CB8AC3E}">
        <p14:creationId xmlns:p14="http://schemas.microsoft.com/office/powerpoint/2010/main" val="342160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F1A60A6-C2F4-45A0-AB8B-B02363FA6B85}" type="slidenum">
              <a:rPr lang="ru-RU" smtClean="0"/>
              <a:t>22</a:t>
            </a:fld>
            <a:endParaRPr lang="ru-RU"/>
          </a:p>
        </p:txBody>
      </p:sp>
    </p:spTree>
    <p:extLst>
      <p:ext uri="{BB962C8B-B14F-4D97-AF65-F5344CB8AC3E}">
        <p14:creationId xmlns:p14="http://schemas.microsoft.com/office/powerpoint/2010/main" val="79343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F1A60A6-C2F4-45A0-AB8B-B02363FA6B85}" type="slidenum">
              <a:rPr lang="ru-RU" smtClean="0"/>
              <a:t>25</a:t>
            </a:fld>
            <a:endParaRPr lang="ru-RU"/>
          </a:p>
        </p:txBody>
      </p:sp>
    </p:spTree>
    <p:extLst>
      <p:ext uri="{BB962C8B-B14F-4D97-AF65-F5344CB8AC3E}">
        <p14:creationId xmlns:p14="http://schemas.microsoft.com/office/powerpoint/2010/main" val="2727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C08E2B-4683-49BC-9DD0-B7ED6407E1E9}" type="datetimeFigureOut">
              <a:rPr lang="ru-RU" smtClean="0"/>
              <a:t>31.03.2021</a:t>
            </a:fld>
            <a:endParaRPr lang="ru-R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C5DDE1-37BC-4BA1-9880-9DA4170E23DF}" type="slidenum">
              <a:rPr lang="ru-RU" smtClean="0"/>
              <a:t>‹#›</a:t>
            </a:fld>
            <a:endParaRPr lang="ru-R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08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t>31.03.2021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247699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t>31.03.2021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31190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C08E2B-4683-49BC-9DD0-B7ED6407E1E9}" type="datetimeFigureOut">
              <a:rPr lang="ru-RU" smtClean="0"/>
              <a:t>31.03.2021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20371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0C08E2B-4683-49BC-9DD0-B7ED6407E1E9}" type="datetimeFigureOut">
              <a:rPr lang="ru-RU" smtClean="0"/>
              <a:t>31.03.2021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AC5DDE1-37BC-4BA1-9880-9DA4170E23DF}" type="slidenum">
              <a:rPr lang="ru-RU" smtClean="0"/>
              <a:t>‹#›</a:t>
            </a:fld>
            <a:endParaRPr lang="ru-RU"/>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28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0C08E2B-4683-49BC-9DD0-B7ED6407E1E9}" type="datetimeFigureOut">
              <a:rPr lang="ru-RU" smtClean="0"/>
              <a:t>31.03.2021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334467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0C08E2B-4683-49BC-9DD0-B7ED6407E1E9}" type="datetimeFigureOut">
              <a:rPr lang="ru-RU" smtClean="0"/>
              <a:t>31.03.2021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195235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0C08E2B-4683-49BC-9DD0-B7ED6407E1E9}" type="datetimeFigureOut">
              <a:rPr lang="ru-RU" smtClean="0"/>
              <a:t>31.03.2021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279265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08E2B-4683-49BC-9DD0-B7ED6407E1E9}" type="datetimeFigureOut">
              <a:rPr lang="ru-RU" smtClean="0"/>
              <a:t>31.03.2021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326461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C08E2B-4683-49BC-9DD0-B7ED6407E1E9}" type="datetimeFigureOut">
              <a:rPr lang="ru-RU" smtClean="0"/>
              <a:t>31.03.2021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342567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C08E2B-4683-49BC-9DD0-B7ED6407E1E9}" type="datetimeFigureOut">
              <a:rPr lang="ru-RU" smtClean="0"/>
              <a:t>31.03.2021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AC5DDE1-37BC-4BA1-9880-9DA4170E23DF}" type="slidenum">
              <a:rPr lang="ru-RU" smtClean="0"/>
              <a:t>‹#›</a:t>
            </a:fld>
            <a:endParaRPr lang="ru-RU"/>
          </a:p>
        </p:txBody>
      </p:sp>
    </p:spTree>
    <p:extLst>
      <p:ext uri="{BB962C8B-B14F-4D97-AF65-F5344CB8AC3E}">
        <p14:creationId xmlns:p14="http://schemas.microsoft.com/office/powerpoint/2010/main" val="16689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0C08E2B-4683-49BC-9DD0-B7ED6407E1E9}" type="datetimeFigureOut">
              <a:rPr lang="ru-RU" smtClean="0"/>
              <a:t>31.03.2021</a:t>
            </a:fld>
            <a:endParaRPr lang="ru-R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AC5DDE1-37BC-4BA1-9880-9DA4170E23DF}" type="slidenum">
              <a:rPr lang="ru-RU" smtClean="0"/>
              <a:t>‹#›</a:t>
            </a:fld>
            <a:endParaRPr lang="ru-RU"/>
          </a:p>
        </p:txBody>
      </p:sp>
    </p:spTree>
    <p:extLst>
      <p:ext uri="{BB962C8B-B14F-4D97-AF65-F5344CB8AC3E}">
        <p14:creationId xmlns:p14="http://schemas.microsoft.com/office/powerpoint/2010/main" val="571078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Основы стандартизации</a:t>
            </a:r>
            <a:endParaRPr lang="ru-RU" dirty="0"/>
          </a:p>
        </p:txBody>
      </p:sp>
      <p:sp>
        <p:nvSpPr>
          <p:cNvPr id="3" name="Подзаголовок 2"/>
          <p:cNvSpPr>
            <a:spLocks noGrp="1"/>
          </p:cNvSpPr>
          <p:nvPr>
            <p:ph type="subTitle" idx="1"/>
          </p:nvPr>
        </p:nvSpPr>
        <p:spPr/>
        <p:txBody>
          <a:bodyPr/>
          <a:lstStyle/>
          <a:p>
            <a:r>
              <a:rPr lang="ru-RU" dirty="0" smtClean="0"/>
              <a:t>Глава 2.</a:t>
            </a:r>
            <a:br>
              <a:rPr lang="ru-RU" dirty="0" smtClean="0"/>
            </a:br>
            <a:r>
              <a:rPr lang="ru-RU" dirty="0" smtClean="0"/>
              <a:t>Методы стандартизации.</a:t>
            </a:r>
            <a:endParaRPr lang="ru-RU" dirty="0"/>
          </a:p>
        </p:txBody>
      </p:sp>
    </p:spTree>
    <p:extLst>
      <p:ext uri="{BB962C8B-B14F-4D97-AF65-F5344CB8AC3E}">
        <p14:creationId xmlns:p14="http://schemas.microsoft.com/office/powerpoint/2010/main" val="2999414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8408" y="-1219200"/>
            <a:ext cx="9875520" cy="1356360"/>
          </a:xfrm>
        </p:spPr>
        <p:txBody>
          <a:bodyPr/>
          <a:lstStyle/>
          <a:p>
            <a:endParaRPr lang="ru-RU" dirty="0"/>
          </a:p>
        </p:txBody>
      </p:sp>
      <p:sp>
        <p:nvSpPr>
          <p:cNvPr id="3" name="Объект 2"/>
          <p:cNvSpPr>
            <a:spLocks noGrp="1"/>
          </p:cNvSpPr>
          <p:nvPr>
            <p:ph idx="1"/>
          </p:nvPr>
        </p:nvSpPr>
        <p:spPr>
          <a:xfrm>
            <a:off x="1143000" y="576072"/>
            <a:ext cx="9872871" cy="5519928"/>
          </a:xfrm>
        </p:spPr>
        <p:txBody>
          <a:bodyPr/>
          <a:lstStyle/>
          <a:p>
            <a:pPr marL="45720" indent="0">
              <a:buNone/>
            </a:pPr>
            <a:r>
              <a:rPr lang="ru-RU" b="1" dirty="0" smtClean="0">
                <a:solidFill>
                  <a:srgbClr val="7030A0"/>
                </a:solidFill>
              </a:rPr>
              <a:t>3. </a:t>
            </a:r>
            <a:r>
              <a:rPr lang="ru-RU" b="1" u="sng" dirty="0" smtClean="0">
                <a:solidFill>
                  <a:srgbClr val="7030A0"/>
                </a:solidFill>
              </a:rPr>
              <a:t>Классификация </a:t>
            </a:r>
            <a:r>
              <a:rPr lang="ru-RU" dirty="0" smtClean="0">
                <a:solidFill>
                  <a:schemeClr val="tx1"/>
                </a:solidFill>
              </a:rPr>
              <a:t>– это разделение множества объектов на классификационные группировки по сходству или различию на основе определенных признаков в соответствии с некоторыми правилами. </a:t>
            </a:r>
          </a:p>
          <a:p>
            <a:pPr marL="45720" indent="0">
              <a:buNone/>
            </a:pPr>
            <a:r>
              <a:rPr lang="ru-RU" dirty="0" smtClean="0">
                <a:solidFill>
                  <a:schemeClr val="tx1"/>
                </a:solidFill>
              </a:rPr>
              <a:t>Основными методами классификации объектов технико-экономической и социальной информации являются иерархический и фасетный. </a:t>
            </a:r>
            <a:endParaRPr lang="ru-RU" dirty="0">
              <a:solidFill>
                <a:schemeClr val="tx1"/>
              </a:solidFill>
            </a:endParaRPr>
          </a:p>
          <a:p>
            <a:pPr marL="45720" indent="0">
              <a:buNone/>
            </a:pPr>
            <a:r>
              <a:rPr lang="ru-RU" u="sng" dirty="0" smtClean="0">
                <a:solidFill>
                  <a:schemeClr val="tx1"/>
                </a:solidFill>
              </a:rPr>
              <a:t>Иерархический метод </a:t>
            </a:r>
            <a:r>
              <a:rPr lang="ru-RU" dirty="0" smtClean="0">
                <a:solidFill>
                  <a:schemeClr val="tx1"/>
                </a:solidFill>
              </a:rPr>
              <a:t>– исходное множество объектов последовательно разделяется на подмножества (классификационные группировки), а те, в свою очередь, - на подмножества и т.д. Таким образом множество объектов разделяется на классы, группы, виды и т.д. по основным признакам, характеризующим эти объекты по принципу от общего к частному, т.е. каждая группировка в соответствии с выбранным признаком (основанием деления) делится на несколько других группировок, каждая из которых по другому признаку делится на несколько подчиненных группировок и т.д. В результате между классификационными группировками устанавливается отношение подчинения (иерархии).</a:t>
            </a:r>
            <a:endParaRPr lang="ru-RU" u="sng" dirty="0">
              <a:solidFill>
                <a:schemeClr val="tx1"/>
              </a:solidFill>
            </a:endParaRPr>
          </a:p>
        </p:txBody>
      </p:sp>
    </p:spTree>
    <p:extLst>
      <p:ext uri="{BB962C8B-B14F-4D97-AF65-F5344CB8AC3E}">
        <p14:creationId xmlns:p14="http://schemas.microsoft.com/office/powerpoint/2010/main" val="90022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7552" y="-1283208"/>
            <a:ext cx="9875520" cy="1356360"/>
          </a:xfrm>
        </p:spPr>
        <p:txBody>
          <a:bodyPr/>
          <a:lstStyle/>
          <a:p>
            <a:endParaRPr lang="ru-RU" dirty="0"/>
          </a:p>
        </p:txBody>
      </p:sp>
      <p:sp>
        <p:nvSpPr>
          <p:cNvPr id="3" name="Объект 2"/>
          <p:cNvSpPr>
            <a:spLocks noGrp="1"/>
          </p:cNvSpPr>
          <p:nvPr>
            <p:ph idx="1"/>
          </p:nvPr>
        </p:nvSpPr>
        <p:spPr>
          <a:xfrm>
            <a:off x="1088136" y="420624"/>
            <a:ext cx="9872871" cy="6062472"/>
          </a:xfrm>
        </p:spPr>
        <p:txBody>
          <a:bodyPr>
            <a:normAutofit fontScale="92500" lnSpcReduction="10000"/>
          </a:bodyPr>
          <a:lstStyle/>
          <a:p>
            <a:pPr marL="45720" indent="0">
              <a:buNone/>
            </a:pPr>
            <a:r>
              <a:rPr lang="ru-RU" dirty="0" smtClean="0">
                <a:solidFill>
                  <a:schemeClr val="tx1"/>
                </a:solidFill>
              </a:rPr>
              <a:t>Построение иерархической классификации объектов, как правило, происходит в следующей </a:t>
            </a:r>
            <a:r>
              <a:rPr lang="ru-RU" u="sng" dirty="0" smtClean="0">
                <a:solidFill>
                  <a:schemeClr val="tx1"/>
                </a:solidFill>
              </a:rPr>
              <a:t>последовательности</a:t>
            </a:r>
            <a:r>
              <a:rPr lang="ru-RU" dirty="0" smtClean="0">
                <a:solidFill>
                  <a:schemeClr val="tx1"/>
                </a:solidFill>
              </a:rPr>
              <a:t>:</a:t>
            </a:r>
          </a:p>
          <a:p>
            <a:r>
              <a:rPr lang="ru-RU" dirty="0">
                <a:solidFill>
                  <a:schemeClr val="tx1"/>
                </a:solidFill>
              </a:rPr>
              <a:t>о</a:t>
            </a:r>
            <a:r>
              <a:rPr lang="ru-RU" dirty="0" smtClean="0">
                <a:solidFill>
                  <a:schemeClr val="tx1"/>
                </a:solidFill>
              </a:rPr>
              <a:t>пределяется множество объектов, которое необходимо классифицировать (предприятий, процессов, изделий и т.п.) для решения конкретных задач;</a:t>
            </a:r>
          </a:p>
          <a:p>
            <a:r>
              <a:rPr lang="ru-RU" dirty="0">
                <a:solidFill>
                  <a:schemeClr val="tx1"/>
                </a:solidFill>
              </a:rPr>
              <a:t>в</a:t>
            </a:r>
            <a:r>
              <a:rPr lang="ru-RU" dirty="0" smtClean="0">
                <a:solidFill>
                  <a:schemeClr val="tx1"/>
                </a:solidFill>
              </a:rPr>
              <a:t>ыделяются основные признаки (свойства, характеристики, показатели, параметры), по которым множество будет делиться на подмножества;</a:t>
            </a:r>
          </a:p>
          <a:p>
            <a:r>
              <a:rPr lang="ru-RU" dirty="0">
                <a:solidFill>
                  <a:schemeClr val="tx1"/>
                </a:solidFill>
              </a:rPr>
              <a:t>в</a:t>
            </a:r>
            <a:r>
              <a:rPr lang="ru-RU" dirty="0" smtClean="0">
                <a:solidFill>
                  <a:schemeClr val="tx1"/>
                </a:solidFill>
              </a:rPr>
              <a:t>ыбирается порядок следования признаков – уровней деления и их количество.</a:t>
            </a:r>
          </a:p>
          <a:p>
            <a:pPr marL="45720" indent="0">
              <a:buNone/>
            </a:pPr>
            <a:r>
              <a:rPr lang="ru-RU" dirty="0" smtClean="0">
                <a:solidFill>
                  <a:schemeClr val="tx1"/>
                </a:solidFill>
              </a:rPr>
              <a:t>При построении иерархической классификации необходимо соблюдать следующие </a:t>
            </a:r>
            <a:r>
              <a:rPr lang="ru-RU" u="sng" dirty="0" smtClean="0">
                <a:solidFill>
                  <a:schemeClr val="tx1"/>
                </a:solidFill>
              </a:rPr>
              <a:t>правила</a:t>
            </a:r>
            <a:r>
              <a:rPr lang="ru-RU" dirty="0" smtClean="0">
                <a:solidFill>
                  <a:schemeClr val="tx1"/>
                </a:solidFill>
              </a:rPr>
              <a:t>:</a:t>
            </a:r>
          </a:p>
          <a:p>
            <a:pPr>
              <a:buFont typeface="Wingdings" panose="05000000000000000000" pitchFamily="2" charset="2"/>
              <a:buChar char="Ø"/>
            </a:pPr>
            <a:r>
              <a:rPr lang="ru-RU" dirty="0">
                <a:solidFill>
                  <a:schemeClr val="tx1"/>
                </a:solidFill>
              </a:rPr>
              <a:t> </a:t>
            </a:r>
            <a:r>
              <a:rPr lang="ru-RU" dirty="0" smtClean="0">
                <a:solidFill>
                  <a:schemeClr val="tx1"/>
                </a:solidFill>
              </a:rPr>
              <a:t>разделение множества на подмножества на каждом уровне производится только по одному признаку деления;</a:t>
            </a:r>
          </a:p>
          <a:p>
            <a:pPr>
              <a:buFont typeface="Wingdings" panose="05000000000000000000" pitchFamily="2" charset="2"/>
              <a:buChar char="Ø"/>
            </a:pPr>
            <a:r>
              <a:rPr lang="ru-RU" dirty="0">
                <a:solidFill>
                  <a:schemeClr val="tx1"/>
                </a:solidFill>
              </a:rPr>
              <a:t> </a:t>
            </a:r>
            <a:r>
              <a:rPr lang="ru-RU" dirty="0" smtClean="0">
                <a:solidFill>
                  <a:schemeClr val="tx1"/>
                </a:solidFill>
              </a:rPr>
              <a:t>получаемые в результате деления группировки на каждом уровне относятся только к одной выше стоящей группировке и не пересекаются, т.е. не повторяются;</a:t>
            </a:r>
          </a:p>
          <a:p>
            <a:pPr>
              <a:buFont typeface="Wingdings" panose="05000000000000000000" pitchFamily="2" charset="2"/>
              <a:buChar char="Ø"/>
            </a:pPr>
            <a:r>
              <a:rPr lang="ru-RU" dirty="0">
                <a:solidFill>
                  <a:schemeClr val="tx1"/>
                </a:solidFill>
              </a:rPr>
              <a:t> </a:t>
            </a:r>
            <a:r>
              <a:rPr lang="ru-RU" dirty="0" smtClean="0">
                <a:solidFill>
                  <a:schemeClr val="tx1"/>
                </a:solidFill>
              </a:rPr>
              <a:t>разделение множества осуществляется без пропусков очередного или добавления промежуточного уровня деления;</a:t>
            </a:r>
          </a:p>
          <a:p>
            <a:pPr>
              <a:buFont typeface="Wingdings" panose="05000000000000000000" pitchFamily="2" charset="2"/>
              <a:buChar char="Ø"/>
            </a:pPr>
            <a:r>
              <a:rPr lang="ru-RU" dirty="0">
                <a:solidFill>
                  <a:schemeClr val="tx1"/>
                </a:solidFill>
              </a:rPr>
              <a:t> </a:t>
            </a:r>
            <a:r>
              <a:rPr lang="ru-RU" dirty="0" smtClean="0">
                <a:solidFill>
                  <a:schemeClr val="tx1"/>
                </a:solidFill>
              </a:rPr>
              <a:t>классификация производится таким образом, чтобы сумма образованных подмножеств составляла делимое множество.</a:t>
            </a:r>
            <a:endParaRPr lang="ru-RU" dirty="0">
              <a:solidFill>
                <a:schemeClr val="tx1"/>
              </a:solidFill>
            </a:endParaRPr>
          </a:p>
        </p:txBody>
      </p:sp>
    </p:spTree>
    <p:extLst>
      <p:ext uri="{BB962C8B-B14F-4D97-AF65-F5344CB8AC3E}">
        <p14:creationId xmlns:p14="http://schemas.microsoft.com/office/powerpoint/2010/main" val="53758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274064"/>
            <a:ext cx="9875520" cy="1356360"/>
          </a:xfrm>
        </p:spPr>
        <p:txBody>
          <a:bodyPr/>
          <a:lstStyle/>
          <a:p>
            <a:endParaRPr lang="ru-RU" dirty="0"/>
          </a:p>
        </p:txBody>
      </p:sp>
      <p:sp>
        <p:nvSpPr>
          <p:cNvPr id="3" name="Объект 2"/>
          <p:cNvSpPr>
            <a:spLocks noGrp="1"/>
          </p:cNvSpPr>
          <p:nvPr>
            <p:ph idx="1"/>
          </p:nvPr>
        </p:nvSpPr>
        <p:spPr>
          <a:xfrm>
            <a:off x="1143000" y="338328"/>
            <a:ext cx="9872871" cy="6035040"/>
          </a:xfrm>
        </p:spPr>
        <p:txBody>
          <a:bodyPr/>
          <a:lstStyle/>
          <a:p>
            <a:pPr marL="45720" indent="0">
              <a:buNone/>
            </a:pPr>
            <a:r>
              <a:rPr lang="ru-RU" dirty="0" smtClean="0">
                <a:solidFill>
                  <a:schemeClr val="tx1"/>
                </a:solidFill>
              </a:rPr>
              <a:t>Наиболее сложными вопросами, возникающими при построении иерархической классификации считают выбор системы признаков, используемых в качестве основания деления и определение порядка их следования.</a:t>
            </a:r>
          </a:p>
          <a:p>
            <a:pPr marL="45720" indent="0">
              <a:buNone/>
            </a:pPr>
            <a:r>
              <a:rPr lang="ru-RU" dirty="0" smtClean="0">
                <a:solidFill>
                  <a:schemeClr val="tx1"/>
                </a:solidFill>
              </a:rPr>
              <a:t>В основу иерархической классификации закладываются признаки, являющиеся необходимыми в решении задач, для которых она создается. Последовательность признаков строится по принципу – от общего к частному, с учетом приоритетной вероятности обращения к разным уровням деления при решении конкретных задач.</a:t>
            </a:r>
          </a:p>
          <a:p>
            <a:pPr marL="45720" indent="0">
              <a:buNone/>
            </a:pPr>
            <a:r>
              <a:rPr lang="ru-RU" dirty="0" smtClean="0">
                <a:solidFill>
                  <a:schemeClr val="tx1"/>
                </a:solidFill>
              </a:rPr>
              <a:t>Преимущества иерархической классификации – логичность, последовательность и хорошая приспособленность для ручной обработки информации. Недостатки – малая гибкость структуры, обусловленная фиксированностью признаков (оснований деления) и заранее установленный порядок их следования. Включение новых уровней деления по дополнительным признакам затруднительно, особенно если нет возможности расширения. Иерархический метод не позволят агрегировать объекты по необходимому для конкретных задач сочетанию признаков, что ещё раз подтверждает его негибкость.</a:t>
            </a:r>
            <a:endParaRPr lang="ru-RU" dirty="0">
              <a:solidFill>
                <a:schemeClr val="tx1"/>
              </a:solidFill>
            </a:endParaRPr>
          </a:p>
        </p:txBody>
      </p:sp>
    </p:spTree>
    <p:extLst>
      <p:ext uri="{BB962C8B-B14F-4D97-AF65-F5344CB8AC3E}">
        <p14:creationId xmlns:p14="http://schemas.microsoft.com/office/powerpoint/2010/main" val="365708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3312" y="-1356360"/>
            <a:ext cx="9875520" cy="1356360"/>
          </a:xfrm>
        </p:spPr>
        <p:txBody>
          <a:bodyPr/>
          <a:lstStyle/>
          <a:p>
            <a:endParaRPr lang="ru-RU"/>
          </a:p>
        </p:txBody>
      </p:sp>
      <p:sp>
        <p:nvSpPr>
          <p:cNvPr id="3" name="Объект 2"/>
          <p:cNvSpPr>
            <a:spLocks noGrp="1"/>
          </p:cNvSpPr>
          <p:nvPr>
            <p:ph idx="1"/>
          </p:nvPr>
        </p:nvSpPr>
        <p:spPr>
          <a:xfrm>
            <a:off x="438912" y="365760"/>
            <a:ext cx="11402568" cy="5916168"/>
          </a:xfrm>
        </p:spPr>
        <p:txBody>
          <a:bodyPr>
            <a:noAutofit/>
          </a:bodyPr>
          <a:lstStyle/>
          <a:p>
            <a:pPr marL="45720" indent="0">
              <a:buNone/>
            </a:pPr>
            <a:r>
              <a:rPr lang="ru-RU" sz="2050" u="sng" dirty="0" smtClean="0">
                <a:solidFill>
                  <a:schemeClr val="tx1"/>
                </a:solidFill>
              </a:rPr>
              <a:t>Фасетный метод </a:t>
            </a:r>
            <a:r>
              <a:rPr lang="ru-RU" sz="2050" dirty="0" smtClean="0">
                <a:solidFill>
                  <a:schemeClr val="tx1"/>
                </a:solidFill>
              </a:rPr>
              <a:t>классификации характеризуется тем, что множество объектов разделяется на независимые  подмножества (классификационные группировки), обладающие определенными признаками, необходимыми для решения конкретных задач. </a:t>
            </a:r>
          </a:p>
          <a:p>
            <a:pPr marL="45720" indent="0">
              <a:buNone/>
            </a:pPr>
            <a:r>
              <a:rPr lang="ru-RU" sz="2050" dirty="0" smtClean="0">
                <a:solidFill>
                  <a:schemeClr val="tx1"/>
                </a:solidFill>
              </a:rPr>
              <a:t>Последовательность построения фасетной классификации такая же, как при построении иерархической, т.е. определяется множество объектов, выделяются основные  признаки и группы признаков этого множества и выбирается порядок следования групп признаков (фасетов) и признаков-характеристик.</a:t>
            </a:r>
          </a:p>
          <a:p>
            <a:pPr marL="45720" indent="0">
              <a:buNone/>
            </a:pPr>
            <a:r>
              <a:rPr lang="ru-RU" sz="2050" dirty="0" smtClean="0">
                <a:solidFill>
                  <a:schemeClr val="tx1"/>
                </a:solidFill>
              </a:rPr>
              <a:t>Для вычленения из множества объектов конкретного подмножества, обладающего определенными признаками, необходимо выделить основные признаки – характеристики, всесторонне характеризующие объект и обеспечивающие его идентификацию, сгруппировать их по признаку однородности в фасеты, присвоить им коды, определить фасетные формулы для образования подмножеств.</a:t>
            </a:r>
          </a:p>
          <a:p>
            <a:pPr marL="45720" indent="0">
              <a:buNone/>
            </a:pPr>
            <a:r>
              <a:rPr lang="ru-RU" sz="2050" dirty="0" smtClean="0">
                <a:solidFill>
                  <a:schemeClr val="tx1"/>
                </a:solidFill>
              </a:rPr>
              <a:t>Особенность фасетного метода состоит в том, что подмножества составляются по принципу от общего к частному, т.е. на основе различных наборов конкретных характеристик объекта формируются конкретные подмножества. </a:t>
            </a:r>
          </a:p>
          <a:p>
            <a:pPr marL="45720" indent="0">
              <a:buNone/>
            </a:pPr>
            <a:r>
              <a:rPr lang="ru-RU" sz="2050" dirty="0" smtClean="0">
                <a:solidFill>
                  <a:schemeClr val="tx1"/>
                </a:solidFill>
              </a:rPr>
              <a:t>Преимущества метода – гибкость, которая позволяет систематизировать объекты по необходимому набору признаков и осуществлять информационный поиск по любому сочетанию фасетов. Метод хорошо приспособлен для автоматического формирования подмножеств на основе выбранного перечня признаков, но менее удобен для ручной обработки информации.</a:t>
            </a:r>
            <a:endParaRPr lang="ru-RU" sz="2050" dirty="0">
              <a:solidFill>
                <a:schemeClr val="tx1"/>
              </a:solidFill>
            </a:endParaRPr>
          </a:p>
        </p:txBody>
      </p:sp>
    </p:spTree>
    <p:extLst>
      <p:ext uri="{BB962C8B-B14F-4D97-AF65-F5344CB8AC3E}">
        <p14:creationId xmlns:p14="http://schemas.microsoft.com/office/powerpoint/2010/main" val="101703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3816" y="-1356360"/>
            <a:ext cx="9875520" cy="1356360"/>
          </a:xfrm>
        </p:spPr>
        <p:txBody>
          <a:bodyPr/>
          <a:lstStyle/>
          <a:p>
            <a:endParaRPr lang="ru-RU" dirty="0"/>
          </a:p>
        </p:txBody>
      </p:sp>
      <p:sp>
        <p:nvSpPr>
          <p:cNvPr id="3" name="Объект 2"/>
          <p:cNvSpPr>
            <a:spLocks noGrp="1"/>
          </p:cNvSpPr>
          <p:nvPr>
            <p:ph idx="1"/>
          </p:nvPr>
        </p:nvSpPr>
        <p:spPr>
          <a:xfrm>
            <a:off x="987552" y="475488"/>
            <a:ext cx="10442448" cy="6071616"/>
          </a:xfrm>
        </p:spPr>
        <p:txBody>
          <a:bodyPr>
            <a:normAutofit fontScale="92500" lnSpcReduction="20000"/>
          </a:bodyPr>
          <a:lstStyle/>
          <a:p>
            <a:pPr marL="45720" indent="0">
              <a:buNone/>
            </a:pPr>
            <a:r>
              <a:rPr lang="ru-RU" dirty="0" smtClean="0">
                <a:solidFill>
                  <a:schemeClr val="tx1"/>
                </a:solidFill>
              </a:rPr>
              <a:t>Порядок проведения работ по классификации и кодированию информации регламентирован комплексом стандартов </a:t>
            </a:r>
            <a:r>
              <a:rPr lang="ru-RU" b="1" dirty="0" smtClean="0">
                <a:solidFill>
                  <a:schemeClr val="tx1"/>
                </a:solidFill>
              </a:rPr>
              <a:t>– Единая Система Классификации и Кодирования Технико-Экономической и Социальной Информации (ЕСКК ТЭИ). </a:t>
            </a:r>
          </a:p>
          <a:p>
            <a:pPr marL="45720" indent="0">
              <a:buNone/>
            </a:pPr>
            <a:r>
              <a:rPr lang="ru-RU" b="1" dirty="0" smtClean="0">
                <a:solidFill>
                  <a:schemeClr val="tx1"/>
                </a:solidFill>
              </a:rPr>
              <a:t>ЕСКК ТЭИ </a:t>
            </a:r>
            <a:r>
              <a:rPr lang="ru-RU" dirty="0" smtClean="0">
                <a:solidFill>
                  <a:schemeClr val="tx1"/>
                </a:solidFill>
              </a:rPr>
              <a:t>– это официальные документы, представляющие собой систематизированный свод наименований и </a:t>
            </a:r>
            <a:r>
              <a:rPr lang="ru-RU" smtClean="0">
                <a:solidFill>
                  <a:schemeClr val="tx1"/>
                </a:solidFill>
              </a:rPr>
              <a:t>кодов классификационных </a:t>
            </a:r>
            <a:r>
              <a:rPr lang="ru-RU" dirty="0" smtClean="0">
                <a:solidFill>
                  <a:schemeClr val="tx1"/>
                </a:solidFill>
              </a:rPr>
              <a:t>группировок или объектов классификации в области технико-экономической информации. </a:t>
            </a:r>
          </a:p>
          <a:p>
            <a:pPr marL="45720" indent="0">
              <a:buNone/>
            </a:pPr>
            <a:r>
              <a:rPr lang="ru-RU" dirty="0" smtClean="0">
                <a:solidFill>
                  <a:schemeClr val="tx1"/>
                </a:solidFill>
              </a:rPr>
              <a:t>В зависимости от уровня утверждения и сферы применения разрабатываются классификаторы следующих категорий:</a:t>
            </a:r>
          </a:p>
          <a:p>
            <a:r>
              <a:rPr lang="ru-RU" dirty="0">
                <a:solidFill>
                  <a:schemeClr val="tx1"/>
                </a:solidFill>
              </a:rPr>
              <a:t>о</a:t>
            </a:r>
            <a:r>
              <a:rPr lang="ru-RU" dirty="0" smtClean="0">
                <a:solidFill>
                  <a:schemeClr val="tx1"/>
                </a:solidFill>
              </a:rPr>
              <a:t>бщероссийский</a:t>
            </a:r>
          </a:p>
          <a:p>
            <a:r>
              <a:rPr lang="ru-RU" dirty="0">
                <a:solidFill>
                  <a:schemeClr val="tx1"/>
                </a:solidFill>
              </a:rPr>
              <a:t>о</a:t>
            </a:r>
            <a:r>
              <a:rPr lang="ru-RU" dirty="0" smtClean="0">
                <a:solidFill>
                  <a:schemeClr val="tx1"/>
                </a:solidFill>
              </a:rPr>
              <a:t>траслевой</a:t>
            </a:r>
          </a:p>
          <a:p>
            <a:r>
              <a:rPr lang="ru-RU" dirty="0">
                <a:solidFill>
                  <a:schemeClr val="tx1"/>
                </a:solidFill>
              </a:rPr>
              <a:t>п</a:t>
            </a:r>
            <a:r>
              <a:rPr lang="ru-RU" dirty="0" smtClean="0">
                <a:solidFill>
                  <a:schemeClr val="tx1"/>
                </a:solidFill>
              </a:rPr>
              <a:t>редприятий (объединений, организаций, ассоциаций).</a:t>
            </a:r>
          </a:p>
          <a:p>
            <a:pPr marL="45720" indent="0">
              <a:buNone/>
            </a:pPr>
            <a:r>
              <a:rPr lang="ru-RU" u="sng" dirty="0" smtClean="0">
                <a:solidFill>
                  <a:schemeClr val="tx1"/>
                </a:solidFill>
              </a:rPr>
              <a:t>Общероссийские</a:t>
            </a:r>
            <a:r>
              <a:rPr lang="ru-RU" dirty="0" smtClean="0">
                <a:solidFill>
                  <a:schemeClr val="tx1"/>
                </a:solidFill>
              </a:rPr>
              <a:t> классификаторы утверждает Ростехрегулирование, и применение их является обязательным при обмене информацией между системами управления государственного уровня и при заполнении унифицированных форм документов.</a:t>
            </a:r>
          </a:p>
          <a:p>
            <a:pPr marL="45720" indent="0">
              <a:buNone/>
            </a:pPr>
            <a:r>
              <a:rPr lang="ru-RU" u="sng" dirty="0" smtClean="0">
                <a:solidFill>
                  <a:schemeClr val="tx1"/>
                </a:solidFill>
              </a:rPr>
              <a:t>Отраслевые </a:t>
            </a:r>
            <a:r>
              <a:rPr lang="ru-RU" dirty="0" smtClean="0">
                <a:solidFill>
                  <a:schemeClr val="tx1"/>
                </a:solidFill>
              </a:rPr>
              <a:t>классификаторы действуют в рамках утвердившей их отрасли (министерства, ведомства) при заполнении отраслевых документов.</a:t>
            </a:r>
          </a:p>
          <a:p>
            <a:pPr marL="45720" indent="0">
              <a:buNone/>
            </a:pPr>
            <a:r>
              <a:rPr lang="ru-RU" u="sng" dirty="0" smtClean="0">
                <a:solidFill>
                  <a:schemeClr val="tx1"/>
                </a:solidFill>
              </a:rPr>
              <a:t>Классификаторы предприятий </a:t>
            </a:r>
            <a:r>
              <a:rPr lang="ru-RU" dirty="0" smtClean="0">
                <a:solidFill>
                  <a:schemeClr val="tx1"/>
                </a:solidFill>
              </a:rPr>
              <a:t>действуют в рамках утвердивших их предприятий (объединений). В качестве классификаторов предприятий могут использоваться выборки из общероссийских и отраслевых классификаторов.</a:t>
            </a:r>
            <a:endParaRPr lang="ru-RU" u="sng" dirty="0">
              <a:solidFill>
                <a:schemeClr val="tx1"/>
              </a:solidFill>
            </a:endParaRPr>
          </a:p>
        </p:txBody>
      </p:sp>
    </p:spTree>
    <p:extLst>
      <p:ext uri="{BB962C8B-B14F-4D97-AF65-F5344CB8AC3E}">
        <p14:creationId xmlns:p14="http://schemas.microsoft.com/office/powerpoint/2010/main" val="385094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6112" y="-1356360"/>
            <a:ext cx="9875520" cy="1356360"/>
          </a:xfrm>
        </p:spPr>
        <p:txBody>
          <a:bodyPr/>
          <a:lstStyle/>
          <a:p>
            <a:endParaRPr lang="ru-RU" dirty="0"/>
          </a:p>
        </p:txBody>
      </p:sp>
      <p:sp>
        <p:nvSpPr>
          <p:cNvPr id="3" name="Объект 2"/>
          <p:cNvSpPr>
            <a:spLocks noGrp="1"/>
          </p:cNvSpPr>
          <p:nvPr>
            <p:ph idx="1"/>
          </p:nvPr>
        </p:nvSpPr>
        <p:spPr>
          <a:xfrm>
            <a:off x="1143000" y="420624"/>
            <a:ext cx="9872871" cy="5675376"/>
          </a:xfrm>
        </p:spPr>
        <p:txBody>
          <a:bodyPr>
            <a:normAutofit fontScale="92500" lnSpcReduction="20000"/>
          </a:bodyPr>
          <a:lstStyle/>
          <a:p>
            <a:pPr marL="45720" indent="0">
              <a:buNone/>
            </a:pPr>
            <a:r>
              <a:rPr lang="ru-RU" dirty="0" smtClean="0">
                <a:solidFill>
                  <a:schemeClr val="tx1"/>
                </a:solidFill>
              </a:rPr>
              <a:t>В число общероссийских входят классификаторы: </a:t>
            </a:r>
          </a:p>
          <a:p>
            <a:pPr marL="560070" indent="-514350">
              <a:buClr>
                <a:schemeClr val="tx1"/>
              </a:buClr>
              <a:buFont typeface="+mj-lt"/>
              <a:buAutoNum type="romanUcPeriod"/>
            </a:pPr>
            <a:r>
              <a:rPr lang="ru-RU" b="1" u="sng" dirty="0" smtClean="0">
                <a:solidFill>
                  <a:schemeClr val="tx1"/>
                </a:solidFill>
              </a:rPr>
              <a:t>Общероссийский классификатор предприятий и организаций (ОКПО). </a:t>
            </a:r>
            <a:r>
              <a:rPr lang="ru-RU" dirty="0" smtClean="0">
                <a:solidFill>
                  <a:schemeClr val="tx1"/>
                </a:solidFill>
              </a:rPr>
              <a:t>Объектами классификации в ОКПО являются предприятия, организации независимо от форм собственности, банковские учреждения, общественные учреждения, общественные объединения, представительства, отделения, филиалы и др.</a:t>
            </a:r>
            <a:br>
              <a:rPr lang="ru-RU" dirty="0" smtClean="0">
                <a:solidFill>
                  <a:schemeClr val="tx1"/>
                </a:solidFill>
              </a:rPr>
            </a:br>
            <a:r>
              <a:rPr lang="ru-RU" dirty="0" smtClean="0">
                <a:solidFill>
                  <a:schemeClr val="tx1"/>
                </a:solidFill>
              </a:rPr>
              <a:t/>
            </a:r>
            <a:br>
              <a:rPr lang="ru-RU" dirty="0" smtClean="0">
                <a:solidFill>
                  <a:schemeClr val="tx1"/>
                </a:solidFill>
              </a:rPr>
            </a:br>
            <a:r>
              <a:rPr lang="ru-RU" dirty="0" smtClean="0">
                <a:solidFill>
                  <a:schemeClr val="tx1"/>
                </a:solidFill>
              </a:rPr>
              <a:t>В ОКПО использована порядковая система кодирования. Длина кодового обозначения – 7 знаков, которыми можно закодировать до 10 млн. объектов, и контрольное число. Алфавит кода – цифровой.</a:t>
            </a:r>
          </a:p>
          <a:p>
            <a:pPr marL="560070" indent="-514350">
              <a:buClr>
                <a:schemeClr val="tx1"/>
              </a:buClr>
              <a:buFont typeface="+mj-lt"/>
              <a:buAutoNum type="romanUcPeriod"/>
            </a:pPr>
            <a:r>
              <a:rPr lang="ru-RU" b="1" u="sng" dirty="0" smtClean="0">
                <a:solidFill>
                  <a:schemeClr val="tx1"/>
                </a:solidFill>
              </a:rPr>
              <a:t>Общероссийский классификатор единиц измерения (ОКЕИ). </a:t>
            </a:r>
            <a:r>
              <a:rPr lang="ru-RU" dirty="0" smtClean="0">
                <a:solidFill>
                  <a:schemeClr val="tx1"/>
                </a:solidFill>
              </a:rPr>
              <a:t>Объектами классификации являются единицы измерения, используемые в различных сферах деятельности. В ОКЕИ  7 групп единиц: длины, площади, объема, массы, технические, времени и экономические. </a:t>
            </a:r>
            <a:br>
              <a:rPr lang="ru-RU" dirty="0" smtClean="0">
                <a:solidFill>
                  <a:schemeClr val="tx1"/>
                </a:solidFill>
              </a:rPr>
            </a:br>
            <a:r>
              <a:rPr lang="ru-RU" dirty="0" smtClean="0">
                <a:solidFill>
                  <a:schemeClr val="tx1"/>
                </a:solidFill>
              </a:rPr>
              <a:t/>
            </a:r>
            <a:br>
              <a:rPr lang="ru-RU" dirty="0" smtClean="0">
                <a:solidFill>
                  <a:schemeClr val="tx1"/>
                </a:solidFill>
              </a:rPr>
            </a:br>
            <a:r>
              <a:rPr lang="ru-RU" dirty="0" smtClean="0">
                <a:solidFill>
                  <a:schemeClr val="tx1"/>
                </a:solidFill>
              </a:rPr>
              <a:t>В ОКЕИ 2 раздела. 1 – «Международные единицы измерения, включенные в ЕСКК», сформирован на базе международной классификации единиц измерения и включает часто употребляемые в РФ единицы измерения. 2 – «Национальные единицы измерения, включенные в ЕСКК» включает дополнительные национальные единицы измерения, отсутствующие в международных классификациях.</a:t>
            </a:r>
            <a:br>
              <a:rPr lang="ru-RU" dirty="0" smtClean="0">
                <a:solidFill>
                  <a:schemeClr val="tx1"/>
                </a:solidFill>
              </a:rPr>
            </a:br>
            <a:r>
              <a:rPr lang="ru-RU" dirty="0" smtClean="0">
                <a:solidFill>
                  <a:schemeClr val="tx1"/>
                </a:solidFill>
              </a:rPr>
              <a:t/>
            </a:r>
            <a:br>
              <a:rPr lang="ru-RU" dirty="0" smtClean="0">
                <a:solidFill>
                  <a:schemeClr val="tx1"/>
                </a:solidFill>
              </a:rPr>
            </a:br>
            <a:r>
              <a:rPr lang="ru-RU" dirty="0" smtClean="0">
                <a:solidFill>
                  <a:schemeClr val="tx1"/>
                </a:solidFill>
              </a:rPr>
              <a:t>Длина кодового обозначения – 3 знака, алфавит кода – цифровой. В классификаторе использовано серийно-порядковая система кодирования.</a:t>
            </a:r>
          </a:p>
        </p:txBody>
      </p:sp>
    </p:spTree>
    <p:extLst>
      <p:ext uri="{BB962C8B-B14F-4D97-AF65-F5344CB8AC3E}">
        <p14:creationId xmlns:p14="http://schemas.microsoft.com/office/powerpoint/2010/main" val="197036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0351" y="-1356360"/>
            <a:ext cx="9875520" cy="1356360"/>
          </a:xfrm>
        </p:spPr>
        <p:txBody>
          <a:bodyPr/>
          <a:lstStyle/>
          <a:p>
            <a:endParaRPr lang="ru-RU" dirty="0"/>
          </a:p>
        </p:txBody>
      </p:sp>
      <p:sp>
        <p:nvSpPr>
          <p:cNvPr id="3" name="Объект 2"/>
          <p:cNvSpPr>
            <a:spLocks noGrp="1"/>
          </p:cNvSpPr>
          <p:nvPr>
            <p:ph idx="1"/>
          </p:nvPr>
        </p:nvSpPr>
        <p:spPr>
          <a:xfrm>
            <a:off x="1143000" y="594360"/>
            <a:ext cx="9872871" cy="5711952"/>
          </a:xfrm>
        </p:spPr>
        <p:txBody>
          <a:bodyPr/>
          <a:lstStyle/>
          <a:p>
            <a:pPr marL="45720" indent="0">
              <a:buNone/>
            </a:pPr>
            <a:r>
              <a:rPr lang="en-US" b="1" dirty="0" smtClean="0">
                <a:solidFill>
                  <a:schemeClr val="tx1"/>
                </a:solidFill>
              </a:rPr>
              <a:t>III. </a:t>
            </a:r>
            <a:r>
              <a:rPr lang="ru-RU" b="1" u="sng" dirty="0" smtClean="0">
                <a:solidFill>
                  <a:schemeClr val="tx1"/>
                </a:solidFill>
              </a:rPr>
              <a:t>Общероссийский классификатор стандартов (ОКС).</a:t>
            </a:r>
            <a:r>
              <a:rPr lang="ru-RU" b="1" dirty="0" smtClean="0">
                <a:solidFill>
                  <a:schemeClr val="tx1"/>
                </a:solidFill>
              </a:rPr>
              <a:t> </a:t>
            </a:r>
            <a:r>
              <a:rPr lang="ru-RU" dirty="0" smtClean="0">
                <a:solidFill>
                  <a:schemeClr val="tx1"/>
                </a:solidFill>
              </a:rPr>
              <a:t>Объектами классификации являются стандарты и другие нормативные документы по стандартизации. Соответствует международному классификатору стандартов (МКС), утвержденному ИСО. </a:t>
            </a:r>
          </a:p>
          <a:p>
            <a:pPr marL="45720" indent="0">
              <a:buNone/>
            </a:pPr>
            <a:r>
              <a:rPr lang="ru-RU" dirty="0" smtClean="0">
                <a:solidFill>
                  <a:schemeClr val="tx1"/>
                </a:solidFill>
              </a:rPr>
              <a:t>ОКС предназначен для использования при построении каталогов, указателей межгосударственных и национальных стандартов, для классификации стандартов и нормативных документов по стандартизации, содержащихся в базах данных, библиотеках и т.д.</a:t>
            </a:r>
          </a:p>
          <a:p>
            <a:pPr marL="45720" indent="0">
              <a:buNone/>
            </a:pPr>
            <a:r>
              <a:rPr lang="ru-RU" dirty="0" smtClean="0">
                <a:solidFill>
                  <a:schemeClr val="tx1"/>
                </a:solidFill>
              </a:rPr>
              <a:t>В ОКС принят иерархический метод классификации. Длина кодового слова – 7 знаков, алфавит кода – цифровой.</a:t>
            </a:r>
          </a:p>
          <a:p>
            <a:pPr marL="45720" indent="0">
              <a:buNone/>
            </a:pPr>
            <a:r>
              <a:rPr lang="ru-RU" dirty="0" smtClean="0">
                <a:solidFill>
                  <a:schemeClr val="tx1"/>
                </a:solidFill>
              </a:rPr>
              <a:t>Структура кодового обозначения ОКС</a:t>
            </a:r>
            <a:endParaRPr lang="ru-RU" dirty="0">
              <a:solidFill>
                <a:schemeClr val="tx1"/>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836586514"/>
              </p:ext>
            </p:extLst>
          </p:nvPr>
        </p:nvGraphicFramePr>
        <p:xfrm>
          <a:off x="2014111" y="4834466"/>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ru-RU" dirty="0" smtClean="0"/>
                        <a:t>ХХ</a:t>
                      </a:r>
                      <a:endParaRPr lang="ru-RU" dirty="0"/>
                    </a:p>
                  </a:txBody>
                  <a:tcPr/>
                </a:tc>
                <a:tc>
                  <a:txBody>
                    <a:bodyPr/>
                    <a:lstStyle/>
                    <a:p>
                      <a:pPr algn="ctr"/>
                      <a:r>
                        <a:rPr lang="ru-RU" dirty="0" smtClean="0"/>
                        <a:t>ХХХ</a:t>
                      </a:r>
                      <a:endParaRPr lang="ru-RU" dirty="0"/>
                    </a:p>
                  </a:txBody>
                  <a:tcPr/>
                </a:tc>
                <a:tc>
                  <a:txBody>
                    <a:bodyPr/>
                    <a:lstStyle/>
                    <a:p>
                      <a:pPr algn="ctr"/>
                      <a:r>
                        <a:rPr lang="ru-RU" dirty="0" smtClean="0"/>
                        <a:t>Х</a:t>
                      </a:r>
                      <a:endParaRPr lang="ru-RU" dirty="0"/>
                    </a:p>
                  </a:txBody>
                  <a:tcPr/>
                </a:tc>
              </a:tr>
              <a:tr h="370840">
                <a:tc>
                  <a:txBody>
                    <a:bodyPr/>
                    <a:lstStyle/>
                    <a:p>
                      <a:pPr algn="ctr"/>
                      <a:r>
                        <a:rPr lang="ru-RU" dirty="0" smtClean="0"/>
                        <a:t>Класс</a:t>
                      </a:r>
                      <a:endParaRPr lang="ru-RU" dirty="0"/>
                    </a:p>
                  </a:txBody>
                  <a:tcPr/>
                </a:tc>
                <a:tc>
                  <a:txBody>
                    <a:bodyPr/>
                    <a:lstStyle/>
                    <a:p>
                      <a:pPr algn="ctr"/>
                      <a:r>
                        <a:rPr lang="ru-RU" dirty="0" smtClean="0"/>
                        <a:t>Группа</a:t>
                      </a:r>
                      <a:endParaRPr lang="ru-RU" dirty="0"/>
                    </a:p>
                  </a:txBody>
                  <a:tcPr/>
                </a:tc>
                <a:tc>
                  <a:txBody>
                    <a:bodyPr/>
                    <a:lstStyle/>
                    <a:p>
                      <a:pPr algn="ctr"/>
                      <a:r>
                        <a:rPr lang="ru-RU" dirty="0" smtClean="0"/>
                        <a:t>Подгруппа</a:t>
                      </a:r>
                      <a:endParaRPr lang="ru-RU" dirty="0"/>
                    </a:p>
                  </a:txBody>
                  <a:tcPr/>
                </a:tc>
              </a:tr>
            </a:tbl>
          </a:graphicData>
        </a:graphic>
      </p:graphicFrame>
    </p:spTree>
    <p:extLst>
      <p:ext uri="{BB962C8B-B14F-4D97-AF65-F5344CB8AC3E}">
        <p14:creationId xmlns:p14="http://schemas.microsoft.com/office/powerpoint/2010/main" val="412915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0351" y="79248"/>
            <a:ext cx="9875520" cy="57912"/>
          </a:xfrm>
        </p:spPr>
        <p:txBody>
          <a:bodyPr>
            <a:normAutofit fontScale="90000"/>
          </a:bodyPr>
          <a:lstStyle/>
          <a:p>
            <a:endParaRPr lang="ru-RU" dirty="0"/>
          </a:p>
        </p:txBody>
      </p:sp>
      <p:sp>
        <p:nvSpPr>
          <p:cNvPr id="3" name="Объект 2"/>
          <p:cNvSpPr>
            <a:spLocks noGrp="1"/>
          </p:cNvSpPr>
          <p:nvPr>
            <p:ph idx="1"/>
          </p:nvPr>
        </p:nvSpPr>
        <p:spPr>
          <a:xfrm>
            <a:off x="1143000" y="466344"/>
            <a:ext cx="9872871" cy="5629656"/>
          </a:xfrm>
        </p:spPr>
        <p:txBody>
          <a:bodyPr/>
          <a:lstStyle/>
          <a:p>
            <a:pPr marL="45720" indent="0">
              <a:buNone/>
            </a:pPr>
            <a:r>
              <a:rPr lang="ru-RU" b="1" dirty="0" smtClean="0">
                <a:solidFill>
                  <a:srgbClr val="7030A0"/>
                </a:solidFill>
              </a:rPr>
              <a:t>4. </a:t>
            </a:r>
            <a:r>
              <a:rPr lang="ru-RU" b="1" u="sng" dirty="0" smtClean="0">
                <a:solidFill>
                  <a:srgbClr val="7030A0"/>
                </a:solidFill>
              </a:rPr>
              <a:t>Селекция </a:t>
            </a:r>
            <a:r>
              <a:rPr lang="ru-RU" b="1" u="sng" dirty="0">
                <a:solidFill>
                  <a:srgbClr val="7030A0"/>
                </a:solidFill>
              </a:rPr>
              <a:t>объектов стандартизации </a:t>
            </a:r>
            <a:r>
              <a:rPr lang="ru-RU" dirty="0">
                <a:solidFill>
                  <a:schemeClr val="tx1"/>
                </a:solidFill>
              </a:rPr>
              <a:t>- деятельность, заключающаяся в отборе таких конкретных объектов, которые признаются целесообразными для дальнейшего производства и применения в общественном производстве.</a:t>
            </a:r>
          </a:p>
          <a:p>
            <a:pPr marL="45720" indent="0">
              <a:buNone/>
            </a:pPr>
            <a:r>
              <a:rPr lang="ru-RU" b="1" dirty="0" smtClean="0">
                <a:solidFill>
                  <a:srgbClr val="7030A0"/>
                </a:solidFill>
              </a:rPr>
              <a:t>5. </a:t>
            </a:r>
            <a:r>
              <a:rPr lang="ru-RU" b="1" u="sng" dirty="0" smtClean="0">
                <a:solidFill>
                  <a:srgbClr val="7030A0"/>
                </a:solidFill>
              </a:rPr>
              <a:t>Симплификация</a:t>
            </a:r>
            <a:r>
              <a:rPr lang="ru-RU" dirty="0" smtClean="0">
                <a:solidFill>
                  <a:srgbClr val="7030A0"/>
                </a:solidFill>
              </a:rPr>
              <a:t> </a:t>
            </a:r>
            <a:r>
              <a:rPr lang="ru-RU" dirty="0">
                <a:solidFill>
                  <a:schemeClr val="tx1"/>
                </a:solidFill>
              </a:rPr>
              <a:t>- деятельность, заключающаяся в определении таких конкретных объектов, которые признаются НЕ целесообразными для дальнейшего производства и применения в общественном производстве.</a:t>
            </a:r>
          </a:p>
          <a:p>
            <a:pPr marL="45720" lvl="0" indent="0">
              <a:buClr>
                <a:srgbClr val="94B6D2"/>
              </a:buClr>
              <a:buNone/>
            </a:pPr>
            <a:r>
              <a:rPr lang="ru-RU" dirty="0">
                <a:solidFill>
                  <a:prstClr val="black"/>
                </a:solidFill>
              </a:rPr>
              <a:t>Цель симплификации – уменьшить число типов и других разновидностей изделий до числа  достаточного  для удовлетворения существующих в данное время потребностей.</a:t>
            </a:r>
          </a:p>
          <a:p>
            <a:pPr marL="45720" indent="0">
              <a:buNone/>
            </a:pPr>
            <a:r>
              <a:rPr lang="ru-RU" dirty="0">
                <a:solidFill>
                  <a:schemeClr val="tx1"/>
                </a:solidFill>
              </a:rPr>
              <a:t>Процессы селекции и симпликации осуществляются параллельно. Им предшествуют классификация и ранжирование объектов и специальный анализ перспективности и сопоставления объектов с будущими потребностями.</a:t>
            </a:r>
          </a:p>
          <a:p>
            <a:pPr marL="45720" indent="0">
              <a:buNone/>
            </a:pPr>
            <a:endParaRPr lang="ru-RU" dirty="0">
              <a:solidFill>
                <a:schemeClr val="tx1"/>
              </a:solidFill>
            </a:endParaRPr>
          </a:p>
        </p:txBody>
      </p:sp>
    </p:spTree>
    <p:extLst>
      <p:ext uri="{BB962C8B-B14F-4D97-AF65-F5344CB8AC3E}">
        <p14:creationId xmlns:p14="http://schemas.microsoft.com/office/powerpoint/2010/main" val="614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97536"/>
            <a:ext cx="9875520" cy="45719"/>
          </a:xfrm>
        </p:spPr>
        <p:txBody>
          <a:bodyPr>
            <a:normAutofit fontScale="90000"/>
          </a:bodyPr>
          <a:lstStyle/>
          <a:p>
            <a:endParaRPr lang="ru-RU" dirty="0"/>
          </a:p>
        </p:txBody>
      </p:sp>
      <p:sp>
        <p:nvSpPr>
          <p:cNvPr id="3" name="Объект 2"/>
          <p:cNvSpPr>
            <a:spLocks noGrp="1"/>
          </p:cNvSpPr>
          <p:nvPr>
            <p:ph idx="1"/>
          </p:nvPr>
        </p:nvSpPr>
        <p:spPr>
          <a:xfrm>
            <a:off x="1143000" y="795528"/>
            <a:ext cx="9872871" cy="5300472"/>
          </a:xfrm>
        </p:spPr>
        <p:txBody>
          <a:bodyPr/>
          <a:lstStyle/>
          <a:p>
            <a:pPr marL="45720" indent="0">
              <a:buNone/>
            </a:pPr>
            <a:r>
              <a:rPr lang="ru-RU" b="1" dirty="0" smtClean="0">
                <a:solidFill>
                  <a:srgbClr val="7030A0"/>
                </a:solidFill>
              </a:rPr>
              <a:t>6. </a:t>
            </a:r>
            <a:r>
              <a:rPr lang="ru-RU" b="1" u="sng" dirty="0" smtClean="0">
                <a:solidFill>
                  <a:srgbClr val="7030A0"/>
                </a:solidFill>
              </a:rPr>
              <a:t>Типизация </a:t>
            </a:r>
            <a:r>
              <a:rPr lang="ru-RU" b="1" u="sng" dirty="0">
                <a:solidFill>
                  <a:srgbClr val="7030A0"/>
                </a:solidFill>
              </a:rPr>
              <a:t>объектов стандартизации </a:t>
            </a:r>
            <a:r>
              <a:rPr lang="ru-RU" dirty="0">
                <a:solidFill>
                  <a:schemeClr val="tx1"/>
                </a:solidFill>
              </a:rPr>
              <a:t>- деятельность по созданию типовых (образцовых) объектов - конструкций, технологических правил, форм документации. В отличие от селекции отобранные конкретные объекты подвергают каким-либо преобразованиям, направленным на повышение их качества и универсальности.</a:t>
            </a:r>
          </a:p>
          <a:p>
            <a:pPr marL="45720" indent="0">
              <a:buNone/>
            </a:pPr>
            <a:r>
              <a:rPr lang="ru-RU" b="1" dirty="0" smtClean="0">
                <a:solidFill>
                  <a:srgbClr val="7030A0"/>
                </a:solidFill>
              </a:rPr>
              <a:t>7. </a:t>
            </a:r>
            <a:r>
              <a:rPr lang="ru-RU" b="1" u="sng" dirty="0" smtClean="0">
                <a:solidFill>
                  <a:srgbClr val="7030A0"/>
                </a:solidFill>
              </a:rPr>
              <a:t>Оптимизация </a:t>
            </a:r>
            <a:r>
              <a:rPr lang="ru-RU" b="1" u="sng" dirty="0">
                <a:solidFill>
                  <a:srgbClr val="7030A0"/>
                </a:solidFill>
              </a:rPr>
              <a:t>объектов стандартизации</a:t>
            </a:r>
            <a:r>
              <a:rPr lang="ru-RU" b="1" u="sng" dirty="0">
                <a:solidFill>
                  <a:schemeClr val="tx1"/>
                </a:solidFill>
              </a:rPr>
              <a:t> </a:t>
            </a:r>
            <a:r>
              <a:rPr lang="ru-RU" dirty="0">
                <a:solidFill>
                  <a:schemeClr val="tx1"/>
                </a:solidFill>
              </a:rPr>
              <a:t>заключается в нахождении оптимальных главных параметров (параметров назначения), а также значений всех других показателей качества и экономичности.</a:t>
            </a:r>
          </a:p>
          <a:p>
            <a:pPr marL="45720" indent="0">
              <a:buNone/>
            </a:pPr>
            <a:r>
              <a:rPr lang="ru-RU" dirty="0">
                <a:solidFill>
                  <a:schemeClr val="tx1"/>
                </a:solidFill>
              </a:rPr>
              <a:t>В отличие от работ по селекции и </a:t>
            </a:r>
            <a:r>
              <a:rPr lang="ru-RU" dirty="0" smtClean="0">
                <a:solidFill>
                  <a:schemeClr val="tx1"/>
                </a:solidFill>
              </a:rPr>
              <a:t>симплификации</a:t>
            </a:r>
            <a:r>
              <a:rPr lang="ru-RU" dirty="0">
                <a:solidFill>
                  <a:schemeClr val="tx1"/>
                </a:solidFill>
              </a:rPr>
              <a:t>, базирующихся на несложных методах оценки и обоснования принимаемых решений, оптимизацию объектов стандартизации осуществляют путем применения специальных экономико-математических методах и моделей оптимизации. Целью оптимизации является достижение оптимальной степени упорядочения и максимально возможной эффективности по выбранному критерию.</a:t>
            </a:r>
          </a:p>
        </p:txBody>
      </p:sp>
    </p:spTree>
    <p:extLst>
      <p:ext uri="{BB962C8B-B14F-4D97-AF65-F5344CB8AC3E}">
        <p14:creationId xmlns:p14="http://schemas.microsoft.com/office/powerpoint/2010/main" val="51813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25880" y="0"/>
            <a:ext cx="9875520" cy="45719"/>
          </a:xfrm>
        </p:spPr>
        <p:txBody>
          <a:bodyPr>
            <a:normAutofit fontScale="90000"/>
          </a:bodyPr>
          <a:lstStyle/>
          <a:p>
            <a:endParaRPr lang="ru-RU" dirty="0"/>
          </a:p>
        </p:txBody>
      </p:sp>
      <p:sp>
        <p:nvSpPr>
          <p:cNvPr id="3" name="Объект 2"/>
          <p:cNvSpPr>
            <a:spLocks noGrp="1"/>
          </p:cNvSpPr>
          <p:nvPr>
            <p:ph idx="1"/>
          </p:nvPr>
        </p:nvSpPr>
        <p:spPr>
          <a:xfrm>
            <a:off x="1143000" y="539496"/>
            <a:ext cx="9872871" cy="5556504"/>
          </a:xfrm>
        </p:spPr>
        <p:txBody>
          <a:bodyPr/>
          <a:lstStyle/>
          <a:p>
            <a:pPr marL="45720" indent="0">
              <a:buNone/>
            </a:pPr>
            <a:r>
              <a:rPr lang="ru-RU" b="1" dirty="0" smtClean="0">
                <a:solidFill>
                  <a:srgbClr val="FF0000"/>
                </a:solidFill>
              </a:rPr>
              <a:t>2. Параметрическая </a:t>
            </a:r>
            <a:r>
              <a:rPr lang="ru-RU" b="1" dirty="0">
                <a:solidFill>
                  <a:srgbClr val="FF0000"/>
                </a:solidFill>
              </a:rPr>
              <a:t>стандартизация.  </a:t>
            </a:r>
            <a:r>
              <a:rPr lang="ru-RU" b="1" dirty="0" smtClean="0">
                <a:solidFill>
                  <a:srgbClr val="FF0000"/>
                </a:solidFill>
              </a:rPr>
              <a:t/>
            </a:r>
            <a:br>
              <a:rPr lang="ru-RU" b="1" dirty="0" smtClean="0">
                <a:solidFill>
                  <a:srgbClr val="FF0000"/>
                </a:solidFill>
              </a:rPr>
            </a:br>
            <a:r>
              <a:rPr lang="ru-RU" b="1" dirty="0" smtClean="0">
                <a:solidFill>
                  <a:schemeClr val="tx1"/>
                </a:solidFill>
              </a:rPr>
              <a:t/>
            </a:r>
            <a:br>
              <a:rPr lang="ru-RU" b="1" dirty="0" smtClean="0">
                <a:solidFill>
                  <a:schemeClr val="tx1"/>
                </a:solidFill>
              </a:rPr>
            </a:br>
            <a:r>
              <a:rPr lang="ru-RU" b="1" u="sng" dirty="0" smtClean="0">
                <a:solidFill>
                  <a:schemeClr val="tx1"/>
                </a:solidFill>
              </a:rPr>
              <a:t>Параметр </a:t>
            </a:r>
            <a:r>
              <a:rPr lang="ru-RU" b="1" u="sng" dirty="0">
                <a:solidFill>
                  <a:schemeClr val="tx1"/>
                </a:solidFill>
              </a:rPr>
              <a:t>продукции </a:t>
            </a:r>
            <a:r>
              <a:rPr lang="ru-RU" dirty="0">
                <a:solidFill>
                  <a:schemeClr val="tx1"/>
                </a:solidFill>
              </a:rPr>
              <a:t>- это количественная характеристика его свойств. Наиболее важными параметрами являются характеристики, определяющие назначение продукции и условия её использования:</a:t>
            </a:r>
          </a:p>
          <a:p>
            <a:pPr>
              <a:buFont typeface="Wingdings" panose="05000000000000000000" pitchFamily="2" charset="2"/>
              <a:buChar char="q"/>
            </a:pPr>
            <a:r>
              <a:rPr lang="ru-RU" dirty="0" smtClean="0">
                <a:solidFill>
                  <a:schemeClr val="tx1"/>
                </a:solidFill>
              </a:rPr>
              <a:t> </a:t>
            </a:r>
            <a:r>
              <a:rPr lang="ru-RU" dirty="0">
                <a:solidFill>
                  <a:schemeClr val="tx1"/>
                </a:solidFill>
              </a:rPr>
              <a:t>размерные параметры (размер одежды и обуви, вместимость посуды)</a:t>
            </a:r>
          </a:p>
          <a:p>
            <a:pPr>
              <a:buFont typeface="Wingdings" panose="05000000000000000000" pitchFamily="2" charset="2"/>
              <a:buChar char="q"/>
            </a:pPr>
            <a:r>
              <a:rPr lang="ru-RU" dirty="0" smtClean="0">
                <a:solidFill>
                  <a:schemeClr val="tx1"/>
                </a:solidFill>
              </a:rPr>
              <a:t> </a:t>
            </a:r>
            <a:r>
              <a:rPr lang="ru-RU" dirty="0">
                <a:solidFill>
                  <a:schemeClr val="tx1"/>
                </a:solidFill>
              </a:rPr>
              <a:t>весовые   параметры (масса отдельных видов спортинвентаря)</a:t>
            </a:r>
          </a:p>
          <a:p>
            <a:pPr>
              <a:buFont typeface="Wingdings" panose="05000000000000000000" pitchFamily="2" charset="2"/>
              <a:buChar char="q"/>
            </a:pPr>
            <a:r>
              <a:rPr lang="ru-RU" dirty="0">
                <a:solidFill>
                  <a:schemeClr val="tx1"/>
                </a:solidFill>
              </a:rPr>
              <a:t> </a:t>
            </a:r>
            <a:r>
              <a:rPr lang="ru-RU" dirty="0" smtClean="0">
                <a:solidFill>
                  <a:schemeClr val="tx1"/>
                </a:solidFill>
              </a:rPr>
              <a:t>параметры</a:t>
            </a:r>
            <a:r>
              <a:rPr lang="ru-RU" dirty="0">
                <a:solidFill>
                  <a:schemeClr val="tx1"/>
                </a:solidFill>
              </a:rPr>
              <a:t>, характеризующие производительность машин и </a:t>
            </a:r>
            <a:r>
              <a:rPr lang="ru-RU" dirty="0" smtClean="0">
                <a:solidFill>
                  <a:schemeClr val="tx1"/>
                </a:solidFill>
              </a:rPr>
              <a:t>приборов (производительность </a:t>
            </a:r>
            <a:r>
              <a:rPr lang="ru-RU" dirty="0">
                <a:solidFill>
                  <a:schemeClr val="tx1"/>
                </a:solidFill>
              </a:rPr>
              <a:t>вентиляторов и полотеров, скорость </a:t>
            </a:r>
            <a:r>
              <a:rPr lang="ru-RU" dirty="0" smtClean="0">
                <a:solidFill>
                  <a:schemeClr val="tx1"/>
                </a:solidFill>
              </a:rPr>
              <a:t>движения транспортных </a:t>
            </a:r>
            <a:r>
              <a:rPr lang="ru-RU" dirty="0">
                <a:solidFill>
                  <a:schemeClr val="tx1"/>
                </a:solidFill>
              </a:rPr>
              <a:t>средств)</a:t>
            </a:r>
          </a:p>
          <a:p>
            <a:pPr>
              <a:buFont typeface="Wingdings" panose="05000000000000000000" pitchFamily="2" charset="2"/>
              <a:buChar char="q"/>
            </a:pPr>
            <a:r>
              <a:rPr lang="ru-RU" dirty="0">
                <a:solidFill>
                  <a:schemeClr val="tx1"/>
                </a:solidFill>
              </a:rPr>
              <a:t> </a:t>
            </a:r>
            <a:r>
              <a:rPr lang="ru-RU" dirty="0" smtClean="0">
                <a:solidFill>
                  <a:schemeClr val="tx1"/>
                </a:solidFill>
              </a:rPr>
              <a:t>энергетические </a:t>
            </a:r>
            <a:r>
              <a:rPr lang="ru-RU" dirty="0">
                <a:solidFill>
                  <a:schemeClr val="tx1"/>
                </a:solidFill>
              </a:rPr>
              <a:t>параметры (мощность двигателя).</a:t>
            </a:r>
          </a:p>
          <a:p>
            <a:pPr marL="45720" indent="0">
              <a:buNone/>
            </a:pPr>
            <a:r>
              <a:rPr lang="ru-RU" dirty="0">
                <a:solidFill>
                  <a:schemeClr val="tx1"/>
                </a:solidFill>
              </a:rPr>
              <a:t>Продукция определенного назначения, принципа действия и конструкции, т.е. продукция определенного типа, характеризуется рядом параметров.</a:t>
            </a:r>
          </a:p>
          <a:p>
            <a:pPr marL="45720" indent="0">
              <a:buNone/>
            </a:pPr>
            <a:endParaRPr lang="ru-RU" dirty="0"/>
          </a:p>
        </p:txBody>
      </p:sp>
    </p:spTree>
    <p:extLst>
      <p:ext uri="{BB962C8B-B14F-4D97-AF65-F5344CB8AC3E}">
        <p14:creationId xmlns:p14="http://schemas.microsoft.com/office/powerpoint/2010/main" val="140860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79248"/>
            <a:ext cx="9875520" cy="45719"/>
          </a:xfrm>
        </p:spPr>
        <p:txBody>
          <a:bodyPr>
            <a:normAutofit fontScale="90000"/>
          </a:bodyPr>
          <a:lstStyle/>
          <a:p>
            <a:endParaRPr lang="ru-RU" dirty="0"/>
          </a:p>
        </p:txBody>
      </p:sp>
      <p:sp>
        <p:nvSpPr>
          <p:cNvPr id="3" name="Объект 2"/>
          <p:cNvSpPr>
            <a:spLocks noGrp="1"/>
          </p:cNvSpPr>
          <p:nvPr>
            <p:ph idx="1"/>
          </p:nvPr>
        </p:nvSpPr>
        <p:spPr>
          <a:xfrm>
            <a:off x="1143000" y="521208"/>
            <a:ext cx="9872871" cy="5574792"/>
          </a:xfrm>
        </p:spPr>
        <p:txBody>
          <a:bodyPr/>
          <a:lstStyle/>
          <a:p>
            <a:pPr marL="45720" indent="0">
              <a:buNone/>
            </a:pPr>
            <a:r>
              <a:rPr lang="ru-RU" sz="2400" b="1" dirty="0">
                <a:solidFill>
                  <a:schemeClr val="tx1"/>
                </a:solidFill>
              </a:rPr>
              <a:t>2. Методы стандартизации.</a:t>
            </a:r>
          </a:p>
          <a:p>
            <a:pPr marL="45720" indent="0">
              <a:buNone/>
            </a:pPr>
            <a:r>
              <a:rPr lang="ru-RU" b="1" u="sng" dirty="0" smtClean="0">
                <a:solidFill>
                  <a:schemeClr val="tx1"/>
                </a:solidFill>
              </a:rPr>
              <a:t>Стандартизация</a:t>
            </a:r>
            <a:r>
              <a:rPr lang="ru-RU" dirty="0" smtClean="0">
                <a:solidFill>
                  <a:schemeClr val="tx1"/>
                </a:solidFill>
              </a:rPr>
              <a:t> - это   </a:t>
            </a:r>
            <a:r>
              <a:rPr lang="ru-RU" dirty="0">
                <a:solidFill>
                  <a:schemeClr val="tx1"/>
                </a:solidFill>
              </a:rPr>
              <a:t>комплекс   методов, необходимых для установления оптимального решения   повторяющихся   задач   и узаконивания его в качестве норм и правил.</a:t>
            </a:r>
          </a:p>
          <a:p>
            <a:pPr marL="45720" indent="0">
              <a:buNone/>
            </a:pPr>
            <a:r>
              <a:rPr lang="ru-RU" b="1" u="sng" dirty="0">
                <a:solidFill>
                  <a:schemeClr val="tx1"/>
                </a:solidFill>
              </a:rPr>
              <a:t>Метод стандартизации </a:t>
            </a:r>
            <a:r>
              <a:rPr lang="ru-RU" dirty="0">
                <a:solidFill>
                  <a:schemeClr val="tx1"/>
                </a:solidFill>
              </a:rPr>
              <a:t>- это прием или совокупность приемов, с помощью которых достигаются цели стандартизации. Стандартизация базируется на общенаучных и специфических методах</a:t>
            </a:r>
            <a:r>
              <a:rPr lang="ru-RU" dirty="0" smtClean="0">
                <a:solidFill>
                  <a:schemeClr val="tx1"/>
                </a:solidFill>
              </a:rPr>
              <a:t>:</a:t>
            </a:r>
            <a:br>
              <a:rPr lang="ru-RU" dirty="0" smtClean="0">
                <a:solidFill>
                  <a:schemeClr val="tx1"/>
                </a:solidFill>
              </a:rPr>
            </a:br>
            <a:endParaRPr lang="ru-RU" dirty="0">
              <a:solidFill>
                <a:schemeClr val="tx1"/>
              </a:solidFill>
            </a:endParaRPr>
          </a:p>
          <a:p>
            <a:pPr marL="2317120" lvl="8" indent="0">
              <a:buNone/>
            </a:pPr>
            <a:r>
              <a:rPr lang="ru-RU" sz="2200" b="1" dirty="0">
                <a:solidFill>
                  <a:schemeClr val="tx1"/>
                </a:solidFill>
              </a:rPr>
              <a:t>1. упорядочение объектов стандартизации;</a:t>
            </a:r>
          </a:p>
          <a:p>
            <a:pPr marL="2317120" lvl="8" indent="0">
              <a:buNone/>
            </a:pPr>
            <a:r>
              <a:rPr lang="ru-RU" sz="2200" b="1" dirty="0">
                <a:solidFill>
                  <a:schemeClr val="tx1"/>
                </a:solidFill>
              </a:rPr>
              <a:t>2. параметрическая стандартизация;</a:t>
            </a:r>
          </a:p>
          <a:p>
            <a:pPr marL="2317120" lvl="8" indent="0">
              <a:buNone/>
            </a:pPr>
            <a:r>
              <a:rPr lang="ru-RU" sz="2200" b="1" dirty="0">
                <a:solidFill>
                  <a:schemeClr val="tx1"/>
                </a:solidFill>
              </a:rPr>
              <a:t>3. унификация продукции;</a:t>
            </a:r>
          </a:p>
          <a:p>
            <a:pPr marL="2317120" lvl="8" indent="0">
              <a:buNone/>
            </a:pPr>
            <a:r>
              <a:rPr lang="ru-RU" sz="2200" b="1" dirty="0">
                <a:solidFill>
                  <a:schemeClr val="tx1"/>
                </a:solidFill>
              </a:rPr>
              <a:t>4. агрегатирование;</a:t>
            </a:r>
          </a:p>
          <a:p>
            <a:pPr marL="2317120" lvl="8" indent="0">
              <a:buNone/>
            </a:pPr>
            <a:r>
              <a:rPr lang="ru-RU" sz="2200" b="1" dirty="0">
                <a:solidFill>
                  <a:schemeClr val="tx1"/>
                </a:solidFill>
              </a:rPr>
              <a:t>5. комплексная стандартизация;</a:t>
            </a:r>
          </a:p>
          <a:p>
            <a:pPr marL="2317120" lvl="8" indent="0">
              <a:buNone/>
            </a:pPr>
            <a:r>
              <a:rPr lang="ru-RU" sz="2200" b="1" dirty="0">
                <a:solidFill>
                  <a:schemeClr val="tx1"/>
                </a:solidFill>
              </a:rPr>
              <a:t>6. опережающая стандартизация.</a:t>
            </a:r>
          </a:p>
          <a:p>
            <a:pPr marL="45720" indent="0">
              <a:buNone/>
            </a:pPr>
            <a:endParaRPr lang="ru-RU" dirty="0"/>
          </a:p>
        </p:txBody>
      </p:sp>
    </p:spTree>
    <p:extLst>
      <p:ext uri="{BB962C8B-B14F-4D97-AF65-F5344CB8AC3E}">
        <p14:creationId xmlns:p14="http://schemas.microsoft.com/office/powerpoint/2010/main" val="689212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54864"/>
            <a:ext cx="9875520" cy="91440"/>
          </a:xfrm>
        </p:spPr>
        <p:txBody>
          <a:bodyPr>
            <a:normAutofit fontScale="90000"/>
          </a:bodyPr>
          <a:lstStyle/>
          <a:p>
            <a:endParaRPr lang="ru-RU" dirty="0"/>
          </a:p>
        </p:txBody>
      </p:sp>
      <p:sp>
        <p:nvSpPr>
          <p:cNvPr id="3" name="Объект 2"/>
          <p:cNvSpPr>
            <a:spLocks noGrp="1"/>
          </p:cNvSpPr>
          <p:nvPr>
            <p:ph idx="1"/>
          </p:nvPr>
        </p:nvSpPr>
        <p:spPr>
          <a:xfrm>
            <a:off x="1143000" y="539496"/>
            <a:ext cx="9872871" cy="5556504"/>
          </a:xfrm>
        </p:spPr>
        <p:txBody>
          <a:bodyPr/>
          <a:lstStyle/>
          <a:p>
            <a:pPr marL="45720" indent="0">
              <a:buNone/>
            </a:pPr>
            <a:r>
              <a:rPr lang="ru-RU" dirty="0">
                <a:solidFill>
                  <a:schemeClr val="tx1"/>
                </a:solidFill>
              </a:rPr>
              <a:t>Набор установленных	значений параметров называется параметрическим   рядом. </a:t>
            </a:r>
            <a:r>
              <a:rPr lang="ru-RU" dirty="0" smtClean="0">
                <a:solidFill>
                  <a:schemeClr val="tx1"/>
                </a:solidFill>
              </a:rPr>
              <a:t>Разновидностью параметрического ряда </a:t>
            </a:r>
            <a:r>
              <a:rPr lang="ru-RU" dirty="0">
                <a:solidFill>
                  <a:schemeClr val="tx1"/>
                </a:solidFill>
              </a:rPr>
              <a:t>является </a:t>
            </a:r>
            <a:r>
              <a:rPr lang="ru-RU" b="1" u="sng" dirty="0">
                <a:solidFill>
                  <a:schemeClr val="tx1"/>
                </a:solidFill>
              </a:rPr>
              <a:t>размерный ряд</a:t>
            </a:r>
            <a:r>
              <a:rPr lang="ru-RU" dirty="0">
                <a:solidFill>
                  <a:schemeClr val="tx1"/>
                </a:solidFill>
              </a:rPr>
              <a:t>.  </a:t>
            </a:r>
          </a:p>
          <a:p>
            <a:pPr marL="45720" indent="0">
              <a:buNone/>
            </a:pPr>
            <a:r>
              <a:rPr lang="ru-RU" dirty="0">
                <a:solidFill>
                  <a:schemeClr val="tx1"/>
                </a:solidFill>
              </a:rPr>
              <a:t>Например, для тканей размерный ряд состоит из отдельных  значений  ширины  тканей,  для  посуды  -  отдельных значений вместимости. </a:t>
            </a:r>
            <a:r>
              <a:rPr lang="ru-RU" dirty="0" smtClean="0">
                <a:solidFill>
                  <a:schemeClr val="tx1"/>
                </a:solidFill>
              </a:rPr>
              <a:t>Каждый </a:t>
            </a:r>
            <a:r>
              <a:rPr lang="ru-RU" dirty="0">
                <a:solidFill>
                  <a:schemeClr val="tx1"/>
                </a:solidFill>
              </a:rPr>
              <a:t>размер изделия (или материала) одного типа называется типоразмером.</a:t>
            </a:r>
          </a:p>
          <a:p>
            <a:pPr marL="45720" indent="0">
              <a:buNone/>
            </a:pPr>
            <a:r>
              <a:rPr lang="ru-RU" b="1" u="sng" dirty="0">
                <a:solidFill>
                  <a:schemeClr val="tx1"/>
                </a:solidFill>
              </a:rPr>
              <a:t>Процесс стандартизации параметрических рядов</a:t>
            </a:r>
            <a:r>
              <a:rPr lang="ru-RU" b="1" dirty="0">
                <a:solidFill>
                  <a:schemeClr val="tx1"/>
                </a:solidFill>
              </a:rPr>
              <a:t> </a:t>
            </a:r>
            <a:r>
              <a:rPr lang="ru-RU" dirty="0" smtClean="0">
                <a:solidFill>
                  <a:schemeClr val="tx1"/>
                </a:solidFill>
              </a:rPr>
              <a:t>- </a:t>
            </a:r>
            <a:r>
              <a:rPr lang="ru-RU" dirty="0">
                <a:solidFill>
                  <a:schemeClr val="tx1"/>
                </a:solidFill>
              </a:rPr>
              <a:t>параметрическая стандартизация - заключается в выборе и обосновании целесообразности номенклатуры и численного значения параметров. Решается эта задача с помощью математических методов (например, для создания размерных рядов одежды и обуви).</a:t>
            </a:r>
          </a:p>
          <a:p>
            <a:pPr marL="45720" indent="0">
              <a:buNone/>
            </a:pPr>
            <a:r>
              <a:rPr lang="ru-RU" dirty="0">
                <a:solidFill>
                  <a:schemeClr val="tx1"/>
                </a:solidFill>
              </a:rPr>
              <a:t>Параметрические ряды машин, приборов, тары рекомендуется строить согласно </a:t>
            </a:r>
            <a:r>
              <a:rPr lang="ru-RU" b="1" u="sng" dirty="0">
                <a:solidFill>
                  <a:schemeClr val="tx1"/>
                </a:solidFill>
              </a:rPr>
              <a:t>системе предпочтительных чисел </a:t>
            </a:r>
            <a:r>
              <a:rPr lang="ru-RU" dirty="0">
                <a:solidFill>
                  <a:schemeClr val="tx1"/>
                </a:solidFill>
              </a:rPr>
              <a:t>- набору последовательных чисел, измеряющихся в геометрической прогрессии. Смысл этой системы заключается в выборе лишь тех значений параметров, которые подчиняются строго определенной математической закономерности.</a:t>
            </a:r>
          </a:p>
        </p:txBody>
      </p:sp>
    </p:spTree>
    <p:extLst>
      <p:ext uri="{BB962C8B-B14F-4D97-AF65-F5344CB8AC3E}">
        <p14:creationId xmlns:p14="http://schemas.microsoft.com/office/powerpoint/2010/main" val="926097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88393"/>
            <a:ext cx="9875520" cy="45719"/>
          </a:xfrm>
        </p:spPr>
        <p:txBody>
          <a:bodyPr>
            <a:normAutofit fontScale="90000"/>
          </a:bodyPr>
          <a:lstStyle/>
          <a:p>
            <a:endParaRPr lang="ru-RU" dirty="0"/>
          </a:p>
        </p:txBody>
      </p:sp>
      <p:sp>
        <p:nvSpPr>
          <p:cNvPr id="3" name="Объект 2"/>
          <p:cNvSpPr>
            <a:spLocks noGrp="1"/>
          </p:cNvSpPr>
          <p:nvPr>
            <p:ph idx="1"/>
          </p:nvPr>
        </p:nvSpPr>
        <p:spPr>
          <a:xfrm>
            <a:off x="1145649" y="1152144"/>
            <a:ext cx="9872871" cy="5465064"/>
          </a:xfrm>
        </p:spPr>
        <p:txBody>
          <a:bodyPr/>
          <a:lstStyle/>
          <a:p>
            <a:pPr marL="45720" indent="0">
              <a:buNone/>
            </a:pPr>
            <a:r>
              <a:rPr lang="ru-RU" dirty="0">
                <a:solidFill>
                  <a:schemeClr val="tx1"/>
                </a:solidFill>
              </a:rPr>
              <a:t>Применение системы предпочтительных чисел позволяет не только унифицировать параметры продукции определенного типа, но и увязать по параметрам продукцию различных видов - детали, изделия, транспортные средства и технологическое оборудование.</a:t>
            </a:r>
          </a:p>
          <a:p>
            <a:pPr marL="45720" indent="0">
              <a:buNone/>
            </a:pPr>
            <a:r>
              <a:rPr lang="ru-RU" dirty="0">
                <a:solidFill>
                  <a:schemeClr val="tx1"/>
                </a:solidFill>
              </a:rPr>
              <a:t>Например, практика стандартизации в машиностроении показала, что параметрические ряды деталей и узлов должны базироваться на параметрических рядах машин и оборудования. При этом целесообразно руководствоваться следующим правилом: ряду параметров машин по R5 должен соответствовать ряд размеров деталей по R10, ряду параметров машин по R10 - ряд размеров деталей по R20 и т.д.</a:t>
            </a:r>
          </a:p>
        </p:txBody>
      </p:sp>
    </p:spTree>
    <p:extLst>
      <p:ext uri="{BB962C8B-B14F-4D97-AF65-F5344CB8AC3E}">
        <p14:creationId xmlns:p14="http://schemas.microsoft.com/office/powerpoint/2010/main" val="186958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298448" y="115825"/>
            <a:ext cx="9875520" cy="45719"/>
          </a:xfrm>
        </p:spPr>
        <p:txBody>
          <a:bodyPr>
            <a:normAutofit fontScale="90000"/>
          </a:bodyPr>
          <a:lstStyle/>
          <a:p>
            <a:endParaRPr lang="ru-RU" dirty="0"/>
          </a:p>
        </p:txBody>
      </p:sp>
      <p:sp>
        <p:nvSpPr>
          <p:cNvPr id="3" name="Объект 2"/>
          <p:cNvSpPr>
            <a:spLocks noGrp="1"/>
          </p:cNvSpPr>
          <p:nvPr>
            <p:ph idx="1"/>
          </p:nvPr>
        </p:nvSpPr>
        <p:spPr>
          <a:xfrm>
            <a:off x="1143000" y="758952"/>
            <a:ext cx="9872871" cy="5337048"/>
          </a:xfrm>
        </p:spPr>
        <p:txBody>
          <a:bodyPr/>
          <a:lstStyle/>
          <a:p>
            <a:pPr marL="45720" indent="0">
              <a:buNone/>
            </a:pPr>
            <a:r>
              <a:rPr lang="ru-RU" b="1" dirty="0" smtClean="0">
                <a:solidFill>
                  <a:srgbClr val="FF0000"/>
                </a:solidFill>
              </a:rPr>
              <a:t>3. </a:t>
            </a:r>
            <a:r>
              <a:rPr lang="ru-RU" b="1" u="sng" dirty="0" smtClean="0">
                <a:solidFill>
                  <a:srgbClr val="FF0000"/>
                </a:solidFill>
              </a:rPr>
              <a:t>Унификация </a:t>
            </a:r>
            <a:r>
              <a:rPr lang="ru-RU" b="1" u="sng" dirty="0">
                <a:solidFill>
                  <a:srgbClr val="FF0000"/>
                </a:solidFill>
              </a:rPr>
              <a:t>продукции </a:t>
            </a:r>
            <a:r>
              <a:rPr lang="ru-RU" dirty="0">
                <a:solidFill>
                  <a:schemeClr val="tx1"/>
                </a:solidFill>
              </a:rPr>
              <a:t>– деятельность по рациональному сокращению числа типов деталей, агрегатов одинакового функционального назначения. </a:t>
            </a:r>
          </a:p>
          <a:p>
            <a:pPr marL="45720" indent="0">
              <a:buNone/>
            </a:pPr>
            <a:r>
              <a:rPr lang="ru-RU" dirty="0">
                <a:solidFill>
                  <a:schemeClr val="tx1"/>
                </a:solidFill>
              </a:rPr>
              <a:t>Она базируется на классификации и ранжировании, селекции и симпликации, типизации и оптимизации элементов готовой продукции. Основные направления унификации:</a:t>
            </a:r>
          </a:p>
          <a:p>
            <a:pPr>
              <a:buFont typeface="Wingdings" panose="05000000000000000000" pitchFamily="2" charset="2"/>
              <a:buChar char="q"/>
            </a:pPr>
            <a:r>
              <a:rPr lang="ru-RU" dirty="0" smtClean="0">
                <a:solidFill>
                  <a:schemeClr val="tx1"/>
                </a:solidFill>
              </a:rPr>
              <a:t> </a:t>
            </a:r>
            <a:r>
              <a:rPr lang="ru-RU" dirty="0">
                <a:solidFill>
                  <a:schemeClr val="tx1"/>
                </a:solidFill>
              </a:rPr>
              <a:t>разработка параметрических и типоразмерных рядов изделий, машин, оборудования, приборов, узлов и деталей;</a:t>
            </a:r>
          </a:p>
          <a:p>
            <a:pPr>
              <a:buFont typeface="Wingdings" panose="05000000000000000000" pitchFamily="2" charset="2"/>
              <a:buChar char="q"/>
            </a:pPr>
            <a:r>
              <a:rPr lang="ru-RU" dirty="0" smtClean="0">
                <a:solidFill>
                  <a:schemeClr val="tx1"/>
                </a:solidFill>
              </a:rPr>
              <a:t> </a:t>
            </a:r>
            <a:r>
              <a:rPr lang="ru-RU" dirty="0">
                <a:solidFill>
                  <a:schemeClr val="tx1"/>
                </a:solidFill>
              </a:rPr>
              <a:t>разработка типовых изделий в целях создания унифицированных групп однородной продукции;</a:t>
            </a:r>
          </a:p>
          <a:p>
            <a:pPr>
              <a:buFont typeface="Wingdings" panose="05000000000000000000" pitchFamily="2" charset="2"/>
              <a:buChar char="q"/>
            </a:pPr>
            <a:r>
              <a:rPr lang="ru-RU" dirty="0" smtClean="0">
                <a:solidFill>
                  <a:schemeClr val="tx1"/>
                </a:solidFill>
              </a:rPr>
              <a:t> </a:t>
            </a:r>
            <a:r>
              <a:rPr lang="ru-RU" dirty="0">
                <a:solidFill>
                  <a:schemeClr val="tx1"/>
                </a:solidFill>
              </a:rPr>
              <a:t>разработка	унифицированных   технологических   процессов, включая технологические процессы для специализированных производств продукции межотраслевого применения;</a:t>
            </a:r>
          </a:p>
          <a:p>
            <a:pPr>
              <a:buFont typeface="Wingdings" panose="05000000000000000000" pitchFamily="2" charset="2"/>
              <a:buChar char="q"/>
            </a:pPr>
            <a:r>
              <a:rPr lang="ru-RU" dirty="0">
                <a:solidFill>
                  <a:schemeClr val="tx1"/>
                </a:solidFill>
              </a:rPr>
              <a:t> </a:t>
            </a:r>
            <a:r>
              <a:rPr lang="ru-RU" dirty="0" smtClean="0">
                <a:solidFill>
                  <a:schemeClr val="tx1"/>
                </a:solidFill>
              </a:rPr>
              <a:t>ограничение </a:t>
            </a:r>
            <a:r>
              <a:rPr lang="ru-RU" dirty="0">
                <a:solidFill>
                  <a:schemeClr val="tx1"/>
                </a:solidFill>
              </a:rPr>
              <a:t>целесообразным минимумом номенклатуры разрешаемых к применению изделий и материалов.</a:t>
            </a:r>
          </a:p>
          <a:p>
            <a:pPr marL="45720" indent="0">
              <a:buNone/>
            </a:pPr>
            <a:endParaRPr lang="ru-RU" dirty="0"/>
          </a:p>
        </p:txBody>
      </p:sp>
    </p:spTree>
    <p:extLst>
      <p:ext uri="{BB962C8B-B14F-4D97-AF65-F5344CB8AC3E}">
        <p14:creationId xmlns:p14="http://schemas.microsoft.com/office/powerpoint/2010/main" val="115248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5024" y="124968"/>
            <a:ext cx="9875520" cy="45719"/>
          </a:xfrm>
        </p:spPr>
        <p:txBody>
          <a:bodyPr>
            <a:normAutofit fontScale="90000"/>
          </a:bodyPr>
          <a:lstStyle/>
          <a:p>
            <a:endParaRPr lang="ru-RU" dirty="0"/>
          </a:p>
        </p:txBody>
      </p:sp>
      <p:sp>
        <p:nvSpPr>
          <p:cNvPr id="3" name="Объект 2"/>
          <p:cNvSpPr>
            <a:spLocks noGrp="1"/>
          </p:cNvSpPr>
          <p:nvPr>
            <p:ph idx="1"/>
          </p:nvPr>
        </p:nvSpPr>
        <p:spPr>
          <a:xfrm>
            <a:off x="1143000" y="667512"/>
            <a:ext cx="9872871" cy="5428488"/>
          </a:xfrm>
        </p:spPr>
        <p:txBody>
          <a:bodyPr>
            <a:normAutofit lnSpcReduction="10000"/>
          </a:bodyPr>
          <a:lstStyle/>
          <a:p>
            <a:pPr marL="45720" indent="0">
              <a:buNone/>
            </a:pPr>
            <a:r>
              <a:rPr lang="ru-RU" dirty="0" smtClean="0">
                <a:solidFill>
                  <a:schemeClr val="tx1"/>
                </a:solidFill>
              </a:rPr>
              <a:t>Унифицированным является изделие (деталь, узел, агрегат, конструктивный элемент, технологический процесс), которое создано на базе некоторого количества ранее существующих различных исполнений путем приведения их к единому исполнению, заменяющему любое из первичных. </a:t>
            </a:r>
          </a:p>
          <a:p>
            <a:pPr marL="45720" indent="0">
              <a:buNone/>
            </a:pPr>
            <a:r>
              <a:rPr lang="ru-RU" dirty="0" smtClean="0">
                <a:solidFill>
                  <a:schemeClr val="tx1"/>
                </a:solidFill>
              </a:rPr>
              <a:t>При унификации устанавливают минимально необходимое, но достаточное число типов, видов, </a:t>
            </a:r>
            <a:r>
              <a:rPr lang="ru-RU" dirty="0" smtClean="0">
                <a:solidFill>
                  <a:schemeClr val="tx1"/>
                </a:solidFill>
              </a:rPr>
              <a:t>типоразмеров </a:t>
            </a:r>
            <a:r>
              <a:rPr lang="ru-RU" dirty="0" smtClean="0">
                <a:solidFill>
                  <a:schemeClr val="tx1"/>
                </a:solidFill>
              </a:rPr>
              <a:t>изделий, сборочных единиц и деталей, обладающих высокими показателями качества и полной взаимозаменяемостью.</a:t>
            </a:r>
          </a:p>
          <a:p>
            <a:pPr marL="45720" indent="0">
              <a:buNone/>
            </a:pPr>
            <a:r>
              <a:rPr lang="ru-RU" u="sng" dirty="0" smtClean="0">
                <a:solidFill>
                  <a:schemeClr val="tx1"/>
                </a:solidFill>
              </a:rPr>
              <a:t>Два направления унификации:</a:t>
            </a:r>
          </a:p>
          <a:p>
            <a:pPr marL="45720" indent="0">
              <a:buNone/>
            </a:pPr>
            <a:r>
              <a:rPr lang="ru-RU" dirty="0" smtClean="0">
                <a:solidFill>
                  <a:schemeClr val="tx1"/>
                </a:solidFill>
              </a:rPr>
              <a:t>1. </a:t>
            </a:r>
            <a:r>
              <a:rPr lang="ru-RU" b="1" u="sng" dirty="0" smtClean="0">
                <a:solidFill>
                  <a:schemeClr val="tx1"/>
                </a:solidFill>
              </a:rPr>
              <a:t>Ограничительное</a:t>
            </a:r>
            <a:r>
              <a:rPr lang="ru-RU" dirty="0" smtClean="0">
                <a:solidFill>
                  <a:schemeClr val="tx1"/>
                </a:solidFill>
              </a:rPr>
              <a:t>. Характеризуется проведением анализа номенклатуры выпускаемых изделий и ограничения её до минимально необходимой номенклатуры типоразмеров изделий и их элементов.</a:t>
            </a:r>
          </a:p>
          <a:p>
            <a:pPr marL="45720" indent="0">
              <a:buNone/>
            </a:pPr>
            <a:r>
              <a:rPr lang="ru-RU" dirty="0" smtClean="0">
                <a:solidFill>
                  <a:schemeClr val="tx1"/>
                </a:solidFill>
              </a:rPr>
              <a:t>2. </a:t>
            </a:r>
            <a:r>
              <a:rPr lang="ru-RU" b="1" u="sng" dirty="0" smtClean="0">
                <a:solidFill>
                  <a:schemeClr val="tx1"/>
                </a:solidFill>
              </a:rPr>
              <a:t>Компоновочное</a:t>
            </a:r>
            <a:r>
              <a:rPr lang="ru-RU" dirty="0" smtClean="0">
                <a:solidFill>
                  <a:schemeClr val="tx1"/>
                </a:solidFill>
              </a:rPr>
              <a:t>. Характеризуется проведением анализа потребности и выявлением номенклатуры необходимых изделий. Результатом является создание новых рядов машин на основе компоновки из определенного набора унифицированных узлов, агрегатов или блоков, но в пределах стандартных действующих типоразмерных рядов.</a:t>
            </a:r>
            <a:endParaRPr lang="ru-RU" dirty="0">
              <a:solidFill>
                <a:schemeClr val="tx1"/>
              </a:solidFill>
            </a:endParaRPr>
          </a:p>
        </p:txBody>
      </p:sp>
    </p:spTree>
    <p:extLst>
      <p:ext uri="{BB962C8B-B14F-4D97-AF65-F5344CB8AC3E}">
        <p14:creationId xmlns:p14="http://schemas.microsoft.com/office/powerpoint/2010/main" val="2589761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216152" y="64008"/>
            <a:ext cx="9875520" cy="106680"/>
          </a:xfrm>
        </p:spPr>
        <p:txBody>
          <a:bodyPr>
            <a:normAutofit fontScale="90000"/>
          </a:bodyPr>
          <a:lstStyle/>
          <a:p>
            <a:endParaRPr lang="ru-RU" dirty="0"/>
          </a:p>
        </p:txBody>
      </p:sp>
      <p:sp>
        <p:nvSpPr>
          <p:cNvPr id="3" name="Объект 2"/>
          <p:cNvSpPr>
            <a:spLocks noGrp="1"/>
          </p:cNvSpPr>
          <p:nvPr>
            <p:ph idx="1"/>
          </p:nvPr>
        </p:nvSpPr>
        <p:spPr>
          <a:xfrm>
            <a:off x="1115568" y="493776"/>
            <a:ext cx="9872871" cy="5803392"/>
          </a:xfrm>
        </p:spPr>
        <p:txBody>
          <a:bodyPr/>
          <a:lstStyle/>
          <a:p>
            <a:pPr marL="45720" indent="0">
              <a:buNone/>
            </a:pPr>
            <a:r>
              <a:rPr lang="ru-RU" dirty="0" smtClean="0">
                <a:solidFill>
                  <a:schemeClr val="tx1"/>
                </a:solidFill>
              </a:rPr>
              <a:t>По содержанию унификацию подразделяют:</a:t>
            </a:r>
          </a:p>
          <a:p>
            <a:pPr>
              <a:buFont typeface="Wingdings" panose="05000000000000000000" pitchFamily="2" charset="2"/>
              <a:buChar char="q"/>
            </a:pPr>
            <a:r>
              <a:rPr lang="ru-RU" dirty="0">
                <a:solidFill>
                  <a:schemeClr val="tx1"/>
                </a:solidFill>
              </a:rPr>
              <a:t> </a:t>
            </a:r>
            <a:r>
              <a:rPr lang="ru-RU" dirty="0" smtClean="0">
                <a:solidFill>
                  <a:schemeClr val="tx1"/>
                </a:solidFill>
              </a:rPr>
              <a:t>на внутриразмерную, когда унификация охватывает все разновидности (модификации) определенной машины, как в отношении её базовой модели, так и в отношении модификации этой модели;</a:t>
            </a:r>
          </a:p>
          <a:p>
            <a:pPr>
              <a:buFont typeface="Wingdings" panose="05000000000000000000" pitchFamily="2" charset="2"/>
              <a:buChar char="q"/>
            </a:pPr>
            <a:r>
              <a:rPr lang="ru-RU" dirty="0">
                <a:solidFill>
                  <a:schemeClr val="tx1"/>
                </a:solidFill>
              </a:rPr>
              <a:t> </a:t>
            </a:r>
            <a:r>
              <a:rPr lang="ru-RU" dirty="0" smtClean="0">
                <a:solidFill>
                  <a:schemeClr val="tx1"/>
                </a:solidFill>
              </a:rPr>
              <a:t>на межразмерную, когда унифицируют не только модификации одной базовой модели, но и базовые модели машин разных размеров данного параметрического ряда;</a:t>
            </a:r>
          </a:p>
          <a:p>
            <a:pPr>
              <a:buFont typeface="Wingdings" panose="05000000000000000000" pitchFamily="2" charset="2"/>
              <a:buChar char="q"/>
            </a:pPr>
            <a:r>
              <a:rPr lang="ru-RU" dirty="0">
                <a:solidFill>
                  <a:schemeClr val="tx1"/>
                </a:solidFill>
              </a:rPr>
              <a:t> </a:t>
            </a:r>
            <a:r>
              <a:rPr lang="ru-RU" dirty="0" smtClean="0">
                <a:solidFill>
                  <a:schemeClr val="tx1"/>
                </a:solidFill>
              </a:rPr>
              <a:t>на межтиповую, когда унификация распространяется на машины разных типов, входящих в различные параметрические ряды.</a:t>
            </a:r>
            <a:br>
              <a:rPr lang="ru-RU" dirty="0" smtClean="0">
                <a:solidFill>
                  <a:schemeClr val="tx1"/>
                </a:solidFill>
              </a:rPr>
            </a:br>
            <a:endParaRPr lang="ru-RU" dirty="0" smtClean="0">
              <a:solidFill>
                <a:schemeClr val="tx1"/>
              </a:solidFill>
            </a:endParaRPr>
          </a:p>
          <a:p>
            <a:pPr marL="45720" indent="0">
              <a:buNone/>
            </a:pPr>
            <a:r>
              <a:rPr lang="ru-RU" dirty="0">
                <a:solidFill>
                  <a:schemeClr val="tx1"/>
                </a:solidFill>
              </a:rPr>
              <a:t>Результаты работ по унификации оформляются в виде:</a:t>
            </a:r>
          </a:p>
          <a:p>
            <a:pPr>
              <a:buFont typeface="Wingdings" panose="05000000000000000000" pitchFamily="2" charset="2"/>
              <a:buChar char="Ø"/>
            </a:pPr>
            <a:r>
              <a:rPr lang="ru-RU" dirty="0">
                <a:solidFill>
                  <a:schemeClr val="tx1"/>
                </a:solidFill>
              </a:rPr>
              <a:t> альбомы типовых (унифицированных) конструкций деталей, узлов, </a:t>
            </a:r>
            <a:r>
              <a:rPr lang="ru-RU" dirty="0" smtClean="0">
                <a:solidFill>
                  <a:schemeClr val="tx1"/>
                </a:solidFill>
              </a:rPr>
              <a:t>    сборочных </a:t>
            </a:r>
            <a:r>
              <a:rPr lang="ru-RU" dirty="0">
                <a:solidFill>
                  <a:schemeClr val="tx1"/>
                </a:solidFill>
              </a:rPr>
              <a:t>единиц;</a:t>
            </a:r>
          </a:p>
          <a:p>
            <a:pPr>
              <a:buFont typeface="Wingdings" panose="05000000000000000000" pitchFamily="2" charset="2"/>
              <a:buChar char="Ø"/>
            </a:pPr>
            <a:r>
              <a:rPr lang="ru-RU" dirty="0">
                <a:solidFill>
                  <a:schemeClr val="tx1"/>
                </a:solidFill>
              </a:rPr>
              <a:t> стандарты типов, параметров и размеров, конструкций, марок.</a:t>
            </a:r>
          </a:p>
          <a:p>
            <a:pPr marL="45720" indent="0">
              <a:buNone/>
            </a:pPr>
            <a:endParaRPr lang="ru-RU" dirty="0" smtClean="0">
              <a:solidFill>
                <a:schemeClr val="tx1"/>
              </a:solidFill>
            </a:endParaRPr>
          </a:p>
        </p:txBody>
      </p:sp>
    </p:spTree>
    <p:extLst>
      <p:ext uri="{BB962C8B-B14F-4D97-AF65-F5344CB8AC3E}">
        <p14:creationId xmlns:p14="http://schemas.microsoft.com/office/powerpoint/2010/main" val="3015712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344168" y="91440"/>
            <a:ext cx="9875520" cy="60960"/>
          </a:xfrm>
        </p:spPr>
        <p:txBody>
          <a:bodyPr>
            <a:normAutofit fontScale="90000"/>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152144" y="722376"/>
                <a:ext cx="9872871" cy="5519928"/>
              </a:xfrm>
            </p:spPr>
            <p:txBody>
              <a:bodyPr/>
              <a:lstStyle/>
              <a:p>
                <a:pPr marL="45720" indent="0">
                  <a:buNone/>
                </a:pPr>
                <a:r>
                  <a:rPr lang="ru-RU" dirty="0" smtClean="0">
                    <a:solidFill>
                      <a:schemeClr val="tx1"/>
                    </a:solidFill>
                  </a:rPr>
                  <a:t>Эффективность работ по унификации характеризуется степенью унификации.</a:t>
                </a:r>
              </a:p>
              <a:p>
                <a:pPr marL="45720" indent="0">
                  <a:buNone/>
                </a:pPr>
                <a:r>
                  <a:rPr lang="ru-RU" b="1" u="sng" dirty="0" smtClean="0">
                    <a:solidFill>
                      <a:schemeClr val="tx1"/>
                    </a:solidFill>
                  </a:rPr>
                  <a:t>Степень унификации</a:t>
                </a:r>
                <a:r>
                  <a:rPr lang="ru-RU" dirty="0" smtClean="0">
                    <a:solidFill>
                      <a:schemeClr val="tx1"/>
                    </a:solidFill>
                  </a:rPr>
                  <a:t>	- уровень насыщенности продукции унифицированными, в том числе стандартизированными деталями, узлами и сборочными единицами.  Для её расчета используются коэффициенты применяемости и повторяемости.</a:t>
                </a:r>
              </a:p>
              <a:p>
                <a:pPr marL="45720" indent="0">
                  <a:buNone/>
                </a:pPr>
                <a:r>
                  <a:rPr lang="ru-RU" dirty="0" smtClean="0">
                    <a:solidFill>
                      <a:schemeClr val="tx1"/>
                    </a:solidFill>
                  </a:rPr>
                  <a:t>Коэффициент  применяемости </a:t>
                </a: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пр</m:t>
                        </m:r>
                      </m:sub>
                    </m:sSub>
                  </m:oMath>
                </a14:m>
                <a:r>
                  <a:rPr lang="ru-RU" dirty="0" smtClean="0">
                    <a:solidFill>
                      <a:schemeClr val="tx1"/>
                    </a:solidFill>
                  </a:rPr>
                  <a:t> показывает уровень применяемости составных частей, т.е. уровень использования во вновь разрабатываемых конструкциях деталей, узлов, механизмов, применявшихся ранее в предшествовавших аналогичных конструкциях. Его рассчитывают по количеству типоразмеров, по составным частям изделия и в стоимостном выражении.</a:t>
                </a:r>
              </a:p>
              <a:p>
                <a:pPr marL="45720" indent="0">
                  <a:buNone/>
                </a:pPr>
                <a:r>
                  <a:rPr lang="ru-RU" dirty="0" smtClean="0">
                    <a:solidFill>
                      <a:schemeClr val="tx1"/>
                    </a:solidFill>
                  </a:rPr>
                  <a:t>Коэффициент применяемости в различных отраслях промышленности в основном определяют с помощью дифференцированных показателей, характеризующих уровень (степень) унификации изделий в процентах.</a:t>
                </a:r>
              </a:p>
              <a:p>
                <a:pPr marL="4572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152144" y="722376"/>
                <a:ext cx="9872871" cy="5519928"/>
              </a:xfrm>
              <a:blipFill rotWithShape="0">
                <a:blip r:embed="rId3"/>
                <a:stretch>
                  <a:fillRect l="-309" t="-1436" r="-1296"/>
                </a:stretch>
              </a:blipFill>
            </p:spPr>
            <p:txBody>
              <a:bodyPr/>
              <a:lstStyle/>
              <a:p>
                <a:r>
                  <a:rPr lang="ru-RU">
                    <a:noFill/>
                  </a:rPr>
                  <a:t> </a:t>
                </a:r>
              </a:p>
            </p:txBody>
          </p:sp>
        </mc:Fallback>
      </mc:AlternateContent>
    </p:spTree>
    <p:extLst>
      <p:ext uri="{BB962C8B-B14F-4D97-AF65-F5344CB8AC3E}">
        <p14:creationId xmlns:p14="http://schemas.microsoft.com/office/powerpoint/2010/main" val="765825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0351" y="115824"/>
            <a:ext cx="9875520" cy="45719"/>
          </a:xfrm>
        </p:spPr>
        <p:txBody>
          <a:bodyPr>
            <a:normAutofit fontScale="90000"/>
          </a:bodyPr>
          <a:lstStyle/>
          <a:p>
            <a:endParaRPr lang="ru-RU"/>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143000" y="640080"/>
                <a:ext cx="9872871" cy="5586984"/>
              </a:xfrm>
            </p:spPr>
            <p:txBody>
              <a:bodyPr/>
              <a:lstStyle/>
              <a:p>
                <a:pPr marL="45720" indent="0">
                  <a:buNone/>
                </a:pPr>
                <a:r>
                  <a:rPr lang="ru-RU" b="1" dirty="0" smtClean="0">
                    <a:solidFill>
                      <a:schemeClr val="tx1"/>
                    </a:solidFill>
                  </a:rPr>
                  <a:t>1.</a:t>
                </a:r>
                <a:r>
                  <a:rPr lang="ru-RU" dirty="0" smtClean="0">
                    <a:solidFill>
                      <a:schemeClr val="tx1"/>
                    </a:solidFill>
                  </a:rPr>
                  <a:t> Показатель уровня стандартизации и унификации по числу типоразмеров определяют по формуле</a:t>
                </a:r>
              </a:p>
              <a:p>
                <a:pPr marL="45720" indent="0">
                  <a:buNone/>
                </a:pP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пр</m:t>
                        </m:r>
                        <m:r>
                          <a:rPr lang="ru-RU" sz="2400" b="0" i="1" smtClean="0">
                            <a:solidFill>
                              <a:schemeClr val="tx1"/>
                            </a:solidFill>
                            <a:latin typeface="Cambria Math" panose="02040503050406030204" pitchFamily="18" charset="0"/>
                          </a:rPr>
                          <m:t>.т.</m:t>
                        </m:r>
                      </m:sub>
                    </m:sSub>
                    <m:r>
                      <a:rPr lang="en-US" sz="2400" i="1">
                        <a:solidFill>
                          <a:schemeClr val="tx1"/>
                        </a:solidFill>
                        <a:latin typeface="Cambria Math" panose="02040503050406030204" pitchFamily="18" charset="0"/>
                      </a:rPr>
                      <m:t>=</m:t>
                    </m:r>
                    <m:f>
                      <m:fPr>
                        <m:ctrlPr>
                          <a:rPr lang="ru-RU"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𝑛</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0</m:t>
                            </m:r>
                          </m:sub>
                        </m:sSub>
                      </m:num>
                      <m:den>
                        <m:r>
                          <a:rPr lang="en-US" sz="2400" i="1">
                            <a:solidFill>
                              <a:schemeClr val="tx1"/>
                            </a:solidFill>
                            <a:latin typeface="Cambria Math" panose="02040503050406030204" pitchFamily="18" charset="0"/>
                          </a:rPr>
                          <m:t>𝑛</m:t>
                        </m:r>
                      </m:den>
                    </m:f>
                    <m:r>
                      <a:rPr lang="en-US" sz="2400" i="1">
                        <a:solidFill>
                          <a:schemeClr val="tx1"/>
                        </a:solidFill>
                        <a:latin typeface="Cambria Math" panose="02040503050406030204" pitchFamily="18" charset="0"/>
                      </a:rPr>
                      <m:t>∗100%</m:t>
                    </m:r>
                  </m:oMath>
                </a14:m>
                <a:r>
                  <a:rPr lang="ru-RU" dirty="0" smtClean="0">
                    <a:solidFill>
                      <a:schemeClr val="tx1"/>
                    </a:solidFill>
                  </a:rPr>
                  <a:t>, где </a:t>
                </a:r>
                <a:r>
                  <a:rPr lang="en-US" dirty="0" smtClean="0">
                    <a:solidFill>
                      <a:schemeClr val="tx1"/>
                    </a:solidFill>
                  </a:rPr>
                  <a:t>n</a:t>
                </a:r>
                <a:r>
                  <a:rPr lang="ru-RU" dirty="0" smtClean="0">
                    <a:solidFill>
                      <a:schemeClr val="tx1"/>
                    </a:solidFill>
                  </a:rPr>
                  <a:t> – общее число типоразмеров, </a:t>
                </a:r>
              </a:p>
              <a:p>
                <a:pPr marL="45720" indent="0">
                  <a:buNone/>
                </a:pPr>
                <a:r>
                  <a:rPr lang="ru-RU" dirty="0">
                    <a:solidFill>
                      <a:schemeClr val="tx1"/>
                    </a:solidFill>
                  </a:rPr>
                  <a:t> </a:t>
                </a:r>
                <a:r>
                  <a:rPr lang="ru-RU" dirty="0" smtClean="0">
                    <a:solidFill>
                      <a:schemeClr val="tx1"/>
                    </a:solidFill>
                  </a:rPr>
                  <a:t>      	                                        </a:t>
                </a:r>
                <a:r>
                  <a:rPr lang="en-US" dirty="0" smtClean="0">
                    <a:solidFill>
                      <a:schemeClr val="tx1"/>
                    </a:solidFill>
                  </a:rPr>
                  <a:t>n</a:t>
                </a:r>
                <a:r>
                  <a:rPr lang="en-US" baseline="-25000" dirty="0" smtClean="0">
                    <a:solidFill>
                      <a:schemeClr val="tx1"/>
                    </a:solidFill>
                  </a:rPr>
                  <a:t>0</a:t>
                </a:r>
                <a:r>
                  <a:rPr lang="en-US" dirty="0" smtClean="0">
                    <a:solidFill>
                      <a:schemeClr val="tx1"/>
                    </a:solidFill>
                  </a:rPr>
                  <a:t> – </a:t>
                </a:r>
                <a:r>
                  <a:rPr lang="ru-RU" dirty="0" smtClean="0">
                    <a:solidFill>
                      <a:schemeClr val="tx1"/>
                    </a:solidFill>
                  </a:rPr>
                  <a:t>число оригинальных типоразмеров, которые 					разработаны впервые для данного изделия.</a:t>
                </a:r>
              </a:p>
              <a:p>
                <a:pPr marL="45720" indent="0">
                  <a:buNone/>
                </a:pPr>
                <a:r>
                  <a:rPr lang="ru-RU" b="1" u="sng" dirty="0" smtClean="0">
                    <a:solidFill>
                      <a:schemeClr val="tx1"/>
                    </a:solidFill>
                  </a:rPr>
                  <a:t>Типоразмером</a:t>
                </a:r>
                <a:r>
                  <a:rPr lang="ru-RU" dirty="0" smtClean="0">
                    <a:solidFill>
                      <a:schemeClr val="tx1"/>
                    </a:solidFill>
                  </a:rPr>
                  <a:t> называют такой объект производства (деталь, узел, машину, прибор), который имеет определенную конструкцию (присущую только данному объекту), конкретные параметры и размеры и записывается отдельной позицией в графу спецификации изделия.</a:t>
                </a:r>
              </a:p>
              <a:p>
                <a:pPr marL="45720" indent="0">
                  <a:buNone/>
                </a:pPr>
                <a:r>
                  <a:rPr lang="ru-RU" b="1" dirty="0" smtClean="0">
                    <a:solidFill>
                      <a:schemeClr val="tx1"/>
                    </a:solidFill>
                  </a:rPr>
                  <a:t>2.</a:t>
                </a:r>
                <a:r>
                  <a:rPr lang="ru-RU" dirty="0" smtClean="0">
                    <a:solidFill>
                      <a:schemeClr val="tx1"/>
                    </a:solidFill>
                  </a:rPr>
                  <a:t> Показатель уровня стандартизации и унификации по составным частям изделия</a:t>
                </a:r>
              </a:p>
              <a:p>
                <a:pPr marL="45720" indent="0">
                  <a:buNone/>
                </a:pP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пр.</m:t>
                        </m:r>
                        <m:r>
                          <a:rPr lang="ru-RU" sz="2400" b="0" i="1" smtClean="0">
                            <a:solidFill>
                              <a:schemeClr val="tx1"/>
                            </a:solidFill>
                            <a:latin typeface="Cambria Math" panose="02040503050406030204" pitchFamily="18" charset="0"/>
                          </a:rPr>
                          <m:t>ч</m:t>
                        </m:r>
                        <m:r>
                          <a:rPr lang="ru-RU" sz="2400" i="1">
                            <a:solidFill>
                              <a:schemeClr val="tx1"/>
                            </a:solidFill>
                            <a:latin typeface="Cambria Math" panose="02040503050406030204" pitchFamily="18" charset="0"/>
                          </a:rPr>
                          <m:t>.</m:t>
                        </m:r>
                      </m:sub>
                    </m:sSub>
                    <m:r>
                      <a:rPr lang="en-US" sz="2400" i="1">
                        <a:solidFill>
                          <a:schemeClr val="tx1"/>
                        </a:solidFill>
                        <a:latin typeface="Cambria Math" panose="02040503050406030204" pitchFamily="18" charset="0"/>
                      </a:rPr>
                      <m:t>=</m:t>
                    </m:r>
                    <m:f>
                      <m:fPr>
                        <m:ctrlPr>
                          <a:rPr lang="ru-RU"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𝑁</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0</m:t>
                            </m:r>
                          </m:sub>
                        </m:sSub>
                      </m:num>
                      <m:den>
                        <m:r>
                          <a:rPr lang="en-US" sz="2400" b="0" i="1" smtClean="0">
                            <a:solidFill>
                              <a:schemeClr val="tx1"/>
                            </a:solidFill>
                            <a:latin typeface="Cambria Math" panose="02040503050406030204" pitchFamily="18" charset="0"/>
                          </a:rPr>
                          <m:t>𝑁</m:t>
                        </m:r>
                      </m:den>
                    </m:f>
                    <m:r>
                      <a:rPr lang="en-US" sz="2400" i="1">
                        <a:solidFill>
                          <a:schemeClr val="tx1"/>
                        </a:solidFill>
                        <a:latin typeface="Cambria Math" panose="02040503050406030204" pitchFamily="18" charset="0"/>
                      </a:rPr>
                      <m:t>∗100%</m:t>
                    </m:r>
                  </m:oMath>
                </a14:m>
                <a:r>
                  <a:rPr lang="ru-RU" dirty="0" smtClean="0">
                    <a:solidFill>
                      <a:schemeClr val="tx1"/>
                    </a:solidFill>
                  </a:rPr>
                  <a:t>, где </a:t>
                </a:r>
                <a:r>
                  <a:rPr lang="en-US" dirty="0" smtClean="0">
                    <a:solidFill>
                      <a:schemeClr val="tx1"/>
                    </a:solidFill>
                  </a:rPr>
                  <a:t>N</a:t>
                </a:r>
                <a:r>
                  <a:rPr lang="ru-RU" dirty="0" smtClean="0">
                    <a:solidFill>
                      <a:schemeClr val="tx1"/>
                    </a:solidFill>
                  </a:rPr>
                  <a:t> – общее число составных частей изделия,</a:t>
                </a:r>
                <a:br>
                  <a:rPr lang="ru-RU" dirty="0" smtClean="0">
                    <a:solidFill>
                      <a:schemeClr val="tx1"/>
                    </a:solidFill>
                  </a:rPr>
                </a:br>
                <a:r>
                  <a:rPr lang="ru-RU" dirty="0" smtClean="0">
                    <a:solidFill>
                      <a:schemeClr val="tx1"/>
                    </a:solidFill>
                  </a:rPr>
                  <a:t>			          </a:t>
                </a:r>
                <a:r>
                  <a:rPr lang="en-US" dirty="0" smtClean="0">
                    <a:solidFill>
                      <a:schemeClr val="tx1"/>
                    </a:solidFill>
                  </a:rPr>
                  <a:t>N</a:t>
                </a:r>
                <a:r>
                  <a:rPr lang="en-US" baseline="-25000" dirty="0" smtClean="0">
                    <a:solidFill>
                      <a:schemeClr val="tx1"/>
                    </a:solidFill>
                  </a:rPr>
                  <a:t>0</a:t>
                </a:r>
                <a:r>
                  <a:rPr lang="en-US" dirty="0" smtClean="0">
                    <a:solidFill>
                      <a:schemeClr val="tx1"/>
                    </a:solidFill>
                  </a:rPr>
                  <a:t> – </a:t>
                </a:r>
                <a:r>
                  <a:rPr lang="ru-RU" dirty="0" smtClean="0">
                    <a:solidFill>
                      <a:schemeClr val="tx1"/>
                    </a:solidFill>
                  </a:rPr>
                  <a:t>число оригинальных составных частей изделия.</a:t>
                </a:r>
              </a:p>
              <a:p>
                <a:pPr marL="45720" indent="0">
                  <a:buNone/>
                </a:pPr>
                <a:endParaRPr lang="ru-RU" dirty="0">
                  <a:solidFill>
                    <a:schemeClr val="tx1"/>
                  </a:solidFill>
                </a:endParaRPr>
              </a:p>
              <a:p>
                <a:pPr marL="502920" indent="-457200">
                  <a:buAutoNum type="arabicPeriod"/>
                </a:pPr>
                <a:endParaRPr lang="ru-RU" dirty="0">
                  <a:solidFill>
                    <a:schemeClr val="tx1"/>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143000" y="640080"/>
                <a:ext cx="9872871" cy="5586984"/>
              </a:xfrm>
              <a:blipFill rotWithShape="0">
                <a:blip r:embed="rId2"/>
                <a:stretch>
                  <a:fillRect l="-309" t="-1418" r="-371"/>
                </a:stretch>
              </a:blipFill>
            </p:spPr>
            <p:txBody>
              <a:bodyPr/>
              <a:lstStyle/>
              <a:p>
                <a:r>
                  <a:rPr lang="ru-RU">
                    <a:noFill/>
                  </a:rPr>
                  <a:t> </a:t>
                </a:r>
              </a:p>
            </p:txBody>
          </p:sp>
        </mc:Fallback>
      </mc:AlternateContent>
    </p:spTree>
    <p:extLst>
      <p:ext uri="{BB962C8B-B14F-4D97-AF65-F5344CB8AC3E}">
        <p14:creationId xmlns:p14="http://schemas.microsoft.com/office/powerpoint/2010/main" val="1512574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0351" y="79249"/>
            <a:ext cx="9875520" cy="45719"/>
          </a:xfrm>
        </p:spPr>
        <p:txBody>
          <a:bodyPr>
            <a:normAutofit fontScale="90000"/>
          </a:bodyPr>
          <a:lstStyle/>
          <a:p>
            <a:endParaRPr lang="ru-RU"/>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49067" y="594360"/>
                <a:ext cx="10458087" cy="5501640"/>
              </a:xfrm>
            </p:spPr>
            <p:txBody>
              <a:bodyPr>
                <a:normAutofit lnSpcReduction="10000"/>
              </a:bodyPr>
              <a:lstStyle/>
              <a:p>
                <a:pPr marL="45720" indent="0">
                  <a:buNone/>
                </a:pPr>
                <a:r>
                  <a:rPr lang="ru-RU" b="1" dirty="0" smtClean="0">
                    <a:solidFill>
                      <a:schemeClr val="tx1"/>
                    </a:solidFill>
                  </a:rPr>
                  <a:t>3. </a:t>
                </a:r>
                <a:r>
                  <a:rPr lang="ru-RU" dirty="0" smtClean="0">
                    <a:solidFill>
                      <a:schemeClr val="tx1"/>
                    </a:solidFill>
                  </a:rPr>
                  <a:t>Показатель уровня стандартизации и унификации в стоимостном выражении</a:t>
                </a:r>
              </a:p>
              <a:p>
                <a:pPr marL="45720" indent="0">
                  <a:buNone/>
                </a:pP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пр.</m:t>
                        </m:r>
                        <m:r>
                          <a:rPr lang="ru-RU" b="0" i="1" smtClean="0">
                            <a:solidFill>
                              <a:schemeClr val="tx1"/>
                            </a:solidFill>
                            <a:latin typeface="Cambria Math" panose="02040503050406030204" pitchFamily="18" charset="0"/>
                          </a:rPr>
                          <m:t>с</m:t>
                        </m:r>
                        <m:r>
                          <a:rPr lang="ru-RU"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f>
                      <m:fPr>
                        <m:ctrlPr>
                          <a:rPr lang="ru-RU" i="1">
                            <a:solidFill>
                              <a:schemeClr val="tx1"/>
                            </a:solidFill>
                            <a:latin typeface="Cambria Math" panose="02040503050406030204" pitchFamily="18" charset="0"/>
                          </a:rPr>
                        </m:ctrlPr>
                      </m:fPr>
                      <m:num>
                        <m:r>
                          <a:rPr lang="ru-RU" b="0" i="1" smtClean="0">
                            <a:solidFill>
                              <a:schemeClr val="tx1"/>
                            </a:solidFill>
                            <a:latin typeface="Cambria Math" panose="02040503050406030204" pitchFamily="18" charset="0"/>
                          </a:rPr>
                          <m:t>С</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ru-RU" b="0" i="1" smtClean="0">
                                <a:solidFill>
                                  <a:schemeClr val="tx1"/>
                                </a:solidFill>
                                <a:latin typeface="Cambria Math" panose="02040503050406030204" pitchFamily="18" charset="0"/>
                              </a:rPr>
                              <m:t>С</m:t>
                            </m:r>
                          </m:e>
                          <m:sub>
                            <m:r>
                              <a:rPr lang="en-US" i="1">
                                <a:solidFill>
                                  <a:schemeClr val="tx1"/>
                                </a:solidFill>
                                <a:latin typeface="Cambria Math" panose="02040503050406030204" pitchFamily="18" charset="0"/>
                              </a:rPr>
                              <m:t>0</m:t>
                            </m:r>
                          </m:sub>
                        </m:sSub>
                      </m:num>
                      <m:den>
                        <m:r>
                          <a:rPr lang="ru-RU" b="0" i="1" smtClean="0">
                            <a:solidFill>
                              <a:schemeClr val="tx1"/>
                            </a:solidFill>
                            <a:latin typeface="Cambria Math" panose="02040503050406030204" pitchFamily="18" charset="0"/>
                          </a:rPr>
                          <m:t>С</m:t>
                        </m:r>
                      </m:den>
                    </m:f>
                    <m:r>
                      <a:rPr lang="en-US" i="1">
                        <a:solidFill>
                          <a:schemeClr val="tx1"/>
                        </a:solidFill>
                        <a:latin typeface="Cambria Math" panose="02040503050406030204" pitchFamily="18" charset="0"/>
                      </a:rPr>
                      <m:t>∗100%</m:t>
                    </m:r>
                  </m:oMath>
                </a14:m>
                <a:r>
                  <a:rPr lang="ru-RU" dirty="0" smtClean="0">
                    <a:solidFill>
                      <a:schemeClr val="tx1"/>
                    </a:solidFill>
                  </a:rPr>
                  <a:t>, где С – стоимость общего числа составных частей изделия,</a:t>
                </a:r>
                <a:r>
                  <a:rPr lang="ru-RU" dirty="0">
                    <a:solidFill>
                      <a:schemeClr val="tx1"/>
                    </a:solidFill>
                  </a:rPr>
                  <a:t> </a:t>
                </a:r>
                <a:r>
                  <a:rPr lang="ru-RU" dirty="0" smtClean="0">
                    <a:solidFill>
                      <a:schemeClr val="tx1"/>
                    </a:solidFill>
                  </a:rPr>
                  <a:t>			     С</a:t>
                </a:r>
                <a:r>
                  <a:rPr lang="ru-RU" baseline="-25000" dirty="0" smtClean="0">
                    <a:solidFill>
                      <a:schemeClr val="tx1"/>
                    </a:solidFill>
                  </a:rPr>
                  <a:t>0</a:t>
                </a:r>
                <a:r>
                  <a:rPr lang="ru-RU" dirty="0" smtClean="0">
                    <a:solidFill>
                      <a:schemeClr val="tx1"/>
                    </a:solidFill>
                  </a:rPr>
                  <a:t> – стоимость числа оригинальных составных частей изделия.   </a:t>
                </a:r>
                <a:br>
                  <a:rPr lang="ru-RU" dirty="0" smtClean="0">
                    <a:solidFill>
                      <a:schemeClr val="tx1"/>
                    </a:solidFill>
                  </a:rPr>
                </a:br>
                <a:endParaRPr lang="ru-RU" dirty="0" smtClean="0">
                  <a:solidFill>
                    <a:schemeClr val="tx1"/>
                  </a:solidFill>
                </a:endParaRPr>
              </a:p>
              <a:p>
                <a:pPr marL="45720" indent="0">
                  <a:buNone/>
                </a:pPr>
                <a:r>
                  <a:rPr lang="ru-RU" dirty="0" smtClean="0">
                    <a:solidFill>
                      <a:schemeClr val="tx1"/>
                    </a:solidFill>
                  </a:rPr>
                  <a:t>Коэффициент повторяемости составных частей изделия в общем числе составных частей данного изделия </a:t>
                </a: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m:t>
                        </m:r>
                      </m:sub>
                    </m:sSub>
                  </m:oMath>
                </a14:m>
                <a:r>
                  <a:rPr lang="ru-RU" dirty="0" smtClean="0">
                    <a:solidFill>
                      <a:schemeClr val="tx1"/>
                    </a:solidFill>
                  </a:rPr>
                  <a:t> (в %) характеризует уровень унификации и взаимозаменяемость составных частей изделия определенного типа.</a:t>
                </a:r>
              </a:p>
              <a:p>
                <a:pPr marL="45720" indent="0">
                  <a:buNone/>
                </a:pPr>
                <a:r>
                  <a:rPr lang="ru-RU" dirty="0" smtClean="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m:t>
                        </m:r>
                      </m:sub>
                    </m:sSub>
                    <m:r>
                      <a:rPr lang="en-US" sz="2400" i="1">
                        <a:solidFill>
                          <a:schemeClr val="tx1"/>
                        </a:solidFill>
                        <a:latin typeface="Cambria Math" panose="02040503050406030204" pitchFamily="18" charset="0"/>
                      </a:rPr>
                      <m:t>=</m:t>
                    </m:r>
                    <m:f>
                      <m:fPr>
                        <m:ctrlPr>
                          <a:rPr lang="ru-RU"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𝑁</m:t>
                        </m:r>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−1</m:t>
                        </m:r>
                      </m:den>
                    </m:f>
                    <m:r>
                      <a:rPr lang="en-US" sz="2400" i="1">
                        <a:solidFill>
                          <a:schemeClr val="tx1"/>
                        </a:solidFill>
                        <a:latin typeface="Cambria Math" panose="02040503050406030204" pitchFamily="18" charset="0"/>
                      </a:rPr>
                      <m:t>∗100%</m:t>
                    </m:r>
                  </m:oMath>
                </a14:m>
                <a:r>
                  <a:rPr lang="ru-RU" dirty="0" smtClean="0">
                    <a:solidFill>
                      <a:schemeClr val="tx1"/>
                    </a:solidFill>
                  </a:rPr>
                  <a:t>, где </a:t>
                </a:r>
                <a:r>
                  <a:rPr lang="en-US" dirty="0" smtClean="0">
                    <a:solidFill>
                      <a:schemeClr val="tx1"/>
                    </a:solidFill>
                  </a:rPr>
                  <a:t>N – </a:t>
                </a:r>
                <a:r>
                  <a:rPr lang="ru-RU" dirty="0" smtClean="0">
                    <a:solidFill>
                      <a:schemeClr val="tx1"/>
                    </a:solidFill>
                  </a:rPr>
                  <a:t>общее число составных частей изделия, </a:t>
                </a:r>
                <a:endParaRPr lang="en-US" dirty="0">
                  <a:solidFill>
                    <a:schemeClr val="tx1"/>
                  </a:solidFill>
                </a:endParaRPr>
              </a:p>
              <a:p>
                <a:pPr marL="45720" indent="0">
                  <a:buNone/>
                </a:pPr>
                <a:r>
                  <a:rPr lang="en-US" dirty="0" smtClean="0">
                    <a:solidFill>
                      <a:schemeClr val="tx1"/>
                    </a:solidFill>
                  </a:rPr>
                  <a:t>			</a:t>
                </a:r>
                <a:r>
                  <a:rPr lang="ru-RU" dirty="0" smtClean="0">
                    <a:solidFill>
                      <a:schemeClr val="tx1"/>
                    </a:solidFill>
                  </a:rPr>
                  <a:t>	  </a:t>
                </a:r>
                <a:r>
                  <a:rPr lang="en-US" dirty="0" smtClean="0">
                    <a:solidFill>
                      <a:schemeClr val="tx1"/>
                    </a:solidFill>
                  </a:rPr>
                  <a:t>n – </a:t>
                </a:r>
                <a:r>
                  <a:rPr lang="ru-RU" dirty="0" smtClean="0">
                    <a:solidFill>
                      <a:schemeClr val="tx1"/>
                    </a:solidFill>
                  </a:rPr>
                  <a:t>общее число типоразмеров.</a:t>
                </a:r>
                <a:br>
                  <a:rPr lang="ru-RU" dirty="0" smtClean="0">
                    <a:solidFill>
                      <a:schemeClr val="tx1"/>
                    </a:solidFill>
                  </a:rPr>
                </a:br>
                <a:endParaRPr lang="ru-RU" dirty="0" smtClean="0">
                  <a:solidFill>
                    <a:schemeClr val="tx1"/>
                  </a:solidFill>
                </a:endParaRPr>
              </a:p>
              <a:p>
                <a:pPr marL="45720" indent="0">
                  <a:buNone/>
                </a:pPr>
                <a:r>
                  <a:rPr lang="ru-RU" dirty="0" smtClean="0">
                    <a:solidFill>
                      <a:schemeClr val="tx1"/>
                    </a:solidFill>
                  </a:rPr>
                  <a:t>Среднюю повторяемость составных частей в изделии характеризует коэффициент повторяемости </a:t>
                </a:r>
                <a:r>
                  <a:rPr lang="en-US" dirty="0" smtClean="0">
                    <a:solidFill>
                      <a:schemeClr val="tx1"/>
                    </a:solidFill>
                  </a:rPr>
                  <a:t/>
                </a:r>
                <a:br>
                  <a:rPr lang="en-US" dirty="0" smtClean="0">
                    <a:solidFill>
                      <a:schemeClr val="tx1"/>
                    </a:solidFill>
                  </a:rPr>
                </a:b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b="0" i="1" smtClean="0">
                              <a:solidFill>
                                <a:schemeClr val="tx1"/>
                              </a:solidFill>
                              <a:latin typeface="Cambria Math" panose="02040503050406030204" pitchFamily="18" charset="0"/>
                            </a:rPr>
                            <m:t>с</m:t>
                          </m:r>
                          <m:r>
                            <a:rPr lang="en-US" sz="2400" b="0" i="1" smtClean="0">
                              <a:solidFill>
                                <a:schemeClr val="tx1"/>
                              </a:solidFill>
                              <a:latin typeface="Cambria Math" panose="02040503050406030204" pitchFamily="18" charset="0"/>
                            </a:rPr>
                            <m:t>.</m:t>
                          </m:r>
                          <m:r>
                            <a:rPr lang="ru-RU" sz="2400" b="0" i="1" smtClean="0">
                              <a:solidFill>
                                <a:schemeClr val="tx1"/>
                              </a:solidFill>
                              <a:latin typeface="Cambria Math" panose="02040503050406030204" pitchFamily="18" charset="0"/>
                            </a:rPr>
                            <m:t>п</m:t>
                          </m:r>
                          <m:r>
                            <a:rPr lang="en-US" sz="2400" b="0" i="1" smtClean="0">
                              <a:solidFill>
                                <a:schemeClr val="tx1"/>
                              </a:solidFill>
                              <a:latin typeface="Cambria Math" panose="02040503050406030204" pitchFamily="18" charset="0"/>
                            </a:rPr>
                            <m:t>.</m:t>
                          </m:r>
                        </m:sub>
                      </m:sSub>
                      <m:r>
                        <a:rPr lang="en-US" sz="2400" i="1">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𝑁</m:t>
                          </m:r>
                        </m:num>
                        <m:den>
                          <m:r>
                            <a:rPr lang="en-US" sz="2400" b="0" i="1" smtClean="0">
                              <a:solidFill>
                                <a:schemeClr val="tx1"/>
                              </a:solidFill>
                              <a:latin typeface="Cambria Math" panose="02040503050406030204" pitchFamily="18" charset="0"/>
                            </a:rPr>
                            <m:t>𝑛</m:t>
                          </m:r>
                        </m:den>
                      </m:f>
                    </m:oMath>
                  </m:oMathPara>
                </a14:m>
                <a:endParaRPr lang="ru-RU" sz="2400" dirty="0" smtClean="0">
                  <a:solidFill>
                    <a:schemeClr val="tx1"/>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49067" y="594360"/>
                <a:ext cx="10458087" cy="5501640"/>
              </a:xfrm>
              <a:blipFill rotWithShape="0">
                <a:blip r:embed="rId2"/>
                <a:stretch>
                  <a:fillRect l="-291" t="-1885"/>
                </a:stretch>
              </a:blipFill>
            </p:spPr>
            <p:txBody>
              <a:bodyPr/>
              <a:lstStyle/>
              <a:p>
                <a:r>
                  <a:rPr lang="ru-RU">
                    <a:noFill/>
                  </a:rPr>
                  <a:t> </a:t>
                </a:r>
              </a:p>
            </p:txBody>
          </p:sp>
        </mc:Fallback>
      </mc:AlternateContent>
    </p:spTree>
    <p:extLst>
      <p:ext uri="{BB962C8B-B14F-4D97-AF65-F5344CB8AC3E}">
        <p14:creationId xmlns:p14="http://schemas.microsoft.com/office/powerpoint/2010/main" val="270805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3624" y="-1356360"/>
            <a:ext cx="9875520" cy="1356360"/>
          </a:xfrm>
        </p:spPr>
        <p:txBody>
          <a:bodyPr/>
          <a:lstStyle/>
          <a:p>
            <a:endParaRPr lang="ru-RU"/>
          </a:p>
        </p:txBody>
      </p:sp>
      <p:sp>
        <p:nvSpPr>
          <p:cNvPr id="3" name="Объект 2"/>
          <p:cNvSpPr>
            <a:spLocks noGrp="1"/>
          </p:cNvSpPr>
          <p:nvPr>
            <p:ph idx="1"/>
          </p:nvPr>
        </p:nvSpPr>
        <p:spPr>
          <a:xfrm>
            <a:off x="987552" y="685800"/>
            <a:ext cx="9872871" cy="5532120"/>
          </a:xfrm>
        </p:spPr>
        <p:txBody>
          <a:bodyPr/>
          <a:lstStyle/>
          <a:p>
            <a:pPr marL="45720" indent="0">
              <a:buNone/>
            </a:pPr>
            <a:r>
              <a:rPr lang="ru-RU" dirty="0" smtClean="0">
                <a:solidFill>
                  <a:schemeClr val="tx1"/>
                </a:solidFill>
              </a:rPr>
              <a:t>Решим задачу.</a:t>
            </a:r>
          </a:p>
          <a:p>
            <a:pPr marL="45720" indent="0">
              <a:buNone/>
            </a:pPr>
            <a:r>
              <a:rPr lang="ru-RU" b="1" dirty="0" smtClean="0">
                <a:solidFill>
                  <a:schemeClr val="tx1"/>
                </a:solidFill>
              </a:rPr>
              <a:t>Условие: </a:t>
            </a:r>
            <a:r>
              <a:rPr lang="ru-RU" dirty="0" smtClean="0">
                <a:solidFill>
                  <a:schemeClr val="tx1"/>
                </a:solidFill>
              </a:rPr>
              <a:t>определить уровень стандартизации и унификации продольно-обрабатывающего станка по коэффициенту применяемости (по числу типоразмеров, по составным частям изделия и в стоимостном выражении), а также уровень унификации и взаимозаменяемости </a:t>
            </a:r>
            <a:r>
              <a:rPr lang="ru-RU" smtClean="0">
                <a:solidFill>
                  <a:schemeClr val="tx1"/>
                </a:solidFill>
              </a:rPr>
              <a:t>по </a:t>
            </a:r>
            <a:r>
              <a:rPr lang="ru-RU" smtClean="0">
                <a:solidFill>
                  <a:schemeClr val="tx1"/>
                </a:solidFill>
              </a:rPr>
              <a:t>коэффициенту </a:t>
            </a:r>
            <a:r>
              <a:rPr lang="ru-RU" dirty="0" smtClean="0">
                <a:solidFill>
                  <a:schemeClr val="tx1"/>
                </a:solidFill>
              </a:rPr>
              <a:t>повторяемости составных частей и среднюю повторяемость составных частей данного изделия.</a:t>
            </a:r>
          </a:p>
          <a:p>
            <a:pPr marL="45720" indent="0">
              <a:buNone/>
            </a:pPr>
            <a:r>
              <a:rPr lang="ru-RU" b="1" dirty="0" smtClean="0">
                <a:solidFill>
                  <a:schemeClr val="tx1"/>
                </a:solidFill>
              </a:rPr>
              <a:t>Дано: </a:t>
            </a:r>
            <a:r>
              <a:rPr lang="ru-RU" dirty="0" smtClean="0">
                <a:solidFill>
                  <a:schemeClr val="tx1"/>
                </a:solidFill>
              </a:rPr>
              <a:t>общее число типоразмеров </a:t>
            </a:r>
            <a:r>
              <a:rPr lang="en-US" dirty="0" smtClean="0">
                <a:solidFill>
                  <a:schemeClr val="tx1"/>
                </a:solidFill>
              </a:rPr>
              <a:t>n = 1657</a:t>
            </a:r>
            <a:r>
              <a:rPr lang="en-US" b="1" dirty="0" smtClean="0">
                <a:solidFill>
                  <a:schemeClr val="tx1"/>
                </a:solidFill>
              </a:rPr>
              <a:t/>
            </a:r>
            <a:br>
              <a:rPr lang="en-US" b="1" dirty="0" smtClean="0">
                <a:solidFill>
                  <a:schemeClr val="tx1"/>
                </a:solidFill>
              </a:rPr>
            </a:br>
            <a:r>
              <a:rPr lang="en-US" b="1" dirty="0" smtClean="0">
                <a:solidFill>
                  <a:schemeClr val="tx1"/>
                </a:solidFill>
              </a:rPr>
              <a:t>	</a:t>
            </a:r>
            <a:r>
              <a:rPr lang="ru-RU" dirty="0" smtClean="0">
                <a:solidFill>
                  <a:schemeClr val="tx1"/>
                </a:solidFill>
              </a:rPr>
              <a:t>число оригинальных типоразмеров </a:t>
            </a:r>
            <a:r>
              <a:rPr lang="en-US" dirty="0" smtClean="0">
                <a:solidFill>
                  <a:schemeClr val="tx1"/>
                </a:solidFill>
              </a:rPr>
              <a:t>n</a:t>
            </a:r>
            <a:r>
              <a:rPr lang="en-US" baseline="-25000" dirty="0" smtClean="0">
                <a:solidFill>
                  <a:schemeClr val="tx1"/>
                </a:solidFill>
              </a:rPr>
              <a:t>0</a:t>
            </a:r>
            <a:r>
              <a:rPr lang="en-US" dirty="0" smtClean="0">
                <a:solidFill>
                  <a:schemeClr val="tx1"/>
                </a:solidFill>
              </a:rPr>
              <a:t> = 203</a:t>
            </a:r>
            <a:r>
              <a:rPr lang="en-US" dirty="0">
                <a:solidFill>
                  <a:schemeClr val="tx1"/>
                </a:solidFill>
              </a:rPr>
              <a:t/>
            </a:r>
            <a:br>
              <a:rPr lang="en-US" dirty="0">
                <a:solidFill>
                  <a:schemeClr val="tx1"/>
                </a:solidFill>
              </a:rPr>
            </a:br>
            <a:r>
              <a:rPr lang="en-US" dirty="0" smtClean="0">
                <a:solidFill>
                  <a:schemeClr val="tx1"/>
                </a:solidFill>
              </a:rPr>
              <a:t>	</a:t>
            </a:r>
            <a:r>
              <a:rPr lang="ru-RU" dirty="0" smtClean="0">
                <a:solidFill>
                  <a:schemeClr val="tx1"/>
                </a:solidFill>
              </a:rPr>
              <a:t>общее число деталей </a:t>
            </a:r>
            <a:r>
              <a:rPr lang="en-US" dirty="0" smtClean="0">
                <a:solidFill>
                  <a:schemeClr val="tx1"/>
                </a:solidFill>
              </a:rPr>
              <a:t>N = 5402</a:t>
            </a:r>
            <a:r>
              <a:rPr lang="en-US" dirty="0">
                <a:solidFill>
                  <a:schemeClr val="tx1"/>
                </a:solidFill>
              </a:rPr>
              <a:t/>
            </a:r>
            <a:br>
              <a:rPr lang="en-US" dirty="0">
                <a:solidFill>
                  <a:schemeClr val="tx1"/>
                </a:solidFill>
              </a:rPr>
            </a:br>
            <a:r>
              <a:rPr lang="en-US" dirty="0" smtClean="0">
                <a:solidFill>
                  <a:schemeClr val="tx1"/>
                </a:solidFill>
              </a:rPr>
              <a:t>	</a:t>
            </a:r>
            <a:r>
              <a:rPr lang="ru-RU" dirty="0" smtClean="0">
                <a:solidFill>
                  <a:schemeClr val="tx1"/>
                </a:solidFill>
              </a:rPr>
              <a:t>число оригинальных деталей </a:t>
            </a:r>
            <a:r>
              <a:rPr lang="en-US" dirty="0" smtClean="0">
                <a:solidFill>
                  <a:schemeClr val="tx1"/>
                </a:solidFill>
              </a:rPr>
              <a:t>N</a:t>
            </a:r>
            <a:r>
              <a:rPr lang="en-US" baseline="-25000" dirty="0" smtClean="0">
                <a:solidFill>
                  <a:schemeClr val="tx1"/>
                </a:solidFill>
              </a:rPr>
              <a:t>0</a:t>
            </a:r>
            <a:r>
              <a:rPr lang="en-US" dirty="0">
                <a:solidFill>
                  <a:schemeClr val="tx1"/>
                </a:solidFill>
              </a:rPr>
              <a:t> </a:t>
            </a:r>
            <a:r>
              <a:rPr lang="en-US" dirty="0" smtClean="0">
                <a:solidFill>
                  <a:schemeClr val="tx1"/>
                </a:solidFill>
              </a:rPr>
              <a:t>= 620</a:t>
            </a:r>
            <a:r>
              <a:rPr lang="en-US" dirty="0">
                <a:solidFill>
                  <a:schemeClr val="tx1"/>
                </a:solidFill>
              </a:rPr>
              <a:t/>
            </a:r>
            <a:br>
              <a:rPr lang="en-US" dirty="0">
                <a:solidFill>
                  <a:schemeClr val="tx1"/>
                </a:solidFill>
              </a:rPr>
            </a:br>
            <a:r>
              <a:rPr lang="en-US" dirty="0" smtClean="0">
                <a:solidFill>
                  <a:schemeClr val="tx1"/>
                </a:solidFill>
              </a:rPr>
              <a:t>	</a:t>
            </a:r>
            <a:r>
              <a:rPr lang="ru-RU" dirty="0" smtClean="0">
                <a:solidFill>
                  <a:schemeClr val="tx1"/>
                </a:solidFill>
              </a:rPr>
              <a:t>стоимость всех изделий С = 85 000 руб.</a:t>
            </a:r>
            <a:r>
              <a:rPr lang="ru-RU" dirty="0">
                <a:solidFill>
                  <a:schemeClr val="tx1"/>
                </a:solidFill>
              </a:rPr>
              <a:t/>
            </a:r>
            <a:br>
              <a:rPr lang="ru-RU" dirty="0">
                <a:solidFill>
                  <a:schemeClr val="tx1"/>
                </a:solidFill>
              </a:rPr>
            </a:br>
            <a:r>
              <a:rPr lang="ru-RU" dirty="0" smtClean="0">
                <a:solidFill>
                  <a:schemeClr val="tx1"/>
                </a:solidFill>
              </a:rPr>
              <a:t>	</a:t>
            </a:r>
            <a:r>
              <a:rPr lang="ru-RU" dirty="0">
                <a:solidFill>
                  <a:schemeClr val="tx1"/>
                </a:solidFill>
              </a:rPr>
              <a:t>с</a:t>
            </a:r>
            <a:r>
              <a:rPr lang="ru-RU" dirty="0" smtClean="0">
                <a:solidFill>
                  <a:schemeClr val="tx1"/>
                </a:solidFill>
              </a:rPr>
              <a:t>тоимость оригинальных изделий С</a:t>
            </a:r>
            <a:r>
              <a:rPr lang="ru-RU" baseline="-25000" dirty="0" smtClean="0">
                <a:solidFill>
                  <a:schemeClr val="tx1"/>
                </a:solidFill>
              </a:rPr>
              <a:t>0</a:t>
            </a:r>
            <a:r>
              <a:rPr lang="ru-RU" dirty="0" smtClean="0">
                <a:solidFill>
                  <a:schemeClr val="tx1"/>
                </a:solidFill>
              </a:rPr>
              <a:t> = 27 200 руб.</a:t>
            </a:r>
          </a:p>
        </p:txBody>
      </p:sp>
    </p:spTree>
    <p:extLst>
      <p:ext uri="{BB962C8B-B14F-4D97-AF65-F5344CB8AC3E}">
        <p14:creationId xmlns:p14="http://schemas.microsoft.com/office/powerpoint/2010/main" val="115687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016" y="-1219200"/>
            <a:ext cx="9875520" cy="1356360"/>
          </a:xfrm>
        </p:spPr>
        <p:txBody>
          <a:bodyPr/>
          <a:lstStyle/>
          <a:p>
            <a:endParaRPr lang="ru-RU"/>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344168" y="448056"/>
                <a:ext cx="9872871" cy="5684520"/>
              </a:xfrm>
            </p:spPr>
            <p:txBody>
              <a:bodyPr/>
              <a:lstStyle/>
              <a:p>
                <a:pPr marL="45720" indent="0">
                  <a:buNone/>
                </a:pPr>
                <a:r>
                  <a:rPr lang="ru-RU" dirty="0" smtClean="0">
                    <a:solidFill>
                      <a:schemeClr val="tx1"/>
                    </a:solidFill>
                  </a:rPr>
                  <a:t>Решение.</a:t>
                </a:r>
              </a:p>
              <a:p>
                <a:pPr marL="45720" indent="0">
                  <a:buNone/>
                </a:pPr>
                <a:r>
                  <a:rPr lang="ru-RU" b="1" dirty="0">
                    <a:solidFill>
                      <a:schemeClr val="tx1"/>
                    </a:solidFill>
                  </a:rPr>
                  <a:t>1.</a:t>
                </a:r>
                <a:r>
                  <a:rPr lang="ru-RU" dirty="0">
                    <a:solidFill>
                      <a:schemeClr val="tx1"/>
                    </a:solidFill>
                  </a:rPr>
                  <a:t> Показатель уровня стандартизации и унификации по числу типоразмеров определяют по формуле</a:t>
                </a:r>
              </a:p>
              <a:p>
                <a:pPr marL="45720" indent="0">
                  <a:buNone/>
                </a:pP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пр.т.</m:t>
                        </m:r>
                      </m:sub>
                    </m:sSub>
                    <m:r>
                      <a:rPr lang="en-US" sz="2400" i="1">
                        <a:solidFill>
                          <a:schemeClr val="tx1"/>
                        </a:solidFill>
                        <a:latin typeface="Cambria Math" panose="02040503050406030204" pitchFamily="18" charset="0"/>
                      </a:rPr>
                      <m:t>=</m:t>
                    </m:r>
                    <m:f>
                      <m:fPr>
                        <m:ctrlPr>
                          <a:rPr lang="ru-RU"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𝑛</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𝑛</m:t>
                            </m:r>
                          </m:e>
                          <m:sub>
                            <m:r>
                              <a:rPr lang="en-US" sz="2400" i="1">
                                <a:solidFill>
                                  <a:schemeClr val="tx1"/>
                                </a:solidFill>
                                <a:latin typeface="Cambria Math" panose="02040503050406030204" pitchFamily="18" charset="0"/>
                              </a:rPr>
                              <m:t>0</m:t>
                            </m:r>
                          </m:sub>
                        </m:sSub>
                      </m:num>
                      <m:den>
                        <m:r>
                          <a:rPr lang="en-US" sz="2400" i="1">
                            <a:solidFill>
                              <a:schemeClr val="tx1"/>
                            </a:solidFill>
                            <a:latin typeface="Cambria Math" panose="02040503050406030204" pitchFamily="18" charset="0"/>
                          </a:rPr>
                          <m:t>𝑛</m:t>
                        </m:r>
                      </m:den>
                    </m:f>
                    <m:r>
                      <a:rPr lang="en-US" sz="2400" i="1">
                        <a:solidFill>
                          <a:schemeClr val="tx1"/>
                        </a:solidFill>
                        <a:latin typeface="Cambria Math" panose="02040503050406030204" pitchFamily="18" charset="0"/>
                      </a:rPr>
                      <m:t>∗100%</m:t>
                    </m:r>
                  </m:oMath>
                </a14:m>
                <a:r>
                  <a:rPr lang="ru-RU" dirty="0" smtClean="0">
                    <a:solidFill>
                      <a:schemeClr val="tx1"/>
                    </a:solidFill>
                  </a:rPr>
                  <a:t> </a:t>
                </a:r>
                <a:r>
                  <a:rPr lang="ru-RU"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ru-RU" sz="2000" i="1">
                            <a:solidFill>
                              <a:schemeClr val="tx1"/>
                            </a:solidFill>
                            <a:latin typeface="Cambria Math" panose="02040503050406030204" pitchFamily="18" charset="0"/>
                          </a:rPr>
                          <m:t>К</m:t>
                        </m:r>
                      </m:e>
                      <m:sub>
                        <m:r>
                          <a:rPr lang="ru-RU" sz="2000" i="1">
                            <a:solidFill>
                              <a:schemeClr val="tx1"/>
                            </a:solidFill>
                            <a:latin typeface="Cambria Math" panose="02040503050406030204" pitchFamily="18" charset="0"/>
                          </a:rPr>
                          <m:t>пр.т.</m:t>
                        </m:r>
                      </m:sub>
                    </m:sSub>
                  </m:oMath>
                </a14:m>
                <a:r>
                  <a:rPr lang="ru-RU" dirty="0" smtClean="0">
                    <a:solidFill>
                      <a:schemeClr val="tx1"/>
                    </a:solidFill>
                  </a:rPr>
                  <a:t> = (1657 – 203 / 1657) * 100% = 87,7%</a:t>
                </a:r>
              </a:p>
              <a:p>
                <a:pPr marL="45720" indent="0">
                  <a:buNone/>
                </a:pPr>
                <a:endParaRPr lang="ru-RU" dirty="0" smtClean="0">
                  <a:solidFill>
                    <a:schemeClr val="tx1"/>
                  </a:solidFill>
                </a:endParaRPr>
              </a:p>
              <a:p>
                <a:pPr marL="45720" indent="0">
                  <a:buNone/>
                </a:pPr>
                <a:r>
                  <a:rPr lang="ru-RU" b="1" dirty="0">
                    <a:solidFill>
                      <a:schemeClr val="tx1"/>
                    </a:solidFill>
                  </a:rPr>
                  <a:t>2.</a:t>
                </a:r>
                <a:r>
                  <a:rPr lang="ru-RU" dirty="0">
                    <a:solidFill>
                      <a:schemeClr val="tx1"/>
                    </a:solidFill>
                  </a:rPr>
                  <a:t> Показатель уровня стандартизации и унификации по составным частям изделия</a:t>
                </a:r>
              </a:p>
              <a:p>
                <a:pPr marL="45720" indent="0">
                  <a:buNone/>
                </a:pP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пр.ч.</m:t>
                        </m:r>
                      </m:sub>
                    </m:sSub>
                    <m:r>
                      <a:rPr lang="en-US" sz="2400" i="1">
                        <a:solidFill>
                          <a:schemeClr val="tx1"/>
                        </a:solidFill>
                        <a:latin typeface="Cambria Math" panose="02040503050406030204" pitchFamily="18" charset="0"/>
                      </a:rPr>
                      <m:t>=</m:t>
                    </m:r>
                    <m:f>
                      <m:fPr>
                        <m:ctrlPr>
                          <a:rPr lang="ru-RU"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𝑁</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0</m:t>
                            </m:r>
                          </m:sub>
                        </m:sSub>
                      </m:num>
                      <m:den>
                        <m:r>
                          <a:rPr lang="en-US" sz="2400" i="1">
                            <a:solidFill>
                              <a:schemeClr val="tx1"/>
                            </a:solidFill>
                            <a:latin typeface="Cambria Math" panose="02040503050406030204" pitchFamily="18" charset="0"/>
                          </a:rPr>
                          <m:t>𝑁</m:t>
                        </m:r>
                      </m:den>
                    </m:f>
                    <m:r>
                      <a:rPr lang="en-US" sz="2400" i="1">
                        <a:solidFill>
                          <a:schemeClr val="tx1"/>
                        </a:solidFill>
                        <a:latin typeface="Cambria Math" panose="02040503050406030204" pitchFamily="18" charset="0"/>
                      </a:rPr>
                      <m:t>∗100%</m:t>
                    </m:r>
                  </m:oMath>
                </a14:m>
                <a:r>
                  <a:rPr lang="ru-RU" dirty="0" smtClean="0">
                    <a:solidFill>
                      <a:schemeClr val="tx1"/>
                    </a:solidFill>
                  </a:rPr>
                  <a:t> </a:t>
                </a:r>
                <a:r>
                  <a:rPr lang="ru-RU"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ru-RU" sz="2000" i="1">
                            <a:solidFill>
                              <a:schemeClr val="tx1"/>
                            </a:solidFill>
                            <a:latin typeface="Cambria Math" panose="02040503050406030204" pitchFamily="18" charset="0"/>
                          </a:rPr>
                          <m:t>К</m:t>
                        </m:r>
                      </m:e>
                      <m:sub>
                        <m:r>
                          <a:rPr lang="ru-RU" sz="2000" i="1">
                            <a:solidFill>
                              <a:schemeClr val="tx1"/>
                            </a:solidFill>
                            <a:latin typeface="Cambria Math" panose="02040503050406030204" pitchFamily="18" charset="0"/>
                          </a:rPr>
                          <m:t>пр.ч.</m:t>
                        </m:r>
                      </m:sub>
                    </m:sSub>
                  </m:oMath>
                </a14:m>
                <a:r>
                  <a:rPr lang="ru-RU" dirty="0" smtClean="0">
                    <a:solidFill>
                      <a:schemeClr val="tx1"/>
                    </a:solidFill>
                  </a:rPr>
                  <a:t> = (5402 – 620 / 5402) * 100% = 88,5%</a:t>
                </a:r>
              </a:p>
              <a:p>
                <a:pPr marL="45720" indent="0">
                  <a:buNone/>
                </a:pPr>
                <a:endParaRPr lang="ru-RU" dirty="0" smtClean="0">
                  <a:solidFill>
                    <a:schemeClr val="tx1"/>
                  </a:solidFill>
                </a:endParaRPr>
              </a:p>
              <a:p>
                <a:pPr marL="45720" indent="0">
                  <a:buNone/>
                </a:pPr>
                <a:r>
                  <a:rPr lang="ru-RU" b="1" dirty="0">
                    <a:solidFill>
                      <a:schemeClr val="tx1"/>
                    </a:solidFill>
                  </a:rPr>
                  <a:t>3. </a:t>
                </a:r>
                <a:r>
                  <a:rPr lang="ru-RU" dirty="0">
                    <a:solidFill>
                      <a:schemeClr val="tx1"/>
                    </a:solidFill>
                  </a:rPr>
                  <a:t>Показатель уровня стандартизации и унификации в стоимостном выражении</a:t>
                </a:r>
              </a:p>
              <a:p>
                <a:pPr marL="45720" indent="0">
                  <a:buNone/>
                </a:pP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пр.с.</m:t>
                        </m:r>
                      </m:sub>
                    </m:sSub>
                    <m:r>
                      <a:rPr lang="en-US" i="1">
                        <a:solidFill>
                          <a:schemeClr val="tx1"/>
                        </a:solidFill>
                        <a:latin typeface="Cambria Math" panose="02040503050406030204" pitchFamily="18" charset="0"/>
                      </a:rPr>
                      <m:t>=</m:t>
                    </m:r>
                    <m:f>
                      <m:fPr>
                        <m:ctrlPr>
                          <a:rPr lang="ru-RU" i="1">
                            <a:solidFill>
                              <a:schemeClr val="tx1"/>
                            </a:solidFill>
                            <a:latin typeface="Cambria Math" panose="02040503050406030204" pitchFamily="18" charset="0"/>
                          </a:rPr>
                        </m:ctrlPr>
                      </m:fPr>
                      <m:num>
                        <m:r>
                          <a:rPr lang="ru-RU" i="1">
                            <a:solidFill>
                              <a:schemeClr val="tx1"/>
                            </a:solidFill>
                            <a:latin typeface="Cambria Math" panose="02040503050406030204" pitchFamily="18" charset="0"/>
                          </a:rPr>
                          <m:t>С</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С</m:t>
                            </m:r>
                          </m:e>
                          <m:sub>
                            <m:r>
                              <a:rPr lang="en-US" i="1">
                                <a:solidFill>
                                  <a:schemeClr val="tx1"/>
                                </a:solidFill>
                                <a:latin typeface="Cambria Math" panose="02040503050406030204" pitchFamily="18" charset="0"/>
                              </a:rPr>
                              <m:t>0</m:t>
                            </m:r>
                          </m:sub>
                        </m:sSub>
                      </m:num>
                      <m:den>
                        <m:r>
                          <a:rPr lang="ru-RU" i="1">
                            <a:solidFill>
                              <a:schemeClr val="tx1"/>
                            </a:solidFill>
                            <a:latin typeface="Cambria Math" panose="02040503050406030204" pitchFamily="18" charset="0"/>
                          </a:rPr>
                          <m:t>С</m:t>
                        </m:r>
                      </m:den>
                    </m:f>
                    <m:r>
                      <a:rPr lang="en-US" i="1">
                        <a:solidFill>
                          <a:schemeClr val="tx1"/>
                        </a:solidFill>
                        <a:latin typeface="Cambria Math" panose="02040503050406030204" pitchFamily="18" charset="0"/>
                      </a:rPr>
                      <m:t>∗100%</m:t>
                    </m:r>
                  </m:oMath>
                </a14:m>
                <a:r>
                  <a:rPr lang="ru-RU" dirty="0" smtClean="0">
                    <a:solidFill>
                      <a:schemeClr val="tx1"/>
                    </a:solidFill>
                  </a:rPr>
                  <a:t> </a:t>
                </a:r>
                <a:r>
                  <a:rPr lang="ru-RU"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пр.с.</m:t>
                        </m:r>
                      </m:sub>
                    </m:sSub>
                  </m:oMath>
                </a14:m>
                <a:r>
                  <a:rPr lang="ru-RU" dirty="0" smtClean="0">
                    <a:solidFill>
                      <a:schemeClr val="tx1"/>
                    </a:solidFill>
                  </a:rPr>
                  <a:t> = (85 000 – 27 200 / 85 000) * 100% = 68% </a:t>
                </a:r>
                <a:endParaRPr lang="ru-RU" dirty="0">
                  <a:solidFill>
                    <a:schemeClr val="tx1"/>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344168" y="448056"/>
                <a:ext cx="9872871" cy="5684520"/>
              </a:xfrm>
              <a:blipFill rotWithShape="0">
                <a:blip r:embed="rId2"/>
                <a:stretch>
                  <a:fillRect l="-309" t="-1395"/>
                </a:stretch>
              </a:blipFill>
            </p:spPr>
            <p:txBody>
              <a:bodyPr/>
              <a:lstStyle/>
              <a:p>
                <a:r>
                  <a:rPr lang="ru-RU">
                    <a:noFill/>
                  </a:rPr>
                  <a:t> </a:t>
                </a:r>
              </a:p>
            </p:txBody>
          </p:sp>
        </mc:Fallback>
      </mc:AlternateContent>
    </p:spTree>
    <p:extLst>
      <p:ext uri="{BB962C8B-B14F-4D97-AF65-F5344CB8AC3E}">
        <p14:creationId xmlns:p14="http://schemas.microsoft.com/office/powerpoint/2010/main" val="248319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3312" y="0"/>
            <a:ext cx="9875520" cy="109728"/>
          </a:xfrm>
        </p:spPr>
        <p:txBody>
          <a:bodyPr>
            <a:normAutofit fontScale="90000"/>
          </a:bodyPr>
          <a:lstStyle/>
          <a:p>
            <a:endParaRPr lang="ru-RU" dirty="0"/>
          </a:p>
        </p:txBody>
      </p:sp>
      <p:sp>
        <p:nvSpPr>
          <p:cNvPr id="3" name="Объект 2"/>
          <p:cNvSpPr>
            <a:spLocks noGrp="1"/>
          </p:cNvSpPr>
          <p:nvPr>
            <p:ph idx="1"/>
          </p:nvPr>
        </p:nvSpPr>
        <p:spPr>
          <a:xfrm>
            <a:off x="1143000" y="566928"/>
            <a:ext cx="9872871" cy="5638800"/>
          </a:xfrm>
        </p:spPr>
        <p:txBody>
          <a:bodyPr>
            <a:normAutofit lnSpcReduction="10000"/>
          </a:bodyPr>
          <a:lstStyle/>
          <a:p>
            <a:pPr marL="45720" indent="0">
              <a:buNone/>
            </a:pPr>
            <a:r>
              <a:rPr lang="ru-RU" b="1" dirty="0" smtClean="0">
                <a:solidFill>
                  <a:srgbClr val="FF0000"/>
                </a:solidFill>
              </a:rPr>
              <a:t>1. </a:t>
            </a:r>
            <a:r>
              <a:rPr lang="ru-RU" b="1" u="sng" dirty="0" smtClean="0">
                <a:solidFill>
                  <a:srgbClr val="FF0000"/>
                </a:solidFill>
              </a:rPr>
              <a:t>Упорядочение </a:t>
            </a:r>
            <a:r>
              <a:rPr lang="ru-RU" b="1" u="sng" dirty="0">
                <a:solidFill>
                  <a:srgbClr val="FF0000"/>
                </a:solidFill>
              </a:rPr>
              <a:t>объектов стандартизации</a:t>
            </a:r>
            <a:r>
              <a:rPr lang="ru-RU" b="1" u="sng" dirty="0">
                <a:solidFill>
                  <a:schemeClr val="tx1"/>
                </a:solidFill>
              </a:rPr>
              <a:t> </a:t>
            </a:r>
            <a:r>
              <a:rPr lang="ru-RU" dirty="0">
                <a:solidFill>
                  <a:schemeClr val="tx1"/>
                </a:solidFill>
              </a:rPr>
              <a:t>- универсальный метод в области стандартизации продукции, процессов и услуг. Упорядочение направлено на сокращение многообразия. Результатом работ по упорядочению являются:</a:t>
            </a:r>
          </a:p>
          <a:p>
            <a:pPr>
              <a:buFont typeface="Wingdings" panose="05000000000000000000" pitchFamily="2" charset="2"/>
              <a:buChar char="q"/>
            </a:pPr>
            <a:r>
              <a:rPr lang="ru-RU" dirty="0">
                <a:solidFill>
                  <a:schemeClr val="tx1"/>
                </a:solidFill>
              </a:rPr>
              <a:t> </a:t>
            </a:r>
            <a:r>
              <a:rPr lang="ru-RU" dirty="0" smtClean="0">
                <a:solidFill>
                  <a:schemeClr val="tx1"/>
                </a:solidFill>
              </a:rPr>
              <a:t>ограничительные </a:t>
            </a:r>
            <a:r>
              <a:rPr lang="ru-RU" dirty="0">
                <a:solidFill>
                  <a:schemeClr val="tx1"/>
                </a:solidFill>
              </a:rPr>
              <a:t>перечни комплектующих изделий для конечной готовой продукции;</a:t>
            </a:r>
          </a:p>
          <a:p>
            <a:pPr>
              <a:buFont typeface="Wingdings" panose="05000000000000000000" pitchFamily="2" charset="2"/>
              <a:buChar char="q"/>
            </a:pPr>
            <a:r>
              <a:rPr lang="ru-RU" dirty="0">
                <a:solidFill>
                  <a:schemeClr val="tx1"/>
                </a:solidFill>
              </a:rPr>
              <a:t> </a:t>
            </a:r>
            <a:r>
              <a:rPr lang="ru-RU" dirty="0" smtClean="0">
                <a:solidFill>
                  <a:schemeClr val="tx1"/>
                </a:solidFill>
              </a:rPr>
              <a:t>альбомы </a:t>
            </a:r>
            <a:r>
              <a:rPr lang="ru-RU" dirty="0">
                <a:solidFill>
                  <a:schemeClr val="tx1"/>
                </a:solidFill>
              </a:rPr>
              <a:t>типовых конструкций изделий;</a:t>
            </a:r>
          </a:p>
          <a:p>
            <a:pPr>
              <a:buFont typeface="Wingdings" panose="05000000000000000000" pitchFamily="2" charset="2"/>
              <a:buChar char="q"/>
            </a:pPr>
            <a:r>
              <a:rPr lang="ru-RU" dirty="0">
                <a:solidFill>
                  <a:schemeClr val="tx1"/>
                </a:solidFill>
              </a:rPr>
              <a:t> </a:t>
            </a:r>
            <a:r>
              <a:rPr lang="ru-RU" dirty="0" smtClean="0">
                <a:solidFill>
                  <a:schemeClr val="tx1"/>
                </a:solidFill>
              </a:rPr>
              <a:t>типовые </a:t>
            </a:r>
            <a:r>
              <a:rPr lang="ru-RU" dirty="0">
                <a:solidFill>
                  <a:schemeClr val="tx1"/>
                </a:solidFill>
              </a:rPr>
              <a:t>формы технических, управленческих и прочих документов.</a:t>
            </a:r>
          </a:p>
          <a:p>
            <a:pPr marL="45720" indent="0">
              <a:buNone/>
            </a:pPr>
            <a:r>
              <a:rPr lang="ru-RU" dirty="0">
                <a:solidFill>
                  <a:schemeClr val="tx1"/>
                </a:solidFill>
              </a:rPr>
              <a:t>Упорядочение как универсальный метод состоит из отдельных методов</a:t>
            </a:r>
            <a:r>
              <a:rPr lang="ru-RU" dirty="0" smtClean="0">
                <a:solidFill>
                  <a:schemeClr val="tx1"/>
                </a:solidFill>
              </a:rPr>
              <a:t>:</a:t>
            </a:r>
            <a:br>
              <a:rPr lang="ru-RU" dirty="0" smtClean="0">
                <a:solidFill>
                  <a:schemeClr val="tx1"/>
                </a:solidFill>
              </a:rPr>
            </a:br>
            <a:endParaRPr lang="ru-RU" dirty="0" smtClean="0">
              <a:solidFill>
                <a:schemeClr val="tx1"/>
              </a:solidFill>
            </a:endParaRPr>
          </a:p>
          <a:p>
            <a:pPr marL="2317120" lvl="8" indent="0">
              <a:buNone/>
            </a:pPr>
            <a:r>
              <a:rPr lang="ru-RU" sz="2200" b="1" dirty="0" smtClean="0">
                <a:solidFill>
                  <a:srgbClr val="7030A0"/>
                </a:solidFill>
              </a:rPr>
              <a:t>1. Систематизация</a:t>
            </a:r>
          </a:p>
          <a:p>
            <a:pPr marL="2317120" lvl="8" indent="0">
              <a:buNone/>
            </a:pPr>
            <a:r>
              <a:rPr lang="ru-RU" sz="2200" b="1" dirty="0" smtClean="0">
                <a:solidFill>
                  <a:srgbClr val="7030A0"/>
                </a:solidFill>
              </a:rPr>
              <a:t>2. Кодирование</a:t>
            </a:r>
          </a:p>
          <a:p>
            <a:pPr marL="2317120" lvl="8" indent="0">
              <a:buNone/>
            </a:pPr>
            <a:r>
              <a:rPr lang="ru-RU" sz="2200" b="1" dirty="0" smtClean="0">
                <a:solidFill>
                  <a:srgbClr val="7030A0"/>
                </a:solidFill>
              </a:rPr>
              <a:t>3. Классификация</a:t>
            </a:r>
          </a:p>
          <a:p>
            <a:pPr marL="2317120" lvl="8" indent="0">
              <a:buNone/>
            </a:pPr>
            <a:r>
              <a:rPr lang="ru-RU" sz="2200" b="1" dirty="0" smtClean="0">
                <a:solidFill>
                  <a:srgbClr val="7030A0"/>
                </a:solidFill>
              </a:rPr>
              <a:t>4. Селекция</a:t>
            </a:r>
            <a:r>
              <a:rPr lang="ru-RU" sz="2200" b="1" dirty="0">
                <a:solidFill>
                  <a:srgbClr val="7030A0"/>
                </a:solidFill>
              </a:rPr>
              <a:t>	</a:t>
            </a:r>
            <a:endParaRPr lang="ru-RU" sz="2200" b="1" dirty="0" smtClean="0">
              <a:solidFill>
                <a:srgbClr val="7030A0"/>
              </a:solidFill>
            </a:endParaRPr>
          </a:p>
          <a:p>
            <a:pPr marL="2317120" lvl="8" indent="0">
              <a:buNone/>
            </a:pPr>
            <a:r>
              <a:rPr lang="ru-RU" sz="2200" b="1" dirty="0" smtClean="0">
                <a:solidFill>
                  <a:srgbClr val="7030A0"/>
                </a:solidFill>
              </a:rPr>
              <a:t>5. Симплификация </a:t>
            </a:r>
            <a:endParaRPr lang="ru-RU" sz="2200" b="1" dirty="0">
              <a:solidFill>
                <a:srgbClr val="7030A0"/>
              </a:solidFill>
            </a:endParaRPr>
          </a:p>
          <a:p>
            <a:pPr marL="2317120" lvl="8" indent="0">
              <a:buNone/>
            </a:pPr>
            <a:r>
              <a:rPr lang="ru-RU" sz="2200" b="1" dirty="0" smtClean="0">
                <a:solidFill>
                  <a:srgbClr val="7030A0"/>
                </a:solidFill>
              </a:rPr>
              <a:t>6. Типизация</a:t>
            </a:r>
          </a:p>
          <a:p>
            <a:pPr marL="2317120" lvl="8" indent="0">
              <a:buNone/>
            </a:pPr>
            <a:r>
              <a:rPr lang="ru-RU" sz="2200" b="1" dirty="0" smtClean="0">
                <a:solidFill>
                  <a:srgbClr val="7030A0"/>
                </a:solidFill>
              </a:rPr>
              <a:t>7. Оптимизация</a:t>
            </a:r>
            <a:endParaRPr lang="ru-RU" sz="2200" b="1" dirty="0">
              <a:solidFill>
                <a:srgbClr val="7030A0"/>
              </a:solidFill>
            </a:endParaRPr>
          </a:p>
        </p:txBody>
      </p:sp>
    </p:spTree>
    <p:extLst>
      <p:ext uri="{BB962C8B-B14F-4D97-AF65-F5344CB8AC3E}">
        <p14:creationId xmlns:p14="http://schemas.microsoft.com/office/powerpoint/2010/main" val="4078074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2456" y="-1228344"/>
            <a:ext cx="9875520" cy="1356360"/>
          </a:xfrm>
        </p:spPr>
        <p:txBody>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170432" y="576072"/>
                <a:ext cx="9872871" cy="5715000"/>
              </a:xfrm>
            </p:spPr>
            <p:txBody>
              <a:bodyPr/>
              <a:lstStyle/>
              <a:p>
                <a:pPr marL="45720" indent="0">
                  <a:buNone/>
                </a:pPr>
                <a:r>
                  <a:rPr lang="ru-RU" b="1" dirty="0" smtClean="0">
                    <a:solidFill>
                      <a:schemeClr val="tx1"/>
                    </a:solidFill>
                  </a:rPr>
                  <a:t>4. </a:t>
                </a:r>
                <a:r>
                  <a:rPr lang="ru-RU" dirty="0" smtClean="0">
                    <a:solidFill>
                      <a:schemeClr val="tx1"/>
                    </a:solidFill>
                  </a:rPr>
                  <a:t>Коэффициент </a:t>
                </a:r>
                <a:r>
                  <a:rPr lang="ru-RU" dirty="0">
                    <a:solidFill>
                      <a:schemeClr val="tx1"/>
                    </a:solidFill>
                  </a:rPr>
                  <a:t>повторяемости составных частей изделия в общем числе составных частей данного изделия </a:t>
                </a: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m:t>
                        </m:r>
                      </m:sub>
                    </m:sSub>
                  </m:oMath>
                </a14:m>
                <a:r>
                  <a:rPr lang="ru-RU" dirty="0">
                    <a:solidFill>
                      <a:schemeClr val="tx1"/>
                    </a:solidFill>
                  </a:rPr>
                  <a:t> (в </a:t>
                </a:r>
                <a:r>
                  <a:rPr lang="ru-RU" dirty="0" smtClean="0">
                    <a:solidFill>
                      <a:schemeClr val="tx1"/>
                    </a:solidFill>
                  </a:rPr>
                  <a:t>%)</a:t>
                </a:r>
                <a:endParaRPr lang="ru-RU" dirty="0">
                  <a:solidFill>
                    <a:schemeClr val="tx1"/>
                  </a:solidFill>
                </a:endParaRPr>
              </a:p>
              <a:p>
                <a:pPr marL="45720" indent="0">
                  <a:buNone/>
                </a:pPr>
                <a:r>
                  <a:rPr lang="ru-RU"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m:t>
                        </m:r>
                      </m:sub>
                    </m:sSub>
                    <m:r>
                      <a:rPr lang="en-US" sz="2400" i="1">
                        <a:solidFill>
                          <a:schemeClr val="tx1"/>
                        </a:solidFill>
                        <a:latin typeface="Cambria Math" panose="02040503050406030204" pitchFamily="18" charset="0"/>
                      </a:rPr>
                      <m:t>=</m:t>
                    </m:r>
                    <m:f>
                      <m:fPr>
                        <m:ctrlPr>
                          <a:rPr lang="ru-RU"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𝑁</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𝑛</m:t>
                        </m:r>
                      </m:num>
                      <m:den>
                        <m:r>
                          <a:rPr lang="en-US" sz="2400" i="1">
                            <a:solidFill>
                              <a:schemeClr val="tx1"/>
                            </a:solidFill>
                            <a:latin typeface="Cambria Math" panose="02040503050406030204" pitchFamily="18" charset="0"/>
                          </a:rPr>
                          <m:t>𝑁</m:t>
                        </m:r>
                        <m:r>
                          <a:rPr lang="en-US" sz="2400" i="1">
                            <a:solidFill>
                              <a:schemeClr val="tx1"/>
                            </a:solidFill>
                            <a:latin typeface="Cambria Math" panose="02040503050406030204" pitchFamily="18" charset="0"/>
                          </a:rPr>
                          <m:t>−1</m:t>
                        </m:r>
                      </m:den>
                    </m:f>
                    <m:r>
                      <a:rPr lang="en-US" sz="2400" i="1">
                        <a:solidFill>
                          <a:schemeClr val="tx1"/>
                        </a:solidFill>
                        <a:latin typeface="Cambria Math" panose="02040503050406030204" pitchFamily="18" charset="0"/>
                      </a:rPr>
                      <m:t>∗100%</m:t>
                    </m:r>
                  </m:oMath>
                </a14:m>
                <a:r>
                  <a:rPr lang="ru-RU" dirty="0" smtClean="0">
                    <a:solidFill>
                      <a:schemeClr val="tx1"/>
                    </a:solidFill>
                  </a:rPr>
                  <a:t> </a:t>
                </a:r>
                <a:r>
                  <a:rPr lang="ru-RU"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ru-RU" sz="2000" i="1">
                            <a:solidFill>
                              <a:schemeClr val="tx1"/>
                            </a:solidFill>
                            <a:latin typeface="Cambria Math" panose="02040503050406030204" pitchFamily="18" charset="0"/>
                          </a:rPr>
                          <m:t>К</m:t>
                        </m:r>
                      </m:e>
                      <m:sub>
                        <m:r>
                          <a:rPr lang="ru-RU" sz="2000" i="1">
                            <a:solidFill>
                              <a:schemeClr val="tx1"/>
                            </a:solidFill>
                            <a:latin typeface="Cambria Math" panose="02040503050406030204" pitchFamily="18" charset="0"/>
                          </a:rPr>
                          <m:t>п</m:t>
                        </m:r>
                      </m:sub>
                    </m:sSub>
                  </m:oMath>
                </a14:m>
                <a:r>
                  <a:rPr lang="ru-RU" dirty="0" smtClean="0">
                    <a:solidFill>
                      <a:schemeClr val="tx1"/>
                    </a:solidFill>
                    <a:latin typeface="Calibri" panose="020F0502020204030204" pitchFamily="34" charset="0"/>
                    <a:cs typeface="Calibri" panose="020F0502020204030204" pitchFamily="34" charset="0"/>
                  </a:rPr>
                  <a:t> </a:t>
                </a:r>
                <a:r>
                  <a:rPr lang="ru-RU" dirty="0" smtClean="0">
                    <a:solidFill>
                      <a:schemeClr val="tx1"/>
                    </a:solidFill>
                    <a:cs typeface="Calibri" panose="020F0502020204030204" pitchFamily="34" charset="0"/>
                  </a:rPr>
                  <a:t>= </a:t>
                </a:r>
                <a:r>
                  <a:rPr lang="en-US" dirty="0" smtClean="0">
                    <a:solidFill>
                      <a:schemeClr val="tx1"/>
                    </a:solidFill>
                    <a:cs typeface="Calibri" panose="020F0502020204030204" pitchFamily="34" charset="0"/>
                  </a:rPr>
                  <a:t>[</a:t>
                </a:r>
                <a:r>
                  <a:rPr lang="ru-RU" dirty="0" smtClean="0">
                    <a:solidFill>
                      <a:schemeClr val="tx1"/>
                    </a:solidFill>
                    <a:cs typeface="Calibri" panose="020F0502020204030204" pitchFamily="34" charset="0"/>
                  </a:rPr>
                  <a:t>(5402 – 1657) / (5402 – 1)</a:t>
                </a:r>
                <a:r>
                  <a:rPr lang="en-US" dirty="0" smtClean="0">
                    <a:solidFill>
                      <a:schemeClr val="tx1"/>
                    </a:solidFill>
                    <a:cs typeface="Calibri" panose="020F0502020204030204" pitchFamily="34" charset="0"/>
                  </a:rPr>
                  <a:t>] * 100% = </a:t>
                </a:r>
                <a:r>
                  <a:rPr lang="ru-RU" dirty="0" smtClean="0">
                    <a:solidFill>
                      <a:schemeClr val="tx1"/>
                    </a:solidFill>
                    <a:cs typeface="Calibri" panose="020F0502020204030204" pitchFamily="34" charset="0"/>
                  </a:rPr>
                  <a:t>69,3%</a:t>
                </a:r>
              </a:p>
              <a:p>
                <a:pPr marL="45720" indent="0">
                  <a:buNone/>
                </a:pPr>
                <a:endParaRPr lang="ru-RU" dirty="0" smtClean="0">
                  <a:solidFill>
                    <a:schemeClr val="tx1"/>
                  </a:solidFill>
                  <a:latin typeface="Calibri" panose="020F0502020204030204" pitchFamily="34" charset="0"/>
                  <a:cs typeface="Calibri" panose="020F0502020204030204" pitchFamily="34" charset="0"/>
                </a:endParaRPr>
              </a:p>
              <a:p>
                <a:pPr marL="45720" indent="0">
                  <a:buNone/>
                </a:pPr>
                <a:r>
                  <a:rPr lang="ru-RU" b="1" dirty="0" smtClean="0">
                    <a:solidFill>
                      <a:schemeClr val="tx1"/>
                    </a:solidFill>
                  </a:rPr>
                  <a:t>5. </a:t>
                </a:r>
                <a:r>
                  <a:rPr lang="ru-RU" dirty="0" smtClean="0">
                    <a:solidFill>
                      <a:schemeClr val="tx1"/>
                    </a:solidFill>
                  </a:rPr>
                  <a:t>Среднюю </a:t>
                </a:r>
                <a:r>
                  <a:rPr lang="ru-RU" dirty="0">
                    <a:solidFill>
                      <a:schemeClr val="tx1"/>
                    </a:solidFill>
                  </a:rPr>
                  <a:t>повторяемость составных частей в изделии характеризует коэффициент повторяемости </a:t>
                </a:r>
                <a:r>
                  <a:rPr lang="en-US" dirty="0">
                    <a:solidFill>
                      <a:schemeClr val="tx1"/>
                    </a:solidFill>
                  </a:rPr>
                  <a:t/>
                </a:r>
                <a:br>
                  <a:rPr lang="en-US" dirty="0">
                    <a:solidFill>
                      <a:schemeClr val="tx1"/>
                    </a:solidFill>
                  </a:rPr>
                </a:b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с</m:t>
                        </m:r>
                        <m:r>
                          <a:rPr lang="en-US" sz="2400" i="1">
                            <a:solidFill>
                              <a:schemeClr val="tx1"/>
                            </a:solidFill>
                            <a:latin typeface="Cambria Math" panose="02040503050406030204" pitchFamily="18" charset="0"/>
                          </a:rPr>
                          <m:t>.</m:t>
                        </m:r>
                        <m:r>
                          <a:rPr lang="ru-RU" sz="2400" i="1">
                            <a:solidFill>
                              <a:schemeClr val="tx1"/>
                            </a:solidFill>
                            <a:latin typeface="Cambria Math" panose="02040503050406030204" pitchFamily="18" charset="0"/>
                          </a:rPr>
                          <m:t>п</m:t>
                        </m:r>
                        <m:r>
                          <a:rPr lang="en-US" sz="2400" i="1">
                            <a:solidFill>
                              <a:schemeClr val="tx1"/>
                            </a:solidFill>
                            <a:latin typeface="Cambria Math" panose="02040503050406030204" pitchFamily="18" charset="0"/>
                          </a:rPr>
                          <m:t>.</m:t>
                        </m:r>
                      </m:sub>
                    </m:sSub>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𝑁</m:t>
                        </m:r>
                      </m:num>
                      <m:den>
                        <m:r>
                          <a:rPr lang="en-US" sz="2400" i="1">
                            <a:solidFill>
                              <a:schemeClr val="tx1"/>
                            </a:solidFill>
                            <a:latin typeface="Cambria Math" panose="02040503050406030204" pitchFamily="18" charset="0"/>
                          </a:rPr>
                          <m:t>𝑛</m:t>
                        </m:r>
                      </m:den>
                    </m:f>
                    <m:r>
                      <a:rPr lang="ru-RU" sz="2400" b="0" i="0" smtClean="0">
                        <a:solidFill>
                          <a:schemeClr val="tx1"/>
                        </a:solidFill>
                        <a:latin typeface="Cambria Math" panose="02040503050406030204" pitchFamily="18" charset="0"/>
                      </a:rPr>
                      <m:t> </m:t>
                    </m:r>
                  </m:oMath>
                </a14:m>
                <a:r>
                  <a:rPr lang="ru-RU"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ru-RU" sz="2000" i="1">
                            <a:solidFill>
                              <a:schemeClr val="tx1"/>
                            </a:solidFill>
                            <a:latin typeface="Cambria Math" panose="02040503050406030204" pitchFamily="18" charset="0"/>
                          </a:rPr>
                          <m:t>К</m:t>
                        </m:r>
                      </m:e>
                      <m:sub>
                        <m:r>
                          <a:rPr lang="ru-RU" sz="2000" i="1">
                            <a:solidFill>
                              <a:schemeClr val="tx1"/>
                            </a:solidFill>
                            <a:latin typeface="Cambria Math" panose="02040503050406030204" pitchFamily="18" charset="0"/>
                          </a:rPr>
                          <m:t>с</m:t>
                        </m:r>
                        <m:r>
                          <a:rPr lang="en-US" sz="2000" i="1">
                            <a:solidFill>
                              <a:schemeClr val="tx1"/>
                            </a:solidFill>
                            <a:latin typeface="Cambria Math" panose="02040503050406030204" pitchFamily="18" charset="0"/>
                          </a:rPr>
                          <m:t>.</m:t>
                        </m:r>
                        <m:r>
                          <a:rPr lang="ru-RU" sz="2000" i="1">
                            <a:solidFill>
                              <a:schemeClr val="tx1"/>
                            </a:solidFill>
                            <a:latin typeface="Cambria Math" panose="02040503050406030204" pitchFamily="18" charset="0"/>
                          </a:rPr>
                          <m:t>п</m:t>
                        </m:r>
                        <m:r>
                          <a:rPr lang="en-US" sz="2000" i="1">
                            <a:solidFill>
                              <a:schemeClr val="tx1"/>
                            </a:solidFill>
                            <a:latin typeface="Cambria Math" panose="02040503050406030204" pitchFamily="18" charset="0"/>
                          </a:rPr>
                          <m:t>.</m:t>
                        </m:r>
                      </m:sub>
                    </m:sSub>
                  </m:oMath>
                </a14:m>
                <a:r>
                  <a:rPr lang="ru-RU" dirty="0" smtClean="0">
                    <a:solidFill>
                      <a:schemeClr val="tx1"/>
                    </a:solidFill>
                  </a:rPr>
                  <a:t>= 5402 / 1657 = 3,2</a:t>
                </a:r>
              </a:p>
              <a:p>
                <a:pPr marL="45720" indent="0">
                  <a:buNone/>
                </a:pPr>
                <a:endParaRPr lang="ru-RU" dirty="0">
                  <a:solidFill>
                    <a:schemeClr val="tx1"/>
                  </a:solidFill>
                </a:endParaRPr>
              </a:p>
              <a:p>
                <a:pPr marL="45720" indent="0">
                  <a:buNone/>
                </a:pPr>
                <a:r>
                  <a:rPr lang="ru-RU" dirty="0" smtClean="0">
                    <a:solidFill>
                      <a:schemeClr val="tx1"/>
                    </a:solidFill>
                  </a:rPr>
                  <a:t>ОТВЕТ: </a:t>
                </a:r>
                <a14:m>
                  <m:oMath xmlns:m="http://schemas.openxmlformats.org/officeDocument/2006/math">
                    <m:sSub>
                      <m:sSubPr>
                        <m:ctrlPr>
                          <a:rPr lang="en-US" sz="2000" i="1">
                            <a:solidFill>
                              <a:schemeClr val="tx1"/>
                            </a:solidFill>
                            <a:latin typeface="Cambria Math" panose="02040503050406030204" pitchFamily="18" charset="0"/>
                          </a:rPr>
                        </m:ctrlPr>
                      </m:sSubPr>
                      <m:e>
                        <m:r>
                          <a:rPr lang="ru-RU" sz="2000" i="1">
                            <a:solidFill>
                              <a:schemeClr val="tx1"/>
                            </a:solidFill>
                            <a:latin typeface="Cambria Math" panose="02040503050406030204" pitchFamily="18" charset="0"/>
                          </a:rPr>
                          <m:t>К</m:t>
                        </m:r>
                      </m:e>
                      <m:sub>
                        <m:r>
                          <a:rPr lang="ru-RU" sz="2000" i="1">
                            <a:solidFill>
                              <a:schemeClr val="tx1"/>
                            </a:solidFill>
                            <a:latin typeface="Cambria Math" panose="02040503050406030204" pitchFamily="18" charset="0"/>
                          </a:rPr>
                          <m:t>пр.т.</m:t>
                        </m:r>
                      </m:sub>
                    </m:sSub>
                    <m:r>
                      <a:rPr lang="en-US" sz="2000" i="1">
                        <a:solidFill>
                          <a:schemeClr val="tx1"/>
                        </a:solidFill>
                        <a:latin typeface="Cambria Math" panose="02040503050406030204" pitchFamily="18" charset="0"/>
                      </a:rPr>
                      <m:t>=</m:t>
                    </m:r>
                  </m:oMath>
                </a14:m>
                <a:r>
                  <a:rPr lang="ru-RU" dirty="0" smtClean="0">
                    <a:solidFill>
                      <a:schemeClr val="tx1"/>
                    </a:solidFill>
                  </a:rPr>
                  <a:t> 87,7%, </a:t>
                </a: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пр.ч.</m:t>
                        </m:r>
                      </m:sub>
                    </m:sSub>
                  </m:oMath>
                </a14:m>
                <a:r>
                  <a:rPr lang="ru-RU" dirty="0" smtClean="0">
                    <a:solidFill>
                      <a:schemeClr val="tx1"/>
                    </a:solidFill>
                  </a:rPr>
                  <a:t> = 88,5%, </a:t>
                </a:r>
                <a14:m>
                  <m:oMath xmlns:m="http://schemas.openxmlformats.org/officeDocument/2006/math">
                    <m:sSub>
                      <m:sSubPr>
                        <m:ctrlPr>
                          <a:rPr lang="en-US" i="1">
                            <a:solidFill>
                              <a:schemeClr val="tx1"/>
                            </a:solidFill>
                            <a:latin typeface="Cambria Math" panose="02040503050406030204" pitchFamily="18" charset="0"/>
                          </a:rPr>
                        </m:ctrlPr>
                      </m:sSubPr>
                      <m:e>
                        <m:r>
                          <a:rPr lang="ru-RU" i="1">
                            <a:solidFill>
                              <a:schemeClr val="tx1"/>
                            </a:solidFill>
                            <a:latin typeface="Cambria Math" panose="02040503050406030204" pitchFamily="18" charset="0"/>
                          </a:rPr>
                          <m:t>К</m:t>
                        </m:r>
                      </m:e>
                      <m:sub>
                        <m:r>
                          <a:rPr lang="ru-RU" i="1">
                            <a:solidFill>
                              <a:schemeClr val="tx1"/>
                            </a:solidFill>
                            <a:latin typeface="Cambria Math" panose="02040503050406030204" pitchFamily="18" charset="0"/>
                          </a:rPr>
                          <m:t>пр.с.</m:t>
                        </m:r>
                      </m:sub>
                    </m:sSub>
                  </m:oMath>
                </a14:m>
                <a:r>
                  <a:rPr lang="ru-RU" dirty="0" smtClean="0">
                    <a:solidFill>
                      <a:schemeClr val="tx1"/>
                    </a:solidFill>
                  </a:rPr>
                  <a:t> = 68%, </a:t>
                </a:r>
                <a14:m>
                  <m:oMath xmlns:m="http://schemas.openxmlformats.org/officeDocument/2006/math">
                    <m:sSub>
                      <m:sSubPr>
                        <m:ctrlPr>
                          <a:rPr lang="en-US" sz="2400" i="1">
                            <a:solidFill>
                              <a:schemeClr val="tx1"/>
                            </a:solidFill>
                            <a:latin typeface="Cambria Math" panose="02040503050406030204" pitchFamily="18" charset="0"/>
                          </a:rPr>
                        </m:ctrlPr>
                      </m:sSubPr>
                      <m:e>
                        <m:r>
                          <a:rPr lang="ru-RU" sz="2400" i="1">
                            <a:solidFill>
                              <a:schemeClr val="tx1"/>
                            </a:solidFill>
                            <a:latin typeface="Cambria Math" panose="02040503050406030204" pitchFamily="18" charset="0"/>
                          </a:rPr>
                          <m:t>К</m:t>
                        </m:r>
                      </m:e>
                      <m:sub>
                        <m:r>
                          <a:rPr lang="ru-RU" sz="2400" i="1">
                            <a:solidFill>
                              <a:schemeClr val="tx1"/>
                            </a:solidFill>
                            <a:latin typeface="Cambria Math" panose="02040503050406030204" pitchFamily="18" charset="0"/>
                          </a:rPr>
                          <m:t>п</m:t>
                        </m:r>
                      </m:sub>
                    </m:sSub>
                  </m:oMath>
                </a14:m>
                <a:r>
                  <a:rPr lang="ru-RU" dirty="0" smtClean="0">
                    <a:solidFill>
                      <a:schemeClr val="tx1"/>
                    </a:solidFill>
                  </a:rPr>
                  <a:t> = 69,3%, </a:t>
                </a:r>
                <a14:m>
                  <m:oMath xmlns:m="http://schemas.openxmlformats.org/officeDocument/2006/math">
                    <m:sSub>
                      <m:sSubPr>
                        <m:ctrlPr>
                          <a:rPr lang="en-US" sz="2000" i="1">
                            <a:solidFill>
                              <a:schemeClr val="tx1"/>
                            </a:solidFill>
                            <a:latin typeface="Cambria Math" panose="02040503050406030204" pitchFamily="18" charset="0"/>
                          </a:rPr>
                        </m:ctrlPr>
                      </m:sSubPr>
                      <m:e>
                        <m:r>
                          <a:rPr lang="ru-RU" sz="2000" i="1">
                            <a:solidFill>
                              <a:schemeClr val="tx1"/>
                            </a:solidFill>
                            <a:latin typeface="Cambria Math" panose="02040503050406030204" pitchFamily="18" charset="0"/>
                          </a:rPr>
                          <m:t>К</m:t>
                        </m:r>
                      </m:e>
                      <m:sub>
                        <m:r>
                          <a:rPr lang="ru-RU" sz="2000" i="1">
                            <a:solidFill>
                              <a:schemeClr val="tx1"/>
                            </a:solidFill>
                            <a:latin typeface="Cambria Math" panose="02040503050406030204" pitchFamily="18" charset="0"/>
                          </a:rPr>
                          <m:t>с</m:t>
                        </m:r>
                        <m:r>
                          <a:rPr lang="en-US" sz="2000" i="1">
                            <a:solidFill>
                              <a:schemeClr val="tx1"/>
                            </a:solidFill>
                            <a:latin typeface="Cambria Math" panose="02040503050406030204" pitchFamily="18" charset="0"/>
                          </a:rPr>
                          <m:t>.</m:t>
                        </m:r>
                        <m:r>
                          <a:rPr lang="ru-RU" sz="2000" i="1">
                            <a:solidFill>
                              <a:schemeClr val="tx1"/>
                            </a:solidFill>
                            <a:latin typeface="Cambria Math" panose="02040503050406030204" pitchFamily="18" charset="0"/>
                          </a:rPr>
                          <m:t>п</m:t>
                        </m:r>
                        <m:r>
                          <a:rPr lang="en-US" sz="2000" i="1">
                            <a:solidFill>
                              <a:schemeClr val="tx1"/>
                            </a:solidFill>
                            <a:latin typeface="Cambria Math" panose="02040503050406030204" pitchFamily="18" charset="0"/>
                          </a:rPr>
                          <m:t>.</m:t>
                        </m:r>
                      </m:sub>
                    </m:sSub>
                  </m:oMath>
                </a14:m>
                <a:r>
                  <a:rPr lang="ru-RU" dirty="0" smtClean="0">
                    <a:solidFill>
                      <a:schemeClr val="tx1"/>
                    </a:solidFill>
                  </a:rPr>
                  <a:t> </a:t>
                </a:r>
                <a:r>
                  <a:rPr lang="ru-RU" smtClean="0">
                    <a:solidFill>
                      <a:schemeClr val="tx1"/>
                    </a:solidFill>
                  </a:rPr>
                  <a:t>= 3,2.</a:t>
                </a:r>
                <a:endParaRPr lang="ru-RU" dirty="0">
                  <a:solidFill>
                    <a:schemeClr val="tx1"/>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170432" y="576072"/>
                <a:ext cx="9872871" cy="5715000"/>
              </a:xfrm>
              <a:blipFill rotWithShape="0">
                <a:blip r:embed="rId2"/>
                <a:stretch>
                  <a:fillRect l="-309" t="-1387"/>
                </a:stretch>
              </a:blipFill>
            </p:spPr>
            <p:txBody>
              <a:bodyPr/>
              <a:lstStyle/>
              <a:p>
                <a:r>
                  <a:rPr lang="ru-RU">
                    <a:noFill/>
                  </a:rPr>
                  <a:t> </a:t>
                </a:r>
              </a:p>
            </p:txBody>
          </p:sp>
        </mc:Fallback>
      </mc:AlternateContent>
    </p:spTree>
    <p:extLst>
      <p:ext uri="{BB962C8B-B14F-4D97-AF65-F5344CB8AC3E}">
        <p14:creationId xmlns:p14="http://schemas.microsoft.com/office/powerpoint/2010/main" val="173421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1248" y="79248"/>
            <a:ext cx="9875520" cy="45719"/>
          </a:xfrm>
        </p:spPr>
        <p:txBody>
          <a:bodyPr>
            <a:normAutofit fontScale="90000"/>
          </a:bodyPr>
          <a:lstStyle/>
          <a:p>
            <a:endParaRPr lang="ru-RU" dirty="0"/>
          </a:p>
        </p:txBody>
      </p:sp>
      <p:sp>
        <p:nvSpPr>
          <p:cNvPr id="3" name="Объект 2"/>
          <p:cNvSpPr>
            <a:spLocks noGrp="1"/>
          </p:cNvSpPr>
          <p:nvPr>
            <p:ph idx="1"/>
          </p:nvPr>
        </p:nvSpPr>
        <p:spPr>
          <a:xfrm>
            <a:off x="841248" y="612648"/>
            <a:ext cx="10238631" cy="6044184"/>
          </a:xfrm>
        </p:spPr>
        <p:txBody>
          <a:bodyPr>
            <a:normAutofit/>
          </a:bodyPr>
          <a:lstStyle/>
          <a:p>
            <a:pPr marL="45720" indent="0">
              <a:buNone/>
            </a:pPr>
            <a:r>
              <a:rPr lang="ru-RU" b="1" dirty="0" smtClean="0">
                <a:solidFill>
                  <a:srgbClr val="7030A0"/>
                </a:solidFill>
              </a:rPr>
              <a:t>1. </a:t>
            </a:r>
            <a:r>
              <a:rPr lang="ru-RU" b="1" u="sng" dirty="0" smtClean="0">
                <a:solidFill>
                  <a:srgbClr val="7030A0"/>
                </a:solidFill>
              </a:rPr>
              <a:t>Систематизация</a:t>
            </a:r>
            <a:r>
              <a:rPr lang="ru-RU" dirty="0" smtClean="0">
                <a:solidFill>
                  <a:srgbClr val="7030A0"/>
                </a:solidFill>
              </a:rPr>
              <a:t> </a:t>
            </a:r>
            <a:r>
              <a:rPr lang="ru-RU" dirty="0">
                <a:solidFill>
                  <a:schemeClr val="tx1"/>
                </a:solidFill>
              </a:rPr>
              <a:t>объектов стандартизации заключается в научно обоснованном </a:t>
            </a:r>
            <a:r>
              <a:rPr lang="ru-RU" dirty="0" smtClean="0">
                <a:solidFill>
                  <a:schemeClr val="tx1"/>
                </a:solidFill>
              </a:rPr>
              <a:t>последовательном </a:t>
            </a:r>
            <a:r>
              <a:rPr lang="ru-RU" dirty="0">
                <a:solidFill>
                  <a:schemeClr val="tx1"/>
                </a:solidFill>
              </a:rPr>
              <a:t>классифицировании и ранжировании совокупности конкретных объектов </a:t>
            </a:r>
            <a:r>
              <a:rPr lang="ru-RU" dirty="0" smtClean="0">
                <a:solidFill>
                  <a:schemeClr val="tx1"/>
                </a:solidFill>
              </a:rPr>
              <a:t>стандартизации.</a:t>
            </a:r>
          </a:p>
          <a:p>
            <a:pPr marL="45720" lvl="0" indent="0">
              <a:buClr>
                <a:srgbClr val="94B6D2"/>
              </a:buClr>
              <a:buNone/>
            </a:pPr>
            <a:r>
              <a:rPr lang="ru-RU" dirty="0" smtClean="0">
                <a:solidFill>
                  <a:schemeClr val="tx1"/>
                </a:solidFill>
              </a:rPr>
              <a:t>Цель –расположить объекты, явления и понятия в определенной последовательности, </a:t>
            </a:r>
            <a:r>
              <a:rPr lang="ru-RU" dirty="0">
                <a:solidFill>
                  <a:prstClr val="black"/>
                </a:solidFill>
              </a:rPr>
              <a:t>образующей </a:t>
            </a:r>
            <a:r>
              <a:rPr lang="ru-RU" dirty="0" smtClean="0">
                <a:solidFill>
                  <a:prstClr val="black"/>
                </a:solidFill>
              </a:rPr>
              <a:t>четкую систему, удобную для пользования.</a:t>
            </a:r>
            <a:endParaRPr lang="ru-RU" dirty="0">
              <a:solidFill>
                <a:prstClr val="black"/>
              </a:solidFill>
            </a:endParaRPr>
          </a:p>
          <a:p>
            <a:pPr marL="45720" indent="0">
              <a:buNone/>
            </a:pPr>
            <a:r>
              <a:rPr lang="ru-RU" dirty="0" smtClean="0">
                <a:solidFill>
                  <a:schemeClr val="tx1"/>
                </a:solidFill>
              </a:rPr>
              <a:t>При систематизации необходимо учитывать взаимосвязь объектов. Наиболее простой формой является алфавитная система расположения объектов. Такую систему используют в различных справочниках. Применяют также порядковую нумерацию, систематизируемых объектов или расположение их в хронологической последовательности, например регистрация стандартов. </a:t>
            </a:r>
          </a:p>
          <a:p>
            <a:pPr marL="45720" indent="0">
              <a:buNone/>
            </a:pPr>
            <a:r>
              <a:rPr lang="ru-RU" dirty="0" smtClean="0">
                <a:solidFill>
                  <a:schemeClr val="tx1"/>
                </a:solidFill>
              </a:rPr>
              <a:t>Например</a:t>
            </a:r>
            <a:r>
              <a:rPr lang="ru-RU" dirty="0">
                <a:solidFill>
                  <a:schemeClr val="tx1"/>
                </a:solidFill>
              </a:rPr>
              <a:t>, Общероссийский классификатор промышленной и сельскохозяйственной </a:t>
            </a:r>
            <a:r>
              <a:rPr lang="ru-RU" dirty="0" smtClean="0">
                <a:solidFill>
                  <a:schemeClr val="tx1"/>
                </a:solidFill>
              </a:rPr>
              <a:t>продукции (ОКП</a:t>
            </a:r>
            <a:r>
              <a:rPr lang="ru-RU" dirty="0">
                <a:solidFill>
                  <a:schemeClr val="tx1"/>
                </a:solidFill>
              </a:rPr>
              <a:t>) систематизирует всю товарную продукцию (по отраслевой принадлежности) в </a:t>
            </a:r>
            <a:r>
              <a:rPr lang="ru-RU" dirty="0" smtClean="0">
                <a:solidFill>
                  <a:schemeClr val="tx1"/>
                </a:solidFill>
              </a:rPr>
              <a:t>виде различных </a:t>
            </a:r>
            <a:r>
              <a:rPr lang="ru-RU" dirty="0">
                <a:solidFill>
                  <a:schemeClr val="tx1"/>
                </a:solidFill>
              </a:rPr>
              <a:t>классификационных группировок и конкретных наименований продукции. </a:t>
            </a:r>
            <a:endParaRPr lang="ru-RU" dirty="0" smtClean="0">
              <a:solidFill>
                <a:schemeClr val="tx1"/>
              </a:solidFill>
            </a:endParaRPr>
          </a:p>
          <a:p>
            <a:pPr marL="45720" indent="0">
              <a:buNone/>
            </a:pPr>
            <a:r>
              <a:rPr lang="ru-RU" dirty="0" smtClean="0">
                <a:solidFill>
                  <a:schemeClr val="tx1"/>
                </a:solidFill>
              </a:rPr>
              <a:t>  </a:t>
            </a:r>
            <a:endParaRPr lang="ru-RU" dirty="0">
              <a:solidFill>
                <a:schemeClr val="tx1"/>
              </a:solidFill>
            </a:endParaRPr>
          </a:p>
        </p:txBody>
      </p:sp>
    </p:spTree>
    <p:extLst>
      <p:ext uri="{BB962C8B-B14F-4D97-AF65-F5344CB8AC3E}">
        <p14:creationId xmlns:p14="http://schemas.microsoft.com/office/powerpoint/2010/main" val="349019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6696" y="-1356360"/>
            <a:ext cx="9875520" cy="1356360"/>
          </a:xfrm>
        </p:spPr>
        <p:txBody>
          <a:bodyPr/>
          <a:lstStyle/>
          <a:p>
            <a:endParaRPr lang="ru-RU" dirty="0"/>
          </a:p>
        </p:txBody>
      </p:sp>
      <p:sp>
        <p:nvSpPr>
          <p:cNvPr id="3" name="Объект 2"/>
          <p:cNvSpPr>
            <a:spLocks noGrp="1"/>
          </p:cNvSpPr>
          <p:nvPr>
            <p:ph idx="1"/>
          </p:nvPr>
        </p:nvSpPr>
        <p:spPr>
          <a:xfrm>
            <a:off x="1106424" y="356616"/>
            <a:ext cx="9872871" cy="6062472"/>
          </a:xfrm>
        </p:spPr>
        <p:txBody>
          <a:bodyPr>
            <a:normAutofit lnSpcReduction="10000"/>
          </a:bodyPr>
          <a:lstStyle/>
          <a:p>
            <a:pPr marL="45720" indent="0">
              <a:buNone/>
            </a:pPr>
            <a:r>
              <a:rPr lang="ru-RU" b="1" dirty="0" smtClean="0">
                <a:solidFill>
                  <a:srgbClr val="7030A0"/>
                </a:solidFill>
              </a:rPr>
              <a:t>2. </a:t>
            </a:r>
            <a:r>
              <a:rPr lang="ru-RU" dirty="0" smtClean="0">
                <a:solidFill>
                  <a:schemeClr val="tx1"/>
                </a:solidFill>
              </a:rPr>
              <a:t>Для эффективного управления производством необходимо своевременно получать, передавать и перерабатывать большое количество самой разнообразной информации. Для этого используют автоматизированные системы управления. Вычислительная техника работает только с информацией, представленной в закодированном виде, т.е. в виде сочетания различных цифр и букв. </a:t>
            </a:r>
          </a:p>
          <a:p>
            <a:pPr marL="45720" indent="0">
              <a:buNone/>
            </a:pPr>
            <a:r>
              <a:rPr lang="ru-RU" b="1" u="sng" dirty="0" smtClean="0">
                <a:solidFill>
                  <a:srgbClr val="7030A0"/>
                </a:solidFill>
              </a:rPr>
              <a:t>Кодирование</a:t>
            </a:r>
            <a:r>
              <a:rPr lang="ru-RU" b="1" dirty="0" smtClean="0">
                <a:solidFill>
                  <a:schemeClr val="tx1"/>
                </a:solidFill>
              </a:rPr>
              <a:t> </a:t>
            </a:r>
            <a:r>
              <a:rPr lang="ru-RU" dirty="0" smtClean="0">
                <a:solidFill>
                  <a:schemeClr val="tx1"/>
                </a:solidFill>
              </a:rPr>
              <a:t>представляет собой образование по определенным правилам и присвоение кодов объекту или группе объектов и позволяющее заменить несколькими знаками (символами) наименования этих объектов. С помощью кодов обеспечивается идентификация объектов максимально коротким способом. Стремление к минимизации количества знаков, идентифицирующих объекты, способствует повышению эффективности сбора, учёта, хранения и обработки информации.</a:t>
            </a:r>
          </a:p>
          <a:p>
            <a:pPr marL="45720" indent="0">
              <a:buNone/>
            </a:pPr>
            <a:r>
              <a:rPr lang="ru-RU" dirty="0" smtClean="0">
                <a:solidFill>
                  <a:schemeClr val="tx1"/>
                </a:solidFill>
              </a:rPr>
              <a:t>Кодовое обозначение характеризуется:</a:t>
            </a:r>
          </a:p>
          <a:p>
            <a:pPr>
              <a:buFont typeface="Wingdings" panose="05000000000000000000" pitchFamily="2" charset="2"/>
              <a:buChar char="q"/>
            </a:pPr>
            <a:r>
              <a:rPr lang="ru-RU" dirty="0" smtClean="0">
                <a:solidFill>
                  <a:schemeClr val="tx1"/>
                </a:solidFill>
              </a:rPr>
              <a:t> алфавитом кода;</a:t>
            </a:r>
          </a:p>
          <a:p>
            <a:pPr>
              <a:buFont typeface="Wingdings" panose="05000000000000000000" pitchFamily="2" charset="2"/>
              <a:buChar char="q"/>
            </a:pPr>
            <a:r>
              <a:rPr lang="ru-RU" dirty="0">
                <a:solidFill>
                  <a:schemeClr val="tx1"/>
                </a:solidFill>
              </a:rPr>
              <a:t> </a:t>
            </a:r>
            <a:r>
              <a:rPr lang="ru-RU" dirty="0" smtClean="0">
                <a:solidFill>
                  <a:schemeClr val="tx1"/>
                </a:solidFill>
              </a:rPr>
              <a:t>структурой кода;</a:t>
            </a:r>
          </a:p>
          <a:p>
            <a:pPr>
              <a:buFont typeface="Wingdings" panose="05000000000000000000" pitchFamily="2" charset="2"/>
              <a:buChar char="q"/>
            </a:pPr>
            <a:r>
              <a:rPr lang="ru-RU" dirty="0">
                <a:solidFill>
                  <a:schemeClr val="tx1"/>
                </a:solidFill>
              </a:rPr>
              <a:t> </a:t>
            </a:r>
            <a:r>
              <a:rPr lang="ru-RU" dirty="0" smtClean="0">
                <a:solidFill>
                  <a:schemeClr val="tx1"/>
                </a:solidFill>
              </a:rPr>
              <a:t>числом знаков – длиной кода;</a:t>
            </a:r>
          </a:p>
          <a:p>
            <a:pPr>
              <a:buFont typeface="Wingdings" panose="05000000000000000000" pitchFamily="2" charset="2"/>
              <a:buChar char="q"/>
            </a:pPr>
            <a:r>
              <a:rPr lang="ru-RU" dirty="0">
                <a:solidFill>
                  <a:schemeClr val="tx1"/>
                </a:solidFill>
              </a:rPr>
              <a:t> </a:t>
            </a:r>
            <a:r>
              <a:rPr lang="ru-RU" dirty="0" smtClean="0">
                <a:solidFill>
                  <a:schemeClr val="tx1"/>
                </a:solidFill>
              </a:rPr>
              <a:t>методом кодирования.</a:t>
            </a:r>
          </a:p>
        </p:txBody>
      </p:sp>
    </p:spTree>
    <p:extLst>
      <p:ext uri="{BB962C8B-B14F-4D97-AF65-F5344CB8AC3E}">
        <p14:creationId xmlns:p14="http://schemas.microsoft.com/office/powerpoint/2010/main" val="3787763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0351" y="-1274064"/>
            <a:ext cx="9875520" cy="1356360"/>
          </a:xfrm>
        </p:spPr>
        <p:txBody>
          <a:bodyPr/>
          <a:lstStyle/>
          <a:p>
            <a:endParaRPr lang="ru-RU"/>
          </a:p>
        </p:txBody>
      </p:sp>
      <p:sp>
        <p:nvSpPr>
          <p:cNvPr id="3" name="Объект 2"/>
          <p:cNvSpPr>
            <a:spLocks noGrp="1"/>
          </p:cNvSpPr>
          <p:nvPr>
            <p:ph idx="1"/>
          </p:nvPr>
        </p:nvSpPr>
        <p:spPr>
          <a:xfrm>
            <a:off x="1140351" y="832104"/>
            <a:ext cx="9872871" cy="5739384"/>
          </a:xfrm>
        </p:spPr>
        <p:txBody>
          <a:bodyPr/>
          <a:lstStyle/>
          <a:p>
            <a:pPr marL="45720" indent="0">
              <a:buNone/>
            </a:pPr>
            <a:r>
              <a:rPr lang="ru-RU" dirty="0" smtClean="0">
                <a:solidFill>
                  <a:schemeClr val="tx1"/>
                </a:solidFill>
              </a:rPr>
              <a:t>Коды должны удовлетворять следующим основным требованиям:</a:t>
            </a:r>
          </a:p>
          <a:p>
            <a:pPr>
              <a:buFont typeface="Wingdings" panose="05000000000000000000" pitchFamily="2" charset="2"/>
              <a:buChar char="q"/>
            </a:pPr>
            <a:r>
              <a:rPr lang="ru-RU" dirty="0">
                <a:solidFill>
                  <a:schemeClr val="tx1"/>
                </a:solidFill>
              </a:rPr>
              <a:t> </a:t>
            </a:r>
            <a:r>
              <a:rPr lang="ru-RU" dirty="0" smtClean="0">
                <a:solidFill>
                  <a:schemeClr val="tx1"/>
                </a:solidFill>
              </a:rPr>
              <a:t>однозначно идентифицировать объекты и (или) группы объектов, т.е. быть идентификаторами;</a:t>
            </a:r>
          </a:p>
          <a:p>
            <a:pPr>
              <a:buFont typeface="Wingdings" panose="05000000000000000000" pitchFamily="2" charset="2"/>
              <a:buChar char="q"/>
            </a:pPr>
            <a:r>
              <a:rPr lang="ru-RU" dirty="0">
                <a:solidFill>
                  <a:schemeClr val="tx1"/>
                </a:solidFill>
              </a:rPr>
              <a:t> </a:t>
            </a:r>
            <a:r>
              <a:rPr lang="ru-RU" dirty="0" smtClean="0">
                <a:solidFill>
                  <a:schemeClr val="tx1"/>
                </a:solidFill>
              </a:rPr>
              <a:t>иметь минимальное число знаков (минимальную длину) и достаточное для кодирования всех объектов (признаков) данного множества;</a:t>
            </a:r>
          </a:p>
          <a:p>
            <a:pPr>
              <a:buFont typeface="Wingdings" panose="05000000000000000000" pitchFamily="2" charset="2"/>
              <a:buChar char="q"/>
            </a:pPr>
            <a:r>
              <a:rPr lang="ru-RU" dirty="0">
                <a:solidFill>
                  <a:schemeClr val="tx1"/>
                </a:solidFill>
              </a:rPr>
              <a:t> </a:t>
            </a:r>
            <a:r>
              <a:rPr lang="ru-RU" dirty="0" smtClean="0">
                <a:solidFill>
                  <a:schemeClr val="tx1"/>
                </a:solidFill>
              </a:rPr>
              <a:t>иметь достаточный резерв для кодирования вновь возникающих объектов кодируемого множества;</a:t>
            </a:r>
          </a:p>
          <a:p>
            <a:pPr>
              <a:buFont typeface="Wingdings" panose="05000000000000000000" pitchFamily="2" charset="2"/>
              <a:buChar char="q"/>
            </a:pPr>
            <a:r>
              <a:rPr lang="ru-RU" dirty="0">
                <a:solidFill>
                  <a:schemeClr val="tx1"/>
                </a:solidFill>
              </a:rPr>
              <a:t> </a:t>
            </a:r>
            <a:r>
              <a:rPr lang="ru-RU" dirty="0" smtClean="0">
                <a:solidFill>
                  <a:schemeClr val="tx1"/>
                </a:solidFill>
              </a:rPr>
              <a:t>быть удобными для использования человеком, а также для компьютерной обработки закодированной информации;</a:t>
            </a:r>
          </a:p>
          <a:p>
            <a:pPr>
              <a:buFont typeface="Wingdings" panose="05000000000000000000" pitchFamily="2" charset="2"/>
              <a:buChar char="q"/>
            </a:pPr>
            <a:r>
              <a:rPr lang="ru-RU" dirty="0">
                <a:solidFill>
                  <a:schemeClr val="tx1"/>
                </a:solidFill>
              </a:rPr>
              <a:t> </a:t>
            </a:r>
            <a:r>
              <a:rPr lang="ru-RU" dirty="0" smtClean="0">
                <a:solidFill>
                  <a:schemeClr val="tx1"/>
                </a:solidFill>
              </a:rPr>
              <a:t>обеспечивать возможность автоматического контроля ошибок при вводе в компьютерные системы.</a:t>
            </a:r>
            <a:endParaRPr lang="ru-RU" dirty="0">
              <a:solidFill>
                <a:schemeClr val="tx1"/>
              </a:solidFill>
            </a:endParaRPr>
          </a:p>
        </p:txBody>
      </p:sp>
    </p:spTree>
    <p:extLst>
      <p:ext uri="{BB962C8B-B14F-4D97-AF65-F5344CB8AC3E}">
        <p14:creationId xmlns:p14="http://schemas.microsoft.com/office/powerpoint/2010/main" val="314481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0351" y="-1219200"/>
            <a:ext cx="9875520" cy="1356360"/>
          </a:xfrm>
        </p:spPr>
        <p:txBody>
          <a:bodyPr/>
          <a:lstStyle/>
          <a:p>
            <a:endParaRPr lang="ru-RU" dirty="0"/>
          </a:p>
        </p:txBody>
      </p:sp>
      <p:sp>
        <p:nvSpPr>
          <p:cNvPr id="3" name="Объект 2"/>
          <p:cNvSpPr>
            <a:spLocks noGrp="1"/>
          </p:cNvSpPr>
          <p:nvPr>
            <p:ph idx="1"/>
          </p:nvPr>
        </p:nvSpPr>
        <p:spPr>
          <a:xfrm>
            <a:off x="1143000" y="393192"/>
            <a:ext cx="9872871" cy="6080760"/>
          </a:xfrm>
        </p:spPr>
        <p:txBody>
          <a:bodyPr>
            <a:normAutofit lnSpcReduction="10000"/>
          </a:bodyPr>
          <a:lstStyle/>
          <a:p>
            <a:pPr marL="45720" indent="0">
              <a:buNone/>
            </a:pPr>
            <a:r>
              <a:rPr lang="ru-RU" dirty="0" smtClean="0">
                <a:solidFill>
                  <a:schemeClr val="tx1"/>
                </a:solidFill>
              </a:rPr>
              <a:t>Классификационные методы кодирования разделяют на 2 типа:</a:t>
            </a:r>
          </a:p>
          <a:p>
            <a:pPr marL="45720" indent="0">
              <a:buNone/>
            </a:pPr>
            <a:r>
              <a:rPr lang="ru-RU" b="1" dirty="0" smtClean="0">
                <a:solidFill>
                  <a:schemeClr val="tx1"/>
                </a:solidFill>
              </a:rPr>
              <a:t>А. </a:t>
            </a:r>
            <a:r>
              <a:rPr lang="ru-RU" b="1" u="sng" dirty="0" smtClean="0">
                <a:solidFill>
                  <a:schemeClr val="tx1"/>
                </a:solidFill>
              </a:rPr>
              <a:t>Последовательный метод</a:t>
            </a:r>
            <a:r>
              <a:rPr lang="ru-RU" dirty="0" smtClean="0">
                <a:solidFill>
                  <a:schemeClr val="tx1"/>
                </a:solidFill>
              </a:rPr>
              <a:t> используется при иерархическом методе классификации, когда множество разделяется на подмножества в нужной последовательности и когда кодовое обозначение строится по заданной структуре, определяющей последовательность и количественный состав признаков на каждом уровне деления. К недостаткам метода следует отнести:</a:t>
            </a:r>
          </a:p>
          <a:p>
            <a:pPr lvl="2"/>
            <a:r>
              <a:rPr lang="ru-RU" dirty="0">
                <a:solidFill>
                  <a:schemeClr val="tx1"/>
                </a:solidFill>
              </a:rPr>
              <a:t>з</a:t>
            </a:r>
            <a:r>
              <a:rPr lang="ru-RU" dirty="0" smtClean="0">
                <a:solidFill>
                  <a:schemeClr val="tx1"/>
                </a:solidFill>
              </a:rPr>
              <a:t>ависимость кода от установленных правил образования;</a:t>
            </a:r>
          </a:p>
          <a:p>
            <a:pPr lvl="2"/>
            <a:r>
              <a:rPr lang="ru-RU" dirty="0" smtClean="0">
                <a:solidFill>
                  <a:schemeClr val="tx1"/>
                </a:solidFill>
              </a:rPr>
              <a:t>необходимость иметь резервные коды на случай включения дополнительных объектов;</a:t>
            </a:r>
          </a:p>
          <a:p>
            <a:pPr lvl="2"/>
            <a:r>
              <a:rPr lang="ru-RU" dirty="0">
                <a:solidFill>
                  <a:schemeClr val="tx1"/>
                </a:solidFill>
              </a:rPr>
              <a:t>н</a:t>
            </a:r>
            <a:r>
              <a:rPr lang="ru-RU" dirty="0" smtClean="0">
                <a:solidFill>
                  <a:schemeClr val="tx1"/>
                </a:solidFill>
              </a:rPr>
              <a:t>евозможность изменения состава и количества признаков, через которые идентифицируется объект.</a:t>
            </a:r>
          </a:p>
          <a:p>
            <a:pPr marL="45720" indent="0">
              <a:buNone/>
            </a:pPr>
            <a:r>
              <a:rPr lang="ru-RU" b="1" dirty="0" smtClean="0">
                <a:solidFill>
                  <a:schemeClr val="tx1"/>
                </a:solidFill>
              </a:rPr>
              <a:t>Б. </a:t>
            </a:r>
            <a:r>
              <a:rPr lang="ru-RU" b="1" u="sng" dirty="0" smtClean="0">
                <a:solidFill>
                  <a:schemeClr val="tx1"/>
                </a:solidFill>
              </a:rPr>
              <a:t>Параллельный метод </a:t>
            </a:r>
            <a:r>
              <a:rPr lang="ru-RU" dirty="0" smtClean="0">
                <a:solidFill>
                  <a:schemeClr val="tx1"/>
                </a:solidFill>
              </a:rPr>
              <a:t>используется при фасетной классификации объектов, когда коды присваиваются фасетам и признакам независимо друг от друга. Структура кодового обозначения определяется фасетной формулой. Параллельный метод применяется при автоматической обработке и при решении технико-экономических задач, характер которых часто меняется, и когда необходимо анализировать различные множества объектов. Метод обеспечивает возможность независимого изменения и дополнения характеристик объектов и их различных сочетаний, необходимых для решения конкретных задач. К недостаткам метода следует отнести громоздкость фасетных формул и избыточную емкость кодов.</a:t>
            </a:r>
            <a:endParaRPr lang="ru-RU" b="1" u="sng" dirty="0" smtClean="0">
              <a:solidFill>
                <a:schemeClr val="tx1"/>
              </a:solidFill>
            </a:endParaRPr>
          </a:p>
        </p:txBody>
      </p:sp>
    </p:spTree>
    <p:extLst>
      <p:ext uri="{BB962C8B-B14F-4D97-AF65-F5344CB8AC3E}">
        <p14:creationId xmlns:p14="http://schemas.microsoft.com/office/powerpoint/2010/main" val="226568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8408" y="-1356360"/>
            <a:ext cx="9875520" cy="1356360"/>
          </a:xfrm>
        </p:spPr>
        <p:txBody>
          <a:bodyPr/>
          <a:lstStyle/>
          <a:p>
            <a:endParaRPr lang="ru-RU" dirty="0"/>
          </a:p>
        </p:txBody>
      </p:sp>
      <p:sp>
        <p:nvSpPr>
          <p:cNvPr id="3" name="Объект 2"/>
          <p:cNvSpPr>
            <a:spLocks noGrp="1"/>
          </p:cNvSpPr>
          <p:nvPr>
            <p:ph idx="1"/>
          </p:nvPr>
        </p:nvSpPr>
        <p:spPr>
          <a:xfrm>
            <a:off x="1143000" y="329184"/>
            <a:ext cx="9872871" cy="5766816"/>
          </a:xfrm>
        </p:spPr>
        <p:txBody>
          <a:bodyPr/>
          <a:lstStyle/>
          <a:p>
            <a:pPr marL="45720" indent="0">
              <a:buNone/>
            </a:pPr>
            <a:r>
              <a:rPr lang="ru-RU" b="1" u="sng" dirty="0" smtClean="0">
                <a:solidFill>
                  <a:schemeClr val="tx1"/>
                </a:solidFill>
              </a:rPr>
              <a:t>Алфавит кода </a:t>
            </a:r>
            <a:r>
              <a:rPr lang="ru-RU" dirty="0" smtClean="0">
                <a:solidFill>
                  <a:schemeClr val="tx1"/>
                </a:solidFill>
              </a:rPr>
              <a:t>представляет собой систему знаков (символов), составленных в определенном порядке, куда входят буквы, цифры и другие знаки с клавиатуры печатающего устройства. Коды бывают цифровые, буквенные и буквенно-цифровые. </a:t>
            </a:r>
            <a:br>
              <a:rPr lang="ru-RU" dirty="0" smtClean="0">
                <a:solidFill>
                  <a:schemeClr val="tx1"/>
                </a:solidFill>
              </a:rPr>
            </a:br>
            <a:r>
              <a:rPr lang="ru-RU" dirty="0" smtClean="0">
                <a:solidFill>
                  <a:schemeClr val="tx1"/>
                </a:solidFill>
              </a:rPr>
              <a:t/>
            </a:r>
            <a:br>
              <a:rPr lang="ru-RU" dirty="0" smtClean="0">
                <a:solidFill>
                  <a:schemeClr val="tx1"/>
                </a:solidFill>
              </a:rPr>
            </a:br>
            <a:r>
              <a:rPr lang="ru-RU" dirty="0" smtClean="0">
                <a:solidFill>
                  <a:schemeClr val="tx1"/>
                </a:solidFill>
              </a:rPr>
              <a:t>Наибольшее применение нашли цифровые коды. Чаще всего это десятичные коды. Когда подмножество не превышает 10 объектов, код составляет 1 знак – от 0 до 9 включительно, когда множество превышает 10 объектов – 2 знака – от 00 до 99 включительно. Наибольшая эффективность в процессе обработки информации при применении цифровых кодов из 5 и менее цифр.</a:t>
            </a:r>
            <a:br>
              <a:rPr lang="ru-RU" dirty="0" smtClean="0">
                <a:solidFill>
                  <a:schemeClr val="tx1"/>
                </a:solidFill>
              </a:rPr>
            </a:br>
            <a:r>
              <a:rPr lang="ru-RU" dirty="0" smtClean="0">
                <a:solidFill>
                  <a:schemeClr val="tx1"/>
                </a:solidFill>
              </a:rPr>
              <a:t/>
            </a:r>
            <a:br>
              <a:rPr lang="ru-RU" dirty="0" smtClean="0">
                <a:solidFill>
                  <a:schemeClr val="tx1"/>
                </a:solidFill>
              </a:rPr>
            </a:br>
            <a:r>
              <a:rPr lang="ru-RU" b="1" u="sng" dirty="0" smtClean="0">
                <a:solidFill>
                  <a:schemeClr val="tx1"/>
                </a:solidFill>
              </a:rPr>
              <a:t>Структура кода </a:t>
            </a:r>
            <a:r>
              <a:rPr lang="ru-RU" dirty="0" smtClean="0">
                <a:solidFill>
                  <a:schemeClr val="tx1"/>
                </a:solidFill>
              </a:rPr>
              <a:t>представляет собой графическое изображение последовательности расположения знаков кода и соответствующее этим знакам наименование уровня деления. </a:t>
            </a:r>
          </a:p>
          <a:p>
            <a:pPr marL="45720" indent="0">
              <a:buNone/>
            </a:pPr>
            <a:r>
              <a:rPr lang="ru-RU" dirty="0" smtClean="0">
                <a:solidFill>
                  <a:schemeClr val="tx1"/>
                </a:solidFill>
              </a:rPr>
              <a:t>Структура кода для Общероссийского классификатора продукции (ОКП)</a:t>
            </a:r>
            <a:br>
              <a:rPr lang="ru-RU" dirty="0" smtClean="0">
                <a:solidFill>
                  <a:schemeClr val="tx1"/>
                </a:solidFill>
              </a:rPr>
            </a:br>
            <a:endParaRPr lang="ru-RU" dirty="0" smtClean="0">
              <a:solidFill>
                <a:schemeClr val="tx1"/>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676989509"/>
              </p:ext>
            </p:extLst>
          </p:nvPr>
        </p:nvGraphicFramePr>
        <p:xfrm>
          <a:off x="2196592" y="5359400"/>
          <a:ext cx="8128000" cy="7366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274320">
                <a:tc>
                  <a:txBody>
                    <a:bodyPr/>
                    <a:lstStyle/>
                    <a:p>
                      <a:pPr algn="ctr"/>
                      <a:r>
                        <a:rPr lang="ru-RU" dirty="0" smtClean="0"/>
                        <a:t>ХХ</a:t>
                      </a:r>
                      <a:endParaRPr lang="ru-RU" dirty="0"/>
                    </a:p>
                  </a:txBody>
                  <a:tcPr/>
                </a:tc>
                <a:tc>
                  <a:txBody>
                    <a:bodyPr/>
                    <a:lstStyle/>
                    <a:p>
                      <a:pPr algn="ctr"/>
                      <a:r>
                        <a:rPr lang="ru-RU" dirty="0" smtClean="0"/>
                        <a:t>Х</a:t>
                      </a:r>
                      <a:endParaRPr lang="ru-RU" dirty="0"/>
                    </a:p>
                  </a:txBody>
                  <a:tcPr/>
                </a:tc>
                <a:tc>
                  <a:txBody>
                    <a:bodyPr/>
                    <a:lstStyle/>
                    <a:p>
                      <a:pPr algn="ctr"/>
                      <a:r>
                        <a:rPr lang="ru-RU" dirty="0" smtClean="0"/>
                        <a:t>Х</a:t>
                      </a:r>
                      <a:endParaRPr lang="ru-RU" dirty="0"/>
                    </a:p>
                  </a:txBody>
                  <a:tcPr/>
                </a:tc>
                <a:tc>
                  <a:txBody>
                    <a:bodyPr/>
                    <a:lstStyle/>
                    <a:p>
                      <a:pPr algn="ctr"/>
                      <a:r>
                        <a:rPr lang="ru-RU" dirty="0" smtClean="0"/>
                        <a:t>Х</a:t>
                      </a:r>
                      <a:endParaRPr lang="ru-RU" dirty="0"/>
                    </a:p>
                  </a:txBody>
                  <a:tcPr/>
                </a:tc>
                <a:tc>
                  <a:txBody>
                    <a:bodyPr/>
                    <a:lstStyle/>
                    <a:p>
                      <a:pPr algn="ctr"/>
                      <a:r>
                        <a:rPr lang="ru-RU" dirty="0" smtClean="0"/>
                        <a:t>Х</a:t>
                      </a:r>
                      <a:endParaRPr lang="ru-RU" dirty="0"/>
                    </a:p>
                  </a:txBody>
                  <a:tcPr/>
                </a:tc>
              </a:tr>
              <a:tr h="370840">
                <a:tc>
                  <a:txBody>
                    <a:bodyPr/>
                    <a:lstStyle/>
                    <a:p>
                      <a:pPr algn="ctr"/>
                      <a:r>
                        <a:rPr lang="ru-RU" dirty="0" smtClean="0"/>
                        <a:t>Класс</a:t>
                      </a:r>
                      <a:endParaRPr lang="ru-RU" dirty="0"/>
                    </a:p>
                  </a:txBody>
                  <a:tcPr/>
                </a:tc>
                <a:tc>
                  <a:txBody>
                    <a:bodyPr/>
                    <a:lstStyle/>
                    <a:p>
                      <a:pPr algn="ctr"/>
                      <a:r>
                        <a:rPr lang="ru-RU" dirty="0" smtClean="0"/>
                        <a:t>Подкласс</a:t>
                      </a:r>
                      <a:endParaRPr lang="ru-RU" dirty="0"/>
                    </a:p>
                  </a:txBody>
                  <a:tcPr/>
                </a:tc>
                <a:tc>
                  <a:txBody>
                    <a:bodyPr/>
                    <a:lstStyle/>
                    <a:p>
                      <a:pPr algn="ctr"/>
                      <a:r>
                        <a:rPr lang="ru-RU" dirty="0" smtClean="0"/>
                        <a:t>Группа</a:t>
                      </a:r>
                      <a:endParaRPr lang="ru-RU" dirty="0"/>
                    </a:p>
                  </a:txBody>
                  <a:tcPr/>
                </a:tc>
                <a:tc>
                  <a:txBody>
                    <a:bodyPr/>
                    <a:lstStyle/>
                    <a:p>
                      <a:pPr algn="ctr"/>
                      <a:r>
                        <a:rPr lang="ru-RU" dirty="0" smtClean="0"/>
                        <a:t>Подгруппа</a:t>
                      </a:r>
                      <a:endParaRPr lang="ru-RU" dirty="0"/>
                    </a:p>
                  </a:txBody>
                  <a:tcPr/>
                </a:tc>
                <a:tc>
                  <a:txBody>
                    <a:bodyPr/>
                    <a:lstStyle/>
                    <a:p>
                      <a:pPr algn="ctr"/>
                      <a:r>
                        <a:rPr lang="ru-RU" dirty="0" smtClean="0"/>
                        <a:t>Вид</a:t>
                      </a:r>
                      <a:endParaRPr lang="ru-RU" dirty="0"/>
                    </a:p>
                  </a:txBody>
                  <a:tcPr/>
                </a:tc>
              </a:tr>
            </a:tbl>
          </a:graphicData>
        </a:graphic>
      </p:graphicFrame>
    </p:spTree>
    <p:extLst>
      <p:ext uri="{BB962C8B-B14F-4D97-AF65-F5344CB8AC3E}">
        <p14:creationId xmlns:p14="http://schemas.microsoft.com/office/powerpoint/2010/main" val="424655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97536"/>
            <a:ext cx="9875520" cy="45719"/>
          </a:xfrm>
        </p:spPr>
        <p:txBody>
          <a:bodyPr>
            <a:normAutofit fontScale="90000"/>
          </a:bodyPr>
          <a:lstStyle/>
          <a:p>
            <a:endParaRPr lang="ru-RU" dirty="0"/>
          </a:p>
        </p:txBody>
      </p:sp>
      <p:sp>
        <p:nvSpPr>
          <p:cNvPr id="3" name="Объект 2"/>
          <p:cNvSpPr>
            <a:spLocks noGrp="1"/>
          </p:cNvSpPr>
          <p:nvPr>
            <p:ph idx="1"/>
          </p:nvPr>
        </p:nvSpPr>
        <p:spPr>
          <a:xfrm>
            <a:off x="1143000" y="969264"/>
            <a:ext cx="9872871" cy="5519928"/>
          </a:xfrm>
        </p:spPr>
        <p:txBody>
          <a:bodyPr/>
          <a:lstStyle/>
          <a:p>
            <a:pPr marL="45720" indent="0">
              <a:buNone/>
            </a:pPr>
            <a:r>
              <a:rPr lang="ru-RU" b="1" u="sng" dirty="0" smtClean="0">
                <a:solidFill>
                  <a:schemeClr val="tx1"/>
                </a:solidFill>
              </a:rPr>
              <a:t>Число знаков </a:t>
            </a:r>
            <a:r>
              <a:rPr lang="ru-RU" dirty="0" smtClean="0">
                <a:solidFill>
                  <a:schemeClr val="tx1"/>
                </a:solidFill>
              </a:rPr>
              <a:t>в коде определяется его структурой и зависит от количества объектов, входящих в подмножества, образуемые на каждом уровне деления. При определении числа знаков на каждом уровне деления необходимо иметь в виду возможность появления новых объектов и предусматривать резервные коды.</a:t>
            </a:r>
            <a:r>
              <a:rPr lang="ru-RU" b="1" u="sng" dirty="0" smtClean="0">
                <a:solidFill>
                  <a:schemeClr val="tx1"/>
                </a:solidFill>
              </a:rPr>
              <a:t> </a:t>
            </a:r>
          </a:p>
          <a:p>
            <a:pPr marL="45720" indent="0">
              <a:buNone/>
            </a:pPr>
            <a:r>
              <a:rPr lang="ru-RU" b="1" u="sng" dirty="0" smtClean="0">
                <a:solidFill>
                  <a:schemeClr val="tx1"/>
                </a:solidFill>
              </a:rPr>
              <a:t>Методы кодирования </a:t>
            </a:r>
            <a:r>
              <a:rPr lang="ru-RU" dirty="0" smtClean="0">
                <a:solidFill>
                  <a:schemeClr val="tx1"/>
                </a:solidFill>
              </a:rPr>
              <a:t>связаны с методами разделения множества на подмножества. Метод присвоения объектам порядковых цифровых номеров, при котором кодовыми обозначениями служат числа натурального ряда, обеспечивает полную идентификацию объектов, но не является информативным, т.к. не отражает признаков, присущих множеству. В отличие от него идентифицированные методы кодирования  обеспечивают идентификацию объектов через коды, составленные по определенным правилам и включающие определенный набор кодов отдельных признаков, характеризующих эти объекты.</a:t>
            </a:r>
          </a:p>
        </p:txBody>
      </p:sp>
    </p:spTree>
    <p:extLst>
      <p:ext uri="{BB962C8B-B14F-4D97-AF65-F5344CB8AC3E}">
        <p14:creationId xmlns:p14="http://schemas.microsoft.com/office/powerpoint/2010/main" val="2937407426"/>
      </p:ext>
    </p:extLst>
  </p:cSld>
  <p:clrMapOvr>
    <a:masterClrMapping/>
  </p:clrMapOvr>
</p:sld>
</file>

<file path=ppt/theme/theme1.xml><?xml version="1.0" encoding="utf-8"?>
<a:theme xmlns:a="http://schemas.openxmlformats.org/drawingml/2006/main" name="Базис">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Базис</Template>
  <TotalTime>390</TotalTime>
  <Words>2358</Words>
  <Application>Microsoft Office PowerPoint</Application>
  <PresentationFormat>Широкоэкранный</PresentationFormat>
  <Paragraphs>177</Paragraphs>
  <Slides>30</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30</vt:i4>
      </vt:variant>
    </vt:vector>
  </HeadingPairs>
  <TitlesOfParts>
    <vt:vector size="35" baseType="lpstr">
      <vt:lpstr>Calibri</vt:lpstr>
      <vt:lpstr>Cambria Math</vt:lpstr>
      <vt:lpstr>Corbel</vt:lpstr>
      <vt:lpstr>Wingdings</vt:lpstr>
      <vt:lpstr>Базис</vt:lpstr>
      <vt:lpstr>Основы стандартизации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стандартизации</dc:title>
  <dc:creator>1</dc:creator>
  <cp:lastModifiedBy>master</cp:lastModifiedBy>
  <cp:revision>33</cp:revision>
  <dcterms:created xsi:type="dcterms:W3CDTF">2020-04-10T14:23:29Z</dcterms:created>
  <dcterms:modified xsi:type="dcterms:W3CDTF">2021-03-31T17:23:09Z</dcterms:modified>
</cp:coreProperties>
</file>