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85" r:id="rId2"/>
    <p:sldId id="292" r:id="rId3"/>
    <p:sldId id="330" r:id="rId4"/>
    <p:sldId id="293" r:id="rId5"/>
    <p:sldId id="331" r:id="rId6"/>
    <p:sldId id="294" r:id="rId7"/>
    <p:sldId id="332" r:id="rId8"/>
    <p:sldId id="295" r:id="rId9"/>
    <p:sldId id="333" r:id="rId10"/>
    <p:sldId id="334" r:id="rId11"/>
    <p:sldId id="296" r:id="rId12"/>
    <p:sldId id="297" r:id="rId13"/>
    <p:sldId id="298" r:id="rId14"/>
    <p:sldId id="335" r:id="rId15"/>
    <p:sldId id="257" r:id="rId16"/>
    <p:sldId id="336" r:id="rId17"/>
    <p:sldId id="286" r:id="rId18"/>
    <p:sldId id="337" r:id="rId19"/>
    <p:sldId id="287" r:id="rId20"/>
    <p:sldId id="338" r:id="rId21"/>
    <p:sldId id="288" r:id="rId22"/>
    <p:sldId id="340" r:id="rId23"/>
    <p:sldId id="339" r:id="rId24"/>
    <p:sldId id="289" r:id="rId25"/>
    <p:sldId id="341" r:id="rId26"/>
    <p:sldId id="290" r:id="rId27"/>
    <p:sldId id="342" r:id="rId28"/>
    <p:sldId id="291" r:id="rId29"/>
    <p:sldId id="299" r:id="rId30"/>
    <p:sldId id="343" r:id="rId31"/>
    <p:sldId id="300" r:id="rId32"/>
    <p:sldId id="344" r:id="rId33"/>
    <p:sldId id="301" r:id="rId34"/>
    <p:sldId id="302" r:id="rId35"/>
    <p:sldId id="303" r:id="rId36"/>
    <p:sldId id="304" r:id="rId37"/>
    <p:sldId id="305" r:id="rId38"/>
    <p:sldId id="345" r:id="rId39"/>
    <p:sldId id="306" r:id="rId40"/>
    <p:sldId id="346" r:id="rId41"/>
    <p:sldId id="307" r:id="rId42"/>
    <p:sldId id="347" r:id="rId43"/>
    <p:sldId id="308" r:id="rId44"/>
    <p:sldId id="348" r:id="rId45"/>
    <p:sldId id="310" r:id="rId46"/>
    <p:sldId id="349" r:id="rId47"/>
    <p:sldId id="311" r:id="rId48"/>
    <p:sldId id="312" r:id="rId49"/>
    <p:sldId id="313" r:id="rId50"/>
    <p:sldId id="350" r:id="rId51"/>
    <p:sldId id="314" r:id="rId52"/>
    <p:sldId id="351" r:id="rId53"/>
    <p:sldId id="315" r:id="rId54"/>
    <p:sldId id="352" r:id="rId55"/>
    <p:sldId id="316" r:id="rId56"/>
    <p:sldId id="353" r:id="rId57"/>
    <p:sldId id="354" r:id="rId58"/>
    <p:sldId id="317" r:id="rId59"/>
    <p:sldId id="318" r:id="rId60"/>
    <p:sldId id="319" r:id="rId61"/>
    <p:sldId id="355" r:id="rId62"/>
    <p:sldId id="320" r:id="rId63"/>
    <p:sldId id="356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585" autoAdjust="0"/>
  </p:normalViewPr>
  <p:slideViewPr>
    <p:cSldViewPr>
      <p:cViewPr varScale="1">
        <p:scale>
          <a:sx n="87" d="100"/>
          <a:sy n="87" d="100"/>
        </p:scale>
        <p:origin x="-10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01B3D-C181-4656-BFEE-83986F023B09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F100-C497-4CF5-BB65-78143DA6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8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06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6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77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9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56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34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3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86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A64C-20E0-44F5-BAD9-6D62AEF0257B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Технические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579296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</a:t>
            </a:r>
            <a:r>
              <a:rPr lang="ru-RU" sz="24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средства защиты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защиты от </a:t>
            </a:r>
            <a:r>
              <a:rPr lang="ru-RU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радиозакладок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Защита 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 встроенных и узконаправленных микрофонов	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Защита </a:t>
            </a:r>
            <a:r>
              <a:rPr lang="ru-RU" sz="24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линий связи</a:t>
            </a:r>
            <a:r>
              <a:rPr lang="ru-RU" sz="18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 средства защиты телефонных линий</a:t>
            </a: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Пассивная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защита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Приборы 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постановки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активной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заградительной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помехи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контроля проводных линий	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Защита 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факсимильных и телефонных аппаратов, концентраторов	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Экранирование </a:t>
            </a:r>
            <a:r>
              <a:rPr lang="ru-RU" sz="24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помещений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Защита 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 намеренного силового воздействия	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Защита 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 НСВ по цепям питания	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Защита 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 НСВ по коммуникационным каналам	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8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Спектр </a:t>
            </a:r>
            <a:r>
              <a:rPr lang="ru-RU" sz="2800" dirty="0">
                <a:solidFill>
                  <a:schemeClr val="bg1"/>
                </a:solidFill>
              </a:rPr>
              <a:t>сигнала заградительной помехи носит </a:t>
            </a:r>
            <a:r>
              <a:rPr lang="ru-RU" sz="2800" b="1" u="sng" dirty="0">
                <a:solidFill>
                  <a:schemeClr val="bg1"/>
                </a:solidFill>
              </a:rPr>
              <a:t>шумовой</a:t>
            </a:r>
            <a:r>
              <a:rPr lang="ru-RU" sz="2800" dirty="0">
                <a:solidFill>
                  <a:schemeClr val="bg1"/>
                </a:solidFill>
              </a:rPr>
              <a:t> или </a:t>
            </a:r>
            <a:r>
              <a:rPr lang="ru-RU" sz="2800" b="1" u="sng" dirty="0" err="1">
                <a:solidFill>
                  <a:schemeClr val="bg1"/>
                </a:solidFill>
              </a:rPr>
              <a:t>псевдошумовой</a:t>
            </a:r>
            <a:r>
              <a:rPr lang="ru-RU" sz="2800" dirty="0">
                <a:solidFill>
                  <a:schemeClr val="bg1"/>
                </a:solidFill>
              </a:rPr>
              <a:t> характер.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Это </a:t>
            </a:r>
            <a:r>
              <a:rPr lang="ru-RU" sz="2800" dirty="0">
                <a:solidFill>
                  <a:schemeClr val="bg1"/>
                </a:solidFill>
              </a:rPr>
              <a:t>могут быть </a:t>
            </a:r>
            <a:r>
              <a:rPr lang="ru-RU" sz="2800" u="sng" dirty="0">
                <a:solidFill>
                  <a:schemeClr val="bg1"/>
                </a:solidFill>
              </a:rPr>
              <a:t>генераторы на газоразрядной шумовой трубке</a:t>
            </a:r>
            <a:r>
              <a:rPr lang="ru-RU" sz="2800" dirty="0">
                <a:solidFill>
                  <a:schemeClr val="bg1"/>
                </a:solidFill>
              </a:rPr>
              <a:t>, на </a:t>
            </a:r>
            <a:r>
              <a:rPr lang="ru-RU" sz="2800" u="sng" dirty="0">
                <a:solidFill>
                  <a:schemeClr val="bg1"/>
                </a:solidFill>
              </a:rPr>
              <a:t>шумовом диоде</a:t>
            </a:r>
            <a:r>
              <a:rPr lang="ru-RU" sz="2800" dirty="0">
                <a:solidFill>
                  <a:schemeClr val="bg1"/>
                </a:solidFill>
              </a:rPr>
              <a:t>, на </a:t>
            </a:r>
            <a:r>
              <a:rPr lang="ru-RU" sz="2800" u="sng" dirty="0">
                <a:solidFill>
                  <a:schemeClr val="bg1"/>
                </a:solidFill>
              </a:rPr>
              <a:t>тепловом источнике шума</a:t>
            </a:r>
            <a:r>
              <a:rPr lang="ru-RU" sz="2800" dirty="0">
                <a:solidFill>
                  <a:schemeClr val="bg1"/>
                </a:solidFill>
              </a:rPr>
              <a:t> и т.д.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последние годы широко используются импульсные сигналы, носящие псевдослучайный характер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7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9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 </a:t>
            </a:r>
            <a:r>
              <a:rPr lang="ru-RU" sz="2800" dirty="0">
                <a:solidFill>
                  <a:schemeClr val="bg1"/>
                </a:solidFill>
              </a:rPr>
              <a:t>Более эффективными являются устройства, создающие </a:t>
            </a:r>
            <a:r>
              <a:rPr lang="ru-RU" sz="2800" u="sng" dirty="0">
                <a:solidFill>
                  <a:schemeClr val="bg1"/>
                </a:solidFill>
              </a:rPr>
              <a:t>прицельную </a:t>
            </a:r>
            <a:r>
              <a:rPr lang="ru-RU" sz="2800" u="sng" dirty="0" smtClean="0">
                <a:solidFill>
                  <a:schemeClr val="bg1"/>
                </a:solidFill>
              </a:rPr>
              <a:t>помеху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uk-UA" sz="2800" dirty="0" err="1" smtClean="0">
                <a:solidFill>
                  <a:schemeClr val="bg1"/>
                </a:solidFill>
              </a:rPr>
              <a:t>Постановщик</a:t>
            </a:r>
            <a:r>
              <a:rPr lang="uk-UA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помехи работает в автоматическом режиме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u="sng" dirty="0" smtClean="0">
                <a:solidFill>
                  <a:schemeClr val="bg1"/>
                </a:solidFill>
              </a:rPr>
              <a:t>Приемник-сканер </a:t>
            </a:r>
            <a:r>
              <a:rPr lang="ru-RU" sz="2800" dirty="0" smtClean="0">
                <a:solidFill>
                  <a:schemeClr val="bg1"/>
                </a:solidFill>
              </a:rPr>
              <a:t>сканирует весь радиодиапазон, а частотомер измеряет частоты обнаруженных радиопередатчиков. 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PC</a:t>
            </a:r>
            <a:r>
              <a:rPr lang="ru-RU" sz="2800" dirty="0" smtClean="0">
                <a:solidFill>
                  <a:schemeClr val="bg1"/>
                </a:solidFill>
              </a:rPr>
              <a:t> анализирует поступающие данные и сравнивает их с записанными в память. При появлении сигналов, о которых в памяти отсутствует информация, </a:t>
            </a:r>
            <a:r>
              <a:rPr lang="en-US" sz="2800" dirty="0" smtClean="0">
                <a:solidFill>
                  <a:schemeClr val="bg1"/>
                </a:solidFill>
              </a:rPr>
              <a:t>PC</a:t>
            </a:r>
            <a:r>
              <a:rPr lang="ru-RU" sz="2800" dirty="0" smtClean="0">
                <a:solidFill>
                  <a:schemeClr val="bg1"/>
                </a:solidFill>
              </a:rPr>
              <a:t> дает команду радиопередатчику на постановку прицельной помехи. 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Недостатком таких комплексов является их высокая стоимость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9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80120"/>
          </a:xfrm>
        </p:spPr>
        <p:txBody>
          <a:bodyPr>
            <a:noAutofit/>
          </a:bodyPr>
          <a:lstStyle/>
          <a:p>
            <a:pPr hangingPunct="0"/>
            <a:r>
              <a:rPr lang="uk-UA" sz="2800" dirty="0">
                <a:solidFill>
                  <a:schemeClr val="bg1"/>
                </a:solidFill>
              </a:rPr>
              <a:t>Схема </a:t>
            </a:r>
            <a:r>
              <a:rPr lang="ru-RU" sz="2800" dirty="0">
                <a:solidFill>
                  <a:schemeClr val="bg1"/>
                </a:solidFill>
              </a:rPr>
              <a:t>автоматического комплекса</a:t>
            </a:r>
            <a:r>
              <a:rPr lang="uk-UA" sz="2800" dirty="0">
                <a:solidFill>
                  <a:schemeClr val="bg1"/>
                </a:solidFill>
              </a:rPr>
              <a:t> постановки </a:t>
            </a:r>
            <a:r>
              <a:rPr lang="ru-RU" sz="2800" dirty="0">
                <a:solidFill>
                  <a:schemeClr val="bg1"/>
                </a:solidFill>
              </a:rPr>
              <a:t>прицельной помехи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 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27" name="Picture 3" descr="029316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53637"/>
            <a:ext cx="8496945" cy="28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24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Постановщики </a:t>
            </a:r>
            <a:r>
              <a:rPr lang="ru-RU" sz="2800" dirty="0">
                <a:solidFill>
                  <a:schemeClr val="bg1"/>
                </a:solidFill>
              </a:rPr>
              <a:t>помех </a:t>
            </a:r>
            <a:r>
              <a:rPr lang="ru-RU" sz="2800" u="sng" dirty="0">
                <a:solidFill>
                  <a:schemeClr val="bg1"/>
                </a:solidFill>
              </a:rPr>
              <a:t>инфракрасного и СВЧ </a:t>
            </a:r>
            <a:r>
              <a:rPr lang="ru-RU" sz="2800" dirty="0">
                <a:solidFill>
                  <a:schemeClr val="bg1"/>
                </a:solidFill>
              </a:rPr>
              <a:t>диапазона являются весьма сложными и дорогими системами. Это связано с тем, что передатчики и приемники этих диапазонов имеют </a:t>
            </a:r>
            <a:r>
              <a:rPr lang="ru-RU" sz="2800" u="sng" dirty="0">
                <a:solidFill>
                  <a:schemeClr val="bg1"/>
                </a:solidFill>
              </a:rPr>
              <a:t>острую диаграмму </a:t>
            </a:r>
            <a:r>
              <a:rPr lang="ru-RU" sz="2800" dirty="0">
                <a:solidFill>
                  <a:schemeClr val="bg1"/>
                </a:solidFill>
              </a:rPr>
              <a:t>направленности, и, чтобы подавить сигнал передатчика этих диапазонов, постановщик помехи должен точно установить расположение приемного устройства, иначе помеха будет малоэффективна. Следовательно, чем более направленными антеннами обеспечены радиомикрофоны и их приемные устройства, тем труднее поставить против них помеху. Кроме того, при том же уровне сигнала такие </a:t>
            </a:r>
            <a:r>
              <a:rPr lang="ru-RU" sz="2800" u="sng" dirty="0">
                <a:solidFill>
                  <a:schemeClr val="bg1"/>
                </a:solidFill>
              </a:rPr>
              <a:t>радиолинии обладают большей дальностью</a:t>
            </a:r>
            <a:r>
              <a:rPr lang="ru-RU" sz="2800" dirty="0">
                <a:solidFill>
                  <a:schemeClr val="bg1"/>
                </a:solidFill>
              </a:rPr>
              <a:t>, что, в свою очередь, затрудняет постановку помех.</a:t>
            </a: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7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Наиболее </a:t>
            </a:r>
            <a:r>
              <a:rPr lang="ru-RU" sz="2800" dirty="0">
                <a:solidFill>
                  <a:schemeClr val="bg1"/>
                </a:solidFill>
              </a:rPr>
              <a:t>распространенными являются постановщики помех </a:t>
            </a:r>
            <a:r>
              <a:rPr lang="ru-RU" sz="2800" u="sng" dirty="0">
                <a:solidFill>
                  <a:schemeClr val="bg1"/>
                </a:solidFill>
              </a:rPr>
              <a:t>акустического диапазона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Это </a:t>
            </a:r>
            <a:r>
              <a:rPr lang="ru-RU" sz="2800" dirty="0">
                <a:solidFill>
                  <a:schemeClr val="bg1"/>
                </a:solidFill>
              </a:rPr>
              <a:t>относительно простые и недорогие устройства, которые создают </a:t>
            </a:r>
            <a:r>
              <a:rPr lang="ru-RU" sz="2800" u="sng" dirty="0">
                <a:solidFill>
                  <a:schemeClr val="bg1"/>
                </a:solidFill>
              </a:rPr>
              <a:t>пространственное зашумление </a:t>
            </a:r>
            <a:r>
              <a:rPr lang="ru-RU" sz="2800" dirty="0">
                <a:solidFill>
                  <a:schemeClr val="bg1"/>
                </a:solidFill>
              </a:rPr>
              <a:t>в основном спектре звуковых частот, что обеспечивает маскировку разговоров и снижает эффективность систем прослушивания.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Наибольшую </a:t>
            </a:r>
            <a:r>
              <a:rPr lang="ru-RU" sz="2800" dirty="0">
                <a:solidFill>
                  <a:schemeClr val="bg1"/>
                </a:solidFill>
              </a:rPr>
              <a:t>эффективность дают устройства, </a:t>
            </a:r>
            <a:r>
              <a:rPr lang="ru-RU" sz="2800" u="sng" dirty="0">
                <a:solidFill>
                  <a:schemeClr val="bg1"/>
                </a:solidFill>
              </a:rPr>
              <a:t>вибраторы</a:t>
            </a:r>
            <a:r>
              <a:rPr lang="ru-RU" sz="2800" dirty="0">
                <a:solidFill>
                  <a:schemeClr val="bg1"/>
                </a:solidFill>
              </a:rPr>
              <a:t> которых устанавливаются по периметру всего помещения, в том числе на пол, потолок, стены, вентиляционные отверстия и т.д.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7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69269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655272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hangingPunct="0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определения норм защиты помещений по акустическому каналу используется следующая расчетная формула:</a:t>
            </a:r>
          </a:p>
          <a:p>
            <a:pPr marL="0" indent="0" hangingPunct="0">
              <a:buNone/>
            </a:pP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ru-RU" sz="2800" b="1" dirty="0">
                <a:solidFill>
                  <a:schemeClr val="bg1"/>
                </a:solidFill>
              </a:rPr>
              <a:t> = </a:t>
            </a:r>
            <a:r>
              <a:rPr lang="en-US" sz="2800" b="1" dirty="0">
                <a:solidFill>
                  <a:schemeClr val="bg1"/>
                </a:solidFill>
              </a:rPr>
              <a:t>L</a:t>
            </a:r>
            <a:r>
              <a:rPr lang="en-US" sz="2800" b="1" baseline="-25000" dirty="0">
                <a:solidFill>
                  <a:schemeClr val="bg1"/>
                </a:solidFill>
              </a:rPr>
              <a:t>C</a:t>
            </a:r>
            <a:r>
              <a:rPr lang="ru-RU" sz="2800" b="1" dirty="0">
                <a:solidFill>
                  <a:schemeClr val="bg1"/>
                </a:solidFill>
              </a:rPr>
              <a:t> — </a:t>
            </a:r>
            <a:r>
              <a:rPr lang="en-US" sz="2800" b="1" dirty="0">
                <a:solidFill>
                  <a:schemeClr val="bg1"/>
                </a:solidFill>
              </a:rPr>
              <a:t>Q</a:t>
            </a:r>
            <a:r>
              <a:rPr lang="ru-RU" sz="2800" b="1" dirty="0">
                <a:solidFill>
                  <a:schemeClr val="bg1"/>
                </a:solidFill>
              </a:rPr>
              <a:t> — </a:t>
            </a:r>
            <a:r>
              <a:rPr lang="en-US" sz="2800" b="1" dirty="0">
                <a:solidFill>
                  <a:schemeClr val="bg1"/>
                </a:solidFill>
              </a:rPr>
              <a:t>L</a:t>
            </a:r>
            <a:r>
              <a:rPr lang="ru-RU" sz="2800" b="1" baseline="-25000" dirty="0">
                <a:solidFill>
                  <a:schemeClr val="bg1"/>
                </a:solidFill>
              </a:rPr>
              <a:t>П</a:t>
            </a:r>
            <a:r>
              <a:rPr lang="ru-RU" sz="2800" b="1" dirty="0">
                <a:solidFill>
                  <a:schemeClr val="bg1"/>
                </a:solidFill>
              </a:rPr>
              <a:t> [дБ],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где </a:t>
            </a:r>
            <a:r>
              <a:rPr lang="ru-RU" sz="2800" b="1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 — соотношение сигнал/шум</a:t>
            </a:r>
            <a:r>
              <a:rPr lang="ru-RU" sz="2800" dirty="0" smtClean="0">
                <a:solidFill>
                  <a:schemeClr val="bg1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b="1" dirty="0">
                <a:solidFill>
                  <a:schemeClr val="bg1"/>
                </a:solidFill>
              </a:rPr>
              <a:t>L</a:t>
            </a:r>
            <a:r>
              <a:rPr lang="ru-RU" sz="2800" b="1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— уровень речевого сигнала</a:t>
            </a:r>
            <a:r>
              <a:rPr lang="ru-RU" sz="2800" dirty="0" smtClean="0">
                <a:solidFill>
                  <a:schemeClr val="bg1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b="1" dirty="0">
                <a:solidFill>
                  <a:schemeClr val="bg1"/>
                </a:solidFill>
              </a:rPr>
              <a:t>L</a:t>
            </a:r>
            <a:r>
              <a:rPr lang="ru-RU" sz="2800" b="1" baseline="-25000" dirty="0">
                <a:solidFill>
                  <a:schemeClr val="bg1"/>
                </a:solidFill>
              </a:rPr>
              <a:t>П</a:t>
            </a:r>
            <a:r>
              <a:rPr lang="ru-RU" sz="2800" dirty="0">
                <a:solidFill>
                  <a:schemeClr val="bg1"/>
                </a:solidFill>
              </a:rPr>
              <a:t> — уровень помех;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Q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— звукоизолирующие характеристики ограждающих конструкций.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4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69269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655272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Уровень </a:t>
            </a:r>
            <a:r>
              <a:rPr lang="ru-RU" sz="2800" dirty="0">
                <a:solidFill>
                  <a:schemeClr val="bg1"/>
                </a:solidFill>
              </a:rPr>
              <a:t>помех в помещении составляет 15 дБ, вне помещения — 5 дБ.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Если </a:t>
            </a:r>
            <a:r>
              <a:rPr lang="ru-RU" sz="2800" dirty="0">
                <a:solidFill>
                  <a:schemeClr val="bg1"/>
                </a:solidFill>
              </a:rPr>
              <a:t>необходимо производить защиту помещения по акустическому каналу, следует воздействовать на среду распространения.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Для </a:t>
            </a:r>
            <a:r>
              <a:rPr lang="ru-RU" sz="2800" dirty="0">
                <a:solidFill>
                  <a:schemeClr val="bg1"/>
                </a:solidFill>
              </a:rPr>
              <a:t>этой цели используются </a:t>
            </a:r>
            <a:r>
              <a:rPr lang="ru-RU" sz="2800" i="1" u="sng" dirty="0">
                <a:solidFill>
                  <a:schemeClr val="bg1"/>
                </a:solidFill>
              </a:rPr>
              <a:t>акустические генераторы шума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Кроме </a:t>
            </a:r>
            <a:r>
              <a:rPr lang="ru-RU" sz="2800" dirty="0">
                <a:solidFill>
                  <a:schemeClr val="bg1"/>
                </a:solidFill>
              </a:rPr>
              <a:t>того, генераторы шума широко используются для оценки акустических свойств помещений. 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6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602128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    </a:t>
            </a:r>
          </a:p>
          <a:p>
            <a:pPr marL="0" indent="0" hangingPunct="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Под </a:t>
            </a:r>
            <a:r>
              <a:rPr lang="ru-RU" sz="2800" b="1" i="1" dirty="0">
                <a:solidFill>
                  <a:schemeClr val="bg1"/>
                </a:solidFill>
              </a:rPr>
              <a:t>акустическим шумом</a:t>
            </a:r>
            <a:r>
              <a:rPr lang="ru-RU" sz="2800" dirty="0">
                <a:solidFill>
                  <a:schemeClr val="bg1"/>
                </a:solidFill>
              </a:rPr>
              <a:t> понимают шум, который характеризуется нормальным распределением амплитудного спектра и постоянством спектральной плотности мощности на всех частотах.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Для </a:t>
            </a:r>
            <a:r>
              <a:rPr lang="ru-RU" sz="2800" dirty="0">
                <a:solidFill>
                  <a:schemeClr val="bg1"/>
                </a:solidFill>
              </a:rPr>
              <a:t>зашумления помещений широко применяются помехи, представляющие собой смесь </a:t>
            </a:r>
            <a:r>
              <a:rPr lang="ru-RU" sz="2800" u="sng" dirty="0">
                <a:solidFill>
                  <a:schemeClr val="bg1"/>
                </a:solidFill>
              </a:rPr>
              <a:t>случайных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ru-RU" sz="2800" u="sng" dirty="0">
                <a:solidFill>
                  <a:schemeClr val="bg1"/>
                </a:solidFill>
              </a:rPr>
              <a:t>неравномерных периодических </a:t>
            </a:r>
            <a:r>
              <a:rPr lang="ru-RU" sz="2800" dirty="0">
                <a:solidFill>
                  <a:schemeClr val="bg1"/>
                </a:solidFill>
              </a:rPr>
              <a:t>процессов.</a:t>
            </a:r>
          </a:p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5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602128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Самые </a:t>
            </a:r>
            <a:r>
              <a:rPr lang="ru-RU" sz="2800" dirty="0">
                <a:solidFill>
                  <a:schemeClr val="bg1"/>
                </a:solidFill>
              </a:rPr>
              <a:t>простые методы получения </a:t>
            </a:r>
            <a:r>
              <a:rPr lang="ru-RU" sz="2800" b="1" i="1" u="sng" dirty="0">
                <a:solidFill>
                  <a:schemeClr val="bg1"/>
                </a:solidFill>
              </a:rPr>
              <a:t>белого шума</a:t>
            </a:r>
            <a:r>
              <a:rPr lang="ru-RU" sz="2800" b="1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сводятся к использованию шумящих электронных элементов (лампы, транзисторы, различные диоды) с усилением напряжения шума.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Более </a:t>
            </a:r>
            <a:r>
              <a:rPr lang="ru-RU" sz="2800" dirty="0">
                <a:solidFill>
                  <a:schemeClr val="bg1"/>
                </a:solidFill>
              </a:rPr>
              <a:t>совершенными являются </a:t>
            </a:r>
            <a:r>
              <a:rPr lang="ru-RU" sz="2800" b="1" u="sng" dirty="0">
                <a:solidFill>
                  <a:schemeClr val="bg1"/>
                </a:solidFill>
              </a:rPr>
              <a:t>цифровые генераторы шума</a:t>
            </a:r>
            <a:r>
              <a:rPr lang="ru-RU" sz="2800" dirty="0">
                <a:solidFill>
                  <a:schemeClr val="bg1"/>
                </a:solidFill>
              </a:rPr>
              <a:t>, которые </a:t>
            </a:r>
            <a:r>
              <a:rPr lang="ru-RU" sz="2800" dirty="0" smtClean="0">
                <a:solidFill>
                  <a:schemeClr val="bg1"/>
                </a:solidFill>
              </a:rPr>
              <a:t>генерируют </a:t>
            </a:r>
            <a:r>
              <a:rPr lang="ru-RU" sz="2800" dirty="0">
                <a:solidFill>
                  <a:schemeClr val="bg1"/>
                </a:solidFill>
              </a:rPr>
              <a:t>колебания, представляющие собой </a:t>
            </a:r>
            <a:r>
              <a:rPr lang="ru-RU" sz="2800" u="sng" dirty="0">
                <a:solidFill>
                  <a:schemeClr val="bg1"/>
                </a:solidFill>
              </a:rPr>
              <a:t>временной случайный процесс</a:t>
            </a:r>
            <a:r>
              <a:rPr lang="ru-RU" sz="2800" dirty="0">
                <a:solidFill>
                  <a:schemeClr val="bg1"/>
                </a:solidFill>
              </a:rPr>
              <a:t>, близкий по своим свойствам к процессу физических шумов.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Цифровая </a:t>
            </a:r>
            <a:r>
              <a:rPr lang="ru-RU" sz="2800" u="sng" dirty="0">
                <a:solidFill>
                  <a:schemeClr val="bg1"/>
                </a:solidFill>
              </a:rPr>
              <a:t>последовательность двоичных символов </a:t>
            </a:r>
            <a:r>
              <a:rPr lang="ru-RU" sz="2800" dirty="0">
                <a:solidFill>
                  <a:schemeClr val="bg1"/>
                </a:solidFill>
              </a:rPr>
              <a:t>в цифровых генераторах шума представляет собой </a:t>
            </a:r>
            <a:r>
              <a:rPr lang="ru-RU" sz="2800" u="sng" dirty="0">
                <a:solidFill>
                  <a:schemeClr val="bg1"/>
                </a:solidFill>
              </a:rPr>
              <a:t>последовательность прямоугольных импульсов с псевдослучайными интервалами</a:t>
            </a:r>
            <a:r>
              <a:rPr lang="ru-RU" sz="2800" dirty="0">
                <a:solidFill>
                  <a:schemeClr val="bg1"/>
                </a:solidFill>
              </a:rPr>
              <a:t> между </a:t>
            </a:r>
            <a:r>
              <a:rPr lang="ru-RU" sz="2800" dirty="0" smtClean="0">
                <a:solidFill>
                  <a:schemeClr val="bg1"/>
                </a:solidFill>
              </a:rPr>
              <a:t>ними.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602128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По принципу действия все технические средства </a:t>
            </a:r>
            <a:r>
              <a:rPr lang="ru-RU" sz="2800" u="sng" dirty="0">
                <a:solidFill>
                  <a:schemeClr val="bg1"/>
                </a:solidFill>
              </a:rPr>
              <a:t>пространственного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ru-RU" sz="2800" u="sng" dirty="0">
                <a:solidFill>
                  <a:schemeClr val="bg1"/>
                </a:solidFill>
              </a:rPr>
              <a:t>линейного</a:t>
            </a:r>
            <a:r>
              <a:rPr lang="ru-RU" sz="2800" dirty="0">
                <a:solidFill>
                  <a:schemeClr val="bg1"/>
                </a:solidFill>
              </a:rPr>
              <a:t> зашумления можно разделить на три большие группы.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Средства создания акустических маскирующих помех: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генераторы </a:t>
            </a:r>
            <a:r>
              <a:rPr lang="ru-RU" sz="2800" dirty="0">
                <a:solidFill>
                  <a:schemeClr val="bg1"/>
                </a:solidFill>
              </a:rPr>
              <a:t>шума в акустическом </a:t>
            </a:r>
            <a:r>
              <a:rPr lang="ru-RU" sz="2800" dirty="0" smtClean="0">
                <a:solidFill>
                  <a:schemeClr val="bg1"/>
                </a:solidFill>
              </a:rPr>
              <a:t>диапазоне;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устройства </a:t>
            </a:r>
            <a:r>
              <a:rPr lang="ru-RU" sz="2800" u="sng" dirty="0" err="1" smtClean="0">
                <a:solidFill>
                  <a:schemeClr val="bg1"/>
                </a:solidFill>
              </a:rPr>
              <a:t>виброакустической</a:t>
            </a:r>
            <a:r>
              <a:rPr lang="ru-RU" sz="2800" dirty="0" smtClean="0">
                <a:solidFill>
                  <a:schemeClr val="bg1"/>
                </a:solidFill>
              </a:rPr>
              <a:t> защиты;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технические </a:t>
            </a:r>
            <a:r>
              <a:rPr lang="ru-RU" sz="2800" dirty="0">
                <a:solidFill>
                  <a:schemeClr val="bg1"/>
                </a:solidFill>
              </a:rPr>
              <a:t>средства </a:t>
            </a:r>
            <a:r>
              <a:rPr lang="ru-RU" sz="2800" u="sng" dirty="0">
                <a:solidFill>
                  <a:schemeClr val="bg1"/>
                </a:solidFill>
              </a:rPr>
              <a:t>ультразвуковой</a:t>
            </a:r>
            <a:r>
              <a:rPr lang="ru-RU" sz="2800" dirty="0">
                <a:solidFill>
                  <a:schemeClr val="bg1"/>
                </a:solidFill>
              </a:rPr>
              <a:t> защиты помещений.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9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1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Из </a:t>
            </a:r>
            <a:r>
              <a:rPr lang="ru-RU" sz="2800" dirty="0">
                <a:solidFill>
                  <a:schemeClr val="bg1"/>
                </a:solidFill>
              </a:rPr>
              <a:t>применяемых сейчас ТСЗИ можно выделить следующие основные группы:</a:t>
            </a:r>
          </a:p>
          <a:p>
            <a:pPr lvl="0" hangingPunct="0">
              <a:lnSpc>
                <a:spcPts val="2100"/>
              </a:lnSpc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 hangingPunct="0">
              <a:lnSpc>
                <a:spcPts val="21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генераторы </a:t>
            </a:r>
            <a:r>
              <a:rPr lang="ru-RU" sz="2800" dirty="0">
                <a:solidFill>
                  <a:schemeClr val="bg1"/>
                </a:solidFill>
              </a:rPr>
              <a:t>акустического шума;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генераторы шума в радиодиапазоне;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сканеры — специальные приемники для обнаружения </a:t>
            </a:r>
            <a:r>
              <a:rPr lang="ru-RU" sz="2800" dirty="0" err="1">
                <a:solidFill>
                  <a:schemeClr val="bg1"/>
                </a:solidFill>
              </a:rPr>
              <a:t>радиозлучений</a:t>
            </a:r>
            <a:r>
              <a:rPr lang="ru-RU" sz="2800" dirty="0">
                <a:solidFill>
                  <a:schemeClr val="bg1"/>
                </a:solidFill>
              </a:rPr>
              <a:t>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нелинейные локаторы;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нелинейные локаторы проводных линий;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детекторы работающих магнитофонов;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скремблеры (системы защиты телефонных переговоров);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3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602128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Средства </a:t>
            </a:r>
            <a:r>
              <a:rPr lang="ru-RU" sz="2800" dirty="0">
                <a:solidFill>
                  <a:schemeClr val="bg1"/>
                </a:solidFill>
              </a:rPr>
              <a:t>создания электромагнитных маскирующих помех: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технические </a:t>
            </a:r>
            <a:r>
              <a:rPr lang="ru-RU" sz="2800" dirty="0">
                <a:solidFill>
                  <a:schemeClr val="bg1"/>
                </a:solidFill>
              </a:rPr>
              <a:t>средства </a:t>
            </a:r>
            <a:r>
              <a:rPr lang="ru-RU" sz="2800" u="sng" dirty="0">
                <a:solidFill>
                  <a:schemeClr val="bg1"/>
                </a:solidFill>
              </a:rPr>
              <a:t>пространственного зашумления</a:t>
            </a:r>
            <a:r>
              <a:rPr lang="ru-RU" sz="2800" dirty="0">
                <a:solidFill>
                  <a:schemeClr val="bg1"/>
                </a:solidFill>
              </a:rPr>
              <a:t>;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технические </a:t>
            </a:r>
            <a:r>
              <a:rPr lang="ru-RU" sz="2800" dirty="0">
                <a:solidFill>
                  <a:schemeClr val="bg1"/>
                </a:solidFill>
              </a:rPr>
              <a:t>средства </a:t>
            </a:r>
            <a:r>
              <a:rPr lang="ru-RU" sz="2800" u="sng" dirty="0">
                <a:solidFill>
                  <a:schemeClr val="bg1"/>
                </a:solidFill>
              </a:rPr>
              <a:t>линейного зашумления</a:t>
            </a:r>
            <a:r>
              <a:rPr lang="ru-RU" sz="2800" dirty="0">
                <a:solidFill>
                  <a:schemeClr val="bg1"/>
                </a:solidFill>
              </a:rPr>
              <a:t>, которые, в свою </a:t>
            </a:r>
            <a:r>
              <a:rPr lang="ru-RU" sz="2800" dirty="0" smtClean="0">
                <a:solidFill>
                  <a:schemeClr val="bg1"/>
                </a:solidFill>
              </a:rPr>
              <a:t>     очередь</a:t>
            </a:r>
            <a:r>
              <a:rPr lang="ru-RU" sz="2800" dirty="0">
                <a:solidFill>
                  <a:schemeClr val="bg1"/>
                </a:solidFill>
              </a:rPr>
              <a:t>, делятся на средства создания маскирующих помех в </a:t>
            </a: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u="sng" dirty="0" smtClean="0">
                <a:solidFill>
                  <a:schemeClr val="bg1"/>
                </a:solidFill>
              </a:rPr>
              <a:t>коммуникационных </a:t>
            </a:r>
            <a:r>
              <a:rPr lang="ru-RU" sz="2800" u="sng" dirty="0">
                <a:solidFill>
                  <a:schemeClr val="bg1"/>
                </a:solidFill>
              </a:rPr>
              <a:t>сетях </a:t>
            </a:r>
            <a:r>
              <a:rPr lang="ru-RU" sz="2800" dirty="0">
                <a:solidFill>
                  <a:schemeClr val="bg1"/>
                </a:solidFill>
              </a:rPr>
              <a:t>и средства создания маскирующих помех в </a:t>
            </a:r>
            <a:r>
              <a:rPr lang="ru-RU" sz="2800" u="sng" dirty="0">
                <a:solidFill>
                  <a:schemeClr val="bg1"/>
                </a:solidFill>
              </a:rPr>
              <a:t>сетях электропитания.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41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 hangingPunct="0">
              <a:lnSpc>
                <a:spcPts val="2500"/>
              </a:lnSpc>
              <a:buNone/>
            </a:pPr>
            <a:endParaRPr lang="ru-RU" sz="2800" b="1" i="1" u="sng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Устройства </a:t>
            </a:r>
            <a:r>
              <a:rPr lang="ru-RU" sz="2800" b="1" i="1" u="sng" dirty="0" err="1">
                <a:solidFill>
                  <a:schemeClr val="bg1"/>
                </a:solidFill>
              </a:rPr>
              <a:t>виброакустической</a:t>
            </a:r>
            <a:r>
              <a:rPr lang="ru-RU" sz="2800" b="1" i="1" u="sng" dirty="0">
                <a:solidFill>
                  <a:schemeClr val="bg1"/>
                </a:solidFill>
              </a:rPr>
              <a:t> </a:t>
            </a:r>
            <a:r>
              <a:rPr lang="ru-RU" sz="2800" b="1" i="1" u="sng" dirty="0" smtClean="0">
                <a:solidFill>
                  <a:schemeClr val="bg1"/>
                </a:solidFill>
              </a:rPr>
              <a:t>защиты</a:t>
            </a:r>
            <a:r>
              <a:rPr lang="ru-RU" sz="2800" u="sng" dirty="0">
                <a:solidFill>
                  <a:schemeClr val="bg1"/>
                </a:solidFill>
              </a:rPr>
              <a:t> </a:t>
            </a:r>
            <a:endParaRPr lang="ru-RU" sz="2800" u="sng" dirty="0" smtClean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позволяют </a:t>
            </a:r>
            <a:r>
              <a:rPr lang="ru-RU" sz="2800" dirty="0">
                <a:solidFill>
                  <a:schemeClr val="bg1"/>
                </a:solidFill>
              </a:rPr>
              <a:t>предотвратить прослушивание с помощью проводных микрофонов, звукозаписывающей аппаратуры, радиомикрофонов и электронных стетоскопов, систем лазерного съема акустической информации с окон и т.д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Противодействие прослушиванию обеспечивается внесением </a:t>
            </a:r>
            <a:r>
              <a:rPr lang="ru-RU" sz="2800" u="sng" dirty="0" err="1">
                <a:solidFill>
                  <a:schemeClr val="bg1"/>
                </a:solidFill>
              </a:rPr>
              <a:t>виброакустических</a:t>
            </a:r>
            <a:r>
              <a:rPr lang="ru-RU" sz="2800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шумовых колебаний в элементы конструкции здания.</a:t>
            </a:r>
          </a:p>
          <a:p>
            <a:pPr marL="0" indent="0" hangingPunct="0">
              <a:lnSpc>
                <a:spcPts val="25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16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500"/>
              </a:lnSpc>
              <a:buNone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5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Технические средства </a:t>
            </a:r>
            <a:r>
              <a:rPr lang="ru-RU" sz="2800" b="1" i="1" u="sng" dirty="0" smtClean="0">
                <a:solidFill>
                  <a:schemeClr val="bg1"/>
                </a:solidFill>
              </a:rPr>
              <a:t>ультразвуковой защиты </a:t>
            </a:r>
            <a:r>
              <a:rPr lang="ru-RU" sz="2800" dirty="0" smtClean="0">
                <a:solidFill>
                  <a:schemeClr val="bg1"/>
                </a:solidFill>
              </a:rPr>
              <a:t>помещений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воздействуют </a:t>
            </a:r>
            <a:r>
              <a:rPr lang="ru-RU" sz="2800" dirty="0">
                <a:solidFill>
                  <a:schemeClr val="bg1"/>
                </a:solidFill>
              </a:rPr>
              <a:t>на микрофонное устройство и его усилитель достаточно мощным </a:t>
            </a:r>
            <a:r>
              <a:rPr lang="ru-RU" sz="2800" u="sng" dirty="0">
                <a:solidFill>
                  <a:schemeClr val="bg1"/>
                </a:solidFill>
              </a:rPr>
              <a:t>ультразвуковым</a:t>
            </a:r>
            <a:r>
              <a:rPr lang="ru-RU" sz="2800" dirty="0">
                <a:solidFill>
                  <a:schemeClr val="bg1"/>
                </a:solidFill>
              </a:rPr>
              <a:t> сигналом, вызывающим блокирование усилителя или возникновение значительных нелинейных искажений, приводящих, в конечном счете, к нарушению работоспособности микрофонного устройства.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96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Акустические средства защиты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algn="ctr" hangingPunct="0">
              <a:lnSpc>
                <a:spcPts val="2500"/>
              </a:lnSpc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  </a:t>
            </a:r>
          </a:p>
          <a:p>
            <a:pPr marL="0" indent="0" algn="ctr" hangingPunct="0">
              <a:lnSpc>
                <a:spcPts val="2500"/>
              </a:lnSpc>
              <a:buNone/>
            </a:pPr>
            <a:endParaRPr lang="ru-RU" sz="1800" b="1" u="sng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b="1" u="sng" dirty="0" smtClean="0">
                <a:solidFill>
                  <a:schemeClr val="bg1"/>
                </a:solidFill>
              </a:rPr>
              <a:t>Генераторы </a:t>
            </a:r>
            <a:r>
              <a:rPr lang="ru-RU" sz="2800" b="1" u="sng" dirty="0">
                <a:solidFill>
                  <a:schemeClr val="bg1"/>
                </a:solidFill>
              </a:rPr>
              <a:t>шума в речевом диапазоне </a:t>
            </a:r>
            <a:r>
              <a:rPr lang="ru-RU" sz="2800" b="1" u="sng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используются </a:t>
            </a:r>
            <a:r>
              <a:rPr lang="ru-RU" sz="2800" dirty="0">
                <a:solidFill>
                  <a:schemeClr val="bg1"/>
                </a:solidFill>
              </a:rPr>
              <a:t>для защиты от несанкционированного съема акустической информации путем маскирования непосредственно полезного звукового сигнала. Маскирование проводится белым шумом с корректированной спектральной </a:t>
            </a:r>
            <a:r>
              <a:rPr lang="ru-RU" sz="2800" dirty="0" smtClean="0">
                <a:solidFill>
                  <a:schemeClr val="bg1"/>
                </a:solidFill>
              </a:rPr>
              <a:t>характеристикой</a:t>
            </a:r>
          </a:p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b="1" i="1" dirty="0" smtClean="0">
                <a:solidFill>
                  <a:schemeClr val="bg1"/>
                </a:solidFill>
              </a:rPr>
              <a:t> 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Особенности защиты от </a:t>
            </a:r>
            <a:r>
              <a:rPr lang="ru-RU" sz="2800" b="1" dirty="0" err="1">
                <a:solidFill>
                  <a:schemeClr val="bg1"/>
                </a:solidFill>
              </a:rPr>
              <a:t>радиозакладок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5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</a:p>
          <a:p>
            <a:pPr marL="0" indent="0" hangingPunct="0">
              <a:lnSpc>
                <a:spcPts val="25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5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Системы </a:t>
            </a:r>
            <a:r>
              <a:rPr lang="ru-RU" sz="2800" dirty="0">
                <a:solidFill>
                  <a:schemeClr val="bg1"/>
                </a:solidFill>
              </a:rPr>
              <a:t>пространственного электромагнитного зашумления на базе генераторов шума (“Равнина-5”, “Гном-1”, “Гном-2”, “Гном-3”, “Шатер”, “Волна” и др.) не обеспечивают подавление технических каналов утечки информации методом </a:t>
            </a:r>
            <a:r>
              <a:rPr lang="ru-RU" sz="2800" u="sng" dirty="0">
                <a:solidFill>
                  <a:schemeClr val="bg1"/>
                </a:solidFill>
              </a:rPr>
              <a:t>сокрытия</a:t>
            </a:r>
            <a:r>
              <a:rPr lang="ru-RU" sz="2800" dirty="0">
                <a:solidFill>
                  <a:schemeClr val="bg1"/>
                </a:solidFill>
              </a:rPr>
              <a:t> (маскировки) опасных излучений </a:t>
            </a:r>
            <a:r>
              <a:rPr lang="ru-RU" sz="2800" u="sng" dirty="0" err="1">
                <a:solidFill>
                  <a:schemeClr val="bg1"/>
                </a:solidFill>
              </a:rPr>
              <a:t>радиозакладок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5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3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Особенности защиты от </a:t>
            </a:r>
            <a:r>
              <a:rPr lang="ru-RU" sz="2800" b="1" dirty="0" err="1">
                <a:solidFill>
                  <a:schemeClr val="bg1"/>
                </a:solidFill>
              </a:rPr>
              <a:t>радиозакладок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  Аппаратура подавления</a:t>
            </a:r>
          </a:p>
          <a:p>
            <a:pPr marL="0" indent="0" algn="ctr" hangingPunct="0">
              <a:lnSpc>
                <a:spcPts val="2500"/>
              </a:lnSpc>
              <a:buNone/>
            </a:pPr>
            <a:r>
              <a:rPr lang="ru-RU" sz="2800" u="sng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представляет собой генератор (передатчик) шумовых помех, который устанавливается в </a:t>
            </a:r>
            <a:r>
              <a:rPr lang="ru-RU" sz="2800" dirty="0" err="1">
                <a:solidFill>
                  <a:schemeClr val="bg1"/>
                </a:solidFill>
              </a:rPr>
              <a:t>зашумляемом</a:t>
            </a:r>
            <a:r>
              <a:rPr lang="ru-RU" sz="2800" dirty="0">
                <a:solidFill>
                  <a:schemeClr val="bg1"/>
                </a:solidFill>
              </a:rPr>
              <a:t> помещении.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5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При </a:t>
            </a:r>
            <a:r>
              <a:rPr lang="ru-RU" sz="2800" dirty="0">
                <a:solidFill>
                  <a:schemeClr val="bg1"/>
                </a:solidFill>
              </a:rPr>
              <a:t>этом расстояние от радиоизлучающих закладок до приемных устройств перехвата их излучений будет практически такое же, как от передатчика шумовых помех до этих подавляемых приемных устройств.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5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При </a:t>
            </a:r>
            <a:r>
              <a:rPr lang="ru-RU" sz="2800" dirty="0">
                <a:solidFill>
                  <a:schemeClr val="bg1"/>
                </a:solidFill>
              </a:rPr>
              <a:t>таком тактическом применении передатчика помех полностью снимается </a:t>
            </a:r>
            <a:r>
              <a:rPr lang="ru-RU" sz="2800" u="sng" dirty="0">
                <a:solidFill>
                  <a:schemeClr val="bg1"/>
                </a:solidFill>
              </a:rPr>
              <a:t>неопределенность </a:t>
            </a:r>
            <a:r>
              <a:rPr lang="ru-RU" sz="2800" dirty="0">
                <a:solidFill>
                  <a:schemeClr val="bg1"/>
                </a:solidFill>
              </a:rPr>
              <a:t>относительно размещения </a:t>
            </a:r>
            <a:r>
              <a:rPr lang="ru-RU" sz="2800" dirty="0" err="1" smtClean="0">
                <a:solidFill>
                  <a:schemeClr val="bg1"/>
                </a:solidFill>
              </a:rPr>
              <a:t>радиозакладок</a:t>
            </a:r>
            <a:r>
              <a:rPr lang="ru-RU" sz="2800" dirty="0" smtClean="0">
                <a:solidFill>
                  <a:schemeClr val="bg1"/>
                </a:solidFill>
              </a:rPr>
              <a:t> и обеспечивается </a:t>
            </a:r>
            <a:r>
              <a:rPr lang="ru-RU" sz="2800" dirty="0">
                <a:solidFill>
                  <a:schemeClr val="bg1"/>
                </a:solidFill>
              </a:rPr>
              <a:t>простота использования аппаратуры подавления, высокая надежность и эффективность противодействия.</a:t>
            </a:r>
          </a:p>
          <a:p>
            <a:pPr marL="0" indent="0" hangingPunct="0">
              <a:lnSpc>
                <a:spcPts val="25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2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Особенности защиты от </a:t>
            </a:r>
            <a:r>
              <a:rPr lang="ru-RU" sz="2800" b="1" dirty="0" err="1">
                <a:solidFill>
                  <a:schemeClr val="bg1"/>
                </a:solidFill>
              </a:rPr>
              <a:t>радиозакладок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Расчетное </a:t>
            </a:r>
            <a:r>
              <a:rPr lang="ru-RU" sz="2800" dirty="0">
                <a:solidFill>
                  <a:schemeClr val="bg1"/>
                </a:solidFill>
              </a:rPr>
              <a:t>значение отношения сигнал/шум на входе приемных устройств радиоперехвата, при котором исключается восстановление речевых сообщений, лежит в диапазоне 0,6–0,7.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Для подавления приемных устройств </a:t>
            </a:r>
            <a:r>
              <a:rPr lang="ru-RU" sz="2800" u="sng" dirty="0" err="1">
                <a:solidFill>
                  <a:schemeClr val="bg1"/>
                </a:solidFill>
              </a:rPr>
              <a:t>радиозакладок</a:t>
            </a:r>
            <a:r>
              <a:rPr lang="ru-RU" sz="2800" u="sng" dirty="0">
                <a:solidFill>
                  <a:schemeClr val="bg1"/>
                </a:solidFill>
              </a:rPr>
              <a:t> </a:t>
            </a:r>
            <a:r>
              <a:rPr lang="ru-RU" sz="2800" b="1" i="1" u="sng" dirty="0">
                <a:solidFill>
                  <a:schemeClr val="bg1"/>
                </a:solidFill>
              </a:rPr>
              <a:t>малой мощности</a:t>
            </a:r>
            <a:r>
              <a:rPr lang="ru-RU" sz="2800" dirty="0">
                <a:solidFill>
                  <a:schemeClr val="bg1"/>
                </a:solidFill>
              </a:rPr>
              <a:t> могут быть использованы передатчики заградительных шумовых помех, обеспечивающих требуемое значение отношения сигнал/шум, а также соблюдения санитарных норм и </a:t>
            </a:r>
            <a:r>
              <a:rPr lang="ru-RU" sz="2800" dirty="0" smtClean="0">
                <a:solidFill>
                  <a:schemeClr val="bg1"/>
                </a:solidFill>
              </a:rPr>
              <a:t>ЭМС (электро-магнитной </a:t>
            </a:r>
            <a:r>
              <a:rPr lang="ru-RU" sz="2800" dirty="0" err="1" smtClean="0">
                <a:solidFill>
                  <a:schemeClr val="bg1"/>
                </a:solidFill>
              </a:rPr>
              <a:t>совместмости</a:t>
            </a:r>
            <a:r>
              <a:rPr lang="ru-RU" sz="24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Особенности защиты от </a:t>
            </a:r>
            <a:r>
              <a:rPr lang="ru-RU" sz="2800" b="1" dirty="0" err="1">
                <a:solidFill>
                  <a:schemeClr val="bg1"/>
                </a:solidFill>
              </a:rPr>
              <a:t>радиозакладок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84514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Для </a:t>
            </a:r>
            <a:r>
              <a:rPr lang="ru-RU" sz="2800" dirty="0">
                <a:solidFill>
                  <a:schemeClr val="bg1"/>
                </a:solidFill>
              </a:rPr>
              <a:t>подавления приемных устройств </a:t>
            </a:r>
            <a:r>
              <a:rPr lang="ru-RU" sz="2800" u="sng" dirty="0" err="1">
                <a:solidFill>
                  <a:schemeClr val="bg1"/>
                </a:solidFill>
              </a:rPr>
              <a:t>радиозакладок</a:t>
            </a:r>
            <a:r>
              <a:rPr lang="ru-RU" sz="2800" u="sng" dirty="0">
                <a:solidFill>
                  <a:schemeClr val="bg1"/>
                </a:solidFill>
              </a:rPr>
              <a:t> </a:t>
            </a:r>
            <a:r>
              <a:rPr lang="ru-RU" sz="2800" b="1" i="1" u="sng" dirty="0">
                <a:solidFill>
                  <a:schemeClr val="bg1"/>
                </a:solidFill>
              </a:rPr>
              <a:t>средней и большой мощности</a:t>
            </a:r>
            <a:r>
              <a:rPr lang="ru-RU" sz="2800" dirty="0">
                <a:solidFill>
                  <a:schemeClr val="bg1"/>
                </a:solidFill>
              </a:rPr>
              <a:t> реализация передатчиков шумовых заградительных помех нецелесообразна из-за невозможности выполнения требований по ЭМС и санитарных норм, а также массогабаритных ограничений.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Поэтому </a:t>
            </a:r>
            <a:r>
              <a:rPr lang="ru-RU" sz="2800" dirty="0">
                <a:solidFill>
                  <a:schemeClr val="bg1"/>
                </a:solidFill>
              </a:rPr>
              <a:t>в таких случаях применяется помеха, “</a:t>
            </a:r>
            <a:r>
              <a:rPr lang="ru-RU" sz="2800" u="sng" dirty="0">
                <a:solidFill>
                  <a:schemeClr val="bg1"/>
                </a:solidFill>
              </a:rPr>
              <a:t>прицельная по частоте</a:t>
            </a:r>
            <a:r>
              <a:rPr lang="ru-RU" sz="2800" dirty="0" smtClean="0">
                <a:solidFill>
                  <a:schemeClr val="bg1"/>
                </a:solidFill>
              </a:rPr>
              <a:t>”</a:t>
            </a:r>
          </a:p>
          <a:p>
            <a:pPr marL="0" indent="0">
              <a:lnSpc>
                <a:spcPts val="24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Для </a:t>
            </a:r>
            <a:r>
              <a:rPr lang="ru-RU" sz="2800" dirty="0">
                <a:solidFill>
                  <a:schemeClr val="bg1"/>
                </a:solidFill>
              </a:rPr>
              <a:t>реализации помехи, “прицельной по частоте”, требуется сопряжение передатчика помех с приемным устройством поиска </a:t>
            </a:r>
            <a:r>
              <a:rPr lang="ru-RU" sz="2800" dirty="0" err="1">
                <a:solidFill>
                  <a:schemeClr val="bg1"/>
                </a:solidFill>
              </a:rPr>
              <a:t>радиозакладок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Для </a:t>
            </a:r>
            <a:r>
              <a:rPr lang="ru-RU" sz="2800" dirty="0">
                <a:solidFill>
                  <a:schemeClr val="bg1"/>
                </a:solidFill>
              </a:rPr>
              <a:t>этого целесообразно использовать </a:t>
            </a:r>
            <a:r>
              <a:rPr lang="ru-RU" sz="2800" u="sng" dirty="0" err="1" smtClean="0">
                <a:solidFill>
                  <a:schemeClr val="bg1"/>
                </a:solidFill>
              </a:rPr>
              <a:t>микропроцессороные</a:t>
            </a:r>
            <a:r>
              <a:rPr lang="ru-RU" sz="2800" dirty="0" smtClean="0">
                <a:solidFill>
                  <a:schemeClr val="bg1"/>
                </a:solidFill>
              </a:rPr>
              <a:t> приемные устройства </a:t>
            </a:r>
            <a:r>
              <a:rPr lang="ru-RU" sz="2800" dirty="0">
                <a:solidFill>
                  <a:schemeClr val="bg1"/>
                </a:solidFill>
              </a:rPr>
              <a:t>типа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AR</a:t>
            </a:r>
            <a:r>
              <a:rPr lang="ru-RU" sz="2800" dirty="0">
                <a:solidFill>
                  <a:schemeClr val="bg1"/>
                </a:solidFill>
              </a:rPr>
              <a:t>-3000</a:t>
            </a:r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AR</a:t>
            </a:r>
            <a:r>
              <a:rPr lang="ru-RU" sz="2800" dirty="0">
                <a:solidFill>
                  <a:schemeClr val="bg1"/>
                </a:solidFill>
              </a:rPr>
              <a:t> 5000, </a:t>
            </a:r>
            <a:r>
              <a:rPr lang="en-US" sz="2800" dirty="0">
                <a:solidFill>
                  <a:schemeClr val="bg1"/>
                </a:solidFill>
              </a:rPr>
              <a:t>AR</a:t>
            </a:r>
            <a:r>
              <a:rPr lang="ru-RU" sz="2800" dirty="0">
                <a:solidFill>
                  <a:schemeClr val="bg1"/>
                </a:solidFill>
              </a:rPr>
              <a:t> 8000, </a:t>
            </a:r>
            <a:r>
              <a:rPr lang="en-US" sz="2800" dirty="0">
                <a:solidFill>
                  <a:schemeClr val="bg1"/>
                </a:solidFill>
              </a:rPr>
              <a:t>AR</a:t>
            </a:r>
            <a:r>
              <a:rPr lang="ru-RU" sz="2800" dirty="0">
                <a:solidFill>
                  <a:schemeClr val="bg1"/>
                </a:solidFill>
              </a:rPr>
              <a:t> 8200 и т.д.</a:t>
            </a:r>
          </a:p>
          <a:p>
            <a:pPr marL="0" indent="0">
              <a:lnSpc>
                <a:spcPts val="24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6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от встроенных и узконаправленных микрофонов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Для защиты от </a:t>
            </a:r>
            <a:r>
              <a:rPr lang="ru-RU" sz="2800" u="sng" dirty="0">
                <a:solidFill>
                  <a:schemeClr val="bg1"/>
                </a:solidFill>
              </a:rPr>
              <a:t>узконаправленных микрофонов </a:t>
            </a:r>
            <a:r>
              <a:rPr lang="ru-RU" sz="2800" dirty="0">
                <a:solidFill>
                  <a:schemeClr val="bg1"/>
                </a:solidFill>
              </a:rPr>
              <a:t>рекомендуются следующие меры:</a:t>
            </a:r>
          </a:p>
          <a:p>
            <a:pPr lvl="0" hangingPunct="0"/>
            <a:r>
              <a:rPr lang="ru-RU" sz="2800" dirty="0">
                <a:solidFill>
                  <a:schemeClr val="bg1"/>
                </a:solidFill>
              </a:rPr>
              <a:t>при проведении совещаний следует обязательно закрывать окна и двери (лучше всего, чтобы комната для </a:t>
            </a:r>
            <a:r>
              <a:rPr lang="ru-RU" sz="2800" dirty="0" err="1">
                <a:solidFill>
                  <a:schemeClr val="bg1"/>
                </a:solidFill>
              </a:rPr>
              <a:t>совещений</a:t>
            </a:r>
            <a:r>
              <a:rPr lang="ru-RU" sz="2800" dirty="0">
                <a:solidFill>
                  <a:schemeClr val="bg1"/>
                </a:solidFill>
              </a:rPr>
              <a:t> представляла собой изолированное помещение);</a:t>
            </a:r>
          </a:p>
          <a:p>
            <a:pPr lvl="0" hangingPunct="0"/>
            <a:r>
              <a:rPr lang="ru-RU" sz="2800" dirty="0">
                <a:solidFill>
                  <a:schemeClr val="bg1"/>
                </a:solidFill>
              </a:rPr>
              <a:t>для проведения переговоров нужно выбирать помещения, стены которых не являются внешними стенами здания;</a:t>
            </a:r>
          </a:p>
          <a:p>
            <a:pPr lvl="0" hangingPunct="0"/>
            <a:r>
              <a:rPr lang="ru-RU" sz="2800" dirty="0">
                <a:solidFill>
                  <a:schemeClr val="bg1"/>
                </a:solidFill>
              </a:rPr>
              <a:t>необходимо обеспечить контроль помещений, находящихся на одном этаже с комнатой для совещаний, а также помещений, находящихся на смежных этажах.</a:t>
            </a:r>
          </a:p>
          <a:p>
            <a:pPr marL="0" indent="0" hangingPunct="0">
              <a:buNone/>
            </a:pPr>
            <a:r>
              <a:rPr lang="ru-RU" sz="2400" dirty="0" smtClean="0"/>
              <a:t>   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6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линий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algn="ctr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/>
              <a:t>  </a:t>
            </a:r>
          </a:p>
          <a:p>
            <a:pPr marL="0" indent="0" algn="ctr" hangingPunct="0">
              <a:buNone/>
            </a:pPr>
            <a:endParaRPr lang="ru-RU" sz="2400" dirty="0"/>
          </a:p>
          <a:p>
            <a:pPr marL="0" indent="0" algn="ctr" hangingPunct="0">
              <a:buNone/>
            </a:pPr>
            <a:r>
              <a:rPr lang="ru-RU" sz="2400" dirty="0" smtClean="0"/>
              <a:t> </a:t>
            </a:r>
            <a:r>
              <a:rPr lang="ru-RU" sz="2800" dirty="0">
                <a:solidFill>
                  <a:schemeClr val="bg1"/>
                </a:solidFill>
              </a:rPr>
              <a:t>Защита линии связи, выходящих за пределы охраняемых помещений или за пределы всего объекта, представляет собой очень серьезную проблему, так как эти линии чаще всего оказываются бесконтрольными, и к ним могут подключаться различные средства съема информации. </a:t>
            </a:r>
          </a:p>
          <a:p>
            <a:pPr marL="0" indent="0" algn="ctr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9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1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Основные группы ТСЗИ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анализаторы спектра;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частотомеры;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детекторы сети 220 В 50 Гц;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детекторы подключений к телефонной линии;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комплексы, обеспечивающие выполнение нескольких функций по “очистке помещений”;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программные средства защиты компьютеров и сетей;</a:t>
            </a:r>
          </a:p>
          <a:p>
            <a:pPr lvl="0"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системы и средства защиты от несанкционированного доступа, в том числе, системы биометрического доступа.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07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линий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702" y="695400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Экранирование информационных линий связи между устройствами технических средств передачи информации (ТСПИ) имеет целью, главным образом, защиты линий от наводок, создаваемых линиями связи в окружающем пространстве.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Наиболее экономичным способом экранирования является групповое размещение информационных кабелей в экранирующем изолированном коробе. 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Когда такой короб отсутствует, приходится экранировать отдельные линии связи.</a:t>
            </a:r>
          </a:p>
          <a:p>
            <a:pPr marL="0" indent="0" hangingPunct="0">
              <a:buNone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17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линий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/>
              <a:t>   </a:t>
            </a:r>
            <a:r>
              <a:rPr lang="ru-RU" sz="2800" dirty="0">
                <a:solidFill>
                  <a:schemeClr val="bg1"/>
                </a:solidFill>
              </a:rPr>
              <a:t>Для защиты линий связи от наводок необходимо разместить линию в экранирующую оплетку или фольгу, заземленную в одном месте, чтобы избежать протекания по экрану токов, вызванных </a:t>
            </a:r>
            <a:r>
              <a:rPr lang="ru-RU" sz="2800" u="sng" dirty="0" err="1">
                <a:solidFill>
                  <a:schemeClr val="bg1"/>
                </a:solidFill>
              </a:rPr>
              <a:t>неэквипотенциальностью</a:t>
            </a:r>
            <a:r>
              <a:rPr lang="ru-RU" sz="2800" dirty="0">
                <a:solidFill>
                  <a:schemeClr val="bg1"/>
                </a:solidFill>
              </a:rPr>
              <a:t> точек заземления.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Для </a:t>
            </a:r>
            <a:r>
              <a:rPr lang="ru-RU" sz="2800" dirty="0">
                <a:solidFill>
                  <a:schemeClr val="bg1"/>
                </a:solidFill>
              </a:rPr>
              <a:t>защиты линий связи от наводок необходимо </a:t>
            </a:r>
            <a:r>
              <a:rPr lang="ru-RU" sz="2800" u="sng" dirty="0">
                <a:solidFill>
                  <a:schemeClr val="bg1"/>
                </a:solidFill>
              </a:rPr>
              <a:t>минимизировать площадь контура</a:t>
            </a:r>
            <a:r>
              <a:rPr lang="ru-RU" sz="2800" dirty="0">
                <a:solidFill>
                  <a:schemeClr val="bg1"/>
                </a:solidFill>
              </a:rPr>
              <a:t>, образованного прямым и обратным проводом линии.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Если </a:t>
            </a:r>
            <a:r>
              <a:rPr lang="ru-RU" sz="2800" dirty="0">
                <a:solidFill>
                  <a:schemeClr val="bg1"/>
                </a:solidFill>
              </a:rPr>
              <a:t>линия представляет собой одиночный провод, а возвратный ток течет по некоторой заземляющей поверхности, то необходимо максимально приблизить провод к поверхности</a:t>
            </a:r>
            <a:r>
              <a:rPr lang="ru-RU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394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линий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ru-RU" sz="2800" dirty="0">
                <a:solidFill>
                  <a:schemeClr val="bg1"/>
                </a:solidFill>
              </a:rPr>
              <a:t>линия образована двумя проводами, имеет большую протяженность, то ее необходимо скрутить, образовав бифиляры (витую пару).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Линии</a:t>
            </a:r>
            <a:r>
              <a:rPr lang="ru-RU" sz="2800" dirty="0">
                <a:solidFill>
                  <a:schemeClr val="bg1"/>
                </a:solidFill>
              </a:rPr>
              <a:t>, выполненные из экранированного провода или коаксиального кабеля, по оплетке которого протекает возвратный ток, также должны отвечать требованиям минимизации площади контура линии.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линий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 </a:t>
            </a:r>
            <a:r>
              <a:rPr lang="ru-RU" sz="2400" dirty="0">
                <a:solidFill>
                  <a:schemeClr val="bg1"/>
                </a:solidFill>
              </a:rPr>
              <a:t>Наилучшую защиту одновременно от изменений напряженности электрического и магнитного полей обеспечивают информационные линии связи типа </a:t>
            </a:r>
            <a:r>
              <a:rPr lang="ru-RU" sz="2400" b="1" dirty="0">
                <a:solidFill>
                  <a:schemeClr val="bg1"/>
                </a:solidFill>
              </a:rPr>
              <a:t>экранированного бифиляра, </a:t>
            </a:r>
            <a:r>
              <a:rPr lang="ru-RU" sz="2400" b="1" dirty="0" err="1">
                <a:solidFill>
                  <a:schemeClr val="bg1"/>
                </a:solidFill>
              </a:rPr>
              <a:t>трифиляра</a:t>
            </a:r>
            <a:r>
              <a:rPr lang="ru-RU" sz="2400" dirty="0">
                <a:solidFill>
                  <a:schemeClr val="bg1"/>
                </a:solidFill>
              </a:rPr>
              <a:t> (трех скрученных вместе проводов, из которых один используется в качестве электрического экрана), </a:t>
            </a:r>
            <a:r>
              <a:rPr lang="ru-RU" sz="2400" b="1" dirty="0" err="1">
                <a:solidFill>
                  <a:schemeClr val="bg1"/>
                </a:solidFill>
              </a:rPr>
              <a:t>триаксиального</a:t>
            </a:r>
            <a:r>
              <a:rPr lang="ru-RU" sz="2400" b="1" dirty="0">
                <a:solidFill>
                  <a:schemeClr val="bg1"/>
                </a:solidFill>
              </a:rPr>
              <a:t> кабеля </a:t>
            </a:r>
            <a:r>
              <a:rPr lang="ru-RU" sz="2400" dirty="0">
                <a:solidFill>
                  <a:schemeClr val="bg1"/>
                </a:solidFill>
              </a:rPr>
              <a:t>(изолированного коаксиального кабеля, помещенного в электрический экран), экранированного плоского кабеля (плоского </a:t>
            </a:r>
            <a:r>
              <a:rPr lang="ru-RU" sz="2400" dirty="0" err="1">
                <a:solidFill>
                  <a:schemeClr val="bg1"/>
                </a:solidFill>
              </a:rPr>
              <a:t>многопроводного</a:t>
            </a:r>
            <a:r>
              <a:rPr lang="ru-RU" sz="2400" dirty="0">
                <a:solidFill>
                  <a:schemeClr val="bg1"/>
                </a:solidFill>
              </a:rPr>
              <a:t> кабеля, покрытого с одной или с обеих сторон медной фольгой).</a:t>
            </a:r>
          </a:p>
          <a:p>
            <a:pPr marL="0" indent="0" hangingPunct="0">
              <a:lnSpc>
                <a:spcPts val="24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Для </a:t>
            </a:r>
            <a:r>
              <a:rPr lang="ru-RU" sz="2400" dirty="0">
                <a:solidFill>
                  <a:schemeClr val="bg1"/>
                </a:solidFill>
              </a:rPr>
              <a:t>уменьшения магнитной и электрической связи между проводами необходимо сделать следующее:</a:t>
            </a:r>
          </a:p>
          <a:p>
            <a:pPr hangingPunct="0">
              <a:lnSpc>
                <a:spcPts val="2400"/>
              </a:lnSpc>
            </a:pPr>
            <a:r>
              <a:rPr lang="ru-RU" sz="2400" dirty="0">
                <a:solidFill>
                  <a:schemeClr val="bg1"/>
                </a:solidFill>
              </a:rPr>
              <a:t>уменьшить напряжение источника сигнала или тока;</a:t>
            </a:r>
          </a:p>
          <a:p>
            <a:pPr hangingPunct="0">
              <a:lnSpc>
                <a:spcPts val="2400"/>
              </a:lnSpc>
            </a:pPr>
            <a:r>
              <a:rPr lang="ru-RU" sz="2400" dirty="0">
                <a:solidFill>
                  <a:schemeClr val="bg1"/>
                </a:solidFill>
              </a:rPr>
              <a:t>уменьшить площадь петли;</a:t>
            </a:r>
          </a:p>
          <a:p>
            <a:pPr hangingPunct="0">
              <a:lnSpc>
                <a:spcPts val="2400"/>
              </a:lnSpc>
            </a:pPr>
            <a:r>
              <a:rPr lang="ru-RU" sz="2400" dirty="0">
                <a:solidFill>
                  <a:schemeClr val="bg1"/>
                </a:solidFill>
              </a:rPr>
              <a:t>максимально разнести цепи;</a:t>
            </a:r>
          </a:p>
          <a:p>
            <a:pPr hangingPunct="0">
              <a:lnSpc>
                <a:spcPts val="2400"/>
              </a:lnSpc>
            </a:pPr>
            <a:r>
              <a:rPr lang="ru-RU" sz="2400" dirty="0">
                <a:solidFill>
                  <a:schemeClr val="bg1"/>
                </a:solidFill>
              </a:rPr>
              <a:t>передавать сигналы постоянным током или на низких частотах;</a:t>
            </a:r>
          </a:p>
          <a:p>
            <a:pPr hangingPunct="0">
              <a:lnSpc>
                <a:spcPts val="2400"/>
              </a:lnSpc>
            </a:pPr>
            <a:r>
              <a:rPr lang="ru-RU" sz="2400" dirty="0">
                <a:solidFill>
                  <a:schemeClr val="bg1"/>
                </a:solidFill>
              </a:rPr>
              <a:t>использовать провод в магнитном экране с высокой проницаемостью;</a:t>
            </a:r>
          </a:p>
          <a:p>
            <a:pPr hangingPunct="0">
              <a:lnSpc>
                <a:spcPts val="2400"/>
              </a:lnSpc>
            </a:pPr>
            <a:r>
              <a:rPr lang="ru-RU" sz="2400" dirty="0">
                <a:solidFill>
                  <a:schemeClr val="bg1"/>
                </a:solidFill>
              </a:rPr>
              <a:t>включить в цепь дифференциальный усилитель.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30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линий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 </a:t>
            </a:r>
            <a:r>
              <a:rPr lang="ru-RU" sz="2400" dirty="0">
                <a:solidFill>
                  <a:schemeClr val="bg1"/>
                </a:solidFill>
              </a:rPr>
              <a:t>Каналы утечки информации с ограниченным доступом, возникающие за счет наводок в технических средствах передачи информации и их соединительных линиях, а также в проводах, кабелях, металлоконструкциях и других проводниках, имеющих выход за пределы контролируемой зоны, могут возникать при совместном размещении (в одном или смежных помещениях) ТСПИ и вспомогательных технических средств и систем, а именно:</a:t>
            </a:r>
          </a:p>
          <a:p>
            <a:pPr lvl="0" hangingPunct="0"/>
            <a:r>
              <a:rPr lang="ru-RU" sz="2400" dirty="0">
                <a:solidFill>
                  <a:schemeClr val="bg1"/>
                </a:solidFill>
              </a:rPr>
              <a:t>при размещении посторонних проводников в зоне действия информационных наводок от ТСПИ;</a:t>
            </a:r>
          </a:p>
          <a:p>
            <a:pPr lvl="0" hangingPunct="0"/>
            <a:r>
              <a:rPr lang="ru-RU" sz="2400" dirty="0">
                <a:solidFill>
                  <a:schemeClr val="bg1"/>
                </a:solidFill>
              </a:rPr>
              <a:t>при совместной прокладке информационных линий ТСПИ с линиями вспомогательных технических средств на сравнительно большой длине параллельного пробега (невыполнение требований по разносу между линиями ТСПИ и вспомогательных технических средств).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7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линий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Выявление наведенных сигналов проводится на границе контролируемой зоны или на коммутационных устройствах, в кроссах или распределительных шкафах, расположенных в пределах контролируемой зоны объекта. Измерение напряжения сигналов, наведенных от технических средств, речевой информации выполняется при подаче на вход ТСПИ или в их соединительные линии контрольного сигнала синусоидальной формы с частотой </a:t>
            </a:r>
            <a:r>
              <a:rPr lang="ru-RU" sz="2000" b="1" dirty="0">
                <a:solidFill>
                  <a:schemeClr val="bg1"/>
                </a:solidFill>
              </a:rPr>
              <a:t>F = 1000</a:t>
            </a:r>
            <a:r>
              <a:rPr lang="ru-RU" sz="2000" dirty="0">
                <a:solidFill>
                  <a:schemeClr val="bg1"/>
                </a:solidFill>
              </a:rPr>
              <a:t> Гц.</a:t>
            </a: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В </a:t>
            </a:r>
            <a:r>
              <a:rPr lang="ru-RU" sz="2000" dirty="0">
                <a:solidFill>
                  <a:schemeClr val="bg1"/>
                </a:solidFill>
              </a:rPr>
              <a:t>зависимости от категории обрабатываемой ТСПИ (передаваемой по специальным линиям) информации, эффективность защиты линий (подверженных влиянию), выходящих за пределы контролируемой зоны, определяется путем сравнения измеряемых значений с нормами. Нормы определяются, исходя из амплитуды подаваемого контрольного сигнала. Если выполняется условие </a:t>
            </a:r>
            <a:r>
              <a:rPr lang="ru-RU" sz="2000" b="1" dirty="0">
                <a:solidFill>
                  <a:schemeClr val="bg1"/>
                </a:solidFill>
              </a:rPr>
              <a:t>U</a:t>
            </a:r>
            <a:r>
              <a:rPr lang="ru-RU" sz="2000" b="1" baseline="-25000" dirty="0">
                <a:solidFill>
                  <a:schemeClr val="bg1"/>
                </a:solidFill>
              </a:rPr>
              <a:t>КОНТ</a:t>
            </a:r>
            <a:r>
              <a:rPr lang="ru-RU" sz="2000" b="1" dirty="0">
                <a:solidFill>
                  <a:schemeClr val="bg1"/>
                </a:solidFill>
              </a:rPr>
              <a:t> ≤ U</a:t>
            </a:r>
            <a:r>
              <a:rPr lang="ru-RU" sz="2000" b="1" baseline="-25000" dirty="0">
                <a:solidFill>
                  <a:schemeClr val="bg1"/>
                </a:solidFill>
              </a:rPr>
              <a:t>Н</a:t>
            </a:r>
            <a:r>
              <a:rPr lang="ru-RU" sz="2000" dirty="0">
                <a:solidFill>
                  <a:schemeClr val="bg1"/>
                </a:solidFill>
              </a:rPr>
              <a:t>, можно сделать вывод, что исследуемая линия обладает достаточной защищенностью от утечки речевой информации за счет наводок. Если указанное условие не выполняется, то необходимо принять дополнительные меры защиты (например, </a:t>
            </a:r>
            <a:r>
              <a:rPr lang="ru-RU" sz="2000" dirty="0" err="1">
                <a:solidFill>
                  <a:schemeClr val="bg1"/>
                </a:solidFill>
              </a:rPr>
              <a:t>зашумить</a:t>
            </a:r>
            <a:r>
              <a:rPr lang="ru-RU" sz="2000" dirty="0">
                <a:solidFill>
                  <a:schemeClr val="bg1"/>
                </a:solidFill>
              </a:rPr>
              <a:t> исследуемые линии).</a:t>
            </a: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Для </a:t>
            </a:r>
            <a:r>
              <a:rPr lang="ru-RU" sz="2000" dirty="0">
                <a:solidFill>
                  <a:schemeClr val="bg1"/>
                </a:solidFill>
              </a:rPr>
              <a:t>контроля состояния линии связи используются различные индикаторы как пассивные, так и активные. Они позволяют определить как параллельное подключение к линии, так и последовательное.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654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Пассивная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7321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Все системы защиты телефонных линий делятся на пассивные и активные.</a:t>
            </a: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К </a:t>
            </a:r>
            <a:r>
              <a:rPr lang="ru-RU" sz="2000" dirty="0">
                <a:solidFill>
                  <a:schemeClr val="bg1"/>
                </a:solidFill>
              </a:rPr>
              <a:t>средствам пассивной защиты относятся фильтры и другие приспособления, предназначенные для срыва некоторых видов прослушивания помещений с помощью телефонных линий, находящихся в режиме отбоя. Эти средства могут устанавливаться в разрыв телефонной линии или встраиваться непосредственно в цепи телефонного аппарата.</a:t>
            </a:r>
          </a:p>
          <a:p>
            <a:pPr marL="0" indent="0" hangingPunct="0">
              <a:buNone/>
            </a:pPr>
            <a:r>
              <a:rPr lang="ru-RU" sz="2000" dirty="0">
                <a:solidFill>
                  <a:schemeClr val="bg1"/>
                </a:solidFill>
              </a:rPr>
              <a:t>Положительные свойства:</a:t>
            </a:r>
          </a:p>
          <a:p>
            <a:pPr hangingPunct="0"/>
            <a:r>
              <a:rPr lang="ru-RU" sz="2000" dirty="0">
                <a:solidFill>
                  <a:schemeClr val="bg1"/>
                </a:solidFill>
              </a:rPr>
              <a:t>предотвращение перехвата речевой информации методом ВЧ-навязывания;</a:t>
            </a:r>
          </a:p>
          <a:p>
            <a:pPr hangingPunct="0"/>
            <a:r>
              <a:rPr lang="ru-RU" sz="2000" dirty="0">
                <a:solidFill>
                  <a:schemeClr val="bg1"/>
                </a:solidFill>
              </a:rPr>
              <a:t>предотвращение перехвата речевой информации из-за утечки микро-ЭДС звонковой цепи;</a:t>
            </a:r>
          </a:p>
          <a:p>
            <a:pPr hangingPunct="0"/>
            <a:r>
              <a:rPr lang="ru-RU" sz="2000" dirty="0">
                <a:solidFill>
                  <a:schemeClr val="bg1"/>
                </a:solidFill>
              </a:rPr>
              <a:t>предотвращение перехвата с помощью микрофонов, передающих речевую информацию по телефонной линии в длинноволновом диапазоне, при условии правильного размещения фильтра телефонной линии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Недостатком </a:t>
            </a:r>
            <a:r>
              <a:rPr lang="ru-RU" sz="2000" dirty="0">
                <a:solidFill>
                  <a:schemeClr val="bg1"/>
                </a:solidFill>
              </a:rPr>
              <a:t>средств пассивной защиты является то, что они не защищают от остальных систем перехвата.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77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Пассивная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37321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800" dirty="0">
                <a:solidFill>
                  <a:schemeClr val="bg1"/>
                </a:solidFill>
              </a:rPr>
              <a:t>Помимо указанных, широко применяются различные </a:t>
            </a:r>
            <a:r>
              <a:rPr lang="ru-RU" sz="2800" b="1" i="1" u="sng" dirty="0">
                <a:solidFill>
                  <a:schemeClr val="bg1"/>
                </a:solidFill>
              </a:rPr>
              <a:t>индикаторные приборы</a:t>
            </a:r>
            <a:r>
              <a:rPr lang="ru-RU" sz="2800" dirty="0">
                <a:solidFill>
                  <a:schemeClr val="bg1"/>
                </a:solidFill>
              </a:rPr>
              <a:t>. Принцип действия индикаторных устройств основан на измерении и анализе параметров телефонных линий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Основными параметрами, которые наиболее просто поддаются контролю, являются значение </a:t>
            </a:r>
            <a:r>
              <a:rPr lang="ru-RU" sz="2800" i="1" u="sng" dirty="0">
                <a:solidFill>
                  <a:schemeClr val="bg1"/>
                </a:solidFill>
              </a:rPr>
              <a:t>постоянной составляющей напряжения в лини</a:t>
            </a:r>
            <a:r>
              <a:rPr lang="ru-RU" sz="2800" i="1" dirty="0">
                <a:solidFill>
                  <a:schemeClr val="bg1"/>
                </a:solidFill>
              </a:rPr>
              <a:t>и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ru-RU" sz="2800" u="sng" dirty="0">
                <a:solidFill>
                  <a:schemeClr val="bg1"/>
                </a:solidFill>
              </a:rPr>
              <a:t>величина </a:t>
            </a:r>
            <a:r>
              <a:rPr lang="ru-RU" sz="2800" i="1" u="sng" dirty="0" smtClean="0">
                <a:solidFill>
                  <a:schemeClr val="bg1"/>
                </a:solidFill>
              </a:rPr>
              <a:t>постоянного тока</a:t>
            </a:r>
            <a:r>
              <a:rPr lang="ru-RU" sz="2800" i="1" dirty="0" smtClean="0">
                <a:solidFill>
                  <a:schemeClr val="bg1"/>
                </a:solidFill>
              </a:rPr>
              <a:t>, возникающего в линии во время разговора</a:t>
            </a:r>
            <a:r>
              <a:rPr lang="ru-RU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49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Пассивная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</a:t>
            </a:r>
            <a:r>
              <a:rPr lang="ru-RU" sz="20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Кроме </a:t>
            </a:r>
            <a:r>
              <a:rPr lang="ru-RU" sz="2800" dirty="0">
                <a:solidFill>
                  <a:schemeClr val="bg1"/>
                </a:solidFill>
              </a:rPr>
              <a:t>того, анализу могут быть подвергнуты измерения </a:t>
            </a:r>
            <a:r>
              <a:rPr lang="ru-RU" sz="2800" u="sng" dirty="0">
                <a:solidFill>
                  <a:schemeClr val="bg1"/>
                </a:solidFill>
              </a:rPr>
              <a:t>активной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ru-RU" sz="2800" u="sng" dirty="0">
                <a:solidFill>
                  <a:schemeClr val="bg1"/>
                </a:solidFill>
              </a:rPr>
              <a:t>реактивной составляющей комплексного сопротивления линии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ru-RU" sz="2800" u="sng" dirty="0">
                <a:solidFill>
                  <a:schemeClr val="bg1"/>
                </a:solidFill>
              </a:rPr>
              <a:t>изменения напряжения</a:t>
            </a:r>
            <a:r>
              <a:rPr lang="ru-RU" sz="2800" dirty="0">
                <a:solidFill>
                  <a:schemeClr val="bg1"/>
                </a:solidFill>
              </a:rPr>
              <a:t> в момент снятия трубки.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более сложных приборах производится анализ не только постоянной, но и переменной составляющей сигнала.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На </a:t>
            </a:r>
            <a:r>
              <a:rPr lang="ru-RU" sz="2800" dirty="0">
                <a:solidFill>
                  <a:schemeClr val="bg1"/>
                </a:solidFill>
              </a:rPr>
              <a:t>основе проведенных измерений прибор принимает решение о наличии несанкционированных подключений или просто сигнализирует об изменении параметров линии. Именно использование </a:t>
            </a:r>
            <a:r>
              <a:rPr lang="ru-RU" sz="2800" u="sng" dirty="0">
                <a:solidFill>
                  <a:schemeClr val="bg1"/>
                </a:solidFill>
              </a:rPr>
              <a:t>достаточно сложного алгоритма</a:t>
            </a:r>
            <a:r>
              <a:rPr lang="ru-RU" sz="2800" dirty="0">
                <a:solidFill>
                  <a:schemeClr val="bg1"/>
                </a:solidFill>
              </a:rPr>
              <a:t> принятия решения и отличает анализатор от простого индикатора.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28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20080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Пассивная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800" dirty="0">
                <a:solidFill>
                  <a:schemeClr val="bg1"/>
                </a:solidFill>
              </a:rPr>
              <a:t>А</a:t>
            </a:r>
            <a:r>
              <a:rPr lang="ru-RU" sz="2800" dirty="0" smtClean="0">
                <a:solidFill>
                  <a:schemeClr val="bg1"/>
                </a:solidFill>
              </a:rPr>
              <a:t>нализаторы </a:t>
            </a:r>
            <a:r>
              <a:rPr lang="ru-RU" sz="2800" dirty="0">
                <a:solidFill>
                  <a:schemeClr val="bg1"/>
                </a:solidFill>
              </a:rPr>
              <a:t>и индикаторы имеют и целый ряд существенных </a:t>
            </a:r>
            <a:r>
              <a:rPr lang="ru-RU" sz="2800" dirty="0" smtClean="0">
                <a:solidFill>
                  <a:schemeClr val="bg1"/>
                </a:solidFill>
              </a:rPr>
              <a:t>недостатков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О</a:t>
            </a:r>
            <a:r>
              <a:rPr lang="ru-RU" sz="2800" dirty="0" smtClean="0">
                <a:solidFill>
                  <a:schemeClr val="bg1"/>
                </a:solidFill>
              </a:rPr>
              <a:t>тсутствуют </a:t>
            </a:r>
            <a:r>
              <a:rPr lang="ru-RU" sz="2800" dirty="0">
                <a:solidFill>
                  <a:schemeClr val="bg1"/>
                </a:solidFill>
              </a:rPr>
              <a:t>четкие критерии для установления факта наличия несанкционированного подключения.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Телефонные </a:t>
            </a:r>
            <a:r>
              <a:rPr lang="ru-RU" sz="2800" dirty="0">
                <a:solidFill>
                  <a:schemeClr val="bg1"/>
                </a:solidFill>
              </a:rPr>
              <a:t>линии (особенно отечественные) далеко не идеальны. Даже в спецификации на стандартные параметры сигналов городских АТС предусмотрен большой разброс.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Кроме </a:t>
            </a:r>
            <a:r>
              <a:rPr lang="ru-RU" sz="2800" dirty="0">
                <a:solidFill>
                  <a:schemeClr val="bg1"/>
                </a:solidFill>
              </a:rPr>
              <a:t>того, параметры меняются в зависимости от времени суток, загруженности АТС, колебаний напряжения в электросети, влажности и температуры.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lnSpc>
                <a:spcPts val="21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Сильно </a:t>
            </a:r>
            <a:r>
              <a:rPr lang="ru-RU" sz="2800" dirty="0">
                <a:solidFill>
                  <a:schemeClr val="bg1"/>
                </a:solidFill>
              </a:rPr>
              <a:t>влияют и различного вида наводки.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2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2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 </a:t>
            </a:r>
          </a:p>
          <a:p>
            <a:pPr marL="0" indent="0" hangingPunct="0">
              <a:lnSpc>
                <a:spcPts val="22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Задача </a:t>
            </a:r>
            <a:r>
              <a:rPr lang="ru-RU" sz="2800" dirty="0">
                <a:solidFill>
                  <a:schemeClr val="bg1"/>
                </a:solidFill>
              </a:rPr>
              <a:t>технической контрразведки усложняется тем, что, как правило, неизвестно, какое конкретное техническое устройство контроля информации применено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2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Классификация </a:t>
            </a:r>
            <a:r>
              <a:rPr lang="ru-RU" sz="2800" dirty="0">
                <a:solidFill>
                  <a:schemeClr val="bg1"/>
                </a:solidFill>
              </a:rPr>
              <a:t>устройств поиска технических средств разведки может быть следующей.</a:t>
            </a:r>
          </a:p>
          <a:p>
            <a:pPr marL="0" lvl="0" indent="0" hangingPunct="0">
              <a:lnSpc>
                <a:spcPts val="2200"/>
              </a:lnSpc>
              <a:buNone/>
            </a:pPr>
            <a:r>
              <a:rPr lang="ru-RU" sz="2800" b="1" u="sng" dirty="0">
                <a:solidFill>
                  <a:schemeClr val="bg1"/>
                </a:solidFill>
              </a:rPr>
              <a:t>Устройства поиска активного типа:</a:t>
            </a:r>
          </a:p>
          <a:p>
            <a:pPr lvl="0" hangingPunct="0">
              <a:lnSpc>
                <a:spcPts val="2200"/>
              </a:lnSpc>
            </a:pPr>
            <a:r>
              <a:rPr lang="ru-RU" sz="2800" dirty="0">
                <a:solidFill>
                  <a:schemeClr val="bg1"/>
                </a:solidFill>
              </a:rPr>
              <a:t>нелинейные локаторы (исследуют отклик на воздействие электромагнитным полем);</a:t>
            </a:r>
          </a:p>
          <a:p>
            <a:pPr lvl="0" hangingPunct="0">
              <a:lnSpc>
                <a:spcPts val="2200"/>
              </a:lnSpc>
            </a:pPr>
            <a:r>
              <a:rPr lang="ru-RU" sz="2800" dirty="0">
                <a:solidFill>
                  <a:schemeClr val="bg1"/>
                </a:solidFill>
              </a:rPr>
              <a:t>рентгенметры (просвечивают с помощью рентгеновской аппаратуры);</a:t>
            </a:r>
          </a:p>
          <a:p>
            <a:pPr lvl="0" hangingPunct="0">
              <a:lnSpc>
                <a:spcPts val="2200"/>
              </a:lnSpc>
            </a:pPr>
            <a:r>
              <a:rPr lang="ru-RU" sz="2800" dirty="0" err="1">
                <a:solidFill>
                  <a:schemeClr val="bg1"/>
                </a:solidFill>
              </a:rPr>
              <a:t>магнито</a:t>
            </a:r>
            <a:r>
              <a:rPr lang="ru-RU" sz="2800" dirty="0">
                <a:solidFill>
                  <a:schemeClr val="bg1"/>
                </a:solidFill>
              </a:rPr>
              <a:t>-резонансные локаторы (используют явление ориентации молекул в магнитном поле).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7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20080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Пассивная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</a:t>
            </a:r>
            <a:r>
              <a:rPr lang="ru-RU" sz="2800" dirty="0">
                <a:solidFill>
                  <a:schemeClr val="bg1"/>
                </a:solidFill>
              </a:rPr>
              <a:t>А</a:t>
            </a:r>
            <a:r>
              <a:rPr lang="ru-RU" sz="2800" dirty="0" smtClean="0">
                <a:solidFill>
                  <a:schemeClr val="bg1"/>
                </a:solidFill>
              </a:rPr>
              <a:t>нализаторы </a:t>
            </a:r>
            <a:r>
              <a:rPr lang="ru-RU" sz="2800" dirty="0">
                <a:solidFill>
                  <a:schemeClr val="bg1"/>
                </a:solidFill>
              </a:rPr>
              <a:t>и индикаторы имеют и целый ряд существенных </a:t>
            </a:r>
            <a:r>
              <a:rPr lang="ru-RU" sz="2800" dirty="0" smtClean="0">
                <a:solidFill>
                  <a:schemeClr val="bg1"/>
                </a:solidFill>
              </a:rPr>
              <a:t>недостатков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hangingPunct="0">
              <a:lnSpc>
                <a:spcPts val="21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Высока вероятность ложных срабатываний. Более надежными оказываются те приборы, которые просто фиксируют изменения того или иного параметра, предоставляя принимать решение самому пользователю.</a:t>
            </a:r>
          </a:p>
          <a:p>
            <a:pPr hangingPunct="0">
              <a:lnSpc>
                <a:spcPts val="21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Самым </a:t>
            </a:r>
            <a:r>
              <a:rPr lang="ru-RU" sz="2800" dirty="0">
                <a:solidFill>
                  <a:schemeClr val="bg1"/>
                </a:solidFill>
              </a:rPr>
              <a:t>большим недостатком анализаторов является то, что они могут зафиксировать только небольшую часть устройств перехвата из богатого арсенала злоумышленников.</a:t>
            </a:r>
          </a:p>
          <a:p>
            <a:pPr hangingPunct="0">
              <a:lnSpc>
                <a:spcPts val="2100"/>
              </a:lnSpc>
            </a:pPr>
            <a:r>
              <a:rPr lang="ru-RU" sz="2800" dirty="0">
                <a:solidFill>
                  <a:schemeClr val="bg1"/>
                </a:solidFill>
              </a:rPr>
              <a:t>П</a:t>
            </a:r>
            <a:r>
              <a:rPr lang="ru-RU" sz="2800" dirty="0" smtClean="0">
                <a:solidFill>
                  <a:schemeClr val="bg1"/>
                </a:solidFill>
              </a:rPr>
              <a:t>очти </a:t>
            </a:r>
            <a:r>
              <a:rPr lang="ru-RU" sz="2800" dirty="0">
                <a:solidFill>
                  <a:schemeClr val="bg1"/>
                </a:solidFill>
              </a:rPr>
              <a:t>все анализаторы устроены так, что при их установке требуется балансировка под параметры линии. Если при этой операции на линии уже была установлена закладка, то она обнаружена не будет.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61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Активная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94928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</a:t>
            </a:r>
            <a:r>
              <a:rPr lang="ru-RU" sz="2800" dirty="0">
                <a:solidFill>
                  <a:schemeClr val="bg1"/>
                </a:solidFill>
              </a:rPr>
              <a:t>Приборы для постановки </a:t>
            </a:r>
            <a:r>
              <a:rPr lang="ru-RU" sz="2800" b="1" u="sng" dirty="0">
                <a:solidFill>
                  <a:schemeClr val="bg1"/>
                </a:solidFill>
              </a:rPr>
              <a:t>активной заградительной </a:t>
            </a:r>
            <a:r>
              <a:rPr lang="ru-RU" sz="2800" b="1" u="sng" dirty="0" smtClean="0">
                <a:solidFill>
                  <a:schemeClr val="bg1"/>
                </a:solidFill>
              </a:rPr>
              <a:t>помехи </a:t>
            </a:r>
            <a:r>
              <a:rPr lang="ru-RU" sz="2800" dirty="0">
                <a:solidFill>
                  <a:schemeClr val="bg1"/>
                </a:solidFill>
              </a:rPr>
              <a:t>предназначены для защиты телефонных линий практически от всех видов прослушивающих устройств.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Достигается </a:t>
            </a:r>
            <a:r>
              <a:rPr lang="ru-RU" sz="2800" dirty="0">
                <a:solidFill>
                  <a:schemeClr val="bg1"/>
                </a:solidFill>
              </a:rPr>
              <a:t>это путем подачи в линию дополнительных сигналов (заградительной помехи) и изменения стандартных параметров телефонной линии (обычно в разумных пределах изменяется постоянная составляющая напряжения в линии и ток в ней) во всех режимах работы.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 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3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Активная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94928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Чтобы </a:t>
            </a:r>
            <a:r>
              <a:rPr lang="ru-RU" sz="2800" dirty="0">
                <a:solidFill>
                  <a:schemeClr val="bg1"/>
                </a:solidFill>
              </a:rPr>
              <a:t>помехи не очень сильно мешали разговору, они </a:t>
            </a:r>
            <a:r>
              <a:rPr lang="ru-RU" sz="2800" u="sng" dirty="0">
                <a:solidFill>
                  <a:schemeClr val="bg1"/>
                </a:solidFill>
              </a:rPr>
              <a:t>компенсируются</a:t>
            </a:r>
            <a:r>
              <a:rPr lang="ru-RU" sz="2800" dirty="0">
                <a:solidFill>
                  <a:schemeClr val="bg1"/>
                </a:solidFill>
              </a:rPr>
              <a:t> перед подачей на телефонный аппарат владельца.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Во </a:t>
            </a:r>
            <a:r>
              <a:rPr lang="ru-RU" sz="2800" dirty="0">
                <a:solidFill>
                  <a:schemeClr val="bg1"/>
                </a:solidFill>
              </a:rPr>
              <a:t>избежание неудобств для удаленного абонента помехи подбираются из сигналов, которые затухают в процессе прохождения по линии или легко фильтруются абонентским комплектом аппаратуры городской АТС.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 Для </a:t>
            </a:r>
            <a:r>
              <a:rPr lang="ru-RU" sz="2800" dirty="0">
                <a:solidFill>
                  <a:schemeClr val="bg1"/>
                </a:solidFill>
              </a:rPr>
              <a:t>“хорошего” воздействия помехи на аппаратуру перехвата ее уровень обычно в несколько раз, а иногда и на порядки превосходит уровень речевого сигнала в линии.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94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Активная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8856984" cy="558924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Не смотря на высокою эффективность </a:t>
            </a:r>
            <a:r>
              <a:rPr lang="ru-RU" sz="2800" dirty="0">
                <a:solidFill>
                  <a:schemeClr val="bg1"/>
                </a:solidFill>
              </a:rPr>
              <a:t>защиты, обеспечиваемой постановщиками заградительной помехи, </a:t>
            </a:r>
            <a:r>
              <a:rPr lang="ru-RU" sz="2800" dirty="0" smtClean="0">
                <a:solidFill>
                  <a:schemeClr val="bg1"/>
                </a:solidFill>
              </a:rPr>
              <a:t>и </a:t>
            </a:r>
            <a:r>
              <a:rPr lang="ru-RU" sz="2800" dirty="0">
                <a:solidFill>
                  <a:schemeClr val="bg1"/>
                </a:solidFill>
              </a:rPr>
              <a:t>им присущи некоторые </a:t>
            </a:r>
            <a:r>
              <a:rPr lang="ru-RU" sz="2800" b="1" i="1" dirty="0" smtClean="0">
                <a:solidFill>
                  <a:schemeClr val="bg1"/>
                </a:solidFill>
              </a:rPr>
              <a:t>недостатки</a:t>
            </a:r>
            <a:r>
              <a:rPr lang="en-US" sz="2800" b="1" i="1" dirty="0" smtClean="0">
                <a:solidFill>
                  <a:schemeClr val="bg1"/>
                </a:solidFill>
              </a:rPr>
              <a:t>: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Постановщики заградительных помех обеспечивают защиту телефонной линии только на участке от самого прибора, к которому подключается штепсель телефонного аппарата, до городской АТС.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Поэтому </a:t>
            </a:r>
            <a:r>
              <a:rPr lang="ru-RU" sz="2800" dirty="0">
                <a:solidFill>
                  <a:schemeClr val="bg1"/>
                </a:solidFill>
              </a:rPr>
              <a:t>остается опасность перехвата информации со стороны незащищенной линии противоположного </a:t>
            </a:r>
            <a:r>
              <a:rPr lang="ru-RU" sz="2800" dirty="0" smtClean="0">
                <a:solidFill>
                  <a:schemeClr val="bg1"/>
                </a:solidFill>
              </a:rPr>
              <a:t>абонента.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08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Активная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856984" cy="60212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Они не защищают от аппаратуры прослушивания, установленной </a:t>
            </a:r>
            <a:r>
              <a:rPr lang="ru-RU" sz="2800" i="1" dirty="0" smtClean="0">
                <a:solidFill>
                  <a:schemeClr val="bg1"/>
                </a:solidFill>
              </a:rPr>
              <a:t>непосредственно на АТС</a:t>
            </a:r>
            <a:r>
              <a:rPr lang="ru-RU" sz="2800" dirty="0" smtClean="0">
                <a:solidFill>
                  <a:schemeClr val="bg1"/>
                </a:solidFill>
              </a:rPr>
              <a:t>. Не защищают они и от </a:t>
            </a:r>
            <a:r>
              <a:rPr lang="ru-RU" sz="2800" i="1" dirty="0" smtClean="0">
                <a:solidFill>
                  <a:schemeClr val="bg1"/>
                </a:solidFill>
              </a:rPr>
              <a:t>специальной аппаратуры</a:t>
            </a:r>
            <a:r>
              <a:rPr lang="ru-RU" sz="2800" dirty="0" smtClean="0">
                <a:solidFill>
                  <a:schemeClr val="bg1"/>
                </a:solidFill>
              </a:rPr>
              <a:t>, и от аппаратуры, применяемой </a:t>
            </a:r>
            <a:r>
              <a:rPr lang="ru-RU" sz="2800" i="1" dirty="0" smtClean="0">
                <a:solidFill>
                  <a:schemeClr val="bg1"/>
                </a:solidFill>
              </a:rPr>
              <a:t>стационарно</a:t>
            </a:r>
            <a:r>
              <a:rPr lang="ru-RU" sz="2800" dirty="0" smtClean="0">
                <a:solidFill>
                  <a:schemeClr val="bg1"/>
                </a:solidFill>
              </a:rPr>
              <a:t>. Однако подобная аппаратура имеется только у профессионалов из спецслужб и недоступна большинству злоумышленников.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Недостатки постановщиков помех, можно скомпенсировать обеспечением </a:t>
            </a:r>
            <a:r>
              <a:rPr lang="ru-RU" sz="2800" u="sng" dirty="0" smtClean="0">
                <a:solidFill>
                  <a:schemeClr val="bg1"/>
                </a:solidFill>
              </a:rPr>
              <a:t>комплексного подхода </a:t>
            </a:r>
            <a:r>
              <a:rPr lang="ru-RU" sz="2800" dirty="0" smtClean="0">
                <a:solidFill>
                  <a:schemeClr val="bg1"/>
                </a:solidFill>
              </a:rPr>
              <a:t>к решению проблемы защиты телефонных линий. Для этого в состав приборов вводятся </a:t>
            </a:r>
            <a:r>
              <a:rPr lang="ru-RU" sz="2800" u="sng" dirty="0" smtClean="0">
                <a:solidFill>
                  <a:schemeClr val="bg1"/>
                </a:solidFill>
              </a:rPr>
              <a:t>системы для обнаружения несанкционированных подключений</a:t>
            </a:r>
            <a:r>
              <a:rPr lang="ru-RU" sz="2800" dirty="0" smtClean="0">
                <a:solidFill>
                  <a:schemeClr val="bg1"/>
                </a:solidFill>
              </a:rPr>
              <a:t>. 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25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Активная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87727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Лучшие </a:t>
            </a:r>
            <a:r>
              <a:rPr lang="ru-RU" sz="2800" dirty="0">
                <a:solidFill>
                  <a:schemeClr val="bg1"/>
                </a:solidFill>
              </a:rPr>
              <a:t>образцы приборов защиты позволяют вести борьбу со всем спектром существующей на сегодняшний день малогабаритной техники перехвата, в том числе предназначенной для перехвата речевой информации из </a:t>
            </a:r>
            <a:r>
              <a:rPr lang="ru-RU" sz="2800" dirty="0" smtClean="0">
                <a:solidFill>
                  <a:schemeClr val="bg1"/>
                </a:solidFill>
              </a:rPr>
              <a:t>помещения </a:t>
            </a:r>
            <a:r>
              <a:rPr lang="ru-RU" sz="2800" dirty="0">
                <a:solidFill>
                  <a:schemeClr val="bg1"/>
                </a:solidFill>
              </a:rPr>
              <a:t>в промежутках между телефонными переговорами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51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Активная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87727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Малогабаритные </a:t>
            </a:r>
            <a:r>
              <a:rPr lang="ru-RU" sz="2800" dirty="0">
                <a:solidFill>
                  <a:schemeClr val="bg1"/>
                </a:solidFill>
              </a:rPr>
              <a:t>технические средства перехвата не могут противостоять постановщикам заградительных </a:t>
            </a:r>
            <a:r>
              <a:rPr lang="ru-RU" sz="2800" dirty="0" smtClean="0">
                <a:solidFill>
                  <a:schemeClr val="bg1"/>
                </a:solidFill>
              </a:rPr>
              <a:t>помех по следующим причинам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457200" lvl="0" indent="-457200" hangingPunct="0">
              <a:lnSpc>
                <a:spcPts val="2000"/>
              </a:lnSpc>
              <a:buFont typeface="+mj-lt"/>
              <a:buAutoNum type="arabicPeriod"/>
            </a:pPr>
            <a:r>
              <a:rPr lang="ru-RU" sz="2800" i="1" u="sng" dirty="0">
                <a:solidFill>
                  <a:schemeClr val="bg1"/>
                </a:solidFill>
              </a:rPr>
              <a:t>Необходимо обеспечить высокую стабильность частоты несущей при достаточно высокой мощности передатчика в условиях: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широкого диапазона рабочих температур;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широкого диапазона изменяющегося напряжения по телефонной линии;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невозможности отбора большого тока из телефонной линии;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обеспечения минимальных побочных излучений;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обеспечения минимальных излучений на кратных гармониках;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минимально возможной длины антенны;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внесения минимальных нелинейностей в телефонную линию.</a:t>
            </a: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0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Активная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609329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457200" lvl="0" indent="-457200" hangingPunct="0">
              <a:lnSpc>
                <a:spcPts val="2000"/>
              </a:lnSpc>
              <a:buFont typeface="+mj-lt"/>
              <a:buAutoNum type="arabicPeriod" startAt="2"/>
            </a:pPr>
            <a:r>
              <a:rPr lang="ru-RU" sz="2800" dirty="0">
                <a:solidFill>
                  <a:schemeClr val="bg1"/>
                </a:solidFill>
              </a:rPr>
              <a:t>Необходимо обеспечить </a:t>
            </a:r>
            <a:r>
              <a:rPr lang="ru-RU" sz="2800" u="sng" dirty="0">
                <a:solidFill>
                  <a:schemeClr val="bg1"/>
                </a:solidFill>
              </a:rPr>
              <a:t>живучесть передатчика </a:t>
            </a:r>
            <a:r>
              <a:rPr lang="ru-RU" sz="2800" dirty="0">
                <a:solidFill>
                  <a:schemeClr val="bg1"/>
                </a:solidFill>
              </a:rPr>
              <a:t>в условиях прохождения через него вызывных сигналов высокой амплитуды.</a:t>
            </a:r>
          </a:p>
          <a:p>
            <a:pPr marL="457200" lvl="0" indent="-457200" hangingPunct="0">
              <a:lnSpc>
                <a:spcPts val="2000"/>
              </a:lnSpc>
              <a:buFont typeface="+mj-lt"/>
              <a:buAutoNum type="arabicPeriod" startAt="2"/>
            </a:pPr>
            <a:r>
              <a:rPr lang="ru-RU" sz="2800" dirty="0">
                <a:solidFill>
                  <a:schemeClr val="bg1"/>
                </a:solidFill>
              </a:rPr>
              <a:t>Необходимо обеспечить хорошее </a:t>
            </a:r>
            <a:r>
              <a:rPr lang="ru-RU" sz="2800" u="sng" dirty="0">
                <a:solidFill>
                  <a:schemeClr val="bg1"/>
                </a:solidFill>
              </a:rPr>
              <a:t>качество и громкость передачи звука</a:t>
            </a:r>
            <a:r>
              <a:rPr lang="ru-RU" sz="2800" dirty="0">
                <a:solidFill>
                  <a:schemeClr val="bg1"/>
                </a:solidFill>
              </a:rPr>
              <a:t> притом, что качество и уровень сигнала на разных линиях существенно различаются.</a:t>
            </a:r>
          </a:p>
          <a:p>
            <a:pPr marL="457200" lvl="0" indent="-457200" hangingPunct="0">
              <a:lnSpc>
                <a:spcPts val="2000"/>
              </a:lnSpc>
              <a:buFont typeface="+mj-lt"/>
              <a:buAutoNum type="arabicPeriod" startAt="2"/>
            </a:pPr>
            <a:r>
              <a:rPr lang="ru-RU" sz="2800" dirty="0">
                <a:solidFill>
                  <a:schemeClr val="bg1"/>
                </a:solidFill>
              </a:rPr>
              <a:t>Необходимо обеспечить </a:t>
            </a:r>
            <a:r>
              <a:rPr lang="ru-RU" sz="2800" u="sng" dirty="0">
                <a:solidFill>
                  <a:schemeClr val="bg1"/>
                </a:solidFill>
              </a:rPr>
              <a:t>устойчивую работу </a:t>
            </a:r>
            <a:r>
              <a:rPr lang="ru-RU" sz="2800" dirty="0">
                <a:solidFill>
                  <a:schemeClr val="bg1"/>
                </a:solidFill>
              </a:rPr>
              <a:t>передатчика в условиях возможных внешних паразитных электрических и электромагнитных наводок.</a:t>
            </a:r>
          </a:p>
          <a:p>
            <a:pPr marL="457200" lvl="0" indent="-457200" hangingPunct="0">
              <a:lnSpc>
                <a:spcPts val="2000"/>
              </a:lnSpc>
              <a:buFont typeface="+mj-lt"/>
              <a:buAutoNum type="arabicPeriod" startAt="2"/>
            </a:pPr>
            <a:r>
              <a:rPr lang="ru-RU" sz="2800" dirty="0">
                <a:solidFill>
                  <a:schemeClr val="bg1"/>
                </a:solidFill>
              </a:rPr>
              <a:t>Необходимо обеспечить </a:t>
            </a:r>
            <a:r>
              <a:rPr lang="ru-RU" sz="2800" u="sng" dirty="0">
                <a:solidFill>
                  <a:schemeClr val="bg1"/>
                </a:solidFill>
              </a:rPr>
              <a:t>минимальные</a:t>
            </a:r>
            <a:r>
              <a:rPr lang="ru-RU" sz="2800" dirty="0">
                <a:solidFill>
                  <a:schemeClr val="bg1"/>
                </a:solidFill>
              </a:rPr>
              <a:t> размеры передатчика и удобство его установки.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</a:t>
            </a:r>
            <a:r>
              <a:rPr lang="ru-RU" sz="2800" dirty="0" smtClean="0">
                <a:solidFill>
                  <a:schemeClr val="bg1"/>
                </a:solidFill>
              </a:rPr>
              <a:t>Примером постановщика </a:t>
            </a:r>
            <a:r>
              <a:rPr lang="ru-RU" sz="2800" dirty="0">
                <a:solidFill>
                  <a:schemeClr val="bg1"/>
                </a:solidFill>
              </a:rPr>
              <a:t>заградительных помех </a:t>
            </a:r>
            <a:r>
              <a:rPr lang="ru-RU" sz="2800" dirty="0" smtClean="0">
                <a:solidFill>
                  <a:schemeClr val="bg1"/>
                </a:solidFill>
              </a:rPr>
              <a:t>является прибор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“Базальт”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  Схема </a:t>
            </a:r>
            <a:r>
              <a:rPr lang="ru-RU" sz="2800" dirty="0">
                <a:solidFill>
                  <a:schemeClr val="bg1"/>
                </a:solidFill>
              </a:rPr>
              <a:t>включения постановщика помех типа “Базальт</a:t>
            </a:r>
            <a:r>
              <a:rPr lang="ru-RU" sz="2800" dirty="0" smtClean="0">
                <a:solidFill>
                  <a:schemeClr val="bg1"/>
                </a:solidFill>
              </a:rPr>
              <a:t>” 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9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Методы и средства защиты телефонных </a:t>
            </a:r>
            <a:r>
              <a:rPr lang="ru-RU" sz="2400" b="1" dirty="0" smtClean="0">
                <a:solidFill>
                  <a:schemeClr val="bg1"/>
                </a:solidFill>
              </a:rPr>
              <a:t>линий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/>
              <a:t>Активная </a:t>
            </a:r>
            <a:r>
              <a:rPr lang="ru-RU" sz="2400" b="1" dirty="0"/>
              <a:t>защита</a:t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877272"/>
          </a:xfrm>
        </p:spPr>
        <p:txBody>
          <a:bodyPr>
            <a:noAutofit/>
          </a:bodyPr>
          <a:lstStyle/>
          <a:p>
            <a:pPr marL="0" indent="0" algn="ctr" hangingPunct="0">
              <a:lnSpc>
                <a:spcPts val="2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Схема включения постановщика помех типа “Базальт” </a:t>
            </a: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 descr="029316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067913" cy="50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60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Методы контроля проводных линий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87727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ru-RU" sz="2000" dirty="0" smtClean="0"/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Методы </a:t>
            </a:r>
            <a:r>
              <a:rPr lang="ru-RU" sz="2800" dirty="0">
                <a:solidFill>
                  <a:schemeClr val="bg1"/>
                </a:solidFill>
              </a:rPr>
              <a:t>контроля проводных линий, как слаботочных (телефон­ных линий, систем охранной и пожарной сигнализации и т.д.), так и си­ловых, основаны на выявлении в них информационных сигналов (низкочастотных и высокочастотных) и измерении параметров линий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Методы </a:t>
            </a:r>
            <a:r>
              <a:rPr lang="ru-RU" sz="2800" dirty="0">
                <a:solidFill>
                  <a:schemeClr val="bg1"/>
                </a:solidFill>
              </a:rPr>
              <a:t>контроля телефонных линий, как правило, основаны на том, что любое подключение к ним вызывает изменение электрических параметров линий: </a:t>
            </a:r>
            <a:r>
              <a:rPr lang="ru-RU" sz="2800" u="sng" dirty="0">
                <a:solidFill>
                  <a:schemeClr val="bg1"/>
                </a:solidFill>
              </a:rPr>
              <a:t>амплитуд напряжения и тока в линии</a:t>
            </a:r>
            <a:r>
              <a:rPr lang="ru-RU" sz="2800" dirty="0">
                <a:solidFill>
                  <a:schemeClr val="bg1"/>
                </a:solidFill>
              </a:rPr>
              <a:t>, а также значений </a:t>
            </a:r>
            <a:r>
              <a:rPr lang="ru-RU" sz="2800" u="sng" dirty="0">
                <a:solidFill>
                  <a:schemeClr val="bg1"/>
                </a:solidFill>
              </a:rPr>
              <a:t>емкости, индуктивности, активного и реактивного сопротивлений линии. </a:t>
            </a:r>
            <a:endParaRPr lang="ru-RU" sz="2800" u="sng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В </a:t>
            </a:r>
            <a:r>
              <a:rPr lang="ru-RU" sz="2800" dirty="0">
                <a:solidFill>
                  <a:schemeClr val="bg1"/>
                </a:solidFill>
              </a:rPr>
              <a:t>зависимости от способа подключения </a:t>
            </a:r>
            <a:r>
              <a:rPr lang="ru-RU" sz="2800" u="sng" dirty="0">
                <a:solidFill>
                  <a:schemeClr val="bg1"/>
                </a:solidFill>
              </a:rPr>
              <a:t>закладного </a:t>
            </a:r>
            <a:r>
              <a:rPr lang="ru-RU" sz="2800" dirty="0">
                <a:solidFill>
                  <a:schemeClr val="bg1"/>
                </a:solidFill>
              </a:rPr>
              <a:t>устройства к телефонной линии (последовательного, в разрыв одного из проводов телефонного кабеля, или параллельного), степень его влияния на изменение параметров линии будет различной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 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9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2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Классификация устройств поиска технических средств </a:t>
            </a:r>
            <a:r>
              <a:rPr lang="ru-RU" sz="2800" dirty="0" smtClean="0">
                <a:solidFill>
                  <a:schemeClr val="bg1"/>
                </a:solidFill>
              </a:rPr>
              <a:t>разведки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  <a:p>
            <a:pPr marL="0" lvl="0" indent="0" hangingPunct="0">
              <a:lnSpc>
                <a:spcPts val="2200"/>
              </a:lnSpc>
              <a:buNone/>
            </a:pPr>
            <a:endParaRPr lang="en-US" sz="2800" b="1" u="sng" dirty="0" smtClean="0">
              <a:solidFill>
                <a:schemeClr val="bg1"/>
              </a:solidFill>
            </a:endParaRPr>
          </a:p>
          <a:p>
            <a:pPr marL="0" lvl="0" indent="0" hangingPunct="0">
              <a:lnSpc>
                <a:spcPts val="2200"/>
              </a:lnSpc>
              <a:buNone/>
            </a:pPr>
            <a:r>
              <a:rPr lang="ru-RU" sz="2800" b="1" u="sng" dirty="0" smtClean="0">
                <a:solidFill>
                  <a:schemeClr val="bg1"/>
                </a:solidFill>
              </a:rPr>
              <a:t>Устройства </a:t>
            </a:r>
            <a:r>
              <a:rPr lang="ru-RU" sz="2800" b="1" u="sng" dirty="0">
                <a:solidFill>
                  <a:schemeClr val="bg1"/>
                </a:solidFill>
              </a:rPr>
              <a:t>поиска пассивного типа:</a:t>
            </a:r>
          </a:p>
          <a:p>
            <a:pPr lvl="0" hangingPunct="0">
              <a:lnSpc>
                <a:spcPts val="2200"/>
              </a:lnSpc>
            </a:pPr>
            <a:r>
              <a:rPr lang="ru-RU" sz="2800" dirty="0">
                <a:solidFill>
                  <a:schemeClr val="bg1"/>
                </a:solidFill>
              </a:rPr>
              <a:t>металлоискатели;</a:t>
            </a:r>
          </a:p>
          <a:p>
            <a:pPr lvl="0" hangingPunct="0">
              <a:lnSpc>
                <a:spcPts val="2200"/>
              </a:lnSpc>
            </a:pPr>
            <a:r>
              <a:rPr lang="ru-RU" sz="2800" dirty="0" err="1">
                <a:solidFill>
                  <a:schemeClr val="bg1"/>
                </a:solidFill>
              </a:rPr>
              <a:t>тепловизоры</a:t>
            </a:r>
            <a:r>
              <a:rPr lang="ru-RU" sz="2800" dirty="0">
                <a:solidFill>
                  <a:schemeClr val="bg1"/>
                </a:solidFill>
              </a:rPr>
              <a:t>;</a:t>
            </a:r>
          </a:p>
          <a:p>
            <a:pPr lvl="0" hangingPunct="0">
              <a:lnSpc>
                <a:spcPts val="2200"/>
              </a:lnSpc>
            </a:pPr>
            <a:r>
              <a:rPr lang="ru-RU" sz="2800" dirty="0">
                <a:solidFill>
                  <a:schemeClr val="bg1"/>
                </a:solidFill>
              </a:rPr>
              <a:t>устройства и системы поиска по электромагнитному излучению;</a:t>
            </a:r>
          </a:p>
          <a:p>
            <a:pPr lvl="0" hangingPunct="0">
              <a:lnSpc>
                <a:spcPts val="2200"/>
              </a:lnSpc>
            </a:pPr>
            <a:r>
              <a:rPr lang="ru-RU" sz="2800" dirty="0">
                <a:solidFill>
                  <a:schemeClr val="bg1"/>
                </a:solidFill>
              </a:rPr>
              <a:t>устройства поиска по изменению параметров телефонной линии (напряжения, индуктивности, емкости, добротности);</a:t>
            </a:r>
          </a:p>
          <a:p>
            <a:pPr lvl="0" hangingPunct="0">
              <a:lnSpc>
                <a:spcPts val="2200"/>
              </a:lnSpc>
            </a:pPr>
            <a:r>
              <a:rPr lang="ru-RU" sz="2800" dirty="0">
                <a:solidFill>
                  <a:schemeClr val="bg1"/>
                </a:solidFill>
              </a:rPr>
              <a:t>устройства поиска по изменению магнитного поля (детекторы записывающей аппаратуры).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58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0811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Методы контроля проводных линий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87727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lnSpc>
                <a:spcPts val="2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Подключение </a:t>
            </a:r>
            <a:r>
              <a:rPr lang="ru-RU" sz="2800" dirty="0">
                <a:solidFill>
                  <a:schemeClr val="bg1"/>
                </a:solidFill>
              </a:rPr>
              <a:t>средств съема информации к магистральному кабе­лю (как наружному, так и внутреннему) маловероятно.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Наиболее </a:t>
            </a:r>
            <a:r>
              <a:rPr lang="ru-RU" sz="2800" dirty="0">
                <a:solidFill>
                  <a:schemeClr val="bg1"/>
                </a:solidFill>
              </a:rPr>
              <a:t>уязви­мыми местами подключения являются: </a:t>
            </a:r>
            <a:endParaRPr lang="ru-RU" sz="2800" dirty="0" smtClean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входной </a:t>
            </a:r>
            <a:r>
              <a:rPr lang="ru-RU" sz="2800" dirty="0">
                <a:solidFill>
                  <a:schemeClr val="bg1"/>
                </a:solidFill>
              </a:rPr>
              <a:t>распределительный щит, </a:t>
            </a:r>
            <a:endParaRPr lang="ru-RU" sz="2800" dirty="0" smtClean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внутренние </a:t>
            </a:r>
            <a:r>
              <a:rPr lang="ru-RU" sz="2800" dirty="0">
                <a:solidFill>
                  <a:schemeClr val="bg1"/>
                </a:solidFill>
              </a:rPr>
              <a:t>распределительные </a:t>
            </a:r>
            <a:r>
              <a:rPr lang="ru-RU" sz="2800" dirty="0" smtClean="0">
                <a:solidFill>
                  <a:schemeClr val="bg1"/>
                </a:solidFill>
              </a:rPr>
              <a:t>колодки,</a:t>
            </a:r>
          </a:p>
          <a:p>
            <a:pPr hangingPunct="0">
              <a:lnSpc>
                <a:spcPts val="2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открытые </a:t>
            </a:r>
            <a:r>
              <a:rPr lang="ru-RU" sz="2800" dirty="0">
                <a:solidFill>
                  <a:schemeClr val="bg1"/>
                </a:solidFill>
              </a:rPr>
              <a:t>участки из </a:t>
            </a:r>
            <a:r>
              <a:rPr lang="ru-RU" sz="2800" dirty="0" smtClean="0">
                <a:solidFill>
                  <a:schemeClr val="bg1"/>
                </a:solidFill>
              </a:rPr>
              <a:t>провода, </a:t>
            </a:r>
          </a:p>
          <a:p>
            <a:pPr hangingPunct="0">
              <a:lnSpc>
                <a:spcPts val="2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телефонные </a:t>
            </a:r>
            <a:r>
              <a:rPr lang="ru-RU" sz="2800" dirty="0">
                <a:solidFill>
                  <a:schemeClr val="bg1"/>
                </a:solidFill>
              </a:rPr>
              <a:t>розетки и аппараты.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Наличие </a:t>
            </a:r>
            <a:r>
              <a:rPr lang="ru-RU" sz="2800" dirty="0">
                <a:solidFill>
                  <a:schemeClr val="bg1"/>
                </a:solidFill>
              </a:rPr>
              <a:t>совре­менных внутренних мини-АТС не влияет на указанную ситуацию.</a:t>
            </a: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5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085584" cy="6926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Методы контроля проводных линий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609329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300"/>
              </a:lnSpc>
              <a:buNone/>
            </a:pPr>
            <a:r>
              <a:rPr lang="ru-RU" sz="2000" dirty="0" smtClean="0"/>
              <a:t>    </a:t>
            </a:r>
            <a:endParaRPr lang="ru-RU" sz="2000" dirty="0" smtClean="0"/>
          </a:p>
          <a:p>
            <a:pPr marL="0" indent="0" hangingPunct="0">
              <a:lnSpc>
                <a:spcPts val="23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3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контроля линий связи необходимо иметь ее схему и “паспорт”.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3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На </a:t>
            </a:r>
            <a:r>
              <a:rPr lang="ru-RU" sz="2800" dirty="0">
                <a:solidFill>
                  <a:schemeClr val="bg1"/>
                </a:solidFill>
              </a:rPr>
              <a:t>схеме (выполненной в масштабе) графически или в виде таблицы указываются все санкционированные соединения: распределительные коробки, щиты, параллельные отводы, блокираторы и т.п. с указанием дальности от розетки до соединений.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3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Под </a:t>
            </a:r>
            <a:r>
              <a:rPr lang="ru-RU" sz="2800" dirty="0">
                <a:solidFill>
                  <a:schemeClr val="bg1"/>
                </a:solidFill>
              </a:rPr>
              <a:t>“паспортом” обычно понима­ются измеренные параметры линии.</a:t>
            </a:r>
          </a:p>
          <a:p>
            <a:pPr marL="0" indent="0" hangingPunct="0">
              <a:lnSpc>
                <a:spcPts val="23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Лишь </a:t>
            </a:r>
            <a:r>
              <a:rPr lang="ru-RU" sz="2800" dirty="0">
                <a:solidFill>
                  <a:schemeClr val="bg1"/>
                </a:solidFill>
              </a:rPr>
              <a:t>при наличии схемы и “паспорта” производится контроль ли­нии техническими средствами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3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endParaRPr lang="ru-RU" sz="2000" dirty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9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085584" cy="6926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Методы контроля проводных линий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609329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3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ru-RU" sz="2800" dirty="0">
                <a:solidFill>
                  <a:schemeClr val="bg1"/>
                </a:solidFill>
              </a:rPr>
              <a:t>линия предварительно была очищена и паспортизована, то одним из способов выявления подключаемых к линии средств съема информации является </a:t>
            </a:r>
            <a:r>
              <a:rPr lang="ru-RU" sz="2800" b="1" i="1" u="sng" dirty="0">
                <a:solidFill>
                  <a:schemeClr val="bg1"/>
                </a:solidFill>
              </a:rPr>
              <a:t>измерение электрофизических параметров </a:t>
            </a:r>
            <a:r>
              <a:rPr lang="ru-RU" sz="2800" b="1" i="1" dirty="0">
                <a:solidFill>
                  <a:schemeClr val="bg1"/>
                </a:solidFill>
              </a:rPr>
              <a:t>линии</a:t>
            </a:r>
            <a:r>
              <a:rPr lang="ru-RU" sz="2800" dirty="0">
                <a:solidFill>
                  <a:schemeClr val="bg1"/>
                </a:solidFill>
              </a:rPr>
              <a:t>, к которым относятся емкость, индуктивность и сопротивление линии.</a:t>
            </a:r>
          </a:p>
          <a:p>
            <a:pPr marL="0" indent="0" hangingPunct="0">
              <a:lnSpc>
                <a:spcPts val="23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По </a:t>
            </a:r>
            <a:r>
              <a:rPr lang="ru-RU" sz="2800" dirty="0">
                <a:solidFill>
                  <a:schemeClr val="bg1"/>
                </a:solidFill>
              </a:rPr>
              <a:t>этому методу измеряются </a:t>
            </a:r>
            <a:r>
              <a:rPr lang="ru-RU" sz="2800" b="1" i="1" u="sng" dirty="0">
                <a:solidFill>
                  <a:schemeClr val="bg1"/>
                </a:solidFill>
              </a:rPr>
              <a:t>общая емкость линии</a:t>
            </a:r>
            <a:r>
              <a:rPr lang="ru-RU" sz="2800" b="1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от телефонно­го аппарата до распределительного щита и </a:t>
            </a:r>
            <a:r>
              <a:rPr lang="ru-RU" sz="2800" b="1" i="1" u="sng" dirty="0">
                <a:solidFill>
                  <a:schemeClr val="bg1"/>
                </a:solidFill>
              </a:rPr>
              <a:t>сопротивление линии</a:t>
            </a:r>
            <a:r>
              <a:rPr lang="ru-RU" sz="2800" b="1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при ее отключении (размыкании) и замыкании на распредели­тельном щитке.</a:t>
            </a:r>
          </a:p>
          <a:p>
            <a:pPr marL="0" indent="0" hangingPunct="0">
              <a:lnSpc>
                <a:spcPts val="23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В </a:t>
            </a:r>
            <a:r>
              <a:rPr lang="ru-RU" sz="2800" dirty="0">
                <a:solidFill>
                  <a:schemeClr val="bg1"/>
                </a:solidFill>
              </a:rPr>
              <a:t>дальнейшем контроль линии заключается в периодической про­верке ее электрофизических параметров.</a:t>
            </a:r>
          </a:p>
          <a:p>
            <a:pPr marL="0" indent="0" hangingPunct="0">
              <a:lnSpc>
                <a:spcPts val="23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К </a:t>
            </a:r>
            <a:r>
              <a:rPr lang="ru-RU" sz="2800" dirty="0">
                <a:solidFill>
                  <a:schemeClr val="bg1"/>
                </a:solidFill>
              </a:rPr>
              <a:t>типовым устройствам контроля параметров телефонной линии относится </a:t>
            </a:r>
            <a:r>
              <a:rPr lang="ru-RU" sz="2800" u="sng" dirty="0">
                <a:solidFill>
                  <a:schemeClr val="bg1"/>
                </a:solidFill>
              </a:rPr>
              <a:t>телефонное проверочное устройство </a:t>
            </a:r>
            <a:r>
              <a:rPr lang="ru-RU" sz="2800" b="1" u="sng" dirty="0">
                <a:solidFill>
                  <a:schemeClr val="bg1"/>
                </a:solidFill>
              </a:rPr>
              <a:t>ТПУ-5</a:t>
            </a:r>
            <a:r>
              <a:rPr lang="ru-RU" sz="2800" u="sng" dirty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3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085584" cy="6926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Методы контроля проводных линий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60932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i="1" dirty="0">
                <a:solidFill>
                  <a:schemeClr val="bg1"/>
                </a:solidFill>
              </a:rPr>
              <a:t> </a:t>
            </a:r>
            <a:r>
              <a:rPr lang="ru-RU" sz="2000" i="1" dirty="0" smtClean="0">
                <a:solidFill>
                  <a:schemeClr val="bg1"/>
                </a:solidFill>
              </a:rPr>
              <a:t>   </a:t>
            </a:r>
            <a:r>
              <a:rPr lang="ru-RU" sz="2800" i="1" dirty="0" smtClean="0">
                <a:solidFill>
                  <a:schemeClr val="bg1"/>
                </a:solidFill>
              </a:rPr>
              <a:t>Наиболее </a:t>
            </a:r>
            <a:r>
              <a:rPr lang="ru-RU" sz="2800" i="1" dirty="0">
                <a:solidFill>
                  <a:schemeClr val="bg1"/>
                </a:solidFill>
              </a:rPr>
              <a:t>эффективным способом</a:t>
            </a:r>
            <a:r>
              <a:rPr lang="ru-RU" sz="2800" dirty="0">
                <a:solidFill>
                  <a:schemeClr val="bg1"/>
                </a:solidFill>
              </a:rPr>
              <a:t> обнаружения подключаемых к телефонной линии средств съема информации является использование </a:t>
            </a:r>
            <a:r>
              <a:rPr lang="ru-RU" sz="2800" b="1" u="sng" dirty="0">
                <a:solidFill>
                  <a:schemeClr val="bg1"/>
                </a:solidFill>
              </a:rPr>
              <a:t>локаторов проводных линий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Методы </a:t>
            </a:r>
            <a:r>
              <a:rPr lang="ru-RU" sz="2800" dirty="0">
                <a:solidFill>
                  <a:schemeClr val="bg1"/>
                </a:solidFill>
              </a:rPr>
              <a:t>определения факта негласного подключения к линии с использованием нелинейного локатора будут определяться принципами его функционирования.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59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085584" cy="6926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Методы контроля проводных линий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60932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Например</a:t>
            </a:r>
            <a:r>
              <a:rPr lang="ru-RU" sz="2800" dirty="0">
                <a:solidFill>
                  <a:schemeClr val="bg1"/>
                </a:solidFill>
              </a:rPr>
              <a:t>, при применении нелинейного локатора </a:t>
            </a:r>
            <a:r>
              <a:rPr lang="ru-RU" sz="2800" b="1" u="sng" dirty="0">
                <a:solidFill>
                  <a:schemeClr val="bg1"/>
                </a:solidFill>
              </a:rPr>
              <a:t>“Визир</a:t>
            </a:r>
            <a:r>
              <a:rPr lang="ru-RU" sz="2800" b="1" u="sng" dirty="0" smtClean="0">
                <a:solidFill>
                  <a:schemeClr val="bg1"/>
                </a:solidFill>
              </a:rPr>
              <a:t>”</a:t>
            </a:r>
            <a:r>
              <a:rPr lang="ru-RU" sz="2800" b="1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можно установить только факт негласного подключения к линии средства съема информа­ции, а при использовании локатора телефонных линий </a:t>
            </a:r>
            <a:r>
              <a:rPr lang="ru-RU" sz="2800" b="1" u="sng" dirty="0">
                <a:solidFill>
                  <a:schemeClr val="bg1"/>
                </a:solidFill>
              </a:rPr>
              <a:t>“Бор-1” </a:t>
            </a:r>
            <a:r>
              <a:rPr lang="ru-RU" sz="2800" dirty="0">
                <a:solidFill>
                  <a:schemeClr val="bg1"/>
                </a:solidFill>
              </a:rPr>
              <a:t>возмож­но определение и дальности до места подключения закладного устрой­ства с ошибкой 2–5 м, что значительно облегчает визуальный поиск и сокращает его время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Аналогичным </a:t>
            </a:r>
            <a:r>
              <a:rPr lang="ru-RU" sz="2800" dirty="0">
                <a:solidFill>
                  <a:schemeClr val="bg1"/>
                </a:solidFill>
              </a:rPr>
              <a:t>образом проводится </a:t>
            </a:r>
            <a:r>
              <a:rPr lang="ru-RU" sz="2800" b="1" i="1" u="sng" dirty="0">
                <a:solidFill>
                  <a:schemeClr val="bg1"/>
                </a:solidFill>
              </a:rPr>
              <a:t>анализ силовых линий</a:t>
            </a:r>
            <a:r>
              <a:rPr lang="ru-RU" sz="2800" dirty="0">
                <a:solidFill>
                  <a:schemeClr val="bg1"/>
                </a:solidFill>
              </a:rPr>
              <a:t>. При их проверке необходимо строго соблюдать правила электробезопасно­сти. Данный вид работ необходимо проводить двумя операторами.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11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85584" cy="47667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Методы контроля проводных линий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45333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800" dirty="0">
                <a:solidFill>
                  <a:schemeClr val="bg1"/>
                </a:solidFill>
              </a:rPr>
              <a:t>После обследования линии нелинейным локатором измеряются ее параметры (сопротивление и емкость) при разомкнутом и замкнутом состояниях.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Измерение </a:t>
            </a:r>
            <a:r>
              <a:rPr lang="ru-RU" sz="2800" b="1" i="1" u="sng" dirty="0">
                <a:solidFill>
                  <a:schemeClr val="bg1"/>
                </a:solidFill>
              </a:rPr>
              <a:t>тока утечки</a:t>
            </a:r>
            <a:r>
              <a:rPr lang="ru-RU" sz="2800" b="1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электросиловой линии производится без ее отключения от источника питающего напряжения. Но при этом от линии должны быть отключены все электрические и осветительные приборы (легальные нагрузки).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Данные </a:t>
            </a:r>
            <a:r>
              <a:rPr lang="ru-RU" sz="2800" dirty="0">
                <a:solidFill>
                  <a:schemeClr val="bg1"/>
                </a:solidFill>
              </a:rPr>
              <a:t>измерений заносятся в </a:t>
            </a:r>
            <a:r>
              <a:rPr lang="ru-RU" sz="2800" u="sng" dirty="0">
                <a:solidFill>
                  <a:schemeClr val="bg1"/>
                </a:solidFill>
              </a:rPr>
              <a:t>“паспорт” </a:t>
            </a:r>
            <a:r>
              <a:rPr lang="ru-RU" sz="2800" dirty="0">
                <a:solidFill>
                  <a:schemeClr val="bg1"/>
                </a:solidFill>
              </a:rPr>
              <a:t>линии. Для измерения в линии тока утечки может использоваться прибор </a:t>
            </a:r>
            <a:r>
              <a:rPr lang="ru-RU" sz="2800" b="1" dirty="0">
                <a:solidFill>
                  <a:schemeClr val="bg1"/>
                </a:solidFill>
              </a:rPr>
              <a:t>ТСМ-03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21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85584" cy="47667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Методы контроля проводных линий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выявления проводных линий, к которым подключены </a:t>
            </a:r>
            <a:r>
              <a:rPr lang="ru-RU" sz="2800" b="1" u="sng" dirty="0">
                <a:solidFill>
                  <a:schemeClr val="bg1"/>
                </a:solidFill>
              </a:rPr>
              <a:t>“пассивные” </a:t>
            </a:r>
            <a:r>
              <a:rPr lang="ru-RU" sz="2800" b="1" i="1" u="sng" dirty="0">
                <a:solidFill>
                  <a:schemeClr val="bg1"/>
                </a:solidFill>
              </a:rPr>
              <a:t>микрофоны</a:t>
            </a:r>
            <a:r>
              <a:rPr lang="ru-RU" sz="2800" dirty="0">
                <a:solidFill>
                  <a:schemeClr val="bg1"/>
                </a:solidFill>
              </a:rPr>
              <a:t>, используются поисковые приборы, </a:t>
            </a:r>
            <a:r>
              <a:rPr lang="ru-RU" sz="2800" dirty="0" smtClean="0">
                <a:solidFill>
                  <a:schemeClr val="bg1"/>
                </a:solidFill>
              </a:rPr>
              <a:t>с высокочувствительными </a:t>
            </a:r>
            <a:r>
              <a:rPr lang="ru-RU" sz="2800" dirty="0">
                <a:solidFill>
                  <a:schemeClr val="bg1"/>
                </a:solidFill>
              </a:rPr>
              <a:t>усилителями низкой частоты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К таким средствам контроля относятся: </a:t>
            </a:r>
            <a:endParaRPr lang="ru-RU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поисковые </a:t>
            </a:r>
            <a:r>
              <a:rPr lang="ru-RU" sz="2800" dirty="0">
                <a:solidFill>
                  <a:schemeClr val="bg1"/>
                </a:solidFill>
              </a:rPr>
              <a:t>приборы ПСЧ-5, СРМ-700, ТСМ-О3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акустический спектральный коррелятор OSR-5000 “OSCOR”, </a:t>
            </a:r>
            <a:endParaRPr lang="ru-RU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специальные </a:t>
            </a:r>
            <a:r>
              <a:rPr lang="ru-RU" sz="2800" dirty="0">
                <a:solidFill>
                  <a:schemeClr val="bg1"/>
                </a:solidFill>
              </a:rPr>
              <a:t>низкочастотные усилители “Хорда”, “Бумеранг” и </a:t>
            </a:r>
            <a:r>
              <a:rPr lang="ru-RU" sz="2800" dirty="0" err="1" smtClean="0">
                <a:solidFill>
                  <a:schemeClr val="bg1"/>
                </a:solidFill>
              </a:rPr>
              <a:t>др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5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85584" cy="476672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Методы контроля проводных линий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Для </a:t>
            </a:r>
            <a:r>
              <a:rPr lang="ru-RU" sz="2800" dirty="0">
                <a:solidFill>
                  <a:schemeClr val="bg1"/>
                </a:solidFill>
              </a:rPr>
              <a:t>проверки проводных линий на наличие в них </a:t>
            </a:r>
            <a:r>
              <a:rPr lang="ru-RU" sz="2800" b="1" i="1" u="sng" dirty="0">
                <a:solidFill>
                  <a:schemeClr val="bg1"/>
                </a:solidFill>
              </a:rPr>
              <a:t>сигналов вы­сокой частоты, модулированных информационным сигналом</a:t>
            </a:r>
            <a:r>
              <a:rPr lang="ru-RU" sz="2800" dirty="0">
                <a:solidFill>
                  <a:schemeClr val="bg1"/>
                </a:solidFill>
              </a:rPr>
              <a:t>, исполь­зуются: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индикаторы </a:t>
            </a:r>
            <a:r>
              <a:rPr lang="ru-RU" sz="2800" dirty="0">
                <a:solidFill>
                  <a:schemeClr val="bg1"/>
                </a:solidFill>
              </a:rPr>
              <a:t>поля типа D-008, СРМ-700, </a:t>
            </a:r>
            <a:endParaRPr lang="ru-RU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поисковые </a:t>
            </a:r>
            <a:r>
              <a:rPr lang="ru-RU" sz="2800" dirty="0">
                <a:solidFill>
                  <a:schemeClr val="bg1"/>
                </a:solidFill>
              </a:rPr>
              <a:t>приборы типа ПСЧ-5, ТСМ-ОЗ, </a:t>
            </a:r>
            <a:r>
              <a:rPr lang="ru-RU" sz="2800" dirty="0" err="1">
                <a:solidFill>
                  <a:schemeClr val="bg1"/>
                </a:solidFill>
              </a:rPr>
              <a:t>Scanlock</a:t>
            </a:r>
            <a:r>
              <a:rPr lang="ru-RU" sz="2800" dirty="0">
                <a:solidFill>
                  <a:schemeClr val="bg1"/>
                </a:solidFill>
              </a:rPr>
              <a:t> ECM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программно-аппаратные комплек­сы типа АРК-Д1_12, “КРОНА-4” и др.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7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665312"/>
          </a:xfrm>
        </p:spPr>
        <p:txBody>
          <a:bodyPr>
            <a:noAutofit/>
          </a:bodyPr>
          <a:lstStyle/>
          <a:p>
            <a:pPr hangingPunct="0">
              <a:lnSpc>
                <a:spcPts val="2200"/>
              </a:lnSpc>
            </a:pPr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Защита факсимильных 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</a:rPr>
              <a:t>телефонных</a:t>
            </a:r>
            <a:r>
              <a:rPr lang="ru-RU" sz="2400" b="1" dirty="0">
                <a:solidFill>
                  <a:schemeClr val="bg1"/>
                </a:solidFill>
              </a:rPr>
              <a:t> аппаратов </a:t>
            </a:r>
            <a:r>
              <a:rPr lang="ru-RU" sz="2400" b="1" dirty="0" smtClean="0">
                <a:solidFill>
                  <a:schemeClr val="bg1"/>
                </a:solidFill>
              </a:rPr>
              <a:t>и</a:t>
            </a:r>
            <a:r>
              <a:rPr lang="ru-RU" sz="2400" b="1" dirty="0">
                <a:solidFill>
                  <a:schemeClr val="bg1"/>
                </a:solidFill>
              </a:rPr>
              <a:t> </a:t>
            </a:r>
            <a:r>
              <a:rPr lang="ru-RU" sz="2400" b="1" dirty="0" smtClean="0">
                <a:solidFill>
                  <a:schemeClr val="bg1"/>
                </a:solidFill>
              </a:rPr>
              <a:t>концентраторов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/>
              <a:t/>
            </a:r>
            <a:br>
              <a:rPr lang="ru-RU" sz="2400" b="1" dirty="0"/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60932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Как всякое электронное устройство, телефонный аппарат (ТА), факсимильный аппарат (ФА), телефонный концентратор (ТК) и линии, соединяющие ТА, ФА или ТК с телефонными линиями связи, излучают достаточно высокие уровни поля в диапазоне частот вплоть до 150 МГц. Кроме того, сравнительно большие напряжения излучения возникают между корпусом аппарата и отходящими от него линейными проводами. </a:t>
            </a: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Для </a:t>
            </a:r>
            <a:r>
              <a:rPr lang="ru-RU" sz="2000" dirty="0">
                <a:solidFill>
                  <a:schemeClr val="bg1"/>
                </a:solidFill>
              </a:rPr>
              <a:t>того чтобы полностью подавить все виды излучений, создаваемых ТА, необходимо отфильтровать излучения в отходящих от аппарата линейных проводах и проводах микротелефона, а также обеспечить достаточную экранировку внутренней схемы ТА. Экранировка и фильтрация всех отходящих от аппарата проводов возможны только при значительной переработке конструкции ТА и изменении его электрических параметров. Из всего сказанного следует вывод — чтобы защитить ТА, необходимо выполнить следующие мероприятия:</a:t>
            </a: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защитить цепь микротелефона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защитить цепь звонка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защитить двухпроводную линию телефонной сети.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418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665312"/>
          </a:xfrm>
        </p:spPr>
        <p:txBody>
          <a:bodyPr>
            <a:noAutofit/>
          </a:bodyPr>
          <a:lstStyle/>
          <a:p>
            <a:pPr hangingPunct="0">
              <a:lnSpc>
                <a:spcPts val="2200"/>
              </a:lnSpc>
            </a:pPr>
            <a:r>
              <a:rPr lang="ru-RU" sz="2400" b="1" dirty="0" smtClean="0">
                <a:solidFill>
                  <a:schemeClr val="bg1"/>
                </a:solidFill>
              </a:rPr>
              <a:t/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Защита факсимильных и телефонных аппаратов, </a:t>
            </a:r>
            <a:r>
              <a:rPr lang="ru-RU" sz="2400" b="1" dirty="0" smtClean="0">
                <a:solidFill>
                  <a:schemeClr val="bg1"/>
                </a:solidFill>
              </a:rPr>
              <a:t>концентраторов</a:t>
            </a:r>
            <a:r>
              <a:rPr lang="ru-RU" sz="2400" b="1" dirty="0">
                <a:solidFill>
                  <a:schemeClr val="bg1"/>
                </a:solidFill>
              </a:rPr>
              <a:t/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/>
            </a:r>
            <a:br>
              <a:rPr lang="ru-RU" sz="2400" b="1" dirty="0">
                <a:solidFill>
                  <a:schemeClr val="bg1"/>
                </a:solidFill>
              </a:rPr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94928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r>
              <a:rPr lang="ru-RU" sz="2400" dirty="0">
                <a:solidFill>
                  <a:schemeClr val="bg1"/>
                </a:solidFill>
              </a:rPr>
              <a:t>При прокладке любых кабелей внутри помещений необходимо учитывать следующие закономерности:</a:t>
            </a:r>
          </a:p>
          <a:p>
            <a:pPr hangingPunct="0"/>
            <a:r>
              <a:rPr lang="ru-RU" sz="2400" dirty="0">
                <a:solidFill>
                  <a:schemeClr val="bg1"/>
                </a:solidFill>
              </a:rPr>
              <a:t>все кабели должны быть в экранирующей оплетке;</a:t>
            </a:r>
          </a:p>
          <a:p>
            <a:pPr hangingPunct="0"/>
            <a:r>
              <a:rPr lang="ru-RU" sz="2400" dirty="0">
                <a:solidFill>
                  <a:schemeClr val="bg1"/>
                </a:solidFill>
              </a:rPr>
              <a:t>длина кабелей должна быть минимальной;</a:t>
            </a:r>
          </a:p>
          <a:p>
            <a:pPr hangingPunct="0"/>
            <a:r>
              <a:rPr lang="ru-RU" sz="2400" dirty="0">
                <a:solidFill>
                  <a:schemeClr val="bg1"/>
                </a:solidFill>
              </a:rPr>
              <a:t>пересечение кабелей с элементами отопительной сети, электроосветительными проводами должно быть, по возможности, перпендикулярным;</a:t>
            </a:r>
          </a:p>
          <a:p>
            <a:pPr hangingPunct="0"/>
            <a:r>
              <a:rPr lang="ru-RU" sz="2400" dirty="0">
                <a:solidFill>
                  <a:schemeClr val="bg1"/>
                </a:solidFill>
              </a:rPr>
              <a:t>экранированные кабели (в компьютерных сетях), если они расположены параллельно, располагаются не ближе 30–60 см;</a:t>
            </a:r>
          </a:p>
          <a:p>
            <a:pPr hangingPunct="0"/>
            <a:r>
              <a:rPr lang="ru-RU" sz="2400" dirty="0">
                <a:solidFill>
                  <a:schemeClr val="bg1"/>
                </a:solidFill>
              </a:rPr>
              <a:t>необходимо полностью исключить прямое подключение к линии в пределах и за пределами помещений и контролируемой зоны.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1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74305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</a:t>
            </a:r>
          </a:p>
          <a:p>
            <a:pPr marL="0" indent="0" hangingPunct="0">
              <a:lnSpc>
                <a:spcPts val="27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В </a:t>
            </a:r>
            <a:r>
              <a:rPr lang="ru-RU" sz="2800" dirty="0">
                <a:solidFill>
                  <a:schemeClr val="bg1"/>
                </a:solidFill>
              </a:rPr>
              <a:t>силу разных причин практическое применение нашли не все виды техники.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Например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ru-RU" sz="2800" u="sng" dirty="0">
                <a:solidFill>
                  <a:schemeClr val="bg1"/>
                </a:solidFill>
              </a:rPr>
              <a:t>рентгеновская аппаратура </a:t>
            </a:r>
            <a:r>
              <a:rPr lang="ru-RU" sz="2800" dirty="0">
                <a:solidFill>
                  <a:schemeClr val="bg1"/>
                </a:solidFill>
              </a:rPr>
              <a:t>очень дорогая и громоздкая и применяется исключительно специальными государственными структурами.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То </a:t>
            </a:r>
            <a:r>
              <a:rPr lang="ru-RU" sz="2800" dirty="0">
                <a:solidFill>
                  <a:schemeClr val="bg1"/>
                </a:solidFill>
              </a:rPr>
              <a:t>же, но в меньшей степени, относится и к </a:t>
            </a:r>
            <a:r>
              <a:rPr lang="ru-RU" sz="2800" u="sng" dirty="0">
                <a:solidFill>
                  <a:schemeClr val="bg1"/>
                </a:solidFill>
              </a:rPr>
              <a:t>магнитно-резонансным локаторам.</a:t>
            </a:r>
          </a:p>
          <a:p>
            <a:pPr marL="0" indent="0" hangingPunct="0">
              <a:lnSpc>
                <a:spcPts val="2700"/>
              </a:lnSpc>
              <a:buNone/>
            </a:pPr>
            <a:r>
              <a:rPr lang="ru-RU" sz="2400" u="sng" dirty="0" smtClean="0">
                <a:solidFill>
                  <a:schemeClr val="bg1"/>
                </a:solidFill>
              </a:rPr>
              <a:t>.</a:t>
            </a:r>
            <a:endParaRPr lang="ru-RU" sz="2400" u="sng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2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92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>Экранирование </a:t>
            </a:r>
            <a:r>
              <a:rPr lang="ru-RU" sz="2400" b="1" dirty="0">
                <a:solidFill>
                  <a:schemeClr val="bg1"/>
                </a:solidFill>
              </a:rPr>
              <a:t>помещений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полного устранения наводок от технических средств передачи информации (ТСПИ) в помещениях, линии которых выходят за пределы контролируемой зоны, необходимо не только подавить их в отходящих от источника проводах, но и ограничить сферу действия электромагнитного поля, создаваемого в непосредственной близости от источника системой его внутренней электропроводки.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Эта </a:t>
            </a:r>
            <a:r>
              <a:rPr lang="ru-RU" sz="2800" dirty="0">
                <a:solidFill>
                  <a:schemeClr val="bg1"/>
                </a:solidFill>
              </a:rPr>
              <a:t>задача решается путем применения экранирования. Экранирование подразделяется на: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электростатическое;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магнитостатическое;</a:t>
            </a:r>
          </a:p>
          <a:p>
            <a:pPr lvl="0" hangingPunct="0">
              <a:lnSpc>
                <a:spcPts val="2000"/>
              </a:lnSpc>
            </a:pPr>
            <a:r>
              <a:rPr lang="ru-RU" sz="2800" dirty="0">
                <a:solidFill>
                  <a:schemeClr val="bg1"/>
                </a:solidFill>
              </a:rPr>
              <a:t>электромагнитное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8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>Экранирование </a:t>
            </a:r>
            <a:r>
              <a:rPr lang="ru-RU" sz="2400" b="1" dirty="0">
                <a:solidFill>
                  <a:schemeClr val="bg1"/>
                </a:solidFill>
              </a:rPr>
              <a:t>помещений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  Электростатическое</a:t>
            </a:r>
            <a:r>
              <a:rPr lang="ru-RU" sz="2800" u="sng" dirty="0" smtClean="0">
                <a:solidFill>
                  <a:schemeClr val="bg1"/>
                </a:solidFill>
              </a:rPr>
              <a:t> </a:t>
            </a:r>
            <a:r>
              <a:rPr lang="ru-RU" sz="2800" u="sng" dirty="0">
                <a:solidFill>
                  <a:schemeClr val="bg1"/>
                </a:solidFill>
              </a:rPr>
              <a:t>и </a:t>
            </a:r>
            <a:r>
              <a:rPr lang="ru-RU" sz="2800" b="1" i="1" u="sng" dirty="0">
                <a:solidFill>
                  <a:schemeClr val="bg1"/>
                </a:solidFill>
              </a:rPr>
              <a:t>магнитостатическое</a:t>
            </a:r>
            <a:r>
              <a:rPr lang="ru-RU" sz="2800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экранирование основывается на замыкании экраном, обладающим в первом случае высокой электропроводностью, а во втором — </a:t>
            </a:r>
            <a:r>
              <a:rPr lang="ru-RU" sz="2800" dirty="0" err="1">
                <a:solidFill>
                  <a:schemeClr val="bg1"/>
                </a:solidFill>
              </a:rPr>
              <a:t>магнитопроводностью</a:t>
            </a:r>
            <a:r>
              <a:rPr lang="ru-RU" sz="2800" dirty="0">
                <a:solidFill>
                  <a:schemeClr val="bg1"/>
                </a:solidFill>
              </a:rPr>
              <a:t>, соответственно, электрического и магнитного полей.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На </a:t>
            </a:r>
            <a:r>
              <a:rPr lang="ru-RU" sz="2800" dirty="0">
                <a:solidFill>
                  <a:schemeClr val="bg1"/>
                </a:solidFill>
              </a:rPr>
              <a:t>высокой частоте применяется исключительно </a:t>
            </a:r>
            <a:r>
              <a:rPr lang="ru-RU" sz="2800" b="1" i="1" u="sng" dirty="0">
                <a:solidFill>
                  <a:schemeClr val="bg1"/>
                </a:solidFill>
              </a:rPr>
              <a:t>электромагнитное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экранирование.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Чтобы </a:t>
            </a:r>
            <a:r>
              <a:rPr lang="ru-RU" sz="2800" dirty="0">
                <a:solidFill>
                  <a:schemeClr val="bg1"/>
                </a:solidFill>
              </a:rPr>
              <a:t>выполнить экранированное помещение, удовлетворяющее указанным выше требованиям, необходимо правильно решить вопросы, касающиеся выбора конструкции, материала и фильтра питания.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С </a:t>
            </a:r>
            <a:r>
              <a:rPr lang="ru-RU" sz="2800" dirty="0">
                <a:solidFill>
                  <a:schemeClr val="bg1"/>
                </a:solidFill>
              </a:rPr>
              <a:t>точки зрения стоимости материала и простоты изготовления преимущества на стороне экранированного помещения из листовой стали.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Однако </a:t>
            </a:r>
            <a:r>
              <a:rPr lang="ru-RU" sz="2800" dirty="0">
                <a:solidFill>
                  <a:schemeClr val="bg1"/>
                </a:solidFill>
              </a:rPr>
              <a:t>при применении сетчатого экрана могут значительно упроститься вопросы вентиляции и освещения помещения. В связи с этим сетчатые экраны находят широкое применение.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39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>Экранирование </a:t>
            </a:r>
            <a:r>
              <a:rPr lang="ru-RU" sz="2400" b="1" dirty="0">
                <a:solidFill>
                  <a:schemeClr val="bg1"/>
                </a:solidFill>
              </a:rPr>
              <a:t>помещений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000" i="1" dirty="0">
                <a:solidFill>
                  <a:schemeClr val="bg1"/>
                </a:solidFill>
              </a:rPr>
              <a:t> </a:t>
            </a:r>
            <a:r>
              <a:rPr lang="ru-RU" sz="2000" i="1" dirty="0" smtClean="0">
                <a:solidFill>
                  <a:schemeClr val="bg1"/>
                </a:solidFill>
              </a:rPr>
              <a:t> </a:t>
            </a:r>
            <a:r>
              <a:rPr lang="ru-RU" sz="2800" i="1" dirty="0" smtClean="0">
                <a:solidFill>
                  <a:schemeClr val="bg1"/>
                </a:solidFill>
              </a:rPr>
              <a:t>Экранированные </a:t>
            </a:r>
            <a:r>
              <a:rPr lang="ru-RU" sz="2800" i="1" dirty="0">
                <a:solidFill>
                  <a:schemeClr val="bg1"/>
                </a:solidFill>
              </a:rPr>
              <a:t>помещения позволяют полностью нейтрализовать </a:t>
            </a:r>
            <a:r>
              <a:rPr lang="ru-RU" sz="2800" b="1" i="1" u="sng" dirty="0">
                <a:solidFill>
                  <a:schemeClr val="bg1"/>
                </a:solidFill>
              </a:rPr>
              <a:t>любые</a:t>
            </a:r>
            <a:r>
              <a:rPr lang="ru-RU" sz="2800" i="1" dirty="0">
                <a:solidFill>
                  <a:schemeClr val="bg1"/>
                </a:solidFill>
              </a:rPr>
              <a:t> типы устройств радиотехнической разведки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Однако </a:t>
            </a:r>
            <a:r>
              <a:rPr lang="ru-RU" sz="2800" dirty="0">
                <a:solidFill>
                  <a:schemeClr val="bg1"/>
                </a:solidFill>
              </a:rPr>
              <a:t>высокая стоимость, снижение комфортности и другие неудобства для персонала (использование двойных дверей с тамбуром и взаимной блокировкой, чтобы при входе одна дверь была обязательно закрыта) делают применение таких инженерных решений оправданным только при защите информации очень высокой важности.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Очень </a:t>
            </a:r>
            <a:r>
              <a:rPr lang="ru-RU" sz="2800" dirty="0">
                <a:solidFill>
                  <a:schemeClr val="bg1"/>
                </a:solidFill>
              </a:rPr>
              <a:t>важно также и </a:t>
            </a:r>
            <a:r>
              <a:rPr lang="ru-RU" sz="2800" b="1" i="1" u="sng" dirty="0">
                <a:solidFill>
                  <a:schemeClr val="bg1"/>
                </a:solidFill>
              </a:rPr>
              <a:t>заземление</a:t>
            </a:r>
            <a:r>
              <a:rPr lang="ru-RU" sz="2800" dirty="0">
                <a:solidFill>
                  <a:schemeClr val="bg1"/>
                </a:solidFill>
              </a:rPr>
              <a:t> — как ТСПИ, так и экранированного помещения. В первую очередь необходимо, чтобы защищаемое помещение имело контур заземления, не выходящий за пределы этого помещения.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Все </a:t>
            </a:r>
            <a:r>
              <a:rPr lang="ru-RU" sz="2800" dirty="0">
                <a:solidFill>
                  <a:schemeClr val="bg1"/>
                </a:solidFill>
              </a:rPr>
              <a:t>приборы, корпуса ТА, компьютеры, ФА, телетайпы и т.д. должны быть заземлены на общий контур заземления.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312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>Экранирование </a:t>
            </a:r>
            <a:r>
              <a:rPr lang="ru-RU" sz="2400" b="1" dirty="0">
                <a:solidFill>
                  <a:schemeClr val="bg1"/>
                </a:solidFill>
              </a:rPr>
              <a:t>помещений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Заземлением </a:t>
            </a:r>
            <a:r>
              <a:rPr lang="ru-RU" sz="2800" dirty="0">
                <a:solidFill>
                  <a:schemeClr val="bg1"/>
                </a:solidFill>
              </a:rPr>
              <a:t>всех устройств в помещении пренебрегать нельзя.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 </a:t>
            </a:r>
            <a:r>
              <a:rPr lang="ru-RU" sz="2800" dirty="0">
                <a:solidFill>
                  <a:schemeClr val="bg1"/>
                </a:solidFill>
              </a:rPr>
              <a:t>возможности приборы, используемые в помещении, </a:t>
            </a:r>
            <a:r>
              <a:rPr lang="ru-RU" sz="2800" dirty="0" smtClean="0">
                <a:solidFill>
                  <a:schemeClr val="bg1"/>
                </a:solidFill>
              </a:rPr>
              <a:t>должны иметь индивидуальную </a:t>
            </a:r>
            <a:r>
              <a:rPr lang="ru-RU" sz="2800" dirty="0">
                <a:solidFill>
                  <a:schemeClr val="bg1"/>
                </a:solidFill>
              </a:rPr>
              <a:t>экранировку.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Очень </a:t>
            </a:r>
            <a:r>
              <a:rPr lang="ru-RU" sz="2800" dirty="0">
                <a:solidFill>
                  <a:schemeClr val="bg1"/>
                </a:solidFill>
              </a:rPr>
              <a:t>важным фактором является также и широкое применение </a:t>
            </a:r>
            <a:r>
              <a:rPr lang="ru-RU" sz="2800" b="1" u="sng" dirty="0">
                <a:solidFill>
                  <a:schemeClr val="bg1"/>
                </a:solidFill>
              </a:rPr>
              <a:t>сетевых фильтров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Сетевые </a:t>
            </a:r>
            <a:r>
              <a:rPr lang="ru-RU" sz="2800" dirty="0">
                <a:solidFill>
                  <a:schemeClr val="bg1"/>
                </a:solidFill>
              </a:rPr>
              <a:t>фильтры обеспечивают защищенность электронных устройств не только от внешних помех, но и от различного вида сигналов, генерируемых устройствами, которые могут служить источником утечки информации.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12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>Экранирование </a:t>
            </a:r>
            <a:r>
              <a:rPr lang="ru-RU" sz="2400" b="1" dirty="0">
                <a:solidFill>
                  <a:schemeClr val="bg1"/>
                </a:solidFill>
              </a:rPr>
              <a:t>помещений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2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</a:t>
            </a:r>
            <a:r>
              <a:rPr lang="ru-RU" sz="2000" dirty="0">
                <a:solidFill>
                  <a:schemeClr val="bg1"/>
                </a:solidFill>
              </a:rPr>
              <a:t>Сетевые фильтры выполняют две защитные функции в цепях питания ТСПИ:</a:t>
            </a:r>
          </a:p>
          <a:p>
            <a:pPr lvl="0" hangingPunct="0">
              <a:lnSpc>
                <a:spcPts val="2200"/>
              </a:lnSpc>
            </a:pPr>
            <a:r>
              <a:rPr lang="ru-RU" sz="2000" dirty="0">
                <a:solidFill>
                  <a:schemeClr val="bg1"/>
                </a:solidFill>
              </a:rPr>
              <a:t>защита аппаратуры от внешних импульсных помех;</a:t>
            </a:r>
          </a:p>
          <a:p>
            <a:pPr lvl="0" hangingPunct="0">
              <a:lnSpc>
                <a:spcPts val="2200"/>
              </a:lnSpc>
            </a:pPr>
            <a:r>
              <a:rPr lang="ru-RU" sz="2000" dirty="0">
                <a:solidFill>
                  <a:schemeClr val="bg1"/>
                </a:solidFill>
              </a:rPr>
              <a:t>защита от наводок, создаваемых самой аппаратурой.</a:t>
            </a:r>
          </a:p>
          <a:p>
            <a:pPr marL="0" indent="0" hangingPunct="0">
              <a:lnSpc>
                <a:spcPts val="22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 При </a:t>
            </a:r>
            <a:r>
              <a:rPr lang="ru-RU" sz="2000" dirty="0">
                <a:solidFill>
                  <a:schemeClr val="bg1"/>
                </a:solidFill>
              </a:rPr>
              <a:t>выборе фильтров для цепей питания нужно исходить из следующих параметров цепей и фильтров:</a:t>
            </a:r>
          </a:p>
          <a:p>
            <a:pPr lvl="0" hangingPunct="0">
              <a:lnSpc>
                <a:spcPts val="2200"/>
              </a:lnSpc>
            </a:pPr>
            <a:r>
              <a:rPr lang="ru-RU" sz="2000" dirty="0">
                <a:solidFill>
                  <a:schemeClr val="bg1"/>
                </a:solidFill>
              </a:rPr>
              <a:t>номинальных значений токов и напряжений в цепях питания, а также допустимого значения падения напряжения на фильтре при максимальной для данной цепи нагрузке;</a:t>
            </a:r>
          </a:p>
          <a:p>
            <a:pPr lvl="0" hangingPunct="0">
              <a:lnSpc>
                <a:spcPts val="2200"/>
              </a:lnSpc>
            </a:pPr>
            <a:r>
              <a:rPr lang="ru-RU" sz="2000" dirty="0">
                <a:solidFill>
                  <a:schemeClr val="bg1"/>
                </a:solidFill>
              </a:rPr>
              <a:t>ограничений, накладываемых на допустимые значения искажений формы напряжения питания при максимальной нагрузке;</a:t>
            </a:r>
          </a:p>
          <a:p>
            <a:pPr lvl="0" hangingPunct="0">
              <a:lnSpc>
                <a:spcPts val="2200"/>
              </a:lnSpc>
            </a:pPr>
            <a:r>
              <a:rPr lang="ru-RU" sz="2000" dirty="0">
                <a:solidFill>
                  <a:schemeClr val="bg1"/>
                </a:solidFill>
              </a:rPr>
              <a:t>допустимых значений реактивной составляющей тока на основной частоте напряжения питания;</a:t>
            </a:r>
          </a:p>
          <a:p>
            <a:pPr lvl="0" hangingPunct="0">
              <a:lnSpc>
                <a:spcPts val="2200"/>
              </a:lnSpc>
            </a:pPr>
            <a:r>
              <a:rPr lang="ru-RU" sz="2000" dirty="0">
                <a:solidFill>
                  <a:schemeClr val="bg1"/>
                </a:solidFill>
              </a:rPr>
              <a:t>необходимого затухания фильтра с учетом заданных значений сопротивлений нагрузки и источников питания;</a:t>
            </a:r>
          </a:p>
          <a:p>
            <a:pPr lvl="0" hangingPunct="0">
              <a:lnSpc>
                <a:spcPts val="2200"/>
              </a:lnSpc>
            </a:pPr>
            <a:r>
              <a:rPr lang="ru-RU" sz="2000" dirty="0">
                <a:solidFill>
                  <a:schemeClr val="bg1"/>
                </a:solidFill>
              </a:rPr>
              <a:t>механических характеристик (размеры, масса, способ установки и тип корпуса фильтра);</a:t>
            </a:r>
          </a:p>
          <a:p>
            <a:pPr lvl="0" hangingPunct="0">
              <a:lnSpc>
                <a:spcPts val="2200"/>
              </a:lnSpc>
            </a:pPr>
            <a:r>
              <a:rPr lang="ru-RU" sz="2000" dirty="0">
                <a:solidFill>
                  <a:schemeClr val="bg1"/>
                </a:solidFill>
              </a:rPr>
              <a:t>степени экранирования фильтра от различных посторонних полей, обеспечиваемого конструкцией его корпуса.</a:t>
            </a: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577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 smtClean="0">
                <a:solidFill>
                  <a:schemeClr val="bg1"/>
                </a:solidFill>
              </a:rPr>
              <a:t>Экранирование </a:t>
            </a:r>
            <a:r>
              <a:rPr lang="ru-RU" sz="2400" b="1" dirty="0">
                <a:solidFill>
                  <a:schemeClr val="bg1"/>
                </a:solidFill>
              </a:rPr>
              <a:t>помещений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</a:t>
            </a:r>
            <a:r>
              <a:rPr lang="ru-RU" sz="2000" dirty="0">
                <a:solidFill>
                  <a:schemeClr val="bg1"/>
                </a:solidFill>
              </a:rPr>
              <a:t>Для защиты линий питания и телефонных или информационных линий широко применяются фильтры типа ФСП1, ПЭТЛ “Рикас-1” или “Рикас-2”, а также “Гранит-8”, имеющие следующие характеристики:</a:t>
            </a: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диапазон частот — от 0,15 до 1000 МГц;</a:t>
            </a: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максимальный ток 5А;</a:t>
            </a: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затухание составляет 60 дБ;</a:t>
            </a: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максимальное напряжение по постоянному току 500 В;</a:t>
            </a: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максимальное напряжение по переменному току 250 В при 50 Гц.</a:t>
            </a:r>
          </a:p>
          <a:p>
            <a:pPr marL="0" indent="0" hangingPunct="0">
              <a:buNone/>
            </a:pPr>
            <a:r>
              <a:rPr lang="ru-RU" sz="2000" dirty="0">
                <a:solidFill>
                  <a:schemeClr val="bg1"/>
                </a:solidFill>
              </a:rPr>
              <a:t>Кроме того, при эксплуатации современных ПЭВМ широко используются </a:t>
            </a:r>
            <a:r>
              <a:rPr lang="ru-RU" sz="2000" b="1" i="1" dirty="0"/>
              <a:t>источники бесперебойного питания</a:t>
            </a:r>
            <a:r>
              <a:rPr lang="ru-RU" sz="2000" b="1" dirty="0"/>
              <a:t> </a:t>
            </a:r>
            <a:r>
              <a:rPr lang="ru-RU" sz="2000" dirty="0">
                <a:solidFill>
                  <a:schemeClr val="bg1"/>
                </a:solidFill>
              </a:rPr>
              <a:t>(ИБП), которые позволяют обеспечить питание компьютера при отключении питания сети, а также позволяют обеспечить защиту от утечки информации по цепям питания.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249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от намеренного силового воздействия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</a:t>
            </a:r>
          </a:p>
          <a:p>
            <a:pPr marL="0" indent="0" hangingPunct="0">
              <a:buNone/>
            </a:pP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       Под </a:t>
            </a:r>
            <a:r>
              <a:rPr lang="ru-RU" sz="2400" b="1" i="1" dirty="0"/>
              <a:t>намеренным силовым воздействием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bg1"/>
                </a:solidFill>
              </a:rPr>
              <a:t>(НСВ) понимается преднамеренное создание резкого всплеска напряжения в сети питания с такими амплитудой, длительностью и энергией всплеска, которые способны привести к сбоям в работе оборудования или к его деградации. Для НСВ используются специальные ТС, которые подключаются к сети непосредственно с помощью гальванической связи, через конденсатор или трансформатор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9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от намеренного силового воздействия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</a:t>
            </a:r>
            <a:r>
              <a:rPr lang="ru-RU" sz="2000" dirty="0">
                <a:solidFill>
                  <a:schemeClr val="bg1"/>
                </a:solidFill>
              </a:rPr>
              <a:t>ПЭВМ или другое электронное оборудование автоматизированных систем (АС) имеет два пути значимых для проникновения энергии НСВ по сети питания: </a:t>
            </a:r>
            <a:r>
              <a:rPr lang="ru-RU" sz="2000" i="1" dirty="0" err="1"/>
              <a:t>кондуктивный</a:t>
            </a:r>
            <a:r>
              <a:rPr lang="ru-RU" sz="2000" i="1" dirty="0"/>
              <a:t> </a:t>
            </a:r>
            <a:r>
              <a:rPr lang="ru-RU" sz="2000" i="1" dirty="0">
                <a:solidFill>
                  <a:schemeClr val="bg1"/>
                </a:solidFill>
              </a:rPr>
              <a:t>путь</a:t>
            </a:r>
            <a:r>
              <a:rPr lang="ru-RU" sz="2000" dirty="0">
                <a:solidFill>
                  <a:schemeClr val="bg1"/>
                </a:solidFill>
              </a:rPr>
              <a:t> через источник вторичного электропитания и </a:t>
            </a:r>
            <a:r>
              <a:rPr lang="ru-RU" sz="2000" i="1" dirty="0">
                <a:solidFill>
                  <a:schemeClr val="bg1"/>
                </a:solidFill>
              </a:rPr>
              <a:t>наводки</a:t>
            </a:r>
            <a:r>
              <a:rPr lang="ru-RU" sz="2000" dirty="0">
                <a:solidFill>
                  <a:schemeClr val="bg1"/>
                </a:solidFill>
              </a:rPr>
              <a:t> через паразитные емкостные и индуктивные связи, как внутренние, так и между совместно проложенными кабелями и информационными линиями </a:t>
            </a:r>
            <a:r>
              <a:rPr lang="ru-RU" sz="2000" dirty="0" smtClean="0">
                <a:solidFill>
                  <a:schemeClr val="bg1"/>
                </a:solidFill>
              </a:rPr>
              <a:t>связи.</a:t>
            </a:r>
          </a:p>
          <a:p>
            <a:pPr marL="0" indent="0" hangingPunct="0">
              <a:buNone/>
            </a:pPr>
            <a:r>
              <a:rPr lang="ru-RU" sz="2000" dirty="0" smtClean="0"/>
              <a:t>      </a:t>
            </a:r>
            <a:r>
              <a:rPr lang="ru-RU" sz="2000" dirty="0" smtClean="0">
                <a:solidFill>
                  <a:schemeClr val="bg1"/>
                </a:solidFill>
              </a:rPr>
              <a:t>Основными </a:t>
            </a:r>
            <a:r>
              <a:rPr lang="ru-RU" sz="2000" dirty="0">
                <a:solidFill>
                  <a:schemeClr val="bg1"/>
                </a:solidFill>
              </a:rPr>
              <a:t>принципами защиты от НСВ по цепям питания являются следующие.</a:t>
            </a: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С привлечением квалифицированных специалистов-электриков необходимо проанализировать схему электроснабжения объекта для выявления возможных каналов для нападения на объект по цепям питания.</a:t>
            </a: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Схема электроснабжения объекта должна быть разделена на зоны, в которых можно организовать те или иные мероприятия по </a:t>
            </a:r>
            <a:r>
              <a:rPr lang="ru-RU" sz="2000" dirty="0" smtClean="0">
                <a:solidFill>
                  <a:schemeClr val="bg1"/>
                </a:solidFill>
              </a:rPr>
              <a:t>защите.</a:t>
            </a:r>
          </a:p>
          <a:p>
            <a:pPr lvl="0" hangingPunct="0"/>
            <a:r>
              <a:rPr lang="ru-RU" sz="2000" dirty="0">
                <a:solidFill>
                  <a:schemeClr val="bg1"/>
                </a:solidFill>
              </a:rPr>
              <a:t>На все фидеры, которые выходят за пределы зон, должны быть установлены групповые устройства защиты от НСВ. 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0" hangingPunct="0"/>
            <a:r>
              <a:rPr lang="ru-RU" sz="2000" dirty="0" smtClean="0">
                <a:solidFill>
                  <a:schemeClr val="bg1"/>
                </a:solidFill>
              </a:rPr>
              <a:t>При </a:t>
            </a:r>
            <a:r>
              <a:rPr lang="ru-RU" sz="2000" dirty="0">
                <a:solidFill>
                  <a:schemeClr val="bg1"/>
                </a:solidFill>
              </a:rPr>
              <a:t>монтаже на объекте выделенной сети питания для АС необходимо розетки, щитки питания и прочее оборудование размещать в помещениях с оборудованием АС и в помещениях, находящихся под контролем. </a:t>
            </a:r>
          </a:p>
          <a:p>
            <a:pPr lvl="0" hangingPunct="0"/>
            <a:endParaRPr lang="ru-RU" sz="2000" dirty="0"/>
          </a:p>
          <a:p>
            <a:pPr marL="0" indent="0" hangingPunct="0"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     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313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от намеренного силового воздействия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hangingPunct="0">
              <a:lnSpc>
                <a:spcPts val="2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 После </a:t>
            </a:r>
            <a:r>
              <a:rPr lang="ru-RU" sz="2000" dirty="0">
                <a:solidFill>
                  <a:schemeClr val="bg1"/>
                </a:solidFill>
              </a:rPr>
              <a:t>завершения монтажа электроснабжения снимается своеобразный “</a:t>
            </a:r>
            <a:r>
              <a:rPr lang="ru-RU" sz="2000" dirty="0" err="1">
                <a:solidFill>
                  <a:schemeClr val="bg1"/>
                </a:solidFill>
              </a:rPr>
              <a:t>портет</a:t>
            </a:r>
            <a:r>
              <a:rPr lang="ru-RU" sz="2000" dirty="0">
                <a:solidFill>
                  <a:schemeClr val="bg1"/>
                </a:solidFill>
              </a:rPr>
              <a:t>” сети с помощью анализатора неоднородности линии. </a:t>
            </a:r>
          </a:p>
          <a:p>
            <a:pPr hangingPunct="0">
              <a:lnSpc>
                <a:spcPts val="2000"/>
              </a:lnSpc>
            </a:pPr>
            <a:r>
              <a:rPr lang="ru-RU" sz="2000" dirty="0">
                <a:solidFill>
                  <a:schemeClr val="bg1"/>
                </a:solidFill>
              </a:rPr>
              <a:t>Доступ к щитам питания и другим элементам электрооборудования здания должен быть ограничен соответствующими документами и инструкциями, а также техническими мероприятиями. 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0" hangingPunct="0">
              <a:lnSpc>
                <a:spcPts val="2000"/>
              </a:lnSpc>
            </a:pPr>
            <a:r>
              <a:rPr lang="ru-RU" sz="2000" dirty="0">
                <a:solidFill>
                  <a:schemeClr val="bg1"/>
                </a:solidFill>
              </a:rPr>
              <a:t>Все электрооборудование (в том числе и бытового назначения) должно тщательно проверяться. Чаще всего для маскировки ТС НСВ используются пылесосы, кондиционеры, микроволновые печи (в последних уже содержатся высоковольтные конденсаторы, зарядное устройство и другие узлы, позволяющие использовать их в качестве элементов ТС НСВ). </a:t>
            </a:r>
          </a:p>
          <a:p>
            <a:pPr lvl="0" hangingPunct="0">
              <a:lnSpc>
                <a:spcPts val="2000"/>
              </a:lnSpc>
            </a:pPr>
            <a:r>
              <a:rPr lang="ru-RU" sz="2000" dirty="0">
                <a:solidFill>
                  <a:schemeClr val="bg1"/>
                </a:solidFill>
              </a:rPr>
              <a:t>Желательно организовать на объекте круглосуточный мониторинг сети электропитания с помощью соответствующих регистрирующих приборов и одновременную регистрацию в журнале всех сбоев и повреждений оборудования с обязательной фиксацией времени возникновения сбоев и характера дефектов. 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0" hangingPunct="0">
              <a:lnSpc>
                <a:spcPts val="2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При </a:t>
            </a:r>
            <a:r>
              <a:rPr lang="ru-RU" sz="2000" dirty="0">
                <a:solidFill>
                  <a:schemeClr val="bg1"/>
                </a:solidFill>
              </a:rPr>
              <a:t>закупках оборудования АС необходимо обращать внимание на степень его защиты от импульсных помех. Необходимо, чтобы оборудование имело класс устойчивости к импульсным перенапряжениям не ниже </a:t>
            </a:r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ru-RU" sz="2000" dirty="0">
                <a:solidFill>
                  <a:schemeClr val="bg1"/>
                </a:solidFill>
              </a:rPr>
              <a:t> по </a:t>
            </a:r>
            <a:r>
              <a:rPr lang="en-US" sz="2000" dirty="0">
                <a:solidFill>
                  <a:schemeClr val="bg1"/>
                </a:solidFill>
              </a:rPr>
              <a:t>ITTT Standard</a:t>
            </a:r>
            <a:r>
              <a:rPr lang="ru-RU" sz="2000" dirty="0">
                <a:solidFill>
                  <a:schemeClr val="bg1"/>
                </a:solidFill>
              </a:rPr>
              <a:t> 587-1980 и аналогичным западным </a:t>
            </a:r>
            <a:r>
              <a:rPr lang="ru-RU" sz="2000" dirty="0" smtClean="0">
                <a:solidFill>
                  <a:schemeClr val="bg1"/>
                </a:solidFill>
              </a:rPr>
              <a:t>стандартам</a:t>
            </a:r>
          </a:p>
          <a:p>
            <a:pPr hangingPunct="0">
              <a:lnSpc>
                <a:spcPts val="2000"/>
              </a:lnSpc>
            </a:pPr>
            <a:r>
              <a:rPr lang="ru-RU" sz="2000" dirty="0">
                <a:solidFill>
                  <a:schemeClr val="bg1"/>
                </a:solidFill>
              </a:rPr>
              <a:t>Оборудование, подключаемое к витым парам в сети большой протяженности, должно также иметь надлежащую защиту по информационным каналам. </a:t>
            </a:r>
          </a:p>
          <a:p>
            <a:pPr marL="0" lvl="0" indent="0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     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04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от НСВ по коммуникационным каналам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ts val="2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000" dirty="0" smtClean="0"/>
              <a:t>       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Наибольший ущерб при нападении с применением ТС НСВ наносятся объектам, у которых АС с непрерывным процессом обработки потоков информации являются ядром системы (к таким объектам относятся системы связи, особенно цифровой, системы обработки банковских данных, управления воздушным движением и т.п.).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        Весьма </a:t>
            </a:r>
            <a:r>
              <a:rPr lang="ru-RU" sz="2000" dirty="0">
                <a:solidFill>
                  <a:schemeClr val="bg1"/>
                </a:solidFill>
              </a:rPr>
              <a:t>эффективное нападение с применением ТС НСВ на системы, обеспечивающие безопасность объекта: вывод из строя оборудования системы безопасности может представить злоумышленникам временное окно длительностью до нескольких суток (на период замены или ремонта оборудования) для совершения преступных действий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   В </a:t>
            </a:r>
            <a:r>
              <a:rPr lang="ru-RU" sz="2000" dirty="0">
                <a:solidFill>
                  <a:schemeClr val="bg1"/>
                </a:solidFill>
              </a:rPr>
              <a:t>АС к проводным линиям связи подключаются разного рода гальванические разделения: сетевые адаптеры, АЦП, ЦАП, усилители, модемы, полноразмерные и мини-АТС и другие электронные устройства, преобразующие сигналы, обрабатываемые в АС, в сигналы, которые передаются по проводным линиям связи. По сути, это устройства, предназначенные для связи АС с проводной </a:t>
            </a:r>
            <a:r>
              <a:rPr lang="ru-RU" sz="2000" dirty="0" smtClean="0">
                <a:solidFill>
                  <a:schemeClr val="bg1"/>
                </a:solidFill>
              </a:rPr>
              <a:t>линией.</a:t>
            </a:r>
          </a:p>
          <a:p>
            <a:pPr marL="0" indent="0" hangingPunct="0">
              <a:buNone/>
            </a:pPr>
            <a:r>
              <a:rPr lang="ru-RU" sz="2000" dirty="0" smtClean="0"/>
              <a:t>          </a:t>
            </a:r>
            <a:r>
              <a:rPr lang="ru-RU" sz="2000" dirty="0" smtClean="0">
                <a:solidFill>
                  <a:schemeClr val="bg1"/>
                </a:solidFill>
              </a:rPr>
              <a:t>Для </a:t>
            </a:r>
            <a:r>
              <a:rPr lang="ru-RU" sz="2000" dirty="0">
                <a:solidFill>
                  <a:schemeClr val="bg1"/>
                </a:solidFill>
              </a:rPr>
              <a:t>обеспечения защиты АС от НСВ по коммуникационным каналам (главным образом речь идет о проводных линиях связи) необходимо проведение определенных мероприятий организационного и технического характера. Их детализация требует привязки к конкретному объекту.</a:t>
            </a:r>
          </a:p>
          <a:p>
            <a:pPr marL="0" indent="0" hangingPunc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3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Специальные </a:t>
            </a:r>
            <a:r>
              <a:rPr lang="ru-RU" sz="2800" dirty="0">
                <a:solidFill>
                  <a:schemeClr val="bg1"/>
                </a:solidFill>
              </a:rPr>
              <a:t>приемники для поиска работающих передатчиков в широком диапазоне частот называют </a:t>
            </a:r>
            <a:r>
              <a:rPr lang="ru-RU" sz="2800" u="sng" dirty="0">
                <a:solidFill>
                  <a:schemeClr val="bg1"/>
                </a:solidFill>
              </a:rPr>
              <a:t>сканерами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Из </a:t>
            </a:r>
            <a:r>
              <a:rPr lang="ru-RU" sz="2800" dirty="0">
                <a:solidFill>
                  <a:schemeClr val="bg1"/>
                </a:solidFill>
              </a:rPr>
              <a:t>активных средств поиска аппаратуры прослушивания в основном используют </a:t>
            </a:r>
            <a:r>
              <a:rPr lang="ru-RU" sz="2800" u="sng" dirty="0">
                <a:solidFill>
                  <a:schemeClr val="bg1"/>
                </a:solidFill>
              </a:rPr>
              <a:t>нелинейные локаторы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Принцип </a:t>
            </a:r>
            <a:r>
              <a:rPr lang="ru-RU" sz="2800" dirty="0">
                <a:solidFill>
                  <a:schemeClr val="bg1"/>
                </a:solidFill>
              </a:rPr>
              <a:t>их действия основан на том, что при облучении радиоэлектронных устройств, содержащих нелинейные элементы, такие, как диоды, транзисторы и т.п., происходит </a:t>
            </a:r>
            <a:r>
              <a:rPr lang="ru-RU" sz="2800" u="sng" dirty="0">
                <a:solidFill>
                  <a:schemeClr val="bg1"/>
                </a:solidFill>
              </a:rPr>
              <a:t>отражение сигнала на высших гармониках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Отраженные </a:t>
            </a:r>
            <a:r>
              <a:rPr lang="ru-RU" sz="2800" dirty="0">
                <a:solidFill>
                  <a:schemeClr val="bg1"/>
                </a:solidFill>
              </a:rPr>
              <a:t>сигналы регистрируются локатором </a:t>
            </a:r>
            <a:r>
              <a:rPr lang="ru-RU" sz="2800" u="sng" dirty="0">
                <a:solidFill>
                  <a:schemeClr val="bg1"/>
                </a:solidFill>
              </a:rPr>
              <a:t>независимо от режима работы радиоэлектронного устройства</a:t>
            </a:r>
            <a:r>
              <a:rPr lang="ru-RU" sz="2800" dirty="0">
                <a:solidFill>
                  <a:schemeClr val="bg1"/>
                </a:solidFill>
              </a:rPr>
              <a:t>, т.е. независимо от того, включено оно или выключено.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385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от НСВ по коммуникационным каналам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6021288"/>
          </a:xfrm>
        </p:spPr>
        <p:txBody>
          <a:bodyPr>
            <a:noAutofit/>
          </a:bodyPr>
          <a:lstStyle/>
          <a:p>
            <a:pPr marL="457200" lvl="0" indent="-457200" hangingPunct="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bg1"/>
                </a:solidFill>
              </a:rPr>
              <a:t>Необходимо </a:t>
            </a:r>
            <a:r>
              <a:rPr lang="ru-RU" sz="2000" dirty="0">
                <a:solidFill>
                  <a:schemeClr val="bg1"/>
                </a:solidFill>
              </a:rPr>
              <a:t>проверить с привлечением квалифицированных специалистов схему внутренних и внешних коммуникационных каналов объекта для выявления возможных путей для нападения на объект по проводным линиям связи.</a:t>
            </a:r>
          </a:p>
          <a:p>
            <a:pPr marL="457200" lvl="0" indent="-457200" hangingPunct="0">
              <a:lnSpc>
                <a:spcPts val="22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Схема внутренних и внешних коммуникационных каналов объекта должна быть разделена на зоны, в которых можно реализовать те или иные мероприятия по защите.</a:t>
            </a:r>
          </a:p>
          <a:p>
            <a:pPr marL="457200" lvl="0" indent="-457200" hangingPunct="0">
              <a:lnSpc>
                <a:spcPts val="22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 все проводные линии связи, которые выходят за пределы зон, подконтрольных службе безопасности объекта, должны быть установлены устройства защиты от НСВ для каждого проводника линий связи. Места для установки шкафов с защитным оборудованием выбираются в зонах, подконтрольных службе безопасности.</a:t>
            </a:r>
          </a:p>
          <a:p>
            <a:pPr marL="457200" lvl="0" indent="-457200" hangingPunct="0">
              <a:lnSpc>
                <a:spcPts val="22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После завершения монтажа кабельных коммуникаций и УС снимается “портрет” коммуникационной сети с помощью анализатора неоднородностей линии </a:t>
            </a:r>
            <a:r>
              <a:rPr lang="ru-RU" sz="2000" dirty="0" smtClean="0">
                <a:solidFill>
                  <a:schemeClr val="bg1"/>
                </a:solidFill>
              </a:rPr>
              <a:t>связи.</a:t>
            </a:r>
          </a:p>
          <a:p>
            <a:pPr marL="457200" indent="-457200" hangingPunct="0">
              <a:lnSpc>
                <a:spcPts val="22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Доступ к мини-АТС, кросс-панелям и другим элементам коммуникационных каналов связи должен быть ограничен соответствующими документами и техническими мероприятиями, а текущее обслуживание оборудования и ремонтные работы необходимо производить под контролем сотрудников режимной службы.</a:t>
            </a:r>
          </a:p>
          <a:p>
            <a:pPr marL="457200" lvl="0" indent="-457200" hangingPunct="0"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 marL="0" lvl="0" indent="0" hangingPunct="0">
              <a:buNone/>
            </a:pPr>
            <a:endParaRPr lang="ru-RU" sz="2000" dirty="0"/>
          </a:p>
          <a:p>
            <a:pPr marL="457200" indent="-457200" hangingPunct="0">
              <a:lnSpc>
                <a:spcPts val="2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228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от НСВ по коммуникационным каналам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457200" lvl="0" indent="-457200" hangingPunct="0">
              <a:lnSpc>
                <a:spcPts val="2000"/>
              </a:lnSpc>
              <a:buFont typeface="+mj-lt"/>
              <a:buAutoNum type="arabicPeriod" startAt="6"/>
            </a:pPr>
            <a:r>
              <a:rPr lang="ru-RU" sz="2000" dirty="0">
                <a:solidFill>
                  <a:schemeClr val="bg1"/>
                </a:solidFill>
              </a:rPr>
              <a:t>При проектировании схем размещения и монтаже коммуникационного оборудования АС необходимо устранять потенциальные возможности для атаки на объект с помощью ТС НСВ.</a:t>
            </a:r>
          </a:p>
          <a:p>
            <a:pPr marL="457200" lvl="0" indent="-457200" hangingPunct="0">
              <a:lnSpc>
                <a:spcPts val="2000"/>
              </a:lnSpc>
              <a:buFont typeface="+mj-lt"/>
              <a:buAutoNum type="arabicPeriod" startAt="6"/>
            </a:pPr>
            <a:r>
              <a:rPr lang="ru-RU" sz="2000" dirty="0" smtClean="0">
                <a:solidFill>
                  <a:schemeClr val="bg1"/>
                </a:solidFill>
              </a:rPr>
              <a:t>При </a:t>
            </a:r>
            <a:r>
              <a:rPr lang="ru-RU" sz="2000" dirty="0">
                <a:solidFill>
                  <a:schemeClr val="bg1"/>
                </a:solidFill>
              </a:rPr>
              <a:t>закупках коммуникационного оборудования для АС необходимо обращать внимание на степень его защиты от импульсных помех. Наиболее важными являются следующие характеристики: </a:t>
            </a:r>
            <a:endParaRPr lang="ru-RU" sz="2000" dirty="0" smtClean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степень </a:t>
            </a:r>
            <a:r>
              <a:rPr lang="ru-RU" sz="2000" dirty="0">
                <a:solidFill>
                  <a:schemeClr val="bg1"/>
                </a:solidFill>
              </a:rPr>
              <a:t>защиты от микросекундных импульсных помех большой энергии (применительно к ТС НСВ с контактным подключением к низковольтным емкостным накопителям) </a:t>
            </a:r>
            <a:endParaRPr lang="ru-RU" sz="2000" dirty="0" smtClean="0">
              <a:solidFill>
                <a:schemeClr val="bg1"/>
              </a:solidFill>
            </a:endParaRPr>
          </a:p>
          <a:p>
            <a:pPr hangingPunct="0">
              <a:lnSpc>
                <a:spcPts val="2000"/>
              </a:lnSpc>
            </a:pPr>
            <a:r>
              <a:rPr lang="ru-RU" sz="2000" dirty="0" smtClean="0">
                <a:solidFill>
                  <a:schemeClr val="bg1"/>
                </a:solidFill>
              </a:rPr>
              <a:t>степень </a:t>
            </a:r>
            <a:r>
              <a:rPr lang="ru-RU" sz="2000" dirty="0">
                <a:solidFill>
                  <a:schemeClr val="bg1"/>
                </a:solidFill>
              </a:rPr>
              <a:t>защиты от пачек импульсов наносекундного диапазона (применительно к ТС НСВ с высоковольтными трансформаторами и бесконтактными инжекторами). 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457200" lvl="0" indent="-457200" hangingPunct="0">
              <a:lnSpc>
                <a:spcPts val="2000"/>
              </a:lnSpc>
              <a:buFont typeface="+mj-lt"/>
              <a:buAutoNum type="arabicPeriod" startAt="8"/>
            </a:pPr>
            <a:r>
              <a:rPr lang="ru-RU" sz="2000" dirty="0">
                <a:solidFill>
                  <a:schemeClr val="bg1"/>
                </a:solidFill>
              </a:rPr>
              <a:t>При построении схемы защиты объекта целесообразно выделить три рубежа: </a:t>
            </a:r>
          </a:p>
          <a:p>
            <a:pPr hangingPunct="0">
              <a:lnSpc>
                <a:spcPts val="2000"/>
              </a:lnSpc>
            </a:pPr>
            <a:r>
              <a:rPr lang="ru-RU" sz="2000" dirty="0">
                <a:solidFill>
                  <a:schemeClr val="bg1"/>
                </a:solidFill>
              </a:rPr>
              <a:t>рубеж </a:t>
            </a:r>
            <a:r>
              <a:rPr lang="en-US" sz="2000" dirty="0">
                <a:solidFill>
                  <a:schemeClr val="bg1"/>
                </a:solidFill>
              </a:rPr>
              <a:t>I</a:t>
            </a:r>
            <a:r>
              <a:rPr lang="ru-RU" sz="2000" dirty="0">
                <a:solidFill>
                  <a:schemeClr val="bg1"/>
                </a:solidFill>
              </a:rPr>
              <a:t> — защита по периметру объекта всех коммуникационных каналов для предотвращения внешней угрозы нападения с использованием ТС НСВ;</a:t>
            </a:r>
          </a:p>
          <a:p>
            <a:pPr hangingPunct="0">
              <a:lnSpc>
                <a:spcPts val="2000"/>
              </a:lnSpc>
            </a:pPr>
            <a:r>
              <a:rPr lang="ru-RU" sz="2000" dirty="0">
                <a:solidFill>
                  <a:schemeClr val="bg1"/>
                </a:solidFill>
              </a:rPr>
              <a:t>рубеж </a:t>
            </a:r>
            <a:r>
              <a:rPr lang="en-US" sz="2000" dirty="0">
                <a:solidFill>
                  <a:schemeClr val="bg1"/>
                </a:solidFill>
              </a:rPr>
              <a:t>II</a:t>
            </a:r>
            <a:r>
              <a:rPr lang="ru-RU" sz="2000" dirty="0">
                <a:solidFill>
                  <a:schemeClr val="bg1"/>
                </a:solidFill>
              </a:rPr>
              <a:t> — поэтапная защита для локализации ТС НСВ, стационарно установленных внутри охраняемого объекта или пронесенных внутрь его для организации однократной атаки;</a:t>
            </a:r>
          </a:p>
          <a:p>
            <a:pPr hangingPunct="0">
              <a:lnSpc>
                <a:spcPts val="2000"/>
              </a:lnSpc>
            </a:pPr>
            <a:r>
              <a:rPr lang="ru-RU" sz="2000" dirty="0">
                <a:solidFill>
                  <a:schemeClr val="bg1"/>
                </a:solidFill>
              </a:rPr>
              <a:t>рубеж </a:t>
            </a:r>
            <a:r>
              <a:rPr lang="en-US" sz="2000" dirty="0">
                <a:solidFill>
                  <a:schemeClr val="bg1"/>
                </a:solidFill>
              </a:rPr>
              <a:t>III</a:t>
            </a:r>
            <a:r>
              <a:rPr lang="ru-RU" sz="2000" dirty="0">
                <a:solidFill>
                  <a:schemeClr val="bg1"/>
                </a:solidFill>
              </a:rPr>
              <a:t> — индивидуальная защита наиболее ответственных элементов АС.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      Для </a:t>
            </a:r>
            <a:r>
              <a:rPr lang="ru-RU" sz="2000" dirty="0">
                <a:solidFill>
                  <a:schemeClr val="bg1"/>
                </a:solidFill>
              </a:rPr>
              <a:t>небольших объектов рубеж </a:t>
            </a:r>
            <a:r>
              <a:rPr lang="en-US" sz="2000" dirty="0">
                <a:solidFill>
                  <a:schemeClr val="bg1"/>
                </a:solidFill>
              </a:rPr>
              <a:t>I</a:t>
            </a:r>
            <a:r>
              <a:rPr lang="ru-RU" sz="2000" dirty="0">
                <a:solidFill>
                  <a:schemeClr val="bg1"/>
                </a:solidFill>
              </a:rPr>
              <a:t> может отсутствовать, а рубеж </a:t>
            </a:r>
            <a:r>
              <a:rPr lang="en-US" sz="2000" dirty="0">
                <a:solidFill>
                  <a:schemeClr val="bg1"/>
                </a:solidFill>
              </a:rPr>
              <a:t>II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—  сократиться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457200" lvl="0" indent="-457200" hangingPunct="0">
              <a:buFont typeface="+mj-lt"/>
              <a:buAutoNum type="arabicPeriod" startAt="6"/>
            </a:pPr>
            <a:endParaRPr lang="ru-RU" sz="2000" dirty="0">
              <a:solidFill>
                <a:schemeClr val="bg1"/>
              </a:solidFill>
            </a:endParaRPr>
          </a:p>
          <a:p>
            <a:pPr marL="0" lvl="0" indent="0" hangingPunct="0">
              <a:buNone/>
            </a:pPr>
            <a:endParaRPr lang="ru-RU" sz="2000" dirty="0"/>
          </a:p>
          <a:p>
            <a:pPr marL="457200" indent="-457200" hangingPunct="0">
              <a:lnSpc>
                <a:spcPts val="2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89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85584" cy="521296"/>
          </a:xfrm>
        </p:spPr>
        <p:txBody>
          <a:bodyPr>
            <a:noAutofit/>
          </a:bodyPr>
          <a:lstStyle/>
          <a:p>
            <a:pPr hangingPunct="0"/>
            <a:r>
              <a:rPr lang="ru-RU" sz="2400" b="1" dirty="0">
                <a:solidFill>
                  <a:schemeClr val="bg1"/>
                </a:solidFill>
              </a:rPr>
              <a:t>Защита от НСВ по коммуникационным каналам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733256"/>
          </a:xfrm>
        </p:spPr>
        <p:txBody>
          <a:bodyPr>
            <a:noAutofit/>
          </a:bodyPr>
          <a:lstStyle/>
          <a:p>
            <a:pPr marL="457200" lvl="0" indent="-457200" hangingPunct="0">
              <a:buFont typeface="+mj-lt"/>
              <a:buAutoNum type="arabicPeriod" startAt="9"/>
            </a:pPr>
            <a:r>
              <a:rPr lang="ru-RU" sz="2000" dirty="0">
                <a:solidFill>
                  <a:schemeClr val="bg1"/>
                </a:solidFill>
              </a:rPr>
              <a:t>Для </a:t>
            </a:r>
            <a:r>
              <a:rPr lang="ru-RU" sz="2000" b="1" dirty="0"/>
              <a:t>первого рубежа</a:t>
            </a:r>
            <a:r>
              <a:rPr lang="ru-RU" sz="2000" dirty="0">
                <a:solidFill>
                  <a:schemeClr val="bg1"/>
                </a:solidFill>
              </a:rPr>
              <a:t>, как минимум, необходимо установить защиту всех проводных линий связи от перенапряжения с помощью воздушных разрядников и варисторов (аналогичные схемы применяются для защиты от индуцированных разрядов молнии).</a:t>
            </a:r>
          </a:p>
          <a:p>
            <a:pPr marL="457200" indent="-457200" hangingPunct="0">
              <a:buFont typeface="+mj-lt"/>
              <a:buAutoNum type="arabicPeriod" startAt="9"/>
            </a:pPr>
            <a:r>
              <a:rPr lang="ru-RU" sz="2000" dirty="0">
                <a:solidFill>
                  <a:schemeClr val="bg1"/>
                </a:solidFill>
              </a:rPr>
              <a:t>Для </a:t>
            </a:r>
            <a:r>
              <a:rPr lang="ru-RU" sz="2000" b="1" dirty="0"/>
              <a:t>второго рубежа </a:t>
            </a:r>
            <a:r>
              <a:rPr lang="ru-RU" sz="2000" dirty="0">
                <a:solidFill>
                  <a:schemeClr val="bg1"/>
                </a:solidFill>
              </a:rPr>
              <a:t>защиты наиболее целесообразно использовать комбинированные </a:t>
            </a:r>
            <a:r>
              <a:rPr lang="ru-RU" sz="2000" dirty="0" err="1">
                <a:solidFill>
                  <a:schemeClr val="bg1"/>
                </a:solidFill>
              </a:rPr>
              <a:t>низкопороговые</a:t>
            </a:r>
            <a:r>
              <a:rPr lang="ru-RU" sz="2000" dirty="0">
                <a:solidFill>
                  <a:schemeClr val="bg1"/>
                </a:solidFill>
              </a:rPr>
              <a:t> помехозащищенные схемы.</a:t>
            </a:r>
          </a:p>
          <a:p>
            <a:pPr marL="457200" lvl="0" indent="-457200" hangingPunct="0">
              <a:buFont typeface="+mj-lt"/>
              <a:buAutoNum type="arabicPeriod" startAt="9"/>
            </a:pPr>
            <a:r>
              <a:rPr lang="ru-RU" sz="2000" dirty="0">
                <a:solidFill>
                  <a:schemeClr val="bg1"/>
                </a:solidFill>
              </a:rPr>
              <a:t>Для </a:t>
            </a:r>
            <a:r>
              <a:rPr lang="ru-RU" sz="2000" b="1" dirty="0"/>
              <a:t>третьего рубежа </a:t>
            </a:r>
            <a:r>
              <a:rPr lang="ru-RU" sz="2000" dirty="0">
                <a:solidFill>
                  <a:schemeClr val="bg1"/>
                </a:solidFill>
              </a:rPr>
              <a:t>необходимо применять схемы защиты, максимально приближенные к защищаемому оборудованию, например, интегрированные с различного вида розетками и разъемами для подключения проводных линий связи.</a:t>
            </a:r>
          </a:p>
          <a:p>
            <a:pPr marL="457200" lvl="0" indent="-457200" hangingPunct="0">
              <a:buFont typeface="+mj-lt"/>
              <a:buAutoNum type="arabicPeriod" startAt="9"/>
            </a:pPr>
            <a:r>
              <a:rPr lang="ru-RU" sz="2000" dirty="0">
                <a:solidFill>
                  <a:schemeClr val="bg1"/>
                </a:solidFill>
              </a:rPr>
              <a:t>После монтажа системы защиты от НСВ по коммуникационным каналам эту систему и АС в целом необходимо испытать на реальные воздействия. Для испытаний применяются имитаторы ТС НСВ, генерирующие импульсы, аналогичные импульсам, используемым при реальной атаке на объект.</a:t>
            </a:r>
          </a:p>
          <a:p>
            <a:pPr marL="0" indent="0" hangingPunct="0">
              <a:lnSpc>
                <a:spcPts val="2000"/>
              </a:lnSpc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000"/>
              </a:lnSpc>
              <a:buNone/>
            </a:pPr>
            <a:endParaRPr lang="ru-RU" sz="2000" i="1" dirty="0">
              <a:solidFill>
                <a:schemeClr val="bg1"/>
              </a:solidFill>
            </a:endParaRPr>
          </a:p>
          <a:p>
            <a:pPr marL="0" indent="0" algn="ctr" hangingPunct="0">
              <a:lnSpc>
                <a:spcPts val="2000"/>
              </a:lnSpc>
              <a:buNone/>
            </a:pPr>
            <a:endParaRPr lang="ru-R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3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692696"/>
            <a:ext cx="7560840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</a:t>
            </a:r>
          </a:p>
          <a:p>
            <a:pPr marL="0" indent="0" hangingPunct="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Для </a:t>
            </a:r>
            <a:r>
              <a:rPr lang="ru-RU" sz="2800" dirty="0">
                <a:solidFill>
                  <a:schemeClr val="bg1"/>
                </a:solidFill>
              </a:rPr>
              <a:t>защиты помещений широко используются </a:t>
            </a:r>
            <a:r>
              <a:rPr lang="ru-RU" sz="2800" b="1" i="1" u="sng" dirty="0">
                <a:solidFill>
                  <a:schemeClr val="bg1"/>
                </a:solidFill>
              </a:rPr>
              <a:t>устройства постановки помех</a:t>
            </a:r>
            <a:r>
              <a:rPr lang="ru-RU" sz="2800" dirty="0">
                <a:solidFill>
                  <a:schemeClr val="bg1"/>
                </a:solidFill>
              </a:rPr>
              <a:t>. Постановщики помех различного вида и диапазона являются эффективными средствами для защиты переговоров от прослушивания, а также для глушения радиомикрофонов и зашумления проводн</a:t>
            </a:r>
            <a:r>
              <a:rPr lang="ru-RU" sz="2800" b="1" i="1" dirty="0">
                <a:solidFill>
                  <a:schemeClr val="bg1"/>
                </a:solidFill>
              </a:rPr>
              <a:t>ы</a:t>
            </a:r>
            <a:r>
              <a:rPr lang="ru-RU" sz="2800" dirty="0">
                <a:solidFill>
                  <a:schemeClr val="bg1"/>
                </a:solidFill>
              </a:rPr>
              <a:t>х линий.</a:t>
            </a:r>
          </a:p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4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Технические 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Сигналы помехи радиодиапазона принято делить на </a:t>
            </a:r>
            <a:r>
              <a:rPr lang="ru-RU" sz="2800" b="1" i="1" u="sng" dirty="0" smtClean="0">
                <a:solidFill>
                  <a:schemeClr val="bg1"/>
                </a:solidFill>
              </a:rPr>
              <a:t>заградительные</a:t>
            </a:r>
            <a:r>
              <a:rPr lang="ru-RU" sz="2800" u="sng" dirty="0" smtClean="0">
                <a:solidFill>
                  <a:schemeClr val="bg1"/>
                </a:solidFill>
              </a:rPr>
              <a:t> и </a:t>
            </a:r>
            <a:r>
              <a:rPr lang="ru-RU" sz="2800" b="1" i="1" u="sng" dirty="0" smtClean="0">
                <a:solidFill>
                  <a:schemeClr val="bg1"/>
                </a:solidFill>
              </a:rPr>
              <a:t>прицельные</a:t>
            </a:r>
            <a:r>
              <a:rPr lang="ru-RU" sz="2800" dirty="0" smtClean="0">
                <a:solidFill>
                  <a:schemeClr val="bg1"/>
                </a:solidFill>
              </a:rPr>
              <a:t>. </a:t>
            </a:r>
          </a:p>
          <a:p>
            <a:pPr marL="0" indent="0" algn="ctr" hangingPunct="0">
              <a:buNone/>
            </a:pPr>
            <a:r>
              <a:rPr lang="ru-RU" sz="2800" u="sng" dirty="0" smtClean="0">
                <a:solidFill>
                  <a:schemeClr val="bg1"/>
                </a:solidFill>
              </a:rPr>
              <a:t>Заградительная помеха </a:t>
            </a:r>
            <a:r>
              <a:rPr lang="ru-RU" sz="2800" dirty="0" smtClean="0">
                <a:solidFill>
                  <a:schemeClr val="bg1"/>
                </a:solidFill>
              </a:rPr>
              <a:t>ставится на весь диапазон частот, в котором предполагается работа радиопередатчика, а прицельная — точно на частоте этого радиопередающего устройства. </a:t>
            </a:r>
          </a:p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96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8604</TotalTime>
  <Words>5751</Words>
  <Application>Microsoft Office PowerPoint</Application>
  <PresentationFormat>Экран (4:3)</PresentationFormat>
  <Paragraphs>548</Paragraphs>
  <Slides>72</Slides>
  <Notes>39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3" baseType="lpstr">
      <vt:lpstr>Тема Office</vt:lpstr>
      <vt:lpstr>Технические средства защиты</vt:lpstr>
      <vt:lpstr>Технические средства защиты</vt:lpstr>
      <vt:lpstr>Технические средства защиты</vt:lpstr>
      <vt:lpstr>Технические средства защиты</vt:lpstr>
      <vt:lpstr>Технические средства защиты</vt:lpstr>
      <vt:lpstr>Технические средства защиты</vt:lpstr>
      <vt:lpstr>Технические средства защиты</vt:lpstr>
      <vt:lpstr>Технические средства защиты</vt:lpstr>
      <vt:lpstr>Технические средства защиты</vt:lpstr>
      <vt:lpstr>Технические средства защиты</vt:lpstr>
      <vt:lpstr>Технические средства защиты</vt:lpstr>
      <vt:lpstr>Схема автоматического комплекса постановки прицельной помехи</vt:lpstr>
      <vt:lpstr>Технические средства защиты</vt:lpstr>
      <vt:lpstr>Технические средства защиты</vt:lpstr>
      <vt:lpstr>Акустические средства защиты</vt:lpstr>
      <vt:lpstr>Акустические средства защиты</vt:lpstr>
      <vt:lpstr>Акустические средства защиты</vt:lpstr>
      <vt:lpstr>Акустические средства защиты</vt:lpstr>
      <vt:lpstr>Акустические средства защиты</vt:lpstr>
      <vt:lpstr>Акустические средства защиты</vt:lpstr>
      <vt:lpstr>Акустические средства защиты</vt:lpstr>
      <vt:lpstr>Акустические средства защиты</vt:lpstr>
      <vt:lpstr>Акустические средства защиты</vt:lpstr>
      <vt:lpstr>Особенности защиты от радиозакладок</vt:lpstr>
      <vt:lpstr>Особенности защиты от радиозакладок</vt:lpstr>
      <vt:lpstr>Особенности защиты от радиозакладок</vt:lpstr>
      <vt:lpstr>Особенности защиты от радиозакладок</vt:lpstr>
      <vt:lpstr>Защита от встроенных и узконаправленных микрофонов</vt:lpstr>
      <vt:lpstr>Защита линий связи</vt:lpstr>
      <vt:lpstr>Защита линий связи</vt:lpstr>
      <vt:lpstr>Защита линий связи</vt:lpstr>
      <vt:lpstr>Защита линий связи</vt:lpstr>
      <vt:lpstr>Защита линий связи</vt:lpstr>
      <vt:lpstr>Защита линий связи</vt:lpstr>
      <vt:lpstr>Защита линий связи</vt:lpstr>
      <vt:lpstr>Методы и средства защиты телефонных линий Пассивная защита </vt:lpstr>
      <vt:lpstr>Методы и средства защиты телефонных линий Пассивная защита </vt:lpstr>
      <vt:lpstr>Методы и средства защиты телефонных линий Пассивная защита </vt:lpstr>
      <vt:lpstr>Методы и средства защиты телефонных линий Пассивная защита </vt:lpstr>
      <vt:lpstr>Методы и средства защиты телефонных линий Пассивная защита </vt:lpstr>
      <vt:lpstr>Методы и средства защиты телефонных линий Активная защита </vt:lpstr>
      <vt:lpstr>Методы и средства защиты телефонных линий Активная защита </vt:lpstr>
      <vt:lpstr>Методы и средства защиты телефонных линий Активная защита </vt:lpstr>
      <vt:lpstr>Методы и средства защиты телефонных линий Активная защита </vt:lpstr>
      <vt:lpstr>Методы и средства защиты телефонных линий Активная защита </vt:lpstr>
      <vt:lpstr>Методы и средства защиты телефонных линий Активная защита </vt:lpstr>
      <vt:lpstr>Методы и средства защиты телефонных линий Активная защита </vt:lpstr>
      <vt:lpstr>Методы и средства защиты телефонных линий Активная защита </vt:lpstr>
      <vt:lpstr> Методы контроля проводных линий  </vt:lpstr>
      <vt:lpstr> Методы контроля проводных линий  </vt:lpstr>
      <vt:lpstr> Методы контроля проводных линий  </vt:lpstr>
      <vt:lpstr> Методы контроля проводных линий  </vt:lpstr>
      <vt:lpstr> Методы контроля проводных линий  </vt:lpstr>
      <vt:lpstr> Методы контроля проводных линий  </vt:lpstr>
      <vt:lpstr> Методы контроля проводных линий  </vt:lpstr>
      <vt:lpstr> Методы контроля проводных линий  </vt:lpstr>
      <vt:lpstr> Методы контроля проводных линий  </vt:lpstr>
      <vt:lpstr> Защита факсимильных  телефонных аппаратов и концентраторов  </vt:lpstr>
      <vt:lpstr> Защита факсимильных и телефонных аппаратов, концентраторов  </vt:lpstr>
      <vt:lpstr>Экранирование помещений</vt:lpstr>
      <vt:lpstr>Экранирование помещений</vt:lpstr>
      <vt:lpstr>Экранирование помещений</vt:lpstr>
      <vt:lpstr>Экранирование помещений</vt:lpstr>
      <vt:lpstr>Экранирование помещений</vt:lpstr>
      <vt:lpstr>Экранирование помещений</vt:lpstr>
      <vt:lpstr>Защита от намеренного силового воздействия</vt:lpstr>
      <vt:lpstr>Защита от намеренного силового воздействия</vt:lpstr>
      <vt:lpstr>Защита от намеренного силового воздействия</vt:lpstr>
      <vt:lpstr>Защита от НСВ по коммуникационным каналам</vt:lpstr>
      <vt:lpstr>Защита от НСВ по коммуникационным каналам</vt:lpstr>
      <vt:lpstr>Защита от НСВ по коммуникационным каналам</vt:lpstr>
      <vt:lpstr>Защита от НСВ по коммуникационным каналам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Подходы к созданию комплексной системы защиты информации</dc:title>
  <dc:creator>Simonov</dc:creator>
  <cp:lastModifiedBy>smf</cp:lastModifiedBy>
  <cp:revision>70</cp:revision>
  <cp:lastPrinted>2012-11-07T06:06:47Z</cp:lastPrinted>
  <dcterms:created xsi:type="dcterms:W3CDTF">2012-11-01T12:03:18Z</dcterms:created>
  <dcterms:modified xsi:type="dcterms:W3CDTF">2019-11-22T11:02:05Z</dcterms:modified>
</cp:coreProperties>
</file>