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96" r:id="rId14"/>
    <p:sldId id="280" r:id="rId15"/>
    <p:sldId id="281" r:id="rId16"/>
    <p:sldId id="282" r:id="rId17"/>
    <p:sldId id="283" r:id="rId18"/>
    <p:sldId id="284" r:id="rId19"/>
    <p:sldId id="285" r:id="rId20"/>
    <p:sldId id="286" r:id="rId21"/>
    <p:sldId id="299" r:id="rId22"/>
    <p:sldId id="300" r:id="rId23"/>
    <p:sldId id="301" r:id="rId24"/>
    <p:sldId id="287" r:id="rId25"/>
    <p:sldId id="302" r:id="rId26"/>
    <p:sldId id="288" r:id="rId27"/>
    <p:sldId id="289" r:id="rId28"/>
    <p:sldId id="290" r:id="rId29"/>
    <p:sldId id="291"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4660"/>
  </p:normalViewPr>
  <p:slideViewPr>
    <p:cSldViewPr snapToGrid="0">
      <p:cViewPr varScale="1">
        <p:scale>
          <a:sx n="81" d="100"/>
          <a:sy n="81" d="100"/>
        </p:scale>
        <p:origin x="7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FD401-181C-4415-B6FE-DDF6B7CBD91A}" type="datetimeFigureOut">
              <a:rPr lang="ru-RU" smtClean="0"/>
              <a:t>03.03.2021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BF03C-B311-4B10-B17B-6470FA549C48}" type="slidenum">
              <a:rPr lang="ru-RU" smtClean="0"/>
              <a:t>‹#›</a:t>
            </a:fld>
            <a:endParaRPr lang="ru-RU"/>
          </a:p>
        </p:txBody>
      </p:sp>
    </p:spTree>
    <p:extLst>
      <p:ext uri="{BB962C8B-B14F-4D97-AF65-F5344CB8AC3E}">
        <p14:creationId xmlns:p14="http://schemas.microsoft.com/office/powerpoint/2010/main" val="397434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C819E74-C8D2-49BD-A2D3-F5C1C2C23E99}" type="slidenum">
              <a:rPr lang="ru-RU" smtClean="0"/>
              <a:pPr/>
              <a:t>‹#›</a:t>
            </a:fld>
            <a:endParaRPr lang="ru-RU"/>
          </a:p>
        </p:txBody>
      </p:sp>
    </p:spTree>
    <p:extLst>
      <p:ext uri="{BB962C8B-B14F-4D97-AF65-F5344CB8AC3E}">
        <p14:creationId xmlns:p14="http://schemas.microsoft.com/office/powerpoint/2010/main" val="83972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383893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6821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414548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5" name="Footer Placeholder 4"/>
          <p:cNvSpPr>
            <a:spLocks noGrp="1"/>
          </p:cNvSpPr>
          <p:nvPr>
            <p:ph type="ftr" sz="quarter" idx="11"/>
          </p:nvPr>
        </p:nvSpPr>
        <p:spPr>
          <a:xfrm>
            <a:off x="2182708" y="6272784"/>
            <a:ext cx="6327648" cy="365125"/>
          </a:xfrm>
        </p:spPr>
        <p:txBody>
          <a:bodyPr/>
          <a:lstStyle/>
          <a:p>
            <a:endParaRPr lang="ru-RU">
              <a:solidFill>
                <a:srgbClr val="696464"/>
              </a:solidFill>
            </a:endParaRP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C819E74-C8D2-49BD-A2D3-F5C1C2C23E99}" type="slidenum">
              <a:rPr lang="ru-RU" smtClean="0"/>
              <a:pPr/>
              <a:t>‹#›</a:t>
            </a:fld>
            <a:endParaRPr lang="ru-RU"/>
          </a:p>
        </p:txBody>
      </p:sp>
    </p:spTree>
    <p:extLst>
      <p:ext uri="{BB962C8B-B14F-4D97-AF65-F5344CB8AC3E}">
        <p14:creationId xmlns:p14="http://schemas.microsoft.com/office/powerpoint/2010/main" val="252229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6" name="Footer Placeholder 5"/>
          <p:cNvSpPr>
            <a:spLocks noGrp="1"/>
          </p:cNvSpPr>
          <p:nvPr>
            <p:ph type="ftr" sz="quarter" idx="11"/>
          </p:nvPr>
        </p:nvSpPr>
        <p:spPr/>
        <p:txBody>
          <a:bodyPr/>
          <a:lstStyle/>
          <a:p>
            <a:endParaRPr lang="ru-RU">
              <a:solidFill>
                <a:srgbClr val="696464"/>
              </a:solidFill>
            </a:endParaRPr>
          </a:p>
        </p:txBody>
      </p:sp>
      <p:sp>
        <p:nvSpPr>
          <p:cNvPr id="7" name="Slide Number Placeholder 6"/>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11996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8" name="Footer Placeholder 7"/>
          <p:cNvSpPr>
            <a:spLocks noGrp="1"/>
          </p:cNvSpPr>
          <p:nvPr>
            <p:ph type="ftr" sz="quarter" idx="11"/>
          </p:nvPr>
        </p:nvSpPr>
        <p:spPr/>
        <p:txBody>
          <a:bodyPr/>
          <a:lstStyle/>
          <a:p>
            <a:endParaRPr lang="ru-RU">
              <a:solidFill>
                <a:srgbClr val="696464"/>
              </a:solidFill>
            </a:endParaRPr>
          </a:p>
        </p:txBody>
      </p:sp>
      <p:sp>
        <p:nvSpPr>
          <p:cNvPr id="9" name="Slide Number Placeholder 8"/>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302529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4" name="Footer Placeholder 3"/>
          <p:cNvSpPr>
            <a:spLocks noGrp="1"/>
          </p:cNvSpPr>
          <p:nvPr>
            <p:ph type="ftr" sz="quarter" idx="11"/>
          </p:nvPr>
        </p:nvSpPr>
        <p:spPr/>
        <p:txBody>
          <a:bodyPr/>
          <a:lstStyle/>
          <a:p>
            <a:endParaRPr lang="ru-RU">
              <a:solidFill>
                <a:srgbClr val="696464"/>
              </a:solidFill>
            </a:endParaRPr>
          </a:p>
        </p:txBody>
      </p:sp>
      <p:sp>
        <p:nvSpPr>
          <p:cNvPr id="5" name="Slide Number Placeholder 4"/>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16548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3" name="Footer Placeholder 2"/>
          <p:cNvSpPr>
            <a:spLocks noGrp="1"/>
          </p:cNvSpPr>
          <p:nvPr>
            <p:ph type="ftr" sz="quarter" idx="11"/>
          </p:nvPr>
        </p:nvSpPr>
        <p:spPr/>
        <p:txBody>
          <a:bodyPr/>
          <a:lstStyle/>
          <a:p>
            <a:endParaRPr lang="ru-RU">
              <a:solidFill>
                <a:srgbClr val="696464"/>
              </a:solidFill>
            </a:endParaRPr>
          </a:p>
        </p:txBody>
      </p:sp>
      <p:sp>
        <p:nvSpPr>
          <p:cNvPr id="4" name="Slide Number Placeholder 3"/>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30407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6" name="Footer Placeholder 5"/>
          <p:cNvSpPr>
            <a:spLocks noGrp="1"/>
          </p:cNvSpPr>
          <p:nvPr>
            <p:ph type="ftr" sz="quarter" idx="11"/>
          </p:nvPr>
        </p:nvSpPr>
        <p:spPr/>
        <p:txBody>
          <a:bodyPr/>
          <a:lstStyle/>
          <a:p>
            <a:endParaRPr lang="ru-RU">
              <a:solidFill>
                <a:srgbClr val="696464"/>
              </a:solidFill>
            </a:endParaRP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187337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A8A4E2-7D13-43BB-978B-4B77F9B49FB6}" type="datetimeFigureOut">
              <a:rPr lang="ru-RU" smtClean="0">
                <a:solidFill>
                  <a:srgbClr val="696464"/>
                </a:solidFill>
              </a:rPr>
              <a:pPr/>
              <a:t>03.03.2021</a:t>
            </a:fld>
            <a:endParaRPr lang="ru-RU">
              <a:solidFill>
                <a:srgbClr val="696464"/>
              </a:solidFill>
            </a:endParaRP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323066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8A8A4E2-7D13-43BB-978B-4B77F9B49FB6}" type="datetimeFigureOut">
              <a:rPr lang="ru-RU" smtClean="0">
                <a:solidFill>
                  <a:srgbClr val="696464"/>
                </a:solidFill>
              </a:rPr>
              <a:pPr/>
              <a:t>03.03.2021</a:t>
            </a:fld>
            <a:endParaRPr lang="ru-RU">
              <a:solidFill>
                <a:srgbClr val="696464"/>
              </a:solidFill>
            </a:endParaRP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a:solidFill>
                <a:srgbClr val="696464"/>
              </a:solidFill>
            </a:endParaRP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C819E74-C8D2-49BD-A2D3-F5C1C2C23E99}" type="slidenum">
              <a:rPr lang="ru-RU" smtClean="0"/>
              <a:pPr/>
              <a:t>‹#›</a:t>
            </a:fld>
            <a:endParaRPr lang="ru-RU"/>
          </a:p>
        </p:txBody>
      </p:sp>
    </p:spTree>
    <p:extLst>
      <p:ext uri="{BB962C8B-B14F-4D97-AF65-F5344CB8AC3E}">
        <p14:creationId xmlns:p14="http://schemas.microsoft.com/office/powerpoint/2010/main" val="2943780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04967" y="900752"/>
            <a:ext cx="11191163" cy="3821373"/>
          </a:xfrm>
        </p:spPr>
        <p:txBody>
          <a:bodyPr>
            <a:normAutofit fontScale="90000"/>
          </a:bodyPr>
          <a:lstStyle/>
          <a:p>
            <a:r>
              <a:rPr lang="ru-RU" sz="4400" b="1" dirty="0" smtClean="0"/>
              <a:t>Раздел 1. </a:t>
            </a:r>
            <a:r>
              <a:rPr lang="ru-RU" sz="8800" b="1" dirty="0" smtClean="0"/>
              <a:t>МЕТРОЛОГИЯ.</a:t>
            </a:r>
            <a:r>
              <a:rPr lang="ru-RU" dirty="0" smtClean="0"/>
              <a:t> </a:t>
            </a:r>
            <a:r>
              <a:rPr lang="ru-RU" sz="4400" b="1" dirty="0" smtClean="0"/>
              <a:t>Глава 4. </a:t>
            </a:r>
            <a:r>
              <a:rPr lang="ru-RU" sz="6000" b="1" dirty="0" smtClean="0"/>
              <a:t>Средства  Измерений</a:t>
            </a:r>
            <a:r>
              <a:rPr lang="ru-RU" sz="5400" b="1" dirty="0" smtClean="0"/>
              <a:t>.</a:t>
            </a:r>
            <a:r>
              <a:rPr lang="ru-RU" sz="6700" b="1" dirty="0" smtClean="0"/>
              <a:t/>
            </a:r>
            <a:br>
              <a:rPr lang="ru-RU" sz="6700" b="1" dirty="0" smtClean="0"/>
            </a:br>
            <a:r>
              <a:rPr lang="ru-RU" sz="4400" b="1" dirty="0" smtClean="0"/>
              <a:t>Глава 5. </a:t>
            </a:r>
            <a:r>
              <a:rPr lang="ru-RU" sz="5400" b="1" dirty="0">
                <a:solidFill>
                  <a:schemeClr val="tx1"/>
                </a:solidFill>
              </a:rPr>
              <a:t>Виды погрешностей и </a:t>
            </a:r>
            <a:r>
              <a:rPr lang="ru-RU" sz="5400" b="1" dirty="0" smtClean="0">
                <a:solidFill>
                  <a:schemeClr val="tx1"/>
                </a:solidFill>
              </a:rPr>
              <a:t>  </a:t>
            </a:r>
            <a:br>
              <a:rPr lang="ru-RU" sz="5400" b="1" dirty="0" smtClean="0">
                <a:solidFill>
                  <a:schemeClr val="tx1"/>
                </a:solidFill>
              </a:rPr>
            </a:br>
            <a:r>
              <a:rPr lang="ru-RU" sz="5400" b="1" dirty="0">
                <a:solidFill>
                  <a:schemeClr val="tx1"/>
                </a:solidFill>
              </a:rPr>
              <a:t> </a:t>
            </a:r>
            <a:r>
              <a:rPr lang="ru-RU" sz="5400" b="1" dirty="0" smtClean="0">
                <a:solidFill>
                  <a:schemeClr val="tx1"/>
                </a:solidFill>
              </a:rPr>
              <a:t>    причины </a:t>
            </a:r>
            <a:r>
              <a:rPr lang="ru-RU" sz="5400" b="1" dirty="0">
                <a:solidFill>
                  <a:schemeClr val="tx1"/>
                </a:solidFill>
              </a:rPr>
              <a:t>их </a:t>
            </a:r>
            <a:r>
              <a:rPr lang="ru-RU" sz="5400" b="1" dirty="0" smtClean="0">
                <a:solidFill>
                  <a:schemeClr val="tx1"/>
                </a:solidFill>
              </a:rPr>
              <a:t>возникновения.</a:t>
            </a:r>
            <a:br>
              <a:rPr lang="ru-RU" sz="5400" b="1" dirty="0" smtClean="0">
                <a:solidFill>
                  <a:schemeClr val="tx1"/>
                </a:solidFill>
              </a:rPr>
            </a:br>
            <a:endParaRPr lang="ru-RU" sz="5400" b="1" dirty="0">
              <a:solidFill>
                <a:schemeClr val="tx1"/>
              </a:solidFill>
            </a:endParaRPr>
          </a:p>
        </p:txBody>
      </p:sp>
      <p:sp>
        <p:nvSpPr>
          <p:cNvPr id="3" name="Подзаголовок 2"/>
          <p:cNvSpPr>
            <a:spLocks noGrp="1"/>
          </p:cNvSpPr>
          <p:nvPr>
            <p:ph type="subTitle" idx="1"/>
          </p:nvPr>
        </p:nvSpPr>
        <p:spPr>
          <a:xfrm>
            <a:off x="805218" y="531292"/>
            <a:ext cx="9144000" cy="45719"/>
          </a:xfrm>
        </p:spPr>
        <p:txBody>
          <a:bodyPr>
            <a:normAutofit fontScale="25000" lnSpcReduction="20000"/>
          </a:bodyPr>
          <a:lstStyle/>
          <a:p>
            <a:r>
              <a:rPr lang="ru-RU" dirty="0" smtClean="0"/>
              <a:t>СС</a:t>
            </a:r>
            <a:endParaRPr lang="ru-RU" dirty="0"/>
          </a:p>
        </p:txBody>
      </p:sp>
    </p:spTree>
    <p:extLst>
      <p:ext uri="{BB962C8B-B14F-4D97-AF65-F5344CB8AC3E}">
        <p14:creationId xmlns:p14="http://schemas.microsoft.com/office/powerpoint/2010/main" val="228729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64024"/>
            <a:ext cx="10058400" cy="191069"/>
          </a:xfrm>
        </p:spPr>
        <p:txBody>
          <a:bodyPr>
            <a:normAutofit fontScale="90000"/>
          </a:bodyPr>
          <a:lstStyle/>
          <a:p>
            <a:endParaRPr lang="ru-RU" dirty="0"/>
          </a:p>
        </p:txBody>
      </p:sp>
      <p:sp>
        <p:nvSpPr>
          <p:cNvPr id="3" name="Объект 2"/>
          <p:cNvSpPr>
            <a:spLocks noGrp="1"/>
          </p:cNvSpPr>
          <p:nvPr>
            <p:ph idx="1"/>
          </p:nvPr>
        </p:nvSpPr>
        <p:spPr>
          <a:xfrm>
            <a:off x="532263" y="232012"/>
            <a:ext cx="11041038" cy="5967484"/>
          </a:xfrm>
        </p:spPr>
        <p:txBody>
          <a:bodyPr>
            <a:normAutofit lnSpcReduction="10000"/>
          </a:bodyPr>
          <a:lstStyle/>
          <a:p>
            <a:pPr marL="0" indent="0" algn="just">
              <a:buNone/>
            </a:pPr>
            <a:r>
              <a:rPr lang="ru-RU" sz="2400" b="1" i="1" dirty="0">
                <a:solidFill>
                  <a:srgbClr val="0070C0"/>
                </a:solidFill>
              </a:rPr>
              <a:t>Плоскопараллельные концевые меры длины</a:t>
            </a:r>
            <a:r>
              <a:rPr lang="ru-RU" sz="2400" dirty="0"/>
              <a:t> представляют собой наборы </a:t>
            </a:r>
            <a:r>
              <a:rPr lang="ru-RU" sz="2400" dirty="0" smtClean="0"/>
              <a:t>параллелепипедов </a:t>
            </a:r>
            <a:r>
              <a:rPr lang="ru-RU" sz="2400" dirty="0"/>
              <a:t>(пластин и брусков) из стали длиной до 1000 мм или твердого сплава длиной до 100 мм с двумя плоскими взаимно параллельными измерительными поверхностями (ГОСТ 9038-90). Они предназначены для непосредственного измерения линейных размеров, а также передачи размера единицы длины от первичного эталона концевым мерам меньшей точности.</a:t>
            </a:r>
          </a:p>
          <a:p>
            <a:pPr marL="0" indent="0" algn="just">
              <a:buNone/>
            </a:pPr>
            <a:r>
              <a:rPr lang="ru-RU" sz="2400" dirty="0"/>
              <a:t>Концевые меры используются для поверки, градуировки и настройки измерительных приборов, инструментов, станков и др. Благодаря способности к </a:t>
            </a:r>
            <a:r>
              <a:rPr lang="ru-RU" sz="2400" dirty="0">
                <a:solidFill>
                  <a:srgbClr val="0070C0"/>
                </a:solidFill>
              </a:rPr>
              <a:t>притираемости</a:t>
            </a:r>
            <a:r>
              <a:rPr lang="ru-RU" sz="2400" dirty="0"/>
              <a:t> (т.е. сцеплению), обусловленной действием межмолекулярных сил притяжения, концевые меры можно собирать в блоки нужных размеров, которые не распадаются при перемещениях. Наборы составляют из различного числа концевых мер (от 2 до 112 шт.).</a:t>
            </a:r>
          </a:p>
          <a:p>
            <a:pPr marL="0" indent="0" algn="just">
              <a:buNone/>
            </a:pPr>
            <a:r>
              <a:rPr lang="ru-RU" sz="2400" dirty="0"/>
              <a:t>Концевые меры изготовляют следующих классов точности: 00; 01; 0; 1; 2; 3 - из стали: 00; 0; 1; 2 и 3 - из твердого сплава. К каждому набору прилагают паспорт по ГОСТ 2.601-95, включающий инструкцию по эксплуатации. Из четырех-пяти мер с градацией от 0,001 до 100 мм выпускаемых наборов можно составлять нужные блоки.</a:t>
            </a:r>
          </a:p>
          <a:p>
            <a:endParaRPr lang="ru-RU" dirty="0"/>
          </a:p>
        </p:txBody>
      </p:sp>
    </p:spTree>
    <p:extLst>
      <p:ext uri="{BB962C8B-B14F-4D97-AF65-F5344CB8AC3E}">
        <p14:creationId xmlns:p14="http://schemas.microsoft.com/office/powerpoint/2010/main" val="224963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18364"/>
            <a:ext cx="10058400" cy="54591"/>
          </a:xfrm>
        </p:spPr>
        <p:txBody>
          <a:bodyPr>
            <a:normAutofit fontScale="90000"/>
          </a:bodyPr>
          <a:lstStyle/>
          <a:p>
            <a:endParaRPr lang="ru-RU" dirty="0"/>
          </a:p>
        </p:txBody>
      </p:sp>
      <p:sp>
        <p:nvSpPr>
          <p:cNvPr id="3" name="Объект 2"/>
          <p:cNvSpPr>
            <a:spLocks noGrp="1"/>
          </p:cNvSpPr>
          <p:nvPr>
            <p:ph idx="1"/>
          </p:nvPr>
        </p:nvSpPr>
        <p:spPr>
          <a:xfrm>
            <a:off x="395785" y="272955"/>
            <a:ext cx="11273051" cy="6400800"/>
          </a:xfrm>
        </p:spPr>
        <p:txBody>
          <a:bodyPr>
            <a:normAutofit/>
          </a:bodyPr>
          <a:lstStyle/>
          <a:p>
            <a:pPr marL="0" indent="0">
              <a:lnSpc>
                <a:spcPct val="110000"/>
              </a:lnSpc>
              <a:buNone/>
            </a:pPr>
            <a:r>
              <a:rPr lang="ru-RU" sz="2600" b="1" dirty="0" smtClean="0">
                <a:solidFill>
                  <a:srgbClr val="0070C0"/>
                </a:solidFill>
              </a:rPr>
              <a:t>      4.3</a:t>
            </a:r>
            <a:r>
              <a:rPr lang="ru-RU" sz="2600" b="1" dirty="0">
                <a:solidFill>
                  <a:srgbClr val="0070C0"/>
                </a:solidFill>
              </a:rPr>
              <a:t>. Передача размера физических величин</a:t>
            </a:r>
            <a:endParaRPr lang="ru-RU" sz="2600" dirty="0">
              <a:solidFill>
                <a:srgbClr val="0070C0"/>
              </a:solidFill>
            </a:endParaRPr>
          </a:p>
          <a:p>
            <a:pPr marL="0" indent="0" algn="just">
              <a:buNone/>
            </a:pPr>
            <a:r>
              <a:rPr lang="ru-RU" sz="2400" dirty="0"/>
              <a:t>Порядок передачи размера единиц физической величины от эталона или исходного образцового средства к средствам более низких разрядов, включая, рабочие, устанавливают в соответствии с </a:t>
            </a:r>
            <a:r>
              <a:rPr lang="ru-RU" sz="2400" b="1" i="1" dirty="0">
                <a:solidFill>
                  <a:srgbClr val="0070C0"/>
                </a:solidFill>
              </a:rPr>
              <a:t>поверочной </a:t>
            </a:r>
            <a:r>
              <a:rPr lang="ru-RU" sz="2400" b="1" i="1" dirty="0" smtClean="0">
                <a:solidFill>
                  <a:srgbClr val="0070C0"/>
                </a:solidFill>
              </a:rPr>
              <a:t>схемой </a:t>
            </a:r>
            <a:r>
              <a:rPr lang="ru-RU" sz="2400" b="1" i="1" dirty="0" smtClean="0"/>
              <a:t>(</a:t>
            </a:r>
            <a:r>
              <a:rPr lang="ru-RU" sz="2400" b="1" dirty="0" smtClean="0"/>
              <a:t>ГОСТ 8.061 </a:t>
            </a:r>
            <a:r>
              <a:rPr lang="en-US" sz="2400" b="1" dirty="0" smtClean="0"/>
              <a:t>“</a:t>
            </a:r>
            <a:r>
              <a:rPr lang="ru-RU" sz="2400" b="1" dirty="0" smtClean="0"/>
              <a:t>ГСИ. Поверочные схемы. Содержание и построение</a:t>
            </a:r>
            <a:r>
              <a:rPr lang="en-US" sz="2400" b="1" dirty="0" smtClean="0"/>
              <a:t>”</a:t>
            </a:r>
            <a:r>
              <a:rPr lang="ru-RU" sz="2400" b="1" dirty="0" smtClean="0"/>
              <a:t>)</a:t>
            </a:r>
            <a:r>
              <a:rPr lang="ru-RU" sz="2400" dirty="0" smtClean="0"/>
              <a:t>. </a:t>
            </a:r>
            <a:r>
              <a:rPr lang="ru-RU" sz="2400" dirty="0"/>
              <a:t>Поверочная схема передачи единицы длины заключается в последовательном сличении и поверке. Передача единицы производится от рабочего эталона к образцовым мерам высшего разряда, а от них образцовым мерам низших разрядов, затем к рабочим средствам измерения (оптиметрам, измерительным машинам, контрольным автоматам и т. п.). Структура поверочной схемы состоит из нескольких уровней, соответствующих ступеням передачи размера единиц</a:t>
            </a:r>
            <a:r>
              <a:rPr lang="ru-RU" sz="2400" dirty="0" smtClean="0"/>
              <a:t>.</a:t>
            </a:r>
          </a:p>
          <a:p>
            <a:pPr marL="0" indent="0" algn="just">
              <a:buNone/>
            </a:pPr>
            <a:r>
              <a:rPr lang="ru-RU" sz="2400" dirty="0" smtClean="0"/>
              <a:t>На каждой ступени передачи информации о размере единицы точность теряется в 3-5 раз (иногда в 10 раз). Значит, при много ступенчатой передаче эталонная точность не доходит до потребителя. Поэтому для высокоточных средств измерений число ступеней м. б. сокращено вплоть до передачи им информации непосредственно от рабочих эталонов 1-го разряда.</a:t>
            </a:r>
            <a:endParaRPr lang="ru-RU" sz="2400" dirty="0"/>
          </a:p>
        </p:txBody>
      </p:sp>
    </p:spTree>
    <p:extLst>
      <p:ext uri="{BB962C8B-B14F-4D97-AF65-F5344CB8AC3E}">
        <p14:creationId xmlns:p14="http://schemas.microsoft.com/office/powerpoint/2010/main" val="358634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22830"/>
            <a:ext cx="10058400" cy="45719"/>
          </a:xfrm>
        </p:spPr>
        <p:txBody>
          <a:bodyPr>
            <a:normAutofit fontScale="90000"/>
          </a:bodyPr>
          <a:lstStyle/>
          <a:p>
            <a:r>
              <a:rPr lang="ru-RU" dirty="0" smtClean="0"/>
              <a:t>-</a:t>
            </a:r>
            <a:endParaRPr lang="ru-RU" dirty="0"/>
          </a:p>
        </p:txBody>
      </p:sp>
      <p:sp>
        <p:nvSpPr>
          <p:cNvPr id="3" name="Объект 2"/>
          <p:cNvSpPr>
            <a:spLocks noGrp="1"/>
          </p:cNvSpPr>
          <p:nvPr>
            <p:ph idx="1"/>
          </p:nvPr>
        </p:nvSpPr>
        <p:spPr>
          <a:xfrm>
            <a:off x="395785" y="423081"/>
            <a:ext cx="11368585" cy="6127844"/>
          </a:xfrm>
        </p:spPr>
        <p:txBody>
          <a:bodyPr>
            <a:noAutofit/>
          </a:bodyPr>
          <a:lstStyle/>
          <a:p>
            <a:pPr marL="0" indent="0" algn="just">
              <a:buNone/>
            </a:pPr>
            <a:r>
              <a:rPr lang="ru-RU" sz="2100" dirty="0"/>
              <a:t>Существуют различные </a:t>
            </a:r>
            <a:r>
              <a:rPr lang="ru-RU" sz="2100" b="1" i="1" dirty="0">
                <a:solidFill>
                  <a:srgbClr val="0070C0"/>
                </a:solidFill>
              </a:rPr>
              <a:t>типы поверок</a:t>
            </a:r>
            <a:r>
              <a:rPr lang="ru-RU" sz="2100" dirty="0"/>
              <a:t> измерительных приборов.</a:t>
            </a:r>
          </a:p>
          <a:p>
            <a:pPr marL="0" lvl="0" indent="0" algn="just">
              <a:buNone/>
            </a:pPr>
            <a:r>
              <a:rPr lang="ru-RU" sz="2100" b="1" dirty="0"/>
              <a:t>Первый тип поверки </a:t>
            </a:r>
            <a:r>
              <a:rPr lang="ru-RU" sz="2100" dirty="0"/>
              <a:t>- </a:t>
            </a:r>
            <a:r>
              <a:rPr lang="ru-RU" sz="2100" i="1" dirty="0">
                <a:solidFill>
                  <a:srgbClr val="0070C0"/>
                </a:solidFill>
              </a:rPr>
              <a:t>использование образцовой меры</a:t>
            </a:r>
            <a:r>
              <a:rPr lang="ru-RU" sz="2100" dirty="0"/>
              <a:t>, аттестованной в соответствии со стандартами. Такая поверка может выполняться любой службой, в том числе и отраслевой.</a:t>
            </a:r>
          </a:p>
          <a:p>
            <a:pPr marL="0" indent="0" algn="just">
              <a:buNone/>
            </a:pPr>
            <a:r>
              <a:rPr lang="ru-RU" sz="2100" b="1" dirty="0" smtClean="0"/>
              <a:t>Второй </a:t>
            </a:r>
            <a:r>
              <a:rPr lang="ru-RU" sz="2100" b="1" dirty="0"/>
              <a:t>тип поверки</a:t>
            </a:r>
            <a:r>
              <a:rPr lang="ru-RU" sz="2100" dirty="0"/>
              <a:t> - </a:t>
            </a:r>
            <a:r>
              <a:rPr lang="ru-RU" sz="2100" i="1" dirty="0">
                <a:solidFill>
                  <a:srgbClr val="0070C0"/>
                </a:solidFill>
              </a:rPr>
              <a:t>сличение показаний прибора с показаниями образцового прибора</a:t>
            </a:r>
            <a:r>
              <a:rPr lang="ru-RU" sz="2100" i="1" dirty="0"/>
              <a:t> </a:t>
            </a:r>
            <a:r>
              <a:rPr lang="ru-RU" sz="2100" dirty="0"/>
              <a:t>или образцовой установки. Образцовая аппаратура имеет более высокий класс точности и, соответственно, достаточно высокую стоимость, поэтому поверка проводится, как правило, в специальных организациях - центрах стандартизации и метрологии.</a:t>
            </a:r>
          </a:p>
          <a:p>
            <a:pPr marL="0" lvl="0" indent="0" algn="just">
              <a:buNone/>
            </a:pPr>
            <a:r>
              <a:rPr lang="ru-RU" sz="2100" b="1" dirty="0" smtClean="0"/>
              <a:t>Третий </a:t>
            </a:r>
            <a:r>
              <a:rPr lang="ru-RU" sz="2100" b="1" dirty="0"/>
              <a:t>тип поверки </a:t>
            </a:r>
            <a:r>
              <a:rPr lang="ru-RU" sz="2100" dirty="0"/>
              <a:t>- </a:t>
            </a:r>
            <a:r>
              <a:rPr lang="ru-RU" sz="2100" b="1" i="1" dirty="0">
                <a:solidFill>
                  <a:srgbClr val="0070C0"/>
                </a:solidFill>
              </a:rPr>
              <a:t>поэлементно-эквивалентный метод</a:t>
            </a:r>
            <a:r>
              <a:rPr lang="ru-RU" sz="2100" i="1" dirty="0"/>
              <a:t>. </a:t>
            </a:r>
            <a:r>
              <a:rPr lang="ru-RU" sz="2100" dirty="0"/>
              <a:t>Это самый трудоемкий тип поверки. Сущность его заключается в том, что если прибор имеет, например, первичный преобразователь, усилитель, аналогово-цифровой преобразователь и какие-либо вспомогательные устройства, то работоспособность и погрешности определяют для всех составных частей, не поверяя прибор как целое. В этом случае в зависимости от типа составляющих они могут поверяться как приборы, измеряющие физические величины, отличные от тех, для измерения которых предназначен прибор. Например, профилограф-профилометр может иметь алмазный наконечник, электроизмерительный преобразователь, усилитель, интегрирующий блок и высоковольтный самописец или вывод на компьютер. В таком приборе можно поверять отдельно механическую, электрическую и электронную части и делать выводы о работоспособности и классе точности прибора как измерителя качества поверхности</a:t>
            </a:r>
            <a:r>
              <a:rPr lang="ru-RU" sz="2100" dirty="0" smtClean="0"/>
              <a:t>.</a:t>
            </a:r>
            <a:endParaRPr lang="ru-RU" sz="2100" dirty="0"/>
          </a:p>
        </p:txBody>
      </p:sp>
    </p:spTree>
    <p:extLst>
      <p:ext uri="{BB962C8B-B14F-4D97-AF65-F5344CB8AC3E}">
        <p14:creationId xmlns:p14="http://schemas.microsoft.com/office/powerpoint/2010/main" val="1142843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154901"/>
            <a:ext cx="10058400" cy="45719"/>
          </a:xfrm>
        </p:spPr>
        <p:txBody>
          <a:bodyPr>
            <a:normAutofit fontScale="90000"/>
          </a:bodyPr>
          <a:lstStyle/>
          <a:p>
            <a:endParaRPr lang="ru-RU" dirty="0"/>
          </a:p>
        </p:txBody>
      </p:sp>
      <p:sp>
        <p:nvSpPr>
          <p:cNvPr id="3" name="Объект 2"/>
          <p:cNvSpPr>
            <a:spLocks noGrp="1"/>
          </p:cNvSpPr>
          <p:nvPr>
            <p:ph idx="1"/>
          </p:nvPr>
        </p:nvSpPr>
        <p:spPr>
          <a:xfrm>
            <a:off x="1069848" y="395785"/>
            <a:ext cx="10058400" cy="5776415"/>
          </a:xfrm>
        </p:spPr>
        <p:txBody>
          <a:bodyPr>
            <a:normAutofit/>
          </a:bodyPr>
          <a:lstStyle/>
          <a:p>
            <a:pPr marL="0" lvl="0" indent="0" algn="just">
              <a:buNone/>
            </a:pPr>
            <a:endParaRPr lang="ru-RU" sz="2200" smtClean="0"/>
          </a:p>
          <a:p>
            <a:pPr marL="0" lvl="0" indent="0" algn="just">
              <a:buNone/>
            </a:pPr>
            <a:r>
              <a:rPr lang="ru-RU" sz="2200" smtClean="0"/>
              <a:t>В </a:t>
            </a:r>
            <a:r>
              <a:rPr lang="ru-RU" sz="2200" dirty="0"/>
              <a:t>некоторых случаях, когда поверке подвергается новый измерительный прибор, этот метод поверки оказывается наиболее подходящим, а иногда и единственно возможным. Поверку некоторых типов приборов проводят без применения мер или образцовых приборов. Показания этих измерительных приборов можно контролировать по таблицам физическим констант и стандартным справочным данным. Такими константами являются, например, скорость света в вакууме, постоянная Авогадро - число частиц в 1 моле вещества, гравитационная постоянная и др. Показания этих приборов сличаются с физическими константами или со стандартными справочными данными.</a:t>
            </a:r>
          </a:p>
        </p:txBody>
      </p:sp>
    </p:spTree>
    <p:extLst>
      <p:ext uri="{BB962C8B-B14F-4D97-AF65-F5344CB8AC3E}">
        <p14:creationId xmlns:p14="http://schemas.microsoft.com/office/powerpoint/2010/main" val="2780102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218364"/>
            <a:ext cx="10058400" cy="81886"/>
          </a:xfrm>
        </p:spPr>
        <p:txBody>
          <a:bodyPr>
            <a:normAutofit fontScale="90000"/>
          </a:bodyPr>
          <a:lstStyle/>
          <a:p>
            <a:endParaRPr lang="ru-RU" dirty="0"/>
          </a:p>
        </p:txBody>
      </p:sp>
      <p:sp>
        <p:nvSpPr>
          <p:cNvPr id="3" name="Объект 2"/>
          <p:cNvSpPr>
            <a:spLocks noGrp="1"/>
          </p:cNvSpPr>
          <p:nvPr>
            <p:ph idx="1"/>
          </p:nvPr>
        </p:nvSpPr>
        <p:spPr>
          <a:xfrm>
            <a:off x="204716" y="313899"/>
            <a:ext cx="11518711" cy="6373504"/>
          </a:xfrm>
        </p:spPr>
        <p:txBody>
          <a:bodyPr>
            <a:normAutofit/>
          </a:bodyPr>
          <a:lstStyle/>
          <a:p>
            <a:pPr marL="0" indent="0">
              <a:buNone/>
            </a:pPr>
            <a:r>
              <a:rPr lang="ru-RU" sz="2400" b="1" dirty="0" smtClean="0">
                <a:solidFill>
                  <a:srgbClr val="0070C0"/>
                </a:solidFill>
              </a:rPr>
              <a:t>     4.4</a:t>
            </a:r>
            <a:r>
              <a:rPr lang="ru-RU" sz="2400" b="1" dirty="0">
                <a:solidFill>
                  <a:srgbClr val="0070C0"/>
                </a:solidFill>
              </a:rPr>
              <a:t>. Измерительные приборы и установки</a:t>
            </a:r>
            <a:endParaRPr lang="ru-RU" sz="2400" dirty="0">
              <a:solidFill>
                <a:srgbClr val="0070C0"/>
              </a:solidFill>
            </a:endParaRPr>
          </a:p>
          <a:p>
            <a:pPr marL="0" indent="0" algn="just">
              <a:buNone/>
            </a:pPr>
            <a:r>
              <a:rPr lang="ru-RU" dirty="0"/>
              <a:t>Измерения физических величин в производственной деятельности выполняются с помощью рабочих средств </a:t>
            </a:r>
            <a:r>
              <a:rPr lang="ru-RU" dirty="0" smtClean="0"/>
              <a:t>измерения, которые называют измерительными </a:t>
            </a:r>
            <a:r>
              <a:rPr lang="ru-RU" dirty="0"/>
              <a:t>приборами или измерительными установками.</a:t>
            </a:r>
          </a:p>
          <a:p>
            <a:pPr marL="0" indent="0" algn="just">
              <a:buNone/>
            </a:pPr>
            <a:r>
              <a:rPr lang="ru-RU" b="1" i="1" dirty="0">
                <a:solidFill>
                  <a:srgbClr val="0070C0"/>
                </a:solidFill>
              </a:rPr>
              <a:t>Измерительный прибор</a:t>
            </a:r>
            <a:r>
              <a:rPr lang="ru-RU" i="1" dirty="0"/>
              <a:t> - </a:t>
            </a:r>
            <a:r>
              <a:rPr lang="ru-RU" dirty="0"/>
              <a:t>средство измерения, предназначенное для выработки измерительной информации в форме, доступной для непосредственного восприятия наблюдателем. Измерительный прибор представляет собой устройство, градуированное, как правило, непосредственно в единицах измеряемой физической величины.</a:t>
            </a:r>
          </a:p>
          <a:p>
            <a:pPr marL="0" indent="0" algn="just">
              <a:buNone/>
            </a:pPr>
            <a:r>
              <a:rPr lang="ru-RU" dirty="0"/>
              <a:t>Измерительные приборы включают в себя: </a:t>
            </a:r>
            <a:endParaRPr lang="ru-RU" dirty="0" smtClean="0"/>
          </a:p>
          <a:p>
            <a:pPr lvl="6">
              <a:buClr>
                <a:srgbClr val="0070C0"/>
              </a:buClr>
              <a:buFont typeface="Wingdings" panose="05000000000000000000" pitchFamily="2" charset="2"/>
              <a:buChar char="q"/>
            </a:pPr>
            <a:r>
              <a:rPr lang="ru-RU" sz="2000" dirty="0" smtClean="0"/>
              <a:t>измерительный </a:t>
            </a:r>
            <a:r>
              <a:rPr lang="ru-RU" sz="2000" dirty="0"/>
              <a:t>преобразователь (датчик), </a:t>
            </a:r>
            <a:r>
              <a:rPr lang="ru-RU" sz="2000" dirty="0" smtClean="0"/>
              <a:t>преобразователя </a:t>
            </a:r>
            <a:r>
              <a:rPr lang="ru-RU" sz="2000" dirty="0"/>
              <a:t>сигнала в аналоговую или цифровую форму</a:t>
            </a:r>
            <a:r>
              <a:rPr lang="ru-RU" sz="2000" dirty="0" smtClean="0"/>
              <a:t>,</a:t>
            </a:r>
          </a:p>
          <a:p>
            <a:pPr lvl="6" algn="just">
              <a:buClr>
                <a:srgbClr val="0070C0"/>
              </a:buClr>
              <a:buFont typeface="Wingdings" panose="05000000000000000000" pitchFamily="2" charset="2"/>
              <a:buChar char="q"/>
            </a:pPr>
            <a:r>
              <a:rPr lang="ru-RU" sz="2000" dirty="0" smtClean="0"/>
              <a:t> </a:t>
            </a:r>
            <a:r>
              <a:rPr lang="ru-RU" sz="2000" dirty="0"/>
              <a:t>усилитель сигнала, </a:t>
            </a:r>
            <a:endParaRPr lang="ru-RU" sz="2000" dirty="0" smtClean="0"/>
          </a:p>
          <a:p>
            <a:pPr lvl="6" algn="just">
              <a:buClr>
                <a:srgbClr val="0070C0"/>
              </a:buClr>
              <a:buFont typeface="Wingdings" panose="05000000000000000000" pitchFamily="2" charset="2"/>
              <a:buChar char="q"/>
            </a:pPr>
            <a:r>
              <a:rPr lang="ru-RU" sz="2000" dirty="0" smtClean="0"/>
              <a:t>отсчетное </a:t>
            </a:r>
            <a:r>
              <a:rPr lang="ru-RU" sz="2000" dirty="0"/>
              <a:t>устройство</a:t>
            </a:r>
            <a:r>
              <a:rPr lang="ru-RU" i="1" dirty="0"/>
              <a:t>.</a:t>
            </a:r>
            <a:endParaRPr lang="ru-RU" dirty="0"/>
          </a:p>
          <a:p>
            <a:pPr marL="0" indent="0" algn="just">
              <a:buNone/>
            </a:pPr>
            <a:r>
              <a:rPr lang="ru-RU" dirty="0"/>
              <a:t>Современные приборы, кроме того, могут быть оснащены различными электронными устройствами. Например, цифровыми отсчётными устройствами, самописцами или магнитными накопителями, а также устройствами сочленения прибора с компьютером. В случае наличия у измерительных приборов цифровых выходов у пользователя появляются дополнительные возможности. Например, статистическая обработка результатов при проведении измерений в динамическом режиме, измерение параметров быстро протекающих процессов.</a:t>
            </a:r>
          </a:p>
        </p:txBody>
      </p:sp>
    </p:spTree>
    <p:extLst>
      <p:ext uri="{BB962C8B-B14F-4D97-AF65-F5344CB8AC3E}">
        <p14:creationId xmlns:p14="http://schemas.microsoft.com/office/powerpoint/2010/main" val="3960345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04716"/>
            <a:ext cx="10058400" cy="45719"/>
          </a:xfrm>
        </p:spPr>
        <p:txBody>
          <a:bodyPr>
            <a:normAutofit fontScale="90000"/>
          </a:bodyPr>
          <a:lstStyle/>
          <a:p>
            <a:endParaRPr lang="ru-RU" dirty="0"/>
          </a:p>
        </p:txBody>
      </p:sp>
      <p:sp>
        <p:nvSpPr>
          <p:cNvPr id="3" name="Объект 2"/>
          <p:cNvSpPr>
            <a:spLocks noGrp="1"/>
          </p:cNvSpPr>
          <p:nvPr>
            <p:ph idx="1"/>
          </p:nvPr>
        </p:nvSpPr>
        <p:spPr>
          <a:xfrm>
            <a:off x="368490" y="300251"/>
            <a:ext cx="11339787" cy="6277970"/>
          </a:xfrm>
        </p:spPr>
        <p:txBody>
          <a:bodyPr>
            <a:normAutofit/>
          </a:bodyPr>
          <a:lstStyle/>
          <a:p>
            <a:pPr marL="0" indent="0" algn="just">
              <a:buNone/>
            </a:pPr>
            <a:r>
              <a:rPr lang="ru-RU" sz="2200" dirty="0"/>
              <a:t>В зависимости от программного обеспечения процедуры измерений, появляются также многие сервисные возможности. Например, компьютер, может управлять процессом измерений, проводить анализ текущей измерительной информации и т.д.</a:t>
            </a:r>
          </a:p>
          <a:p>
            <a:pPr marL="0" indent="0" algn="just">
              <a:buNone/>
            </a:pPr>
            <a:r>
              <a:rPr lang="ru-RU" sz="2200" b="1" i="1" dirty="0">
                <a:solidFill>
                  <a:srgbClr val="0070C0"/>
                </a:solidFill>
              </a:rPr>
              <a:t>Измерительный преобразователь</a:t>
            </a:r>
            <a:r>
              <a:rPr lang="ru-RU" sz="2200" i="1" dirty="0"/>
              <a:t> </a:t>
            </a:r>
            <a:r>
              <a:rPr lang="ru-RU" sz="2200" dirty="0"/>
              <a:t>- это устройство, предназначенное для выработки сигнала измерительной информации в форме, удобной для её передачи, преобразования, обработки и хранения. Различают </a:t>
            </a:r>
            <a:r>
              <a:rPr lang="ru-RU" sz="2200" i="1" dirty="0">
                <a:solidFill>
                  <a:srgbClr val="0070C0"/>
                </a:solidFill>
              </a:rPr>
              <a:t>первичный, промежуточный, передающий</a:t>
            </a:r>
            <a:r>
              <a:rPr lang="ru-RU" sz="2200" i="1" dirty="0"/>
              <a:t> </a:t>
            </a:r>
            <a:r>
              <a:rPr lang="ru-RU" sz="2200" dirty="0"/>
              <a:t>и</a:t>
            </a:r>
            <a:r>
              <a:rPr lang="ru-RU" sz="2200" i="1" dirty="0"/>
              <a:t> </a:t>
            </a:r>
            <a:r>
              <a:rPr lang="ru-RU" sz="2200" i="1" dirty="0">
                <a:solidFill>
                  <a:srgbClr val="0070C0"/>
                </a:solidFill>
              </a:rPr>
              <a:t>масштабный преобразователи.</a:t>
            </a:r>
            <a:endParaRPr lang="ru-RU" sz="2200" dirty="0">
              <a:solidFill>
                <a:srgbClr val="0070C0"/>
              </a:solidFill>
            </a:endParaRPr>
          </a:p>
          <a:p>
            <a:pPr lvl="2">
              <a:buClr>
                <a:srgbClr val="0070C0"/>
              </a:buClr>
              <a:buFont typeface="Wingdings" panose="05000000000000000000" pitchFamily="2" charset="2"/>
              <a:buChar char="q"/>
            </a:pPr>
            <a:r>
              <a:rPr lang="ru-RU" sz="2200" dirty="0"/>
              <a:t>Первичный преобразователь занимает в измерительной цепи первое место и непосредственно воспринимает измерительную информацию.</a:t>
            </a:r>
          </a:p>
          <a:p>
            <a:pPr lvl="2">
              <a:buClr>
                <a:srgbClr val="0070C0"/>
              </a:buClr>
              <a:buFont typeface="Wingdings" panose="05000000000000000000" pitchFamily="2" charset="2"/>
              <a:buChar char="q"/>
            </a:pPr>
            <a:r>
              <a:rPr lang="ru-RU" sz="2200" dirty="0"/>
              <a:t>Промежуточный преобразователь занимает в измерительной цепи второе место.</a:t>
            </a:r>
          </a:p>
          <a:p>
            <a:pPr lvl="2">
              <a:buClr>
                <a:srgbClr val="0070C0"/>
              </a:buClr>
              <a:buFont typeface="Wingdings" panose="05000000000000000000" pitchFamily="2" charset="2"/>
              <a:buChar char="q"/>
            </a:pPr>
            <a:r>
              <a:rPr lang="ru-RU" sz="2200" dirty="0"/>
              <a:t>Передающий измерительный преобразователь предназначен для дистанционной передачи сигнала.</a:t>
            </a:r>
          </a:p>
          <a:p>
            <a:pPr lvl="2">
              <a:buClr>
                <a:srgbClr val="0070C0"/>
              </a:buClr>
              <a:buFont typeface="Wingdings" panose="05000000000000000000" pitchFamily="2" charset="2"/>
              <a:buChar char="q"/>
            </a:pPr>
            <a:r>
              <a:rPr lang="ru-RU" sz="2200" dirty="0"/>
              <a:t>Масштабный преобразователь предназначен для усиления величины в заданное число раз.</a:t>
            </a:r>
          </a:p>
          <a:p>
            <a:pPr marL="0" indent="0">
              <a:buNone/>
            </a:pPr>
            <a:r>
              <a:rPr lang="ru-RU" sz="2200" dirty="0"/>
              <a:t>Первичный преобразователь (датчик) имеет чувствительный элемент (контактный или бесконтактный), находящийся под непосредственным воздействием измеряемой величины. Преобразователи разнообразны по конструкции и принципу действия. Они могут быть: механические, оптические, емкостные, индуктивные, лазерные и др.</a:t>
            </a:r>
          </a:p>
        </p:txBody>
      </p:sp>
    </p:spTree>
    <p:extLst>
      <p:ext uri="{BB962C8B-B14F-4D97-AF65-F5344CB8AC3E}">
        <p14:creationId xmlns:p14="http://schemas.microsoft.com/office/powerpoint/2010/main" val="3134029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09493"/>
            <a:ext cx="10058400" cy="45719"/>
          </a:xfrm>
        </p:spPr>
        <p:txBody>
          <a:bodyPr>
            <a:normAutofit fontScale="90000"/>
          </a:bodyPr>
          <a:lstStyle/>
          <a:p>
            <a:endParaRPr lang="ru-RU" dirty="0"/>
          </a:p>
        </p:txBody>
      </p:sp>
      <p:sp>
        <p:nvSpPr>
          <p:cNvPr id="3" name="Объект 2"/>
          <p:cNvSpPr>
            <a:spLocks noGrp="1"/>
          </p:cNvSpPr>
          <p:nvPr>
            <p:ph idx="1"/>
          </p:nvPr>
        </p:nvSpPr>
        <p:spPr>
          <a:xfrm>
            <a:off x="382137" y="545910"/>
            <a:ext cx="11450472" cy="5977720"/>
          </a:xfrm>
        </p:spPr>
        <p:txBody>
          <a:bodyPr>
            <a:normAutofit fontScale="92500"/>
          </a:bodyPr>
          <a:lstStyle/>
          <a:p>
            <a:pPr marL="0" indent="0" algn="just">
              <a:buNone/>
            </a:pPr>
            <a:r>
              <a:rPr lang="ru-RU" sz="2300" b="1" i="1" dirty="0">
                <a:solidFill>
                  <a:srgbClr val="0070C0"/>
                </a:solidFill>
              </a:rPr>
              <a:t>Измерительная установка </a:t>
            </a:r>
            <a:r>
              <a:rPr lang="ru-RU" sz="2300" dirty="0"/>
              <a:t>- комплекс, включающий в себя несколько приборов и вспомогательных комплектующих устройств. Грань между прибором и установкой достаточно условна. Так, например, если температура измеряется при помощи термопары и вольтметра, можно говорить о термоэлектрической установке, а можно то же самое назвать </a:t>
            </a:r>
            <a:r>
              <a:rPr lang="ru-RU" sz="2300" u="sng" dirty="0" smtClean="0"/>
              <a:t>электрическим  </a:t>
            </a:r>
            <a:r>
              <a:rPr lang="ru-RU" sz="2300" u="sng" dirty="0"/>
              <a:t>термометром</a:t>
            </a:r>
            <a:r>
              <a:rPr lang="ru-RU" sz="2300" dirty="0"/>
              <a:t>.</a:t>
            </a:r>
          </a:p>
          <a:p>
            <a:pPr marL="0" indent="0" algn="just">
              <a:buNone/>
            </a:pPr>
            <a:r>
              <a:rPr lang="ru-RU" sz="2300" dirty="0"/>
              <a:t>Другой пример </a:t>
            </a:r>
            <a:r>
              <a:rPr lang="ru-RU" sz="2300" u="sng" dirty="0"/>
              <a:t>универсальный измерительный микроскоп </a:t>
            </a:r>
            <a:r>
              <a:rPr lang="ru-RU" sz="2300" b="1" i="1" dirty="0"/>
              <a:t>(УИМ</a:t>
            </a:r>
            <a:r>
              <a:rPr lang="ru-RU" sz="2300" b="1" dirty="0"/>
              <a:t>)</a:t>
            </a:r>
            <a:r>
              <a:rPr lang="ru-RU" sz="2300" dirty="0"/>
              <a:t>, являющийся прибором для измерения геометрических параметров деталей, по существу - измерительная установка с множеством дополнительных устройств и приспособлений.</a:t>
            </a:r>
          </a:p>
          <a:p>
            <a:pPr marL="0" indent="0" algn="just">
              <a:buNone/>
            </a:pPr>
            <a:r>
              <a:rPr lang="ru-RU" sz="2300" dirty="0" smtClean="0"/>
              <a:t>Кроме </a:t>
            </a:r>
            <a:r>
              <a:rPr lang="ru-RU" sz="2300" dirty="0"/>
              <a:t>измерительных приборов и вспомогательных устройств в состав измерительных установок могут входить </a:t>
            </a:r>
            <a:r>
              <a:rPr lang="ru-RU" sz="2300" u="sng" dirty="0"/>
              <a:t>меры</a:t>
            </a:r>
            <a:r>
              <a:rPr lang="ru-RU" sz="2300" dirty="0"/>
              <a:t> или </a:t>
            </a:r>
            <a:r>
              <a:rPr lang="ru-RU" sz="2300" u="sng" dirty="0"/>
              <a:t>наборы мер</a:t>
            </a:r>
            <a:r>
              <a:rPr lang="ru-RU" sz="2300" i="1" dirty="0"/>
              <a:t>. </a:t>
            </a:r>
            <a:r>
              <a:rPr lang="ru-RU" sz="2300" dirty="0"/>
              <a:t>Например, наборы сменных шкал, объективов с разным фокусным расстоянием, наборы гирь, магазины сопротивлений и индуктивностей, нормальные гальванические элементы и т. д.</a:t>
            </a:r>
          </a:p>
          <a:p>
            <a:pPr marL="0" indent="0" algn="just">
              <a:buNone/>
            </a:pPr>
            <a:r>
              <a:rPr lang="ru-RU" sz="2300" dirty="0"/>
              <a:t>В настоящее время территориально разрозненные средства измерения могут соединяться каналами связи, образуя сети. Всё в совокупности представляет собой информационно-измерительную систему. Информация в этой системе может быть представлена в форме, удобной для непосредственного восприятия, а также передаваться по сети. Система позволяет проводить компьютерную обработку информации, анализировать её и </a:t>
            </a:r>
            <a:r>
              <a:rPr lang="ru-RU" sz="2300" dirty="0" smtClean="0"/>
              <a:t>использовать </a:t>
            </a:r>
            <a:r>
              <a:rPr lang="ru-RU" sz="2300" dirty="0"/>
              <a:t>для автоматического управления производственными процессами</a:t>
            </a:r>
            <a:r>
              <a:rPr lang="ru-RU" sz="2300" dirty="0" smtClean="0"/>
              <a:t>.</a:t>
            </a:r>
            <a:endParaRPr lang="ru-RU" sz="2300" dirty="0"/>
          </a:p>
        </p:txBody>
      </p:sp>
    </p:spTree>
    <p:extLst>
      <p:ext uri="{BB962C8B-B14F-4D97-AF65-F5344CB8AC3E}">
        <p14:creationId xmlns:p14="http://schemas.microsoft.com/office/powerpoint/2010/main" val="17311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22830"/>
            <a:ext cx="10058400" cy="45719"/>
          </a:xfrm>
        </p:spPr>
        <p:txBody>
          <a:bodyPr>
            <a:normAutofit fontScale="90000"/>
          </a:bodyPr>
          <a:lstStyle/>
          <a:p>
            <a:endParaRPr lang="ru-RU" dirty="0"/>
          </a:p>
        </p:txBody>
      </p:sp>
      <p:sp>
        <p:nvSpPr>
          <p:cNvPr id="3" name="Объект 2"/>
          <p:cNvSpPr>
            <a:spLocks noGrp="1"/>
          </p:cNvSpPr>
          <p:nvPr>
            <p:ph idx="1"/>
          </p:nvPr>
        </p:nvSpPr>
        <p:spPr>
          <a:xfrm>
            <a:off x="136478" y="300251"/>
            <a:ext cx="11641540" cy="6441743"/>
          </a:xfrm>
        </p:spPr>
        <p:txBody>
          <a:bodyPr>
            <a:normAutofit fontScale="92500" lnSpcReduction="10000"/>
          </a:bodyPr>
          <a:lstStyle/>
          <a:p>
            <a:pPr marL="0" indent="0">
              <a:buNone/>
            </a:pPr>
            <a:r>
              <a:rPr lang="ru-RU" sz="2800" b="1" dirty="0">
                <a:solidFill>
                  <a:srgbClr val="0070C0"/>
                </a:solidFill>
              </a:rPr>
              <a:t>4.5. Метрологические характеристики измерительных приборов</a:t>
            </a:r>
          </a:p>
          <a:p>
            <a:pPr marL="0" indent="0">
              <a:buNone/>
            </a:pPr>
            <a:r>
              <a:rPr lang="ru-RU" b="1" i="1" dirty="0">
                <a:solidFill>
                  <a:srgbClr val="0070C0"/>
                </a:solidFill>
              </a:rPr>
              <a:t>Метрологическими характеристиками</a:t>
            </a:r>
            <a:r>
              <a:rPr lang="ru-RU" dirty="0"/>
              <a:t> измерительных приборов и установок </a:t>
            </a:r>
            <a:r>
              <a:rPr lang="ru-RU" dirty="0" smtClean="0"/>
              <a:t>являются: диапазон </a:t>
            </a:r>
            <a:r>
              <a:rPr lang="ru-RU" dirty="0"/>
              <a:t>показаний, диапазон измерений, цена деления шкалы, длина деления шкалы, чувствительность и вариация и др.</a:t>
            </a:r>
          </a:p>
          <a:p>
            <a:pPr marL="0" indent="0">
              <a:buNone/>
            </a:pPr>
            <a:r>
              <a:rPr lang="ru-RU" dirty="0"/>
              <a:t>Метрологическими характеристиками называются </a:t>
            </a:r>
            <a:r>
              <a:rPr lang="ru-RU" i="1" dirty="0">
                <a:solidFill>
                  <a:srgbClr val="0070C0"/>
                </a:solidFill>
              </a:rPr>
              <a:t>технические характеристики</a:t>
            </a:r>
            <a:r>
              <a:rPr lang="ru-RU" dirty="0"/>
              <a:t>, определяющие свойства измерительных приборов и оказывающие влияние на результаты и на погрешности измерений. Они предназначены для оценки технического уровня и качества средства </a:t>
            </a:r>
            <a:r>
              <a:rPr lang="ru-RU" dirty="0" smtClean="0"/>
              <a:t>измерений. Технические </a:t>
            </a:r>
            <a:r>
              <a:rPr lang="ru-RU" dirty="0"/>
              <a:t>характеристики относятся к показателям точности, оказывающим влияние на результаты измерений</a:t>
            </a:r>
          </a:p>
          <a:p>
            <a:pPr marL="0" lvl="0" indent="0">
              <a:buNone/>
            </a:pPr>
            <a:r>
              <a:rPr lang="ru-RU" b="1" i="1" dirty="0">
                <a:solidFill>
                  <a:srgbClr val="0070C0"/>
                </a:solidFill>
              </a:rPr>
              <a:t>Диапазон показаний</a:t>
            </a:r>
            <a:r>
              <a:rPr lang="ru-RU" dirty="0"/>
              <a:t> - область значений шкалы, ограниченная начальным и конечным значениями шкалы. Наибольшее и наименьшее значения измеряемой величины, отмеченные на шкале, называют начальным и конечным значениями шкалы прибора. Например, для оптиметра типа </a:t>
            </a:r>
            <a:r>
              <a:rPr lang="ru-RU" dirty="0" smtClean="0"/>
              <a:t>  ИКВ-3 </a:t>
            </a:r>
            <a:r>
              <a:rPr lang="ru-RU" dirty="0"/>
              <a:t>диапазон показаний по шкале составляет ±0,1 мм, для </a:t>
            </a:r>
            <a:r>
              <a:rPr lang="ru-RU" dirty="0" smtClean="0"/>
              <a:t>длинномера </a:t>
            </a:r>
            <a:r>
              <a:rPr lang="ru-RU" dirty="0"/>
              <a:t>типа ИЗВ диапазон показаний по шкале составляет 0 - 100 мм.</a:t>
            </a:r>
          </a:p>
          <a:p>
            <a:pPr marL="0" lvl="0" indent="0">
              <a:buNone/>
            </a:pPr>
            <a:r>
              <a:rPr lang="ru-RU" b="1" i="1" dirty="0">
                <a:solidFill>
                  <a:srgbClr val="0070C0"/>
                </a:solidFill>
              </a:rPr>
              <a:t>Диапазон измерений</a:t>
            </a:r>
            <a:r>
              <a:rPr lang="ru-RU" dirty="0"/>
              <a:t> - область значений измеряемой величины с нормированными допускаемыми погрешностями средства измерений. Для оптиметра типа ИКВ - 3 диапазон измерений размеров составляет 0 - 200 мм, для </a:t>
            </a:r>
            <a:r>
              <a:rPr lang="ru-RU" dirty="0" smtClean="0"/>
              <a:t>длинномера </a:t>
            </a:r>
            <a:r>
              <a:rPr lang="ru-RU" dirty="0"/>
              <a:t>- 0 - 250 мм.</a:t>
            </a:r>
          </a:p>
          <a:p>
            <a:pPr marL="0" lvl="0" indent="0">
              <a:buNone/>
            </a:pPr>
            <a:r>
              <a:rPr lang="ru-RU" b="1" i="1" dirty="0">
                <a:solidFill>
                  <a:srgbClr val="0070C0"/>
                </a:solidFill>
              </a:rPr>
              <a:t>Цена деления шкалы</a:t>
            </a:r>
            <a:r>
              <a:rPr lang="ru-RU" dirty="0"/>
              <a:t> - разность значений величины, соответствующих двум соседним отметкам шкалы. Например, для оптиметра и </a:t>
            </a:r>
            <a:r>
              <a:rPr lang="ru-RU" dirty="0" smtClean="0"/>
              <a:t>длинномера </a:t>
            </a:r>
            <a:r>
              <a:rPr lang="ru-RU" dirty="0"/>
              <a:t>это - 0,001 мм, а для микрометра - 0,01 мм.</a:t>
            </a:r>
          </a:p>
          <a:p>
            <a:pPr marL="0" lvl="0" indent="0">
              <a:buNone/>
            </a:pPr>
            <a:r>
              <a:rPr lang="ru-RU" b="1" i="1" dirty="0">
                <a:solidFill>
                  <a:srgbClr val="0070C0"/>
                </a:solidFill>
              </a:rPr>
              <a:t>Длина деления шкалы</a:t>
            </a:r>
            <a:r>
              <a:rPr lang="ru-RU" dirty="0"/>
              <a:t> - расстояние между осями (центрами) двух соседних отметок шкалы, измеренное вдоль воображаемой линии, проходящей через середины малых отметок шкалы. Очевидно, чем больше длина деления шкалы, тем выше усиление и тем комфортнее воспринимается наблюдателем измерительная информация.</a:t>
            </a:r>
          </a:p>
        </p:txBody>
      </p:sp>
    </p:spTree>
    <p:extLst>
      <p:ext uri="{BB962C8B-B14F-4D97-AF65-F5344CB8AC3E}">
        <p14:creationId xmlns:p14="http://schemas.microsoft.com/office/powerpoint/2010/main" val="1519690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32012"/>
            <a:ext cx="10058400" cy="54591"/>
          </a:xfrm>
        </p:spPr>
        <p:txBody>
          <a:bodyPr>
            <a:normAutofit fontScale="90000"/>
          </a:bodyPr>
          <a:lstStyle/>
          <a:p>
            <a:endParaRPr lang="ru-RU" dirty="0"/>
          </a:p>
        </p:txBody>
      </p:sp>
      <p:sp>
        <p:nvSpPr>
          <p:cNvPr id="3" name="Объект 2"/>
          <p:cNvSpPr>
            <a:spLocks noGrp="1"/>
          </p:cNvSpPr>
          <p:nvPr>
            <p:ph idx="1"/>
          </p:nvPr>
        </p:nvSpPr>
        <p:spPr>
          <a:xfrm>
            <a:off x="491320" y="286602"/>
            <a:ext cx="11245756" cy="6455391"/>
          </a:xfrm>
        </p:spPr>
        <p:txBody>
          <a:bodyPr>
            <a:noAutofit/>
          </a:bodyPr>
          <a:lstStyle/>
          <a:p>
            <a:pPr marL="0" lvl="0" indent="0">
              <a:buNone/>
            </a:pPr>
            <a:r>
              <a:rPr lang="ru-RU" b="1" i="1" dirty="0">
                <a:solidFill>
                  <a:srgbClr val="0070C0"/>
                </a:solidFill>
              </a:rPr>
              <a:t>Чувствительность</a:t>
            </a:r>
            <a:r>
              <a:rPr lang="ru-RU" dirty="0"/>
              <a:t> измерительного прибора - отношение изменения сигнала на выходе измерительного прибора к вызывающему его изменению измеряемой величины. </a:t>
            </a:r>
            <a:endParaRPr lang="ru-RU" dirty="0" smtClean="0"/>
          </a:p>
          <a:p>
            <a:pPr marL="0" lvl="0" indent="0" algn="just">
              <a:buNone/>
            </a:pPr>
            <a:r>
              <a:rPr lang="ru-RU" dirty="0" smtClean="0"/>
              <a:t>Так</a:t>
            </a:r>
            <a:r>
              <a:rPr lang="ru-RU" dirty="0"/>
              <a:t>, если при измерении диаметра вала с номинальным размером </a:t>
            </a:r>
            <a:r>
              <a:rPr lang="ru-RU" i="1" dirty="0"/>
              <a:t>х</a:t>
            </a:r>
            <a:r>
              <a:rPr lang="ru-RU" dirty="0"/>
              <a:t> = 100 мм изменение измеряемой величины равное 0,01 мм вызвало перемещение стрелки показывающего устройства на 10 мм, абсолютная чувствительность прибора составляет 10/0,01 = 1000, относительная чувствительность равна 10 • (0, 01/100) = 10.000. </a:t>
            </a:r>
            <a:endParaRPr lang="ru-RU" dirty="0" smtClean="0"/>
          </a:p>
          <a:p>
            <a:pPr marL="0" lvl="0" indent="0">
              <a:buNone/>
            </a:pPr>
            <a:r>
              <a:rPr lang="ru-RU" dirty="0" smtClean="0"/>
              <a:t>Для </a:t>
            </a:r>
            <a:r>
              <a:rPr lang="ru-RU" dirty="0"/>
              <a:t>шкальных измерительных приборов абсолютная чувствительность численно равна передаточному отношению и с изменением цены деления шкалы чувствительность прибора остаётся неизменной. </a:t>
            </a:r>
            <a:endParaRPr lang="ru-RU" dirty="0" smtClean="0"/>
          </a:p>
          <a:p>
            <a:pPr marL="0" lvl="0" indent="0">
              <a:buNone/>
            </a:pPr>
            <a:r>
              <a:rPr lang="ru-RU" dirty="0" smtClean="0"/>
              <a:t>Однако </a:t>
            </a:r>
            <a:r>
              <a:rPr lang="ru-RU" dirty="0"/>
              <a:t>на разных участках шкалы чувствительность может быть разной. Понятие чувствительности может определяться </a:t>
            </a:r>
            <a:r>
              <a:rPr lang="ru-RU" i="1" dirty="0">
                <a:solidFill>
                  <a:srgbClr val="0070C0"/>
                </a:solidFill>
              </a:rPr>
              <a:t>передаточной функцией,</a:t>
            </a:r>
            <a:r>
              <a:rPr lang="ru-RU" dirty="0"/>
              <a:t> как функцией отношения сигналов на входе и на выходе </a:t>
            </a:r>
            <a:r>
              <a:rPr lang="ru-RU" dirty="0" smtClean="0"/>
              <a:t>преобразователя. В </a:t>
            </a:r>
            <a:r>
              <a:rPr lang="ru-RU" dirty="0"/>
              <a:t>зависимости от вида функции чувствительность может быть либо постоянной величиной, либо величиной, зависящей от этой функции. Если функция линейная, то прибор имеет линейную шкалу, в противном случае - нелинейную. Линейность шкалы зависит не только от характеристик преобразователя, но и от выбора единиц физических величин.</a:t>
            </a:r>
          </a:p>
          <a:p>
            <a:pPr marL="0" lvl="0" indent="0">
              <a:buNone/>
            </a:pPr>
            <a:r>
              <a:rPr lang="ru-RU" dirty="0"/>
              <a:t>Наряду с чувствительностью существует </a:t>
            </a:r>
            <a:r>
              <a:rPr lang="ru-RU" b="1" i="1" dirty="0">
                <a:solidFill>
                  <a:srgbClr val="0070C0"/>
                </a:solidFill>
              </a:rPr>
              <a:t>понятие порог чувствительности</a:t>
            </a:r>
            <a:r>
              <a:rPr lang="ru-RU" dirty="0"/>
              <a:t>, представляющее собой минимальное значение изменения измеряемой величины, которое может показать прибор. Порог чувствительности тем ниже, чем больше чувствительность. Кроме того, на него влияют конкретные условия наблюдения, например, возможность, различать малые отклонения, стабильность показаний, величина трения покоя и др</a:t>
            </a:r>
            <a:r>
              <a:rPr lang="ru-RU" dirty="0" smtClean="0"/>
              <a:t>.</a:t>
            </a:r>
            <a:endParaRPr lang="ru-RU" dirty="0"/>
          </a:p>
        </p:txBody>
      </p:sp>
    </p:spTree>
    <p:extLst>
      <p:ext uri="{BB962C8B-B14F-4D97-AF65-F5344CB8AC3E}">
        <p14:creationId xmlns:p14="http://schemas.microsoft.com/office/powerpoint/2010/main" val="695336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91069"/>
            <a:ext cx="10058400" cy="54591"/>
          </a:xfrm>
        </p:spPr>
        <p:txBody>
          <a:bodyPr>
            <a:normAutofit fontScale="90000"/>
          </a:bodyPr>
          <a:lstStyle/>
          <a:p>
            <a:endParaRPr lang="ru-RU" dirty="0"/>
          </a:p>
        </p:txBody>
      </p:sp>
      <p:sp>
        <p:nvSpPr>
          <p:cNvPr id="3" name="Объект 2"/>
          <p:cNvSpPr>
            <a:spLocks noGrp="1"/>
          </p:cNvSpPr>
          <p:nvPr>
            <p:ph idx="1"/>
          </p:nvPr>
        </p:nvSpPr>
        <p:spPr>
          <a:xfrm>
            <a:off x="368491" y="341194"/>
            <a:ext cx="11354936" cy="6127845"/>
          </a:xfrm>
        </p:spPr>
        <p:txBody>
          <a:bodyPr>
            <a:normAutofit/>
          </a:bodyPr>
          <a:lstStyle/>
          <a:p>
            <a:pPr marL="0" indent="0" algn="just">
              <a:buNone/>
            </a:pPr>
            <a:r>
              <a:rPr lang="ru-RU" b="1" i="1" dirty="0">
                <a:solidFill>
                  <a:srgbClr val="0070C0"/>
                </a:solidFill>
              </a:rPr>
              <a:t>Вариация показаний</a:t>
            </a:r>
            <a:r>
              <a:rPr lang="ru-RU" i="1" dirty="0"/>
              <a:t> </a:t>
            </a:r>
            <a:r>
              <a:rPr lang="ru-RU" dirty="0"/>
              <a:t>измерительного прибора - разность показаний прибора в одной и той же точке диапазона измерений при плавном подходе "справа" и подходе "слева" к этой точке. Вариация показаний представляет собой алгебраическую разность наибольшего и наименьшего результатов при многократном измерении одной и той же величины в неизменных условиях. Вариация характеризует </a:t>
            </a:r>
            <a:r>
              <a:rPr lang="ru-RU" i="1" dirty="0">
                <a:solidFill>
                  <a:srgbClr val="0070C0"/>
                </a:solidFill>
              </a:rPr>
              <a:t>нестабильность</a:t>
            </a:r>
            <a:r>
              <a:rPr lang="ru-RU" dirty="0"/>
              <a:t> показаний измерительного прибора</a:t>
            </a:r>
            <a:r>
              <a:rPr lang="ru-RU" dirty="0" smtClean="0"/>
              <a:t>.</a:t>
            </a:r>
            <a:endParaRPr lang="ru-RU" b="1" i="1" dirty="0" smtClean="0">
              <a:solidFill>
                <a:srgbClr val="0070C0"/>
              </a:solidFill>
            </a:endParaRPr>
          </a:p>
          <a:p>
            <a:pPr marL="0" lvl="0" indent="0" algn="just">
              <a:buNone/>
            </a:pPr>
            <a:r>
              <a:rPr lang="ru-RU" b="1" i="1" dirty="0" smtClean="0">
                <a:solidFill>
                  <a:srgbClr val="0070C0"/>
                </a:solidFill>
              </a:rPr>
              <a:t>Градуировочная </a:t>
            </a:r>
            <a:r>
              <a:rPr lang="ru-RU" b="1" i="1" dirty="0">
                <a:solidFill>
                  <a:srgbClr val="0070C0"/>
                </a:solidFill>
              </a:rPr>
              <a:t>характеристика прибора</a:t>
            </a:r>
            <a:r>
              <a:rPr lang="ru-RU" dirty="0"/>
              <a:t> - это зависимость между значениями величин на выходе и входе средства измерений, представленная в виде формулы, таблицы или графика. В большинстве случаев приборы градуируют так, чтобы цена деления шкалы превышала максимальную погрешность градуировки, но этот принцип действует не всегда. Таким образом, хотя между точностью и чувствительностью существует определенное соответствие, путать эти понятия не следует. Градуировочная характеристика прибора может быть использована для уточнения результатов измерения.</a:t>
            </a:r>
          </a:p>
          <a:p>
            <a:pPr marL="0" lvl="0" indent="0" algn="just">
              <a:buNone/>
            </a:pPr>
            <a:r>
              <a:rPr lang="ru-RU" dirty="0"/>
              <a:t>Важной характеристикой контактных измерительных приборов является </a:t>
            </a:r>
            <a:r>
              <a:rPr lang="ru-RU" b="1" i="1" dirty="0">
                <a:solidFill>
                  <a:srgbClr val="0070C0"/>
                </a:solidFill>
              </a:rPr>
              <a:t>измерительное усилие</a:t>
            </a:r>
            <a:r>
              <a:rPr lang="ru-RU" i="1" dirty="0"/>
              <a:t>, </a:t>
            </a:r>
            <a:r>
              <a:rPr lang="ru-RU" dirty="0"/>
              <a:t>создаваемое по линии измерения и вызывающего деформацию в месте контакта измерительного наконечника с поверхностью детали.</a:t>
            </a:r>
          </a:p>
          <a:p>
            <a:pPr marL="0" indent="0" algn="just">
              <a:buNone/>
            </a:pPr>
            <a:r>
              <a:rPr lang="ru-RU" dirty="0"/>
              <a:t>Измерительные приборы могут быть </a:t>
            </a:r>
            <a:r>
              <a:rPr lang="ru-RU" i="1" dirty="0">
                <a:solidFill>
                  <a:srgbClr val="0070C0"/>
                </a:solidFill>
              </a:rPr>
              <a:t>аналоговые</a:t>
            </a:r>
            <a:r>
              <a:rPr lang="ru-RU" i="1" dirty="0"/>
              <a:t> </a:t>
            </a:r>
            <a:r>
              <a:rPr lang="ru-RU" dirty="0"/>
              <a:t>и</a:t>
            </a:r>
            <a:r>
              <a:rPr lang="ru-RU" i="1" dirty="0"/>
              <a:t> </a:t>
            </a:r>
            <a:r>
              <a:rPr lang="ru-RU" i="1" dirty="0">
                <a:solidFill>
                  <a:srgbClr val="0070C0"/>
                </a:solidFill>
              </a:rPr>
              <a:t>цифровые</a:t>
            </a:r>
            <a:r>
              <a:rPr lang="ru-RU" dirty="0"/>
              <a:t>. В аналоговых приборах показания определяются по шкале и являются непрерывной функцией изменения измеряемой величины. В цифровых приборах, вырабатываются дискретные сигналы измерительной информации, и результат представляется в цифровой форме.  </a:t>
            </a:r>
          </a:p>
        </p:txBody>
      </p:sp>
    </p:spTree>
    <p:extLst>
      <p:ext uri="{BB962C8B-B14F-4D97-AF65-F5344CB8AC3E}">
        <p14:creationId xmlns:p14="http://schemas.microsoft.com/office/powerpoint/2010/main" val="65939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150125"/>
            <a:ext cx="10058400" cy="54591"/>
          </a:xfrm>
        </p:spPr>
        <p:txBody>
          <a:bodyPr>
            <a:normAutofit fontScale="90000"/>
          </a:bodyPr>
          <a:lstStyle/>
          <a:p>
            <a:endParaRPr lang="ru-RU" dirty="0"/>
          </a:p>
        </p:txBody>
      </p:sp>
      <p:sp>
        <p:nvSpPr>
          <p:cNvPr id="3" name="Объект 2"/>
          <p:cNvSpPr>
            <a:spLocks noGrp="1"/>
          </p:cNvSpPr>
          <p:nvPr>
            <p:ph idx="1"/>
          </p:nvPr>
        </p:nvSpPr>
        <p:spPr>
          <a:xfrm>
            <a:off x="810541" y="245660"/>
            <a:ext cx="10790056" cy="6086901"/>
          </a:xfrm>
        </p:spPr>
        <p:txBody>
          <a:bodyPr/>
          <a:lstStyle/>
          <a:p>
            <a:pPr marL="0" indent="0">
              <a:buNone/>
            </a:pPr>
            <a:r>
              <a:rPr lang="ru-RU" sz="2400" b="1" dirty="0" smtClean="0">
                <a:solidFill>
                  <a:srgbClr val="0070C0"/>
                </a:solidFill>
              </a:rPr>
              <a:t>    4</a:t>
            </a:r>
            <a:r>
              <a:rPr lang="ru-RU" sz="2400" b="1" dirty="0">
                <a:solidFill>
                  <a:srgbClr val="0070C0"/>
                </a:solidFill>
              </a:rPr>
              <a:t>. Средства </a:t>
            </a:r>
            <a:r>
              <a:rPr lang="ru-RU" sz="2400" b="1" dirty="0" smtClean="0">
                <a:solidFill>
                  <a:srgbClr val="0070C0"/>
                </a:solidFill>
              </a:rPr>
              <a:t>измерений</a:t>
            </a:r>
          </a:p>
          <a:p>
            <a:pPr marL="0" indent="0">
              <a:buNone/>
            </a:pPr>
            <a:endParaRPr lang="ru-RU" sz="900" b="1" dirty="0">
              <a:solidFill>
                <a:srgbClr val="0070C0"/>
              </a:solidFill>
            </a:endParaRPr>
          </a:p>
          <a:p>
            <a:pPr marL="0" indent="0">
              <a:buNone/>
            </a:pPr>
            <a:r>
              <a:rPr lang="ru-RU" sz="2200" dirty="0"/>
              <a:t>Измерения выполняются с применением </a:t>
            </a:r>
            <a:r>
              <a:rPr lang="ru-RU" sz="2200" i="1" dirty="0">
                <a:solidFill>
                  <a:srgbClr val="0070C0"/>
                </a:solidFill>
              </a:rPr>
              <a:t>технических средств</a:t>
            </a:r>
            <a:r>
              <a:rPr lang="ru-RU" sz="2200" dirty="0"/>
              <a:t>. Необходимыми техническими средствами для проведения измерений являются </a:t>
            </a:r>
            <a:r>
              <a:rPr lang="ru-RU" sz="2200" i="1" dirty="0">
                <a:solidFill>
                  <a:srgbClr val="0070C0"/>
                </a:solidFill>
              </a:rPr>
              <a:t>меры</a:t>
            </a:r>
            <a:r>
              <a:rPr lang="ru-RU" sz="2200" i="1" dirty="0"/>
              <a:t> </a:t>
            </a:r>
            <a:r>
              <a:rPr lang="ru-RU" sz="2200" dirty="0"/>
              <a:t>и</a:t>
            </a:r>
            <a:r>
              <a:rPr lang="ru-RU" sz="2200" i="1" dirty="0"/>
              <a:t> </a:t>
            </a:r>
            <a:r>
              <a:rPr lang="ru-RU" sz="2200" i="1" dirty="0">
                <a:solidFill>
                  <a:srgbClr val="0070C0"/>
                </a:solidFill>
              </a:rPr>
              <a:t>измерительные приборы</a:t>
            </a:r>
            <a:r>
              <a:rPr lang="ru-RU" sz="2200" dirty="0"/>
              <a:t>.</a:t>
            </a:r>
          </a:p>
          <a:p>
            <a:pPr marL="0" lvl="0" indent="0">
              <a:buNone/>
            </a:pPr>
            <a:r>
              <a:rPr lang="ru-RU" sz="2200" b="1" dirty="0">
                <a:solidFill>
                  <a:srgbClr val="0070C0"/>
                </a:solidFill>
              </a:rPr>
              <a:t>Меры</a:t>
            </a:r>
            <a:r>
              <a:rPr lang="ru-RU" sz="2200" dirty="0"/>
              <a:t> - средства измерений, предназначенные для воспроизведения физической величины заданного размера. Меры наивысшего порядка точности называют </a:t>
            </a:r>
            <a:r>
              <a:rPr lang="ru-RU" sz="2200" i="1" dirty="0">
                <a:solidFill>
                  <a:srgbClr val="0070C0"/>
                </a:solidFill>
              </a:rPr>
              <a:t>эталонами</a:t>
            </a:r>
            <a:r>
              <a:rPr lang="ru-RU" sz="2200" dirty="0"/>
              <a:t>.</a:t>
            </a:r>
          </a:p>
          <a:p>
            <a:pPr marL="0" lvl="0" indent="0">
              <a:buNone/>
            </a:pPr>
            <a:r>
              <a:rPr lang="ru-RU" sz="2200" b="1" dirty="0">
                <a:solidFill>
                  <a:srgbClr val="0070C0"/>
                </a:solidFill>
              </a:rPr>
              <a:t>Эталоны</a:t>
            </a:r>
            <a:r>
              <a:rPr lang="ru-RU" sz="2200" dirty="0"/>
              <a:t> - средства измерений или их комплексы, обеспечивающие воспроизведение и хранение узаконенных единиц физических величин, а также передачу их размера нижестоящим по поверочной схеме средствам </a:t>
            </a:r>
            <a:r>
              <a:rPr lang="ru-RU" sz="2200" dirty="0" smtClean="0"/>
              <a:t>измерения и утвержденные в качестве эталона в установленном порядке.</a:t>
            </a:r>
            <a:endParaRPr lang="ru-RU" sz="2200" dirty="0"/>
          </a:p>
          <a:p>
            <a:pPr marL="0" lvl="0" indent="0">
              <a:buNone/>
            </a:pPr>
            <a:r>
              <a:rPr lang="ru-RU" sz="2200" b="1" dirty="0">
                <a:solidFill>
                  <a:srgbClr val="0070C0"/>
                </a:solidFill>
              </a:rPr>
              <a:t>Образцовые средства измерений</a:t>
            </a:r>
            <a:r>
              <a:rPr lang="ru-RU" sz="2200" dirty="0"/>
              <a:t> - меры, измерительные приборы или преобразователи, утвержденные в качестве образцовых для поверки по ним других средств измерений.</a:t>
            </a:r>
          </a:p>
          <a:p>
            <a:pPr marL="0" lvl="0" indent="0">
              <a:buNone/>
            </a:pPr>
            <a:r>
              <a:rPr lang="ru-RU" sz="2200" b="1" dirty="0">
                <a:solidFill>
                  <a:srgbClr val="0070C0"/>
                </a:solidFill>
              </a:rPr>
              <a:t>Рабочие средства измерений</a:t>
            </a:r>
            <a:r>
              <a:rPr lang="ru-RU" sz="2200" dirty="0"/>
              <a:t> - такие средства, которые применяют для измерений, не связанных с передачей размера единиц.</a:t>
            </a:r>
          </a:p>
        </p:txBody>
      </p:sp>
    </p:spTree>
    <p:extLst>
      <p:ext uri="{BB962C8B-B14F-4D97-AF65-F5344CB8AC3E}">
        <p14:creationId xmlns:p14="http://schemas.microsoft.com/office/powerpoint/2010/main" val="3785735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91069"/>
            <a:ext cx="10058400" cy="81887"/>
          </a:xfrm>
        </p:spPr>
        <p:txBody>
          <a:bodyPr>
            <a:normAutofit fontScale="90000"/>
          </a:bodyPr>
          <a:lstStyle/>
          <a:p>
            <a:endParaRPr lang="ru-RU" dirty="0"/>
          </a:p>
        </p:txBody>
      </p:sp>
      <p:sp>
        <p:nvSpPr>
          <p:cNvPr id="3" name="Объект 2"/>
          <p:cNvSpPr>
            <a:spLocks noGrp="1"/>
          </p:cNvSpPr>
          <p:nvPr>
            <p:ph idx="1"/>
          </p:nvPr>
        </p:nvSpPr>
        <p:spPr>
          <a:xfrm>
            <a:off x="532263" y="259308"/>
            <a:ext cx="11163868" cy="6387152"/>
          </a:xfrm>
        </p:spPr>
        <p:txBody>
          <a:bodyPr>
            <a:normAutofit lnSpcReduction="10000"/>
          </a:bodyPr>
          <a:lstStyle/>
          <a:p>
            <a:pPr marL="0" indent="0">
              <a:buNone/>
            </a:pPr>
            <a:r>
              <a:rPr lang="ru-RU" sz="900" b="1" dirty="0" smtClean="0">
                <a:solidFill>
                  <a:srgbClr val="0070C0"/>
                </a:solidFill>
              </a:rPr>
              <a:t>      </a:t>
            </a:r>
          </a:p>
          <a:p>
            <a:pPr marL="0" indent="0">
              <a:buNone/>
            </a:pPr>
            <a:r>
              <a:rPr lang="ru-RU" sz="2600" b="1" dirty="0" smtClean="0">
                <a:solidFill>
                  <a:srgbClr val="0070C0"/>
                </a:solidFill>
              </a:rPr>
              <a:t>       5</a:t>
            </a:r>
            <a:r>
              <a:rPr lang="ru-RU" sz="2600" b="1" dirty="0">
                <a:solidFill>
                  <a:srgbClr val="0070C0"/>
                </a:solidFill>
              </a:rPr>
              <a:t>. Виды погрешностей и причины их возникновения</a:t>
            </a:r>
            <a:endParaRPr lang="ru-RU" sz="2600" dirty="0">
              <a:solidFill>
                <a:srgbClr val="0070C0"/>
              </a:solidFill>
            </a:endParaRPr>
          </a:p>
          <a:p>
            <a:pPr marL="0" indent="0" algn="just">
              <a:buNone/>
            </a:pPr>
            <a:r>
              <a:rPr lang="ru-RU" dirty="0"/>
              <a:t>Качество измерений характеризуется: </a:t>
            </a:r>
            <a:r>
              <a:rPr lang="ru-RU" i="1" dirty="0">
                <a:solidFill>
                  <a:srgbClr val="0070C0"/>
                </a:solidFill>
              </a:rPr>
              <a:t>точностью, достоверностью, правильностью, сходимостью </a:t>
            </a:r>
            <a:r>
              <a:rPr lang="ru-RU" dirty="0"/>
              <a:t>и</a:t>
            </a:r>
            <a:r>
              <a:rPr lang="ru-RU" i="1" dirty="0">
                <a:solidFill>
                  <a:srgbClr val="0070C0"/>
                </a:solidFill>
              </a:rPr>
              <a:t> воспроизводимостью измерений.</a:t>
            </a:r>
            <a:r>
              <a:rPr lang="ru-RU" dirty="0">
                <a:solidFill>
                  <a:srgbClr val="0070C0"/>
                </a:solidFill>
              </a:rPr>
              <a:t> </a:t>
            </a:r>
            <a:endParaRPr lang="ru-RU" dirty="0" smtClean="0">
              <a:solidFill>
                <a:srgbClr val="0070C0"/>
              </a:solidFill>
            </a:endParaRPr>
          </a:p>
          <a:p>
            <a:pPr marL="0" indent="0" algn="just">
              <a:buNone/>
            </a:pPr>
            <a:r>
              <a:rPr lang="ru-RU" sz="2600" b="1" dirty="0" smtClean="0">
                <a:solidFill>
                  <a:srgbClr val="C00000"/>
                </a:solidFill>
              </a:rPr>
              <a:t>А.</a:t>
            </a:r>
            <a:r>
              <a:rPr lang="ru-RU" sz="2600" b="1" dirty="0" smtClean="0">
                <a:solidFill>
                  <a:srgbClr val="0070C0"/>
                </a:solidFill>
              </a:rPr>
              <a:t>  Точность</a:t>
            </a:r>
            <a:r>
              <a:rPr lang="ru-RU" sz="2600" dirty="0" smtClean="0"/>
              <a:t> </a:t>
            </a:r>
            <a:r>
              <a:rPr lang="ru-RU" dirty="0"/>
              <a:t>измерительного прибора это - метрологическая характеристика прибора, определяемая </a:t>
            </a:r>
            <a:r>
              <a:rPr lang="ru-RU" i="1" dirty="0">
                <a:solidFill>
                  <a:srgbClr val="0070C0"/>
                </a:solidFill>
              </a:rPr>
              <a:t>погрешностью измерения</a:t>
            </a:r>
            <a:r>
              <a:rPr lang="ru-RU" dirty="0"/>
              <a:t>, в пределах которой можно обеспечить использование данного измерительного прибора</a:t>
            </a:r>
            <a:r>
              <a:rPr lang="ru-RU" dirty="0" smtClean="0"/>
              <a:t>.</a:t>
            </a:r>
          </a:p>
          <a:p>
            <a:pPr marL="0" indent="0" algn="just">
              <a:buNone/>
            </a:pPr>
            <a:r>
              <a:rPr lang="ru-RU" dirty="0" smtClean="0"/>
              <a:t>Термин </a:t>
            </a:r>
            <a:r>
              <a:rPr lang="en-US" dirty="0" smtClean="0"/>
              <a:t>“</a:t>
            </a:r>
            <a:r>
              <a:rPr lang="ru-RU" dirty="0" smtClean="0"/>
              <a:t>точность измерений</a:t>
            </a:r>
            <a:r>
              <a:rPr lang="en-US" dirty="0" smtClean="0"/>
              <a:t>”</a:t>
            </a:r>
            <a:r>
              <a:rPr lang="ru-RU" dirty="0" smtClean="0"/>
              <a:t>, т.е. степень приближения результатов измерений к некоторому действительному значению, не имеет строго определения</a:t>
            </a:r>
            <a:r>
              <a:rPr lang="en-US" dirty="0" smtClean="0"/>
              <a:t> </a:t>
            </a:r>
            <a:r>
              <a:rPr lang="ru-RU" dirty="0" smtClean="0"/>
              <a:t>и используется для качественного сравнения измерительных операций. Для количественной оценки используется понятие </a:t>
            </a:r>
            <a:r>
              <a:rPr lang="en-US" dirty="0" smtClean="0"/>
              <a:t>“ </a:t>
            </a:r>
            <a:r>
              <a:rPr lang="ru-RU" dirty="0" smtClean="0"/>
              <a:t>погрешность измерений</a:t>
            </a:r>
            <a:r>
              <a:rPr lang="en-US" dirty="0" smtClean="0"/>
              <a:t>”</a:t>
            </a:r>
            <a:r>
              <a:rPr lang="ru-RU" dirty="0" smtClean="0"/>
              <a:t> ( чем меньше погрешность, тем выше точность). Оценка погрешности измерений – одно из важных мероприятий по обеспечению единства измерений.</a:t>
            </a:r>
            <a:endParaRPr lang="ru-RU" dirty="0"/>
          </a:p>
          <a:p>
            <a:pPr marL="0" lvl="0" indent="0" algn="just">
              <a:buClr>
                <a:srgbClr val="D34817">
                  <a:lumMod val="75000"/>
                </a:srgbClr>
              </a:buClr>
              <a:buNone/>
            </a:pPr>
            <a:r>
              <a:rPr lang="ru-RU" dirty="0">
                <a:solidFill>
                  <a:prstClr val="black"/>
                </a:solidFill>
              </a:rPr>
              <a:t>Количественная оценка точности - обратная величина модуля относительной погрешности. Например, если погрешность измерений равна 10 в степени минус 6, то точность равна 10 в степени плюс 6.</a:t>
            </a:r>
          </a:p>
          <a:p>
            <a:pPr marL="0" indent="0" algn="just">
              <a:buNone/>
            </a:pPr>
            <a:r>
              <a:rPr lang="ru-RU" dirty="0" smtClean="0"/>
              <a:t>Количество факторов, влияющих на точность измерения, достаточно велико и любая классификация  погрешностей измерения в известной мере условна, так как различные погрешности в зависимости от условий измерительного процесса проявляются в различных группах.</a:t>
            </a:r>
            <a:endParaRPr lang="ru-RU" dirty="0"/>
          </a:p>
        </p:txBody>
      </p:sp>
    </p:spTree>
    <p:extLst>
      <p:ext uri="{BB962C8B-B14F-4D97-AF65-F5344CB8AC3E}">
        <p14:creationId xmlns:p14="http://schemas.microsoft.com/office/powerpoint/2010/main" val="1869376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259307"/>
            <a:ext cx="10058400" cy="122829"/>
          </a:xfrm>
        </p:spPr>
        <p:txBody>
          <a:bodyPr>
            <a:normAutofit fontScale="90000"/>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491319" y="245660"/>
                <a:ext cx="11204811" cy="6482686"/>
              </a:xfrm>
            </p:spPr>
            <p:txBody>
              <a:bodyPr>
                <a:normAutofit/>
              </a:bodyPr>
              <a:lstStyle/>
              <a:p>
                <a:pPr marL="0" indent="0">
                  <a:buNone/>
                </a:pPr>
                <a:r>
                  <a:rPr lang="ru-RU" dirty="0" smtClean="0"/>
                  <a:t>Точность измерения зависит от погрешностей, возникающих в процессе их проведения. </a:t>
                </a:r>
                <a:r>
                  <a:rPr lang="ru-RU" b="1" dirty="0" smtClean="0">
                    <a:solidFill>
                      <a:srgbClr val="0070C0"/>
                    </a:solidFill>
                  </a:rPr>
                  <a:t>Погрешность измерения </a:t>
                </a:r>
                <a:r>
                  <a:rPr lang="en-US" b="1" dirty="0" err="1" smtClean="0">
                    <a:solidFill>
                      <a:srgbClr val="0070C0"/>
                    </a:solidFill>
                  </a:rPr>
                  <a:t>Δx</a:t>
                </a:r>
                <a:r>
                  <a:rPr lang="ru-RU" b="1" baseline="-25000" dirty="0" err="1" smtClean="0">
                    <a:solidFill>
                      <a:srgbClr val="0070C0"/>
                    </a:solidFill>
                  </a:rPr>
                  <a:t>изм</a:t>
                </a:r>
                <a:r>
                  <a:rPr lang="ru-RU" b="1" baseline="-25000" dirty="0" smtClean="0"/>
                  <a:t> </a:t>
                </a:r>
                <a:r>
                  <a:rPr lang="ru-RU" dirty="0" smtClean="0"/>
                  <a:t>– это отклонение результата измерения  </a:t>
                </a:r>
                <a:r>
                  <a:rPr lang="en-US" sz="2400" b="1" dirty="0" smtClean="0">
                    <a:solidFill>
                      <a:srgbClr val="0070C0"/>
                    </a:solidFill>
                  </a:rPr>
                  <a:t>x</a:t>
                </a:r>
                <a:r>
                  <a:rPr lang="en-US" dirty="0" smtClean="0"/>
                  <a:t> </a:t>
                </a:r>
                <a:r>
                  <a:rPr lang="ru-RU" dirty="0" smtClean="0"/>
                  <a:t>от истинного (действительного) </a:t>
                </a:r>
                <a:r>
                  <a:rPr lang="en-US" b="1" dirty="0" smtClean="0">
                    <a:solidFill>
                      <a:srgbClr val="0070C0"/>
                    </a:solidFill>
                  </a:rPr>
                  <a:t>х</a:t>
                </a:r>
                <a:r>
                  <a:rPr lang="ru-RU" b="1" baseline="-25000" dirty="0" smtClean="0">
                    <a:solidFill>
                      <a:srgbClr val="0070C0"/>
                    </a:solidFill>
                  </a:rPr>
                  <a:t>и</a:t>
                </a:r>
                <a:r>
                  <a:rPr lang="en-US" b="1" dirty="0" smtClean="0">
                    <a:solidFill>
                      <a:srgbClr val="0070C0"/>
                    </a:solidFill>
                  </a:rPr>
                  <a:t> (</a:t>
                </a:r>
                <a:r>
                  <a:rPr lang="ru-RU" b="1" dirty="0" err="1" smtClean="0">
                    <a:solidFill>
                      <a:srgbClr val="0070C0"/>
                    </a:solidFill>
                  </a:rPr>
                  <a:t>х</a:t>
                </a:r>
                <a:r>
                  <a:rPr lang="ru-RU" b="1" baseline="-25000" dirty="0" err="1" smtClean="0">
                    <a:solidFill>
                      <a:srgbClr val="0070C0"/>
                    </a:solidFill>
                  </a:rPr>
                  <a:t>д</a:t>
                </a:r>
                <a:r>
                  <a:rPr lang="en-US" b="1" dirty="0" smtClean="0">
                    <a:solidFill>
                      <a:srgbClr val="0070C0"/>
                    </a:solidFill>
                  </a:rPr>
                  <a:t>)  </a:t>
                </a:r>
                <a:r>
                  <a:rPr lang="ru-RU" dirty="0" smtClean="0"/>
                  <a:t>значения измеряемой величины</a:t>
                </a:r>
                <a:r>
                  <a:rPr lang="en-US" dirty="0" smtClean="0"/>
                  <a:t>   </a:t>
                </a:r>
                <a:r>
                  <a:rPr lang="en-US" b="1" dirty="0" err="1">
                    <a:solidFill>
                      <a:srgbClr val="0070C0"/>
                    </a:solidFill>
                  </a:rPr>
                  <a:t>Δx</a:t>
                </a:r>
                <a:r>
                  <a:rPr lang="ru-RU" b="1" baseline="-25000" dirty="0" err="1">
                    <a:solidFill>
                      <a:srgbClr val="0070C0"/>
                    </a:solidFill>
                  </a:rPr>
                  <a:t>изм</a:t>
                </a:r>
                <a:r>
                  <a:rPr lang="ru-RU" b="1" baseline="-25000" dirty="0">
                    <a:solidFill>
                      <a:srgbClr val="0070C0"/>
                    </a:solidFill>
                  </a:rPr>
                  <a:t> </a:t>
                </a:r>
                <a:r>
                  <a:rPr lang="ru-RU" dirty="0">
                    <a:solidFill>
                      <a:srgbClr val="0070C0"/>
                    </a:solidFill>
                  </a:rPr>
                  <a:t> </a:t>
                </a:r>
                <a:r>
                  <a:rPr lang="en-US" b="1" dirty="0">
                    <a:solidFill>
                      <a:srgbClr val="0070C0"/>
                    </a:solidFill>
                  </a:rPr>
                  <a:t>= x </a:t>
                </a:r>
                <a:r>
                  <a:rPr lang="en-US" b="1" dirty="0" smtClean="0">
                    <a:solidFill>
                      <a:srgbClr val="0070C0"/>
                    </a:solidFill>
                  </a:rPr>
                  <a:t>– </a:t>
                </a:r>
                <a:r>
                  <a:rPr lang="en-US" b="1" dirty="0">
                    <a:solidFill>
                      <a:srgbClr val="0070C0"/>
                    </a:solidFill>
                  </a:rPr>
                  <a:t>x</a:t>
                </a:r>
                <a:r>
                  <a:rPr lang="ru-RU" b="1" baseline="-25000" dirty="0" smtClean="0">
                    <a:solidFill>
                      <a:srgbClr val="0070C0"/>
                    </a:solidFill>
                  </a:rPr>
                  <a:t>д</a:t>
                </a:r>
                <a:r>
                  <a:rPr lang="en-US" b="1" baseline="-25000" dirty="0" smtClean="0">
                    <a:solidFill>
                      <a:srgbClr val="0070C0"/>
                    </a:solidFill>
                  </a:rPr>
                  <a:t> </a:t>
                </a:r>
                <a:r>
                  <a:rPr lang="ru-RU" dirty="0" smtClean="0"/>
                  <a:t>. Рассмотрим </a:t>
                </a:r>
                <a:r>
                  <a:rPr lang="ru-RU" b="1" dirty="0" smtClean="0"/>
                  <a:t>классификацию погрешностей.</a:t>
                </a:r>
              </a:p>
              <a:p>
                <a:pPr marL="0" indent="0" algn="just">
                  <a:buNone/>
                </a:pPr>
                <a:r>
                  <a:rPr lang="ru-RU" b="1" dirty="0" smtClean="0"/>
                  <a:t>          1. По форме числового выражения </a:t>
                </a:r>
                <a:r>
                  <a:rPr lang="ru-RU" dirty="0" smtClean="0"/>
                  <a:t>различают:</a:t>
                </a:r>
                <a:endParaRPr lang="ru-RU" dirty="0"/>
              </a:p>
              <a:p>
                <a:pPr lvl="0" algn="just">
                  <a:buClr>
                    <a:srgbClr val="0070C0"/>
                  </a:buClr>
                  <a:buFont typeface="Wingdings" panose="05000000000000000000" pitchFamily="2" charset="2"/>
                  <a:buChar char="q"/>
                </a:pPr>
                <a:r>
                  <a:rPr lang="ru-RU" b="1" i="1" dirty="0">
                    <a:solidFill>
                      <a:srgbClr val="0070C0"/>
                    </a:solidFill>
                  </a:rPr>
                  <a:t> Абсолютная</a:t>
                </a:r>
                <a:r>
                  <a:rPr lang="ru-RU" dirty="0"/>
                  <a:t> погрешность измерения - разность между значением величины, полученным при измерении, и </a:t>
                </a:r>
                <a:r>
                  <a:rPr lang="ru-RU" dirty="0" smtClean="0"/>
                  <a:t>её </a:t>
                </a:r>
                <a:r>
                  <a:rPr lang="ru-RU" dirty="0"/>
                  <a:t>истинным значением, выражаемая в единицах измеряемой величины</a:t>
                </a:r>
                <a:r>
                  <a:rPr lang="ru-RU" dirty="0" smtClean="0"/>
                  <a:t>.</a:t>
                </a:r>
              </a:p>
              <a:p>
                <a:pPr marL="0" indent="0" algn="just">
                  <a:buClr>
                    <a:srgbClr val="0070C0"/>
                  </a:buClr>
                  <a:buNone/>
                </a:pPr>
                <a:r>
                  <a:rPr lang="ru-RU" dirty="0" smtClean="0">
                    <a:solidFill>
                      <a:srgbClr val="0070C0"/>
                    </a:solidFill>
                  </a:rPr>
                  <a:t>                             </a:t>
                </a:r>
                <a:r>
                  <a:rPr lang="en-US" b="1" dirty="0">
                    <a:solidFill>
                      <a:srgbClr val="0070C0"/>
                    </a:solidFill>
                  </a:rPr>
                  <a:t>Δ = x - x</a:t>
                </a:r>
                <a:r>
                  <a:rPr lang="ru-RU" b="1" baseline="-25000" dirty="0">
                    <a:solidFill>
                      <a:srgbClr val="0070C0"/>
                    </a:solidFill>
                  </a:rPr>
                  <a:t>и</a:t>
                </a:r>
                <a:r>
                  <a:rPr lang="en-US" b="1" baseline="-25000" dirty="0">
                    <a:solidFill>
                      <a:srgbClr val="0070C0"/>
                    </a:solidFill>
                  </a:rPr>
                  <a:t>	</a:t>
                </a:r>
                <a:r>
                  <a:rPr lang="ru-RU" b="1" baseline="-25000" dirty="0" smtClean="0">
                    <a:solidFill>
                      <a:srgbClr val="0070C0"/>
                    </a:solidFill>
                  </a:rPr>
                  <a:t>    </a:t>
                </a:r>
                <a:r>
                  <a:rPr lang="ru-RU" b="1" dirty="0" smtClean="0"/>
                  <a:t>или</a:t>
                </a:r>
                <a:r>
                  <a:rPr lang="ru-RU" b="1" dirty="0" smtClean="0">
                    <a:solidFill>
                      <a:srgbClr val="0070C0"/>
                    </a:solidFill>
                  </a:rPr>
                  <a:t>    </a:t>
                </a:r>
                <a:r>
                  <a:rPr lang="en-US" b="1" dirty="0" smtClean="0">
                    <a:solidFill>
                      <a:srgbClr val="0070C0"/>
                    </a:solidFill>
                  </a:rPr>
                  <a:t>Δ </a:t>
                </a:r>
                <a:r>
                  <a:rPr lang="en-US" b="1" dirty="0">
                    <a:solidFill>
                      <a:srgbClr val="0070C0"/>
                    </a:solidFill>
                  </a:rPr>
                  <a:t>= x - x</a:t>
                </a:r>
                <a:r>
                  <a:rPr lang="ru-RU" b="1" baseline="-25000" dirty="0" smtClean="0">
                    <a:solidFill>
                      <a:srgbClr val="0070C0"/>
                    </a:solidFill>
                  </a:rPr>
                  <a:t>д</a:t>
                </a:r>
                <a:endParaRPr lang="ru-RU" dirty="0"/>
              </a:p>
              <a:p>
                <a:pPr lvl="0" algn="just">
                  <a:buClr>
                    <a:srgbClr val="0070C0"/>
                  </a:buClr>
                  <a:buFont typeface="Wingdings" panose="05000000000000000000" pitchFamily="2" charset="2"/>
                  <a:buChar char="q"/>
                </a:pPr>
                <a:r>
                  <a:rPr lang="ru-RU" b="1" i="1" dirty="0">
                    <a:solidFill>
                      <a:srgbClr val="0070C0"/>
                    </a:solidFill>
                  </a:rPr>
                  <a:t> Относительная</a:t>
                </a:r>
                <a:r>
                  <a:rPr lang="ru-RU" dirty="0"/>
                  <a:t> погрешность измерения - отношение абсолютной погрешности, измерения к истинному значению измеряемой величины</a:t>
                </a:r>
                <a:r>
                  <a:rPr lang="ru-RU" dirty="0" smtClean="0"/>
                  <a:t>.</a:t>
                </a:r>
              </a:p>
              <a:p>
                <a:pPr marL="0" indent="0" algn="just">
                  <a:buClr>
                    <a:srgbClr val="0070C0"/>
                  </a:buClr>
                  <a:buNone/>
                </a:pPr>
                <a:r>
                  <a:rPr lang="ru-RU" dirty="0"/>
                  <a:t> </a:t>
                </a:r>
                <a:r>
                  <a:rPr lang="ru-RU" dirty="0" smtClean="0"/>
                  <a:t>                              </a:t>
                </a:r>
                <a:r>
                  <a:rPr lang="en-US" b="1" dirty="0" smtClean="0">
                    <a:solidFill>
                      <a:srgbClr val="0070C0"/>
                    </a:solidFill>
                  </a:rPr>
                  <a:t>δ</a:t>
                </a:r>
                <a:r>
                  <a:rPr lang="ru-RU" b="1" dirty="0">
                    <a:solidFill>
                      <a:srgbClr val="0070C0"/>
                    </a:solidFill>
                  </a:rPr>
                  <a:t> = </a:t>
                </a:r>
                <a14:m>
                  <m:oMath xmlns:m="http://schemas.openxmlformats.org/officeDocument/2006/math">
                    <m:r>
                      <a:rPr lang="ru-RU" b="1" i="1">
                        <a:solidFill>
                          <a:srgbClr val="0070C0"/>
                        </a:solidFill>
                        <a:latin typeface="Cambria Math" panose="02040503050406030204" pitchFamily="18" charset="0"/>
                      </a:rPr>
                      <m:t>±</m:t>
                    </m:r>
                    <m:f>
                      <m:fPr>
                        <m:ctrlPr>
                          <a:rPr lang="ru-RU" b="1" i="1">
                            <a:solidFill>
                              <a:srgbClr val="0070C0"/>
                            </a:solidFill>
                            <a:latin typeface="Cambria Math" panose="02040503050406030204" pitchFamily="18" charset="0"/>
                          </a:rPr>
                        </m:ctrlPr>
                      </m:fPr>
                      <m:num>
                        <m:r>
                          <a:rPr lang="en-US" b="1" i="1">
                            <a:solidFill>
                              <a:srgbClr val="0070C0"/>
                            </a:solidFill>
                            <a:latin typeface="Cambria Math" panose="02040503050406030204" pitchFamily="18" charset="0"/>
                          </a:rPr>
                          <m:t>𝚫</m:t>
                        </m:r>
                      </m:num>
                      <m:den>
                        <m:sSub>
                          <m:sSubPr>
                            <m:ctrlPr>
                              <a:rPr lang="ru-RU"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𝒙</m:t>
                            </m:r>
                          </m:e>
                          <m:sub>
                            <m:r>
                              <a:rPr lang="ru-RU" b="1" i="1">
                                <a:solidFill>
                                  <a:srgbClr val="0070C0"/>
                                </a:solidFill>
                                <a:latin typeface="Cambria Math" panose="02040503050406030204" pitchFamily="18" charset="0"/>
                              </a:rPr>
                              <m:t>и</m:t>
                            </m:r>
                          </m:sub>
                        </m:sSub>
                      </m:den>
                    </m:f>
                    <m:r>
                      <a:rPr lang="ru-RU"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𝟏𝟎𝟎</m:t>
                    </m:r>
                    <m:r>
                      <a:rPr lang="ru-RU" b="1" i="1">
                        <a:solidFill>
                          <a:srgbClr val="0070C0"/>
                        </a:solidFill>
                        <a:latin typeface="Cambria Math" panose="02040503050406030204" pitchFamily="18" charset="0"/>
                      </a:rPr>
                      <m:t>%</m:t>
                    </m:r>
                  </m:oMath>
                </a14:m>
                <a:r>
                  <a:rPr lang="ru-RU" b="1" dirty="0">
                    <a:solidFill>
                      <a:srgbClr val="0070C0"/>
                    </a:solidFill>
                  </a:rPr>
                  <a:t> </a:t>
                </a:r>
                <a:r>
                  <a:rPr lang="ru-RU" b="1" dirty="0"/>
                  <a:t>	</a:t>
                </a:r>
                <a:r>
                  <a:rPr lang="ru-RU" b="1" dirty="0" smtClean="0"/>
                  <a:t>или    </a:t>
                </a:r>
                <a:r>
                  <a:rPr lang="en-US" b="1" dirty="0" smtClean="0">
                    <a:solidFill>
                      <a:srgbClr val="0070C0"/>
                    </a:solidFill>
                  </a:rPr>
                  <a:t>δ</a:t>
                </a:r>
                <a:r>
                  <a:rPr lang="ru-RU" b="1" dirty="0" smtClean="0">
                    <a:solidFill>
                      <a:srgbClr val="0070C0"/>
                    </a:solidFill>
                  </a:rPr>
                  <a:t> </a:t>
                </a:r>
                <a:r>
                  <a:rPr lang="ru-RU" b="1" dirty="0">
                    <a:solidFill>
                      <a:srgbClr val="0070C0"/>
                    </a:solidFill>
                  </a:rPr>
                  <a:t>= </a:t>
                </a:r>
                <a14:m>
                  <m:oMath xmlns:m="http://schemas.openxmlformats.org/officeDocument/2006/math">
                    <m:r>
                      <a:rPr lang="ru-RU" b="1" i="1">
                        <a:solidFill>
                          <a:srgbClr val="0070C0"/>
                        </a:solidFill>
                        <a:latin typeface="Cambria Math" panose="02040503050406030204" pitchFamily="18" charset="0"/>
                      </a:rPr>
                      <m:t>±</m:t>
                    </m:r>
                    <m:f>
                      <m:fPr>
                        <m:ctrlPr>
                          <a:rPr lang="ru-RU" b="1" i="1">
                            <a:solidFill>
                              <a:srgbClr val="0070C0"/>
                            </a:solidFill>
                            <a:latin typeface="Cambria Math" panose="02040503050406030204" pitchFamily="18" charset="0"/>
                          </a:rPr>
                        </m:ctrlPr>
                      </m:fPr>
                      <m:num>
                        <m:r>
                          <a:rPr lang="en-US" b="1" i="1">
                            <a:solidFill>
                              <a:srgbClr val="0070C0"/>
                            </a:solidFill>
                            <a:latin typeface="Cambria Math" panose="02040503050406030204" pitchFamily="18" charset="0"/>
                          </a:rPr>
                          <m:t>𝚫</m:t>
                        </m:r>
                      </m:num>
                      <m:den>
                        <m:sSub>
                          <m:sSubPr>
                            <m:ctrlPr>
                              <a:rPr lang="ru-RU"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𝒙</m:t>
                            </m:r>
                          </m:e>
                          <m:sub>
                            <m:r>
                              <a:rPr lang="ru-RU" b="1" i="1">
                                <a:solidFill>
                                  <a:srgbClr val="0070C0"/>
                                </a:solidFill>
                                <a:latin typeface="Cambria Math" panose="02040503050406030204" pitchFamily="18" charset="0"/>
                              </a:rPr>
                              <m:t>д</m:t>
                            </m:r>
                          </m:sub>
                        </m:sSub>
                      </m:den>
                    </m:f>
                    <m:r>
                      <a:rPr lang="ru-RU"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𝟏𝟎𝟎</m:t>
                    </m:r>
                    <m:r>
                      <a:rPr lang="ru-RU" b="1" i="1">
                        <a:solidFill>
                          <a:srgbClr val="0070C0"/>
                        </a:solidFill>
                        <a:latin typeface="Cambria Math" panose="02040503050406030204" pitchFamily="18" charset="0"/>
                      </a:rPr>
                      <m:t>%</m:t>
                    </m:r>
                  </m:oMath>
                </a14:m>
                <a:endParaRPr lang="ru-RU" dirty="0" smtClean="0">
                  <a:solidFill>
                    <a:srgbClr val="0070C0"/>
                  </a:solidFill>
                </a:endParaRPr>
              </a:p>
              <a:p>
                <a:pPr algn="just">
                  <a:buClr>
                    <a:srgbClr val="0070C0"/>
                  </a:buClr>
                  <a:buFont typeface="Wingdings" panose="05000000000000000000" pitchFamily="2" charset="2"/>
                  <a:buChar char="q"/>
                </a:pPr>
                <a:r>
                  <a:rPr lang="ru-RU" dirty="0">
                    <a:solidFill>
                      <a:srgbClr val="0070C0"/>
                    </a:solidFill>
                  </a:rPr>
                  <a:t> </a:t>
                </a:r>
                <a:r>
                  <a:rPr lang="ru-RU" b="1" i="1" dirty="0" smtClean="0">
                    <a:solidFill>
                      <a:srgbClr val="0070C0"/>
                    </a:solidFill>
                  </a:rPr>
                  <a:t>Приведенная </a:t>
                </a:r>
                <a:r>
                  <a:rPr lang="ru-RU" dirty="0" smtClean="0"/>
                  <a:t>погрешность </a:t>
                </a:r>
                <a:r>
                  <a:rPr lang="ru-RU" b="1" dirty="0" smtClean="0">
                    <a:solidFill>
                      <a:srgbClr val="0070C0"/>
                    </a:solidFill>
                  </a:rPr>
                  <a:t>γ = </a:t>
                </a:r>
                <a14:m>
                  <m:oMath xmlns:m="http://schemas.openxmlformats.org/officeDocument/2006/math">
                    <m:r>
                      <a:rPr lang="ru-RU" b="1" i="1">
                        <a:solidFill>
                          <a:srgbClr val="0070C0"/>
                        </a:solidFill>
                        <a:latin typeface="Cambria Math" panose="02040503050406030204" pitchFamily="18" charset="0"/>
                      </a:rPr>
                      <m:t>±</m:t>
                    </m:r>
                    <m:f>
                      <m:fPr>
                        <m:ctrlPr>
                          <a:rPr lang="ru-RU" b="1" i="1">
                            <a:solidFill>
                              <a:srgbClr val="0070C0"/>
                            </a:solidFill>
                            <a:latin typeface="Cambria Math" panose="02040503050406030204" pitchFamily="18" charset="0"/>
                          </a:rPr>
                        </m:ctrlPr>
                      </m:fPr>
                      <m:num>
                        <m:r>
                          <a:rPr lang="en-US" b="1" i="1">
                            <a:solidFill>
                              <a:srgbClr val="0070C0"/>
                            </a:solidFill>
                            <a:latin typeface="Cambria Math" panose="02040503050406030204" pitchFamily="18" charset="0"/>
                          </a:rPr>
                          <m:t>𝚫</m:t>
                        </m:r>
                      </m:num>
                      <m:den>
                        <m:sSub>
                          <m:sSubPr>
                            <m:ctrlPr>
                              <a:rPr lang="ru-RU"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𝒙</m:t>
                            </m:r>
                          </m:e>
                          <m:sub>
                            <m:r>
                              <a:rPr lang="en-US" b="1" i="1">
                                <a:solidFill>
                                  <a:srgbClr val="0070C0"/>
                                </a:solidFill>
                                <a:latin typeface="Cambria Math" panose="02040503050406030204" pitchFamily="18" charset="0"/>
                              </a:rPr>
                              <m:t>𝑵</m:t>
                            </m:r>
                          </m:sub>
                        </m:sSub>
                      </m:den>
                    </m:f>
                    <m:r>
                      <a:rPr lang="ru-RU"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𝟏𝟎𝟎</m:t>
                    </m:r>
                    <m:r>
                      <a:rPr lang="ru-RU" b="1" i="1">
                        <a:solidFill>
                          <a:srgbClr val="0070C0"/>
                        </a:solidFill>
                        <a:latin typeface="Cambria Math" panose="02040503050406030204" pitchFamily="18" charset="0"/>
                      </a:rPr>
                      <m:t>%</m:t>
                    </m:r>
                  </m:oMath>
                </a14:m>
                <a:r>
                  <a:rPr lang="ru-RU" b="1" dirty="0" smtClean="0">
                    <a:solidFill>
                      <a:srgbClr val="0070C0"/>
                    </a:solidFill>
                  </a:rPr>
                  <a:t>, </a:t>
                </a:r>
                <a:r>
                  <a:rPr lang="ru-RU" dirty="0" smtClean="0"/>
                  <a:t>где  </a:t>
                </a:r>
                <a:r>
                  <a:rPr lang="en-US" b="1" dirty="0" err="1">
                    <a:solidFill>
                      <a:srgbClr val="0070C0"/>
                    </a:solidFill>
                  </a:rPr>
                  <a:t>x</a:t>
                </a:r>
                <a:r>
                  <a:rPr lang="en-US" b="1" baseline="-25000" dirty="0" err="1">
                    <a:solidFill>
                      <a:srgbClr val="0070C0"/>
                    </a:solidFill>
                  </a:rPr>
                  <a:t>N</a:t>
                </a:r>
                <a:r>
                  <a:rPr lang="en-US" b="1" baseline="-25000" dirty="0">
                    <a:solidFill>
                      <a:srgbClr val="0070C0"/>
                    </a:solidFill>
                  </a:rPr>
                  <a:t> </a:t>
                </a:r>
                <a:r>
                  <a:rPr lang="ru-RU" b="1" dirty="0">
                    <a:solidFill>
                      <a:srgbClr val="0070C0"/>
                    </a:solidFill>
                  </a:rPr>
                  <a:t> </a:t>
                </a:r>
                <a:r>
                  <a:rPr lang="ru-RU" dirty="0" smtClean="0"/>
                  <a:t>- нормированное значение  величины. Например, </a:t>
                </a:r>
                <a:r>
                  <a:rPr lang="en-US" b="1" dirty="0" err="1" smtClean="0">
                    <a:solidFill>
                      <a:srgbClr val="0070C0"/>
                    </a:solidFill>
                  </a:rPr>
                  <a:t>x</a:t>
                </a:r>
                <a:r>
                  <a:rPr lang="en-US" b="1" baseline="-25000" dirty="0" err="1" smtClean="0">
                    <a:solidFill>
                      <a:srgbClr val="0070C0"/>
                    </a:solidFill>
                  </a:rPr>
                  <a:t>N</a:t>
                </a:r>
                <a:r>
                  <a:rPr lang="en-US" b="1" baseline="-25000" dirty="0" smtClean="0">
                    <a:solidFill>
                      <a:srgbClr val="0070C0"/>
                    </a:solidFill>
                  </a:rPr>
                  <a:t> </a:t>
                </a:r>
                <a:r>
                  <a:rPr lang="ru-RU" b="1" dirty="0">
                    <a:solidFill>
                      <a:srgbClr val="0070C0"/>
                    </a:solidFill>
                  </a:rPr>
                  <a:t>= </a:t>
                </a:r>
                <a:r>
                  <a:rPr lang="en-US" b="1" dirty="0" err="1" smtClean="0">
                    <a:solidFill>
                      <a:srgbClr val="0070C0"/>
                    </a:solidFill>
                  </a:rPr>
                  <a:t>x</a:t>
                </a:r>
                <a:r>
                  <a:rPr lang="en-US" b="1" baseline="-25000" dirty="0" err="1" smtClean="0">
                    <a:solidFill>
                      <a:srgbClr val="0070C0"/>
                    </a:solidFill>
                  </a:rPr>
                  <a:t>max</a:t>
                </a:r>
                <a:r>
                  <a:rPr lang="ru-RU" b="1" baseline="-25000" dirty="0" smtClean="0">
                    <a:solidFill>
                      <a:srgbClr val="0070C0"/>
                    </a:solidFill>
                  </a:rPr>
                  <a:t> ,</a:t>
                </a:r>
                <a:r>
                  <a:rPr lang="ru-RU" b="1" dirty="0" smtClean="0">
                    <a:solidFill>
                      <a:srgbClr val="0070C0"/>
                    </a:solidFill>
                  </a:rPr>
                  <a:t> </a:t>
                </a:r>
                <a:r>
                  <a:rPr lang="ru-RU" dirty="0"/>
                  <a:t>г</a:t>
                </a:r>
                <a:r>
                  <a:rPr lang="ru-RU" dirty="0" smtClean="0"/>
                  <a:t>де</a:t>
                </a:r>
                <a:r>
                  <a:rPr lang="ru-RU" dirty="0" smtClean="0">
                    <a:solidFill>
                      <a:srgbClr val="0070C0"/>
                    </a:solidFill>
                  </a:rPr>
                  <a:t>  </a:t>
                </a:r>
                <a:r>
                  <a:rPr lang="en-US" b="1" dirty="0" err="1" smtClean="0">
                    <a:solidFill>
                      <a:srgbClr val="0070C0"/>
                    </a:solidFill>
                  </a:rPr>
                  <a:t>x</a:t>
                </a:r>
                <a:r>
                  <a:rPr lang="en-US" b="1" baseline="-25000" dirty="0" err="1" smtClean="0">
                    <a:solidFill>
                      <a:srgbClr val="0070C0"/>
                    </a:solidFill>
                  </a:rPr>
                  <a:t>max</a:t>
                </a:r>
                <a:r>
                  <a:rPr lang="ru-RU" dirty="0" smtClean="0"/>
                  <a:t>- максимальное значение  измеряемой величины.</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91319" y="245660"/>
                <a:ext cx="11204811" cy="6482686"/>
              </a:xfrm>
              <a:blipFill rotWithShape="0">
                <a:blip r:embed="rId2"/>
                <a:stretch>
                  <a:fillRect l="-598" t="-940" r="-544"/>
                </a:stretch>
              </a:blipFill>
            </p:spPr>
            <p:txBody>
              <a:bodyPr/>
              <a:lstStyle/>
              <a:p>
                <a:r>
                  <a:rPr lang="ru-RU">
                    <a:noFill/>
                  </a:rPr>
                  <a:t> </a:t>
                </a:r>
              </a:p>
            </p:txBody>
          </p:sp>
        </mc:Fallback>
      </mc:AlternateContent>
    </p:spTree>
    <p:extLst>
      <p:ext uri="{BB962C8B-B14F-4D97-AF65-F5344CB8AC3E}">
        <p14:creationId xmlns:p14="http://schemas.microsoft.com/office/powerpoint/2010/main" val="1313718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655092"/>
            <a:ext cx="10058400" cy="464024"/>
          </a:xfrm>
        </p:spPr>
        <p:txBody>
          <a:bodyPr>
            <a:normAutofit fontScale="90000"/>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423081" y="204716"/>
                <a:ext cx="11327641" cy="5967484"/>
              </a:xfrm>
            </p:spPr>
            <p:txBody>
              <a:bodyPr>
                <a:normAutofit fontScale="85000" lnSpcReduction="20000"/>
              </a:bodyPr>
              <a:lstStyle/>
              <a:p>
                <a:pPr marL="0" indent="0" algn="just">
                  <a:buClr>
                    <a:srgbClr val="0070C0"/>
                  </a:buClr>
                  <a:buNone/>
                </a:pPr>
                <a:r>
                  <a:rPr lang="ru-RU" sz="2600" dirty="0" smtClean="0"/>
                  <a:t>В качестве истинного значения при многократных измерениях параметров выступает среднее арифметическое</a:t>
                </a:r>
                <a:r>
                  <a:rPr lang="en-US" sz="2600" dirty="0"/>
                  <a:t> </a:t>
                </a:r>
                <a:r>
                  <a:rPr lang="ru-RU" sz="2600" dirty="0"/>
                  <a:t>значение </a:t>
                </a:r>
                <a:r>
                  <a:rPr lang="en-US" sz="2600" dirty="0" smtClean="0">
                    <a:solidFill>
                      <a:srgbClr val="0070C0"/>
                    </a:solidFill>
                  </a:rPr>
                  <a:t>x</a:t>
                </a:r>
                <a:endParaRPr lang="ru-RU" sz="2600" dirty="0" smtClean="0">
                  <a:solidFill>
                    <a:srgbClr val="0070C0"/>
                  </a:solidFill>
                </a:endParaRPr>
              </a:p>
              <a:p>
                <a:pPr marL="0" indent="0" algn="just">
                  <a:buClr>
                    <a:srgbClr val="0070C0"/>
                  </a:buClr>
                  <a:buNone/>
                </a:pPr>
                <a:endParaRPr lang="en-US" sz="2600" dirty="0" smtClean="0">
                  <a:solidFill>
                    <a:srgbClr val="0070C0"/>
                  </a:solidFill>
                </a:endParaRPr>
              </a:p>
              <a:p>
                <a:pPr marL="0" indent="0" algn="just">
                  <a:buClr>
                    <a:srgbClr val="0070C0"/>
                  </a:buClr>
                  <a:buNone/>
                </a:pPr>
                <a14:m>
                  <m:oMathPara xmlns:m="http://schemas.openxmlformats.org/officeDocument/2006/math">
                    <m:oMathParaPr>
                      <m:jc m:val="centerGroup"/>
                    </m:oMathParaPr>
                    <m:oMath xmlns:m="http://schemas.openxmlformats.org/officeDocument/2006/math">
                      <m:sSub>
                        <m:sSubPr>
                          <m:ctrlPr>
                            <a:rPr lang="ru-RU" sz="2800" b="1" i="1" smtClean="0">
                              <a:solidFill>
                                <a:srgbClr val="0070C0"/>
                              </a:solidFill>
                              <a:latin typeface="Cambria Math" panose="02040503050406030204" pitchFamily="18" charset="0"/>
                            </a:rPr>
                          </m:ctrlPr>
                        </m:sSubPr>
                        <m:e>
                          <m:r>
                            <a:rPr lang="en-US" sz="2800" b="1" i="1">
                              <a:solidFill>
                                <a:srgbClr val="0070C0"/>
                              </a:solidFill>
                              <a:latin typeface="Cambria Math" panose="02040503050406030204" pitchFamily="18" charset="0"/>
                            </a:rPr>
                            <m:t> </m:t>
                          </m:r>
                          <m:r>
                            <a:rPr lang="en-US" sz="2800" b="1" i="1">
                              <a:solidFill>
                                <a:srgbClr val="0070C0"/>
                              </a:solidFill>
                              <a:latin typeface="Cambria Math" panose="02040503050406030204" pitchFamily="18" charset="0"/>
                            </a:rPr>
                            <m:t>𝒙</m:t>
                          </m:r>
                        </m:e>
                        <m:sub>
                          <m:r>
                            <a:rPr lang="ru-RU" sz="2800" b="1" i="1">
                              <a:solidFill>
                                <a:srgbClr val="0070C0"/>
                              </a:solidFill>
                              <a:latin typeface="Cambria Math" panose="02040503050406030204" pitchFamily="18" charset="0"/>
                            </a:rPr>
                            <m:t>и</m:t>
                          </m:r>
                        </m:sub>
                      </m:sSub>
                      <m:r>
                        <a:rPr lang="ru-RU" sz="2800" b="1" i="1">
                          <a:solidFill>
                            <a:srgbClr val="0070C0"/>
                          </a:solidFill>
                          <a:latin typeface="Cambria Math" panose="02040503050406030204" pitchFamily="18" charset="0"/>
                        </a:rPr>
                        <m:t>= </m:t>
                      </m:r>
                      <m:acc>
                        <m:accPr>
                          <m:chr m:val="̅"/>
                          <m:ctrlPr>
                            <a:rPr lang="ru-RU" sz="2800" b="1" i="1">
                              <a:solidFill>
                                <a:srgbClr val="0070C0"/>
                              </a:solidFill>
                              <a:latin typeface="Cambria Math" panose="02040503050406030204" pitchFamily="18" charset="0"/>
                            </a:rPr>
                          </m:ctrlPr>
                        </m:accPr>
                        <m:e>
                          <m:r>
                            <a:rPr lang="en-US" sz="2800" b="1" i="1">
                              <a:solidFill>
                                <a:srgbClr val="0070C0"/>
                              </a:solidFill>
                              <a:latin typeface="Cambria Math" panose="02040503050406030204" pitchFamily="18" charset="0"/>
                            </a:rPr>
                            <m:t>𝒙</m:t>
                          </m:r>
                        </m:e>
                      </m:acc>
                      <m:r>
                        <a:rPr lang="ru-RU" sz="2800" b="1" i="1">
                          <a:solidFill>
                            <a:srgbClr val="0070C0"/>
                          </a:solidFill>
                          <a:latin typeface="Cambria Math" panose="02040503050406030204" pitchFamily="18" charset="0"/>
                        </a:rPr>
                        <m:t>= </m:t>
                      </m:r>
                      <m:f>
                        <m:fPr>
                          <m:ctrlPr>
                            <a:rPr lang="ru-RU" sz="2800" b="1" i="1">
                              <a:solidFill>
                                <a:srgbClr val="0070C0"/>
                              </a:solidFill>
                              <a:latin typeface="Cambria Math" panose="02040503050406030204" pitchFamily="18" charset="0"/>
                            </a:rPr>
                          </m:ctrlPr>
                        </m:fPr>
                        <m:num>
                          <m:r>
                            <a:rPr lang="en-US" sz="2800" b="1" i="1">
                              <a:solidFill>
                                <a:srgbClr val="0070C0"/>
                              </a:solidFill>
                              <a:latin typeface="Cambria Math" panose="02040503050406030204" pitchFamily="18" charset="0"/>
                            </a:rPr>
                            <m:t>𝟏</m:t>
                          </m:r>
                        </m:num>
                        <m:den>
                          <m:r>
                            <a:rPr lang="en-US" sz="2800" b="1" i="1">
                              <a:solidFill>
                                <a:srgbClr val="0070C0"/>
                              </a:solidFill>
                              <a:latin typeface="Cambria Math" panose="02040503050406030204" pitchFamily="18" charset="0"/>
                            </a:rPr>
                            <m:t>𝒏</m:t>
                          </m:r>
                        </m:den>
                      </m:f>
                      <m:r>
                        <a:rPr lang="en-US" sz="2800" b="1" i="1">
                          <a:solidFill>
                            <a:srgbClr val="0070C0"/>
                          </a:solidFill>
                          <a:latin typeface="Cambria Math" panose="02040503050406030204" pitchFamily="18" charset="0"/>
                        </a:rPr>
                        <m:t> </m:t>
                      </m:r>
                      <m:nary>
                        <m:naryPr>
                          <m:chr m:val="∑"/>
                          <m:limLoc m:val="undOvr"/>
                          <m:ctrlPr>
                            <a:rPr lang="ru-RU" sz="2800" b="1" i="1">
                              <a:solidFill>
                                <a:srgbClr val="0070C0"/>
                              </a:solidFill>
                              <a:latin typeface="Cambria Math" panose="02040503050406030204" pitchFamily="18" charset="0"/>
                            </a:rPr>
                          </m:ctrlPr>
                        </m:naryPr>
                        <m:sub>
                          <m:r>
                            <a:rPr lang="en-US" sz="2800" b="1" i="1">
                              <a:solidFill>
                                <a:srgbClr val="0070C0"/>
                              </a:solidFill>
                              <a:latin typeface="Cambria Math" panose="02040503050406030204" pitchFamily="18" charset="0"/>
                            </a:rPr>
                            <m:t>𝒊</m:t>
                          </m:r>
                          <m:r>
                            <a:rPr lang="ru-RU" sz="2800" b="1" i="1">
                              <a:solidFill>
                                <a:srgbClr val="0070C0"/>
                              </a:solidFill>
                              <a:latin typeface="Cambria Math" panose="02040503050406030204" pitchFamily="18" charset="0"/>
                            </a:rPr>
                            <m:t>=</m:t>
                          </m:r>
                          <m:r>
                            <a:rPr lang="en-US" sz="2800" b="1" i="1">
                              <a:solidFill>
                                <a:srgbClr val="0070C0"/>
                              </a:solidFill>
                              <a:latin typeface="Cambria Math" panose="02040503050406030204" pitchFamily="18" charset="0"/>
                            </a:rPr>
                            <m:t>𝟏</m:t>
                          </m:r>
                        </m:sub>
                        <m:sup>
                          <m:r>
                            <a:rPr lang="en-US" sz="2800" b="1" i="1">
                              <a:solidFill>
                                <a:srgbClr val="0070C0"/>
                              </a:solidFill>
                              <a:latin typeface="Cambria Math" panose="02040503050406030204" pitchFamily="18" charset="0"/>
                            </a:rPr>
                            <m:t>𝒏</m:t>
                          </m:r>
                        </m:sup>
                        <m:e>
                          <m:sSub>
                            <m:sSubPr>
                              <m:ctrlPr>
                                <a:rPr lang="ru-RU" sz="2800" b="1" i="1">
                                  <a:solidFill>
                                    <a:srgbClr val="0070C0"/>
                                  </a:solidFill>
                                  <a:latin typeface="Cambria Math" panose="02040503050406030204" pitchFamily="18" charset="0"/>
                                </a:rPr>
                              </m:ctrlPr>
                            </m:sSubPr>
                            <m:e>
                              <m:r>
                                <a:rPr lang="en-US" sz="2800" b="1" i="1">
                                  <a:solidFill>
                                    <a:srgbClr val="0070C0"/>
                                  </a:solidFill>
                                  <a:latin typeface="Cambria Math" panose="02040503050406030204" pitchFamily="18" charset="0"/>
                                </a:rPr>
                                <m:t>𝒙</m:t>
                              </m:r>
                            </m:e>
                            <m:sub>
                              <m:r>
                                <a:rPr lang="en-US" sz="2800" b="1" i="1">
                                  <a:solidFill>
                                    <a:srgbClr val="0070C0"/>
                                  </a:solidFill>
                                  <a:latin typeface="Cambria Math" panose="02040503050406030204" pitchFamily="18" charset="0"/>
                                </a:rPr>
                                <m:t>𝒊</m:t>
                              </m:r>
                            </m:sub>
                          </m:sSub>
                        </m:e>
                      </m:nary>
                      <m:r>
                        <a:rPr lang="en-US" sz="2800" b="1" i="1">
                          <a:latin typeface="Cambria Math" panose="02040503050406030204" pitchFamily="18" charset="0"/>
                        </a:rPr>
                        <m:t> </m:t>
                      </m:r>
                    </m:oMath>
                  </m:oMathPara>
                </a14:m>
                <a:endParaRPr lang="ru-RU" sz="2800" b="1" dirty="0" smtClean="0"/>
              </a:p>
              <a:p>
                <a:pPr marL="0" indent="0" algn="just">
                  <a:buClr>
                    <a:srgbClr val="0070C0"/>
                  </a:buClr>
                  <a:buNone/>
                </a:pPr>
                <a:r>
                  <a:rPr lang="ru-RU" sz="2600" dirty="0" smtClean="0"/>
                  <a:t>Величина </a:t>
                </a:r>
                <a:r>
                  <a:rPr lang="en-US" sz="2600" dirty="0" smtClean="0">
                    <a:solidFill>
                      <a:srgbClr val="0070C0"/>
                    </a:solidFill>
                  </a:rPr>
                  <a:t>x</a:t>
                </a:r>
                <a:r>
                  <a:rPr lang="ru-RU" sz="2600" dirty="0" smtClean="0"/>
                  <a:t>, полученная в одной серии измерений, является случайным приближением к  </a:t>
                </a:r>
                <a14:m>
                  <m:oMath xmlns:m="http://schemas.openxmlformats.org/officeDocument/2006/math">
                    <m:sSub>
                      <m:sSubPr>
                        <m:ctrlPr>
                          <a:rPr lang="ru-RU" sz="2600" b="1" i="1">
                            <a:solidFill>
                              <a:srgbClr val="0070C0"/>
                            </a:solidFill>
                            <a:latin typeface="Cambria Math" panose="02040503050406030204" pitchFamily="18" charset="0"/>
                          </a:rPr>
                        </m:ctrlPr>
                      </m:sSubPr>
                      <m:e>
                        <m:r>
                          <a:rPr lang="en-US" sz="2600" b="1" i="1">
                            <a:solidFill>
                              <a:srgbClr val="0070C0"/>
                            </a:solidFill>
                            <a:latin typeface="Cambria Math" panose="02040503050406030204" pitchFamily="18" charset="0"/>
                          </a:rPr>
                          <m:t> </m:t>
                        </m:r>
                        <m:r>
                          <a:rPr lang="en-US" sz="2600" b="1" i="1">
                            <a:solidFill>
                              <a:srgbClr val="0070C0"/>
                            </a:solidFill>
                            <a:latin typeface="Cambria Math" panose="02040503050406030204" pitchFamily="18" charset="0"/>
                          </a:rPr>
                          <m:t>𝒙</m:t>
                        </m:r>
                      </m:e>
                      <m:sub>
                        <m:r>
                          <a:rPr lang="ru-RU" sz="2600" b="1" i="1">
                            <a:solidFill>
                              <a:srgbClr val="0070C0"/>
                            </a:solidFill>
                            <a:latin typeface="Cambria Math" panose="02040503050406030204" pitchFamily="18" charset="0"/>
                          </a:rPr>
                          <m:t>и</m:t>
                        </m:r>
                      </m:sub>
                    </m:sSub>
                  </m:oMath>
                </a14:m>
                <a:r>
                  <a:rPr lang="ru-RU" sz="2600" dirty="0" smtClean="0"/>
                  <a:t>. Для оценки её возможных отклонений от </a:t>
                </a:r>
                <a14:m>
                  <m:oMath xmlns:m="http://schemas.openxmlformats.org/officeDocument/2006/math">
                    <m:sSub>
                      <m:sSubPr>
                        <m:ctrlPr>
                          <a:rPr lang="ru-RU" sz="2600" b="1" i="1">
                            <a:solidFill>
                              <a:srgbClr val="0070C0"/>
                            </a:solidFill>
                            <a:latin typeface="Cambria Math" panose="02040503050406030204" pitchFamily="18" charset="0"/>
                          </a:rPr>
                        </m:ctrlPr>
                      </m:sSubPr>
                      <m:e>
                        <m:r>
                          <a:rPr lang="en-US" sz="2600" b="1" i="1">
                            <a:solidFill>
                              <a:srgbClr val="0070C0"/>
                            </a:solidFill>
                            <a:latin typeface="Cambria Math" panose="02040503050406030204" pitchFamily="18" charset="0"/>
                          </a:rPr>
                          <m:t> </m:t>
                        </m:r>
                        <m:r>
                          <a:rPr lang="en-US" sz="2600" b="1" i="1">
                            <a:solidFill>
                              <a:srgbClr val="0070C0"/>
                            </a:solidFill>
                            <a:latin typeface="Cambria Math" panose="02040503050406030204" pitchFamily="18" charset="0"/>
                          </a:rPr>
                          <m:t>𝒙</m:t>
                        </m:r>
                      </m:e>
                      <m:sub>
                        <m:r>
                          <a:rPr lang="ru-RU" sz="2600" b="1" i="1">
                            <a:solidFill>
                              <a:srgbClr val="0070C0"/>
                            </a:solidFill>
                            <a:latin typeface="Cambria Math" panose="02040503050406030204" pitchFamily="18" charset="0"/>
                          </a:rPr>
                          <m:t>и</m:t>
                        </m:r>
                      </m:sub>
                    </m:sSub>
                  </m:oMath>
                </a14:m>
                <a:r>
                  <a:rPr lang="ru-RU" sz="2600" dirty="0" smtClean="0"/>
                  <a:t>  определяют опытное среднее </a:t>
                </a:r>
                <a:r>
                  <a:rPr lang="ru-RU" sz="2600" dirty="0" err="1" smtClean="0"/>
                  <a:t>квадратическое</a:t>
                </a:r>
                <a:r>
                  <a:rPr lang="ru-RU" sz="2600" dirty="0" smtClean="0"/>
                  <a:t>  отклонение </a:t>
                </a:r>
              </a:p>
              <a:p>
                <a:pPr marL="0" indent="0" algn="just">
                  <a:buClr>
                    <a:srgbClr val="0070C0"/>
                  </a:buClr>
                  <a:buNone/>
                </a:pPr>
                <a:r>
                  <a:rPr lang="ru-RU" sz="2200" dirty="0" smtClean="0"/>
                  <a:t>                                                  </a:t>
                </a:r>
              </a:p>
              <a:p>
                <a:pPr marL="0" indent="0" algn="just">
                  <a:buClr>
                    <a:srgbClr val="0070C0"/>
                  </a:buClr>
                  <a:buNone/>
                </a:pPr>
                <a:r>
                  <a:rPr lang="ru-RU" sz="2200" dirty="0"/>
                  <a:t> </a:t>
                </a:r>
                <a:r>
                  <a:rPr lang="ru-RU" sz="2200" dirty="0" smtClean="0"/>
                  <a:t>    </a:t>
                </a:r>
              </a:p>
              <a:p>
                <a:pPr marL="0" indent="0" algn="just">
                  <a:buClr>
                    <a:srgbClr val="0070C0"/>
                  </a:buClr>
                  <a:buNone/>
                </a:pPr>
                <a:endParaRPr lang="ru-RU" sz="2200" dirty="0" smtClean="0"/>
              </a:p>
              <a:p>
                <a:pPr marL="0" indent="0" algn="just">
                  <a:buClr>
                    <a:srgbClr val="0070C0"/>
                  </a:buClr>
                  <a:buNone/>
                </a:pPr>
                <a:r>
                  <a:rPr lang="ru-RU" sz="2600" dirty="0" smtClean="0"/>
                  <a:t>Для оценки рассеяния отдельных</a:t>
                </a:r>
                <a:r>
                  <a:rPr lang="en-US" sz="2600" dirty="0" smtClean="0"/>
                  <a:t> </a:t>
                </a:r>
                <a:r>
                  <a:rPr lang="ru-RU" sz="2600" dirty="0" smtClean="0"/>
                  <a:t>результатов</a:t>
                </a:r>
                <a:r>
                  <a:rPr lang="en-US" sz="2600" dirty="0" smtClean="0"/>
                  <a:t> </a:t>
                </a:r>
                <a:r>
                  <a:rPr lang="en-US" sz="2600" dirty="0" smtClean="0">
                    <a:solidFill>
                      <a:srgbClr val="0070C0"/>
                    </a:solidFill>
                  </a:rPr>
                  <a:t>x</a:t>
                </a:r>
                <a:r>
                  <a:rPr lang="ru-RU" sz="2600" dirty="0" smtClean="0"/>
                  <a:t> относительно  </a:t>
                </a:r>
                <a14:m>
                  <m:oMath xmlns:m="http://schemas.openxmlformats.org/officeDocument/2006/math">
                    <m:acc>
                      <m:accPr>
                        <m:chr m:val="̅"/>
                        <m:ctrlPr>
                          <a:rPr lang="ru-RU" sz="2600" b="1" i="1">
                            <a:latin typeface="Cambria Math" panose="02040503050406030204" pitchFamily="18" charset="0"/>
                          </a:rPr>
                        </m:ctrlPr>
                      </m:accPr>
                      <m:e>
                        <m:r>
                          <a:rPr lang="en-US" sz="2600" b="1" i="1" smtClean="0">
                            <a:solidFill>
                              <a:srgbClr val="0070C0"/>
                            </a:solidFill>
                            <a:latin typeface="Cambria Math" panose="02040503050406030204" pitchFamily="18" charset="0"/>
                          </a:rPr>
                          <m:t>𝒙</m:t>
                        </m:r>
                      </m:e>
                    </m:acc>
                  </m:oMath>
                </a14:m>
                <a:r>
                  <a:rPr lang="ru-RU" sz="2600" dirty="0" smtClean="0"/>
                  <a:t>  определяют</a:t>
                </a:r>
              </a:p>
              <a:p>
                <a:pPr marL="0" indent="0">
                  <a:lnSpc>
                    <a:spcPct val="107000"/>
                  </a:lnSpc>
                  <a:spcAft>
                    <a:spcPts val="800"/>
                  </a:spcAft>
                  <a:buNone/>
                </a:pPr>
                <a:r>
                  <a:rPr lang="ru-RU" sz="2800" dirty="0" smtClean="0"/>
                  <a:t>                                      </a:t>
                </a:r>
                <a14:m>
                  <m:oMath xmlns:m="http://schemas.openxmlformats.org/officeDocument/2006/math">
                    <m:sSub>
                      <m:sSubPr>
                        <m:ctrlPr>
                          <a:rPr lang="ru-RU" sz="3300" b="1" i="1" baseline="-25000" smtClean="0">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ru-RU"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𝝈</m:t>
                        </m:r>
                      </m:e>
                      <m:sub>
                        <m:r>
                          <a:rPr lang="ru-RU"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𝒙</m:t>
                        </m:r>
                      </m:sub>
                    </m:sSub>
                    <m:r>
                      <a:rPr lang="en-US"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ru-RU"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ru-RU"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𝒏</m:t>
                                </m:r>
                              </m:sup>
                              <m:e>
                                <m:sSup>
                                  <m:sSupPr>
                                    <m:ctrlPr>
                                      <a:rPr lang="ru-RU"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ru-RU"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ru-RU"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33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e>
                            </m:nary>
                          </m:num>
                          <m:den>
                            <m:r>
                              <a:rPr lang="ru-RU"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𝒏</m:t>
                            </m:r>
                          </m:den>
                        </m:f>
                      </m:e>
                    </m:rad>
                    <m:r>
                      <a:rPr lang="ru-RU"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  при </m:t>
                    </m:r>
                    <m:r>
                      <a:rPr lang="en-US"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𝒏</m:t>
                    </m:r>
                    <m:r>
                      <a:rPr lang="en-US"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3300" b="1" i="1" baseline="-2500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𝟐𝟎</m:t>
                    </m:r>
                  </m:oMath>
                </a14:m>
                <a:endParaRPr lang="ru-RU" sz="3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Clr>
                    <a:srgbClr val="0070C0"/>
                  </a:buClr>
                  <a:buNone/>
                </a:pPr>
                <a:r>
                  <a:rPr lang="ru-RU" sz="3300" dirty="0" smtClean="0">
                    <a:solidFill>
                      <a:srgbClr val="0070C0"/>
                    </a:solidFill>
                  </a:rPr>
                  <a:t> </a:t>
                </a:r>
                <a:endParaRPr lang="en-US" sz="3300" dirty="0">
                  <a:solidFill>
                    <a:srgbClr val="0070C0"/>
                  </a:solidFill>
                </a:endParaRPr>
              </a:p>
              <a:p>
                <a:pPr marL="0" indent="0" algn="just">
                  <a:buClr>
                    <a:srgbClr val="0070C0"/>
                  </a:buClr>
                  <a:buNone/>
                </a:pPr>
                <a:r>
                  <a:rPr lang="ru-RU" sz="3300" dirty="0" smtClean="0">
                    <a:solidFill>
                      <a:srgbClr val="0070C0"/>
                    </a:solidFill>
                  </a:rPr>
                  <a:t>                                    </a:t>
                </a:r>
                <a:endParaRPr lang="ru-RU" sz="3300" dirty="0">
                  <a:solidFill>
                    <a:srgbClr val="0070C0"/>
                  </a:solidFill>
                </a:endParaRP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23081" y="204716"/>
                <a:ext cx="11327641" cy="5967484"/>
              </a:xfrm>
              <a:blipFill rotWithShape="0">
                <a:blip r:embed="rId2"/>
                <a:stretch>
                  <a:fillRect l="-699" t="-2349" r="-646"/>
                </a:stretch>
              </a:blipFill>
            </p:spPr>
            <p:txBody>
              <a:bodyPr/>
              <a:lstStyle/>
              <a:p>
                <a:r>
                  <a:rPr lang="ru-RU">
                    <a:noFill/>
                  </a:rPr>
                  <a:t> </a:t>
                </a:r>
              </a:p>
            </p:txBody>
          </p:sp>
        </mc:Fallback>
      </mc:AlternateContent>
      <p:pic>
        <p:nvPicPr>
          <p:cNvPr id="5" name="Рисунок 4"/>
          <p:cNvPicPr>
            <a:picLocks noChangeAspect="1"/>
          </p:cNvPicPr>
          <p:nvPr/>
        </p:nvPicPr>
        <p:blipFill>
          <a:blip r:embed="rId3"/>
          <a:stretch>
            <a:fillRect/>
          </a:stretch>
        </p:blipFill>
        <p:spPr>
          <a:xfrm>
            <a:off x="1890214" y="3007523"/>
            <a:ext cx="8393373" cy="1018567"/>
          </a:xfrm>
          <a:prstGeom prst="rect">
            <a:avLst/>
          </a:prstGeom>
        </p:spPr>
      </p:pic>
    </p:spTree>
    <p:extLst>
      <p:ext uri="{BB962C8B-B14F-4D97-AF65-F5344CB8AC3E}">
        <p14:creationId xmlns:p14="http://schemas.microsoft.com/office/powerpoint/2010/main" val="914997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168549"/>
            <a:ext cx="10058400" cy="45719"/>
          </a:xfrm>
        </p:spPr>
        <p:txBody>
          <a:bodyPr>
            <a:normAutofit fontScale="90000"/>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73206" y="423081"/>
                <a:ext cx="11092627" cy="5871949"/>
              </a:xfrm>
            </p:spPr>
            <p:txBody>
              <a:bodyPr/>
              <a:lstStyle/>
              <a:p>
                <a:pPr marL="0" indent="0">
                  <a:buNone/>
                </a:pPr>
                <a:r>
                  <a:rPr lang="ru-RU" sz="2200" dirty="0" smtClean="0"/>
                  <a:t>Формулы соответствуют центральной предельной теореме теории вероятностей, согласно которой     </a:t>
                </a:r>
              </a:p>
              <a:p>
                <a:pPr marL="0" indent="0">
                  <a:buNone/>
                </a:pPr>
                <a:r>
                  <a:rPr lang="ru-RU" dirty="0"/>
                  <a:t> </a:t>
                </a:r>
                <a:r>
                  <a:rPr lang="ru-RU" dirty="0" smtClean="0"/>
                  <a:t>                            </a:t>
                </a:r>
                <a14:m>
                  <m:oMath xmlns:m="http://schemas.openxmlformats.org/officeDocument/2006/math">
                    <m:sSub>
                      <m:sSubPr>
                        <m:ctrlPr>
                          <a:rPr lang="ru-RU" sz="2800" b="1" i="1" smtClean="0">
                            <a:solidFill>
                              <a:srgbClr val="0070C0"/>
                            </a:solidFill>
                            <a:latin typeface="Cambria Math" panose="02040503050406030204" pitchFamily="18" charset="0"/>
                          </a:rPr>
                        </m:ctrlPr>
                      </m:sSubPr>
                      <m:e>
                        <m:r>
                          <a:rPr lang="en-US" sz="2800" b="1" i="1">
                            <a:solidFill>
                              <a:srgbClr val="0070C0"/>
                            </a:solidFill>
                            <a:latin typeface="Cambria Math" panose="02040503050406030204" pitchFamily="18" charset="0"/>
                          </a:rPr>
                          <m:t>𝝈</m:t>
                        </m:r>
                      </m:e>
                      <m:sub>
                        <m:acc>
                          <m:accPr>
                            <m:chr m:val="̅"/>
                            <m:ctrlPr>
                              <a:rPr lang="ru-RU" sz="2800" b="1" i="1">
                                <a:solidFill>
                                  <a:srgbClr val="0070C0"/>
                                </a:solidFill>
                                <a:latin typeface="Cambria Math" panose="02040503050406030204" pitchFamily="18" charset="0"/>
                              </a:rPr>
                            </m:ctrlPr>
                          </m:accPr>
                          <m:e>
                            <m:r>
                              <a:rPr lang="en-US" sz="2800" b="1" i="1">
                                <a:solidFill>
                                  <a:srgbClr val="0070C0"/>
                                </a:solidFill>
                                <a:latin typeface="Cambria Math" panose="02040503050406030204" pitchFamily="18" charset="0"/>
                              </a:rPr>
                              <m:t>𝒙</m:t>
                            </m:r>
                          </m:e>
                        </m:acc>
                      </m:sub>
                    </m:sSub>
                    <m:r>
                      <a:rPr lang="en-US" sz="2800" b="1" i="1">
                        <a:solidFill>
                          <a:srgbClr val="0070C0"/>
                        </a:solidFill>
                        <a:latin typeface="Cambria Math" panose="02040503050406030204" pitchFamily="18" charset="0"/>
                      </a:rPr>
                      <m:t>= </m:t>
                    </m:r>
                    <m:f>
                      <m:fPr>
                        <m:ctrlPr>
                          <a:rPr lang="ru-RU" sz="2800" b="1" i="1">
                            <a:solidFill>
                              <a:srgbClr val="0070C0"/>
                            </a:solidFill>
                            <a:latin typeface="Cambria Math" panose="02040503050406030204" pitchFamily="18" charset="0"/>
                          </a:rPr>
                        </m:ctrlPr>
                      </m:fPr>
                      <m:num>
                        <m:sSub>
                          <m:sSubPr>
                            <m:ctrlPr>
                              <a:rPr lang="ru-RU" sz="2800" b="1" i="1">
                                <a:solidFill>
                                  <a:srgbClr val="0070C0"/>
                                </a:solidFill>
                                <a:latin typeface="Cambria Math" panose="02040503050406030204" pitchFamily="18" charset="0"/>
                              </a:rPr>
                            </m:ctrlPr>
                          </m:sSubPr>
                          <m:e>
                            <m:r>
                              <a:rPr lang="en-US" sz="2800" b="1" i="1">
                                <a:solidFill>
                                  <a:srgbClr val="0070C0"/>
                                </a:solidFill>
                                <a:latin typeface="Cambria Math" panose="02040503050406030204" pitchFamily="18" charset="0"/>
                              </a:rPr>
                              <m:t>𝝈</m:t>
                            </m:r>
                          </m:e>
                          <m:sub>
                            <m:r>
                              <a:rPr lang="en-US" sz="2800" b="1" i="1">
                                <a:solidFill>
                                  <a:srgbClr val="0070C0"/>
                                </a:solidFill>
                                <a:latin typeface="Cambria Math" panose="02040503050406030204" pitchFamily="18" charset="0"/>
                              </a:rPr>
                              <m:t>𝒙</m:t>
                            </m:r>
                          </m:sub>
                        </m:sSub>
                      </m:num>
                      <m:den>
                        <m:rad>
                          <m:radPr>
                            <m:degHide m:val="on"/>
                            <m:ctrlPr>
                              <a:rPr lang="ru-RU" sz="2800" b="1" i="1">
                                <a:solidFill>
                                  <a:srgbClr val="0070C0"/>
                                </a:solidFill>
                                <a:latin typeface="Cambria Math" panose="02040503050406030204" pitchFamily="18" charset="0"/>
                              </a:rPr>
                            </m:ctrlPr>
                          </m:radPr>
                          <m:deg/>
                          <m:e>
                            <m:r>
                              <a:rPr lang="en-US" sz="2800" b="1" i="1">
                                <a:solidFill>
                                  <a:srgbClr val="0070C0"/>
                                </a:solidFill>
                                <a:latin typeface="Cambria Math" panose="02040503050406030204" pitchFamily="18" charset="0"/>
                              </a:rPr>
                              <m:t>𝒏</m:t>
                            </m:r>
                          </m:e>
                        </m:rad>
                      </m:den>
                    </m:f>
                  </m:oMath>
                </a14:m>
                <a:r>
                  <a:rPr lang="ru-RU" sz="2800" dirty="0" smtClean="0"/>
                  <a:t>      (4)</a:t>
                </a:r>
              </a:p>
              <a:p>
                <a:pPr marL="0" indent="0">
                  <a:buNone/>
                </a:pPr>
                <a:r>
                  <a:rPr lang="ru-RU" sz="2100" dirty="0" smtClean="0"/>
                  <a:t>Среднее арифметическое из ряда измерений всегда имеет меньшую погрешность, чем погрешность каждого конкретного измерения. Это отражает и формула (4),определяющая фундаментальный закон теории вероятностей. Из него следует,  что</a:t>
                </a:r>
              </a:p>
              <a:p>
                <a:pPr>
                  <a:buClr>
                    <a:srgbClr val="0070C0"/>
                  </a:buClr>
                  <a:buFont typeface="Wingdings" panose="05000000000000000000" pitchFamily="2" charset="2"/>
                  <a:buChar char="Ø"/>
                </a:pPr>
                <a:r>
                  <a:rPr lang="ru-RU" sz="2100" dirty="0"/>
                  <a:t> </a:t>
                </a:r>
                <a:r>
                  <a:rPr lang="ru-RU" sz="2100" dirty="0" smtClean="0"/>
                  <a:t>    если необходимо повысить точность  результата (при исключении систематической погрешности) в два раза,  то число измерений нужно увеличить в четыре раза;</a:t>
                </a:r>
              </a:p>
              <a:p>
                <a:pPr>
                  <a:buClr>
                    <a:srgbClr val="0070C0"/>
                  </a:buClr>
                  <a:buFont typeface="Wingdings" panose="05000000000000000000" pitchFamily="2" charset="2"/>
                  <a:buChar char="Ø"/>
                </a:pPr>
                <a:r>
                  <a:rPr lang="ru-RU" sz="2100" dirty="0" smtClean="0"/>
                  <a:t> если требуется увеличить точность в три раза, то число измерений увеличивают в   девять раз.</a:t>
                </a:r>
              </a:p>
              <a:p>
                <a:pPr marL="0" indent="0">
                  <a:buClr>
                    <a:srgbClr val="0070C0"/>
                  </a:buClr>
                  <a:buNone/>
                </a:pPr>
                <a:r>
                  <a:rPr lang="ru-RU" sz="2100" dirty="0" smtClean="0"/>
                  <a:t>Разграничение в применении </a:t>
                </a:r>
                <a14:m>
                  <m:oMath xmlns:m="http://schemas.openxmlformats.org/officeDocument/2006/math">
                    <m:sSub>
                      <m:sSubPr>
                        <m:ctrlPr>
                          <a:rPr lang="ru-RU"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𝝈</m:t>
                        </m:r>
                      </m:e>
                      <m:sub>
                        <m:acc>
                          <m:accPr>
                            <m:chr m:val="̅"/>
                            <m:ctrlPr>
                              <a:rPr lang="ru-RU" sz="2400" b="1" i="1">
                                <a:solidFill>
                                  <a:srgbClr val="0070C0"/>
                                </a:solidFill>
                                <a:latin typeface="Cambria Math" panose="02040503050406030204" pitchFamily="18" charset="0"/>
                              </a:rPr>
                            </m:ctrlPr>
                          </m:accPr>
                          <m:e>
                            <m:r>
                              <a:rPr lang="en-US" sz="2400" b="1" i="1">
                                <a:solidFill>
                                  <a:srgbClr val="0070C0"/>
                                </a:solidFill>
                                <a:latin typeface="Cambria Math" panose="02040503050406030204" pitchFamily="18" charset="0"/>
                              </a:rPr>
                              <m:t>𝒙</m:t>
                            </m:r>
                          </m:e>
                        </m:acc>
                      </m:sub>
                    </m:sSub>
                  </m:oMath>
                </a14:m>
                <a:r>
                  <a:rPr lang="ru-RU" sz="2100" dirty="0" smtClean="0"/>
                  <a:t>  и  </a:t>
                </a:r>
                <a14:m>
                  <m:oMath xmlns:m="http://schemas.openxmlformats.org/officeDocument/2006/math">
                    <m:sSub>
                      <m:sSubPr>
                        <m:ctrlPr>
                          <a:rPr lang="ru-RU"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𝝈</m:t>
                        </m:r>
                      </m:e>
                      <m:sub>
                        <m:r>
                          <a:rPr lang="en-US" sz="2400" b="1" i="1">
                            <a:solidFill>
                              <a:srgbClr val="0070C0"/>
                            </a:solidFill>
                            <a:latin typeface="Cambria Math" panose="02040503050406030204" pitchFamily="18" charset="0"/>
                          </a:rPr>
                          <m:t>𝒙</m:t>
                        </m:r>
                      </m:sub>
                    </m:sSub>
                    <m:r>
                      <a:rPr lang="ru-RU" sz="2400" b="0" i="0" smtClean="0">
                        <a:solidFill>
                          <a:srgbClr val="0070C0"/>
                        </a:solidFill>
                        <a:latin typeface="Cambria Math" panose="02040503050406030204" pitchFamily="18" charset="0"/>
                      </a:rPr>
                      <m:t> </m:t>
                    </m:r>
                    <m:r>
                      <a:rPr lang="ru-RU" sz="2400" b="0" i="0" smtClean="0">
                        <a:solidFill>
                          <a:schemeClr val="tx1"/>
                        </a:solidFill>
                        <a:latin typeface="Cambria Math" panose="02040503050406030204" pitchFamily="18" charset="0"/>
                      </a:rPr>
                      <m:t>:</m:t>
                    </m:r>
                  </m:oMath>
                </a14:m>
                <a:r>
                  <a:rPr lang="ru-RU" sz="2100" dirty="0" smtClean="0"/>
                  <a:t>  </a:t>
                </a:r>
                <a14:m>
                  <m:oMath xmlns:m="http://schemas.openxmlformats.org/officeDocument/2006/math">
                    <m:sSub>
                      <m:sSubPr>
                        <m:ctrlPr>
                          <a:rPr lang="ru-RU" sz="2200" b="1" i="1">
                            <a:solidFill>
                              <a:srgbClr val="0070C0"/>
                            </a:solidFill>
                            <a:latin typeface="Cambria Math" panose="02040503050406030204" pitchFamily="18" charset="0"/>
                          </a:rPr>
                        </m:ctrlPr>
                      </m:sSubPr>
                      <m:e>
                        <m:r>
                          <a:rPr lang="ru-RU" sz="2200" b="0" i="0" smtClean="0">
                            <a:solidFill>
                              <a:schemeClr val="tx1"/>
                            </a:solidFill>
                            <a:latin typeface="Cambria Math" panose="02040503050406030204" pitchFamily="18" charset="0"/>
                          </a:rPr>
                          <m:t>величина</m:t>
                        </m:r>
                        <m:r>
                          <a:rPr lang="ru-RU" sz="2200" b="0" i="0" smtClean="0">
                            <a:solidFill>
                              <a:srgbClr val="0070C0"/>
                            </a:solidFill>
                            <a:latin typeface="Cambria Math" panose="02040503050406030204" pitchFamily="18" charset="0"/>
                          </a:rPr>
                          <m:t> </m:t>
                        </m:r>
                        <m:r>
                          <a:rPr lang="en-US" sz="2200" b="1" i="1">
                            <a:solidFill>
                              <a:srgbClr val="0070C0"/>
                            </a:solidFill>
                            <a:latin typeface="Cambria Math" panose="02040503050406030204" pitchFamily="18" charset="0"/>
                          </a:rPr>
                          <m:t>𝝈</m:t>
                        </m:r>
                      </m:e>
                      <m:sub>
                        <m:acc>
                          <m:accPr>
                            <m:chr m:val="̅"/>
                            <m:ctrlPr>
                              <a:rPr lang="ru-RU" sz="2200" b="1" i="1">
                                <a:solidFill>
                                  <a:srgbClr val="0070C0"/>
                                </a:solidFill>
                                <a:latin typeface="Cambria Math" panose="02040503050406030204" pitchFamily="18" charset="0"/>
                              </a:rPr>
                            </m:ctrlPr>
                          </m:accPr>
                          <m:e>
                            <m:r>
                              <a:rPr lang="en-US" sz="2200" b="1" i="1">
                                <a:solidFill>
                                  <a:srgbClr val="0070C0"/>
                                </a:solidFill>
                                <a:latin typeface="Cambria Math" panose="02040503050406030204" pitchFamily="18" charset="0"/>
                              </a:rPr>
                              <m:t>𝒙</m:t>
                            </m:r>
                          </m:e>
                        </m:acc>
                      </m:sub>
                    </m:sSub>
                  </m:oMath>
                </a14:m>
                <a:r>
                  <a:rPr lang="ru-RU" sz="2400" dirty="0"/>
                  <a:t>  </a:t>
                </a:r>
                <a:r>
                  <a:rPr lang="ru-RU" sz="2400" dirty="0" smtClean="0"/>
                  <a:t> </a:t>
                </a:r>
                <a:r>
                  <a:rPr lang="ru-RU" sz="2200" dirty="0" smtClean="0"/>
                  <a:t>используется при оценке погрешностей окончательного результата, а  </a:t>
                </a:r>
                <a14:m>
                  <m:oMath xmlns:m="http://schemas.openxmlformats.org/officeDocument/2006/math">
                    <m:sSub>
                      <m:sSubPr>
                        <m:ctrlPr>
                          <a:rPr lang="ru-RU"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𝝈</m:t>
                        </m:r>
                      </m:e>
                      <m:sub>
                        <m:r>
                          <a:rPr lang="en-US" sz="2400" b="1" i="1">
                            <a:solidFill>
                              <a:srgbClr val="0070C0"/>
                            </a:solidFill>
                            <a:latin typeface="Cambria Math" panose="02040503050406030204" pitchFamily="18" charset="0"/>
                          </a:rPr>
                          <m:t>𝒙</m:t>
                        </m:r>
                      </m:sub>
                    </m:sSub>
                  </m:oMath>
                </a14:m>
                <a:r>
                  <a:rPr lang="ru-RU" sz="2400" dirty="0" smtClean="0"/>
                  <a:t>  - </a:t>
                </a:r>
                <a:r>
                  <a:rPr lang="ru-RU" sz="2200" dirty="0" smtClean="0"/>
                  <a:t>при оценке погрешности метода измерений.</a:t>
                </a:r>
                <a:endParaRPr lang="ru-RU" sz="2200" dirty="0"/>
              </a:p>
              <a:p>
                <a:pPr marL="0" indent="0">
                  <a:buClr>
                    <a:srgbClr val="0070C0"/>
                  </a:buClr>
                  <a:buNone/>
                </a:pPr>
                <a:endParaRPr lang="ru-RU" sz="21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73206" y="423081"/>
                <a:ext cx="11092627" cy="5871949"/>
              </a:xfrm>
              <a:blipFill rotWithShape="0">
                <a:blip r:embed="rId2"/>
                <a:stretch>
                  <a:fillRect l="-714" t="-1245"/>
                </a:stretch>
              </a:blipFill>
            </p:spPr>
            <p:txBody>
              <a:bodyPr/>
              <a:lstStyle/>
              <a:p>
                <a:r>
                  <a:rPr lang="ru-RU">
                    <a:noFill/>
                  </a:rPr>
                  <a:t> </a:t>
                </a:r>
              </a:p>
            </p:txBody>
          </p:sp>
        </mc:Fallback>
      </mc:AlternateContent>
    </p:spTree>
    <p:extLst>
      <p:ext uri="{BB962C8B-B14F-4D97-AF65-F5344CB8AC3E}">
        <p14:creationId xmlns:p14="http://schemas.microsoft.com/office/powerpoint/2010/main" val="1702275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32012"/>
            <a:ext cx="10058400" cy="45719"/>
          </a:xfrm>
        </p:spPr>
        <p:txBody>
          <a:bodyPr>
            <a:normAutofit fontScale="90000"/>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39943" y="286603"/>
                <a:ext cx="10918209" cy="5885597"/>
              </a:xfrm>
            </p:spPr>
            <p:txBody>
              <a:bodyPr>
                <a:normAutofit/>
              </a:bodyPr>
              <a:lstStyle/>
              <a:p>
                <a:pPr marL="0" indent="0" algn="just">
                  <a:buNone/>
                </a:pPr>
                <a:r>
                  <a:rPr lang="ru-RU" sz="2200" b="1" dirty="0" smtClean="0"/>
                  <a:t>2. </a:t>
                </a:r>
                <a:r>
                  <a:rPr lang="ru-RU" sz="2200" dirty="0" smtClean="0"/>
                  <a:t>В зависимости </a:t>
                </a:r>
                <a:r>
                  <a:rPr lang="ru-RU" sz="2200" b="1" dirty="0" smtClean="0"/>
                  <a:t>от характера проявления</a:t>
                </a:r>
                <a:r>
                  <a:rPr lang="ru-RU" sz="2200" b="1" dirty="0"/>
                  <a:t>,</a:t>
                </a:r>
                <a:r>
                  <a:rPr lang="ru-RU" sz="2200" b="1" dirty="0" smtClean="0"/>
                  <a:t> причин возникновения и возможностей устранения </a:t>
                </a:r>
                <a:r>
                  <a:rPr lang="ru-RU" sz="2200" dirty="0" smtClean="0"/>
                  <a:t>различают:</a:t>
                </a:r>
              </a:p>
              <a:p>
                <a:pPr algn="just">
                  <a:buClr>
                    <a:srgbClr val="0070C0"/>
                  </a:buClr>
                  <a:buFont typeface="Wingdings" panose="05000000000000000000" pitchFamily="2" charset="2"/>
                  <a:buChar char="q"/>
                </a:pPr>
                <a:r>
                  <a:rPr lang="ru-RU" sz="2200" b="1" i="1" dirty="0" smtClean="0">
                    <a:solidFill>
                      <a:srgbClr val="0070C0"/>
                    </a:solidFill>
                  </a:rPr>
                  <a:t>Систематическая </a:t>
                </a:r>
                <a14:m>
                  <m:oMath xmlns:m="http://schemas.openxmlformats.org/officeDocument/2006/math">
                    <m:sSub>
                      <m:sSubPr>
                        <m:ctrlPr>
                          <a:rPr lang="ru-RU" sz="2400" b="1" i="1" smtClean="0">
                            <a:solidFill>
                              <a:srgbClr val="0070C0"/>
                            </a:solidFill>
                            <a:latin typeface="Cambria Math" panose="02040503050406030204" pitchFamily="18" charset="0"/>
                          </a:rPr>
                        </m:ctrlPr>
                      </m:sSubPr>
                      <m:e>
                        <m:acc>
                          <m:accPr>
                            <m:chr m:val="̇"/>
                            <m:ctrlPr>
                              <a:rPr lang="ru-RU" sz="2400" b="1" i="1">
                                <a:solidFill>
                                  <a:srgbClr val="0070C0"/>
                                </a:solidFill>
                                <a:latin typeface="Cambria Math" panose="02040503050406030204" pitchFamily="18" charset="0"/>
                              </a:rPr>
                            </m:ctrlPr>
                          </m:accPr>
                          <m:e>
                            <m:r>
                              <a:rPr lang="en-US" sz="2400" b="1" i="1">
                                <a:solidFill>
                                  <a:srgbClr val="0070C0"/>
                                </a:solidFill>
                                <a:latin typeface="Cambria Math" panose="02040503050406030204" pitchFamily="18" charset="0"/>
                              </a:rPr>
                              <m:t>∆</m:t>
                            </m:r>
                          </m:e>
                        </m:acc>
                      </m:e>
                      <m:sub>
                        <m:r>
                          <a:rPr lang="en-US" sz="2400" b="1" i="1">
                            <a:solidFill>
                              <a:srgbClr val="0070C0"/>
                            </a:solidFill>
                            <a:latin typeface="Cambria Math" panose="02040503050406030204" pitchFamily="18" charset="0"/>
                          </a:rPr>
                          <m:t>𝒄</m:t>
                        </m:r>
                      </m:sub>
                    </m:sSub>
                  </m:oMath>
                </a14:m>
                <a:r>
                  <a:rPr lang="ru-RU" sz="2200" dirty="0"/>
                  <a:t> погрешность измерения - составляющая погрешности измерения, остающаяся постоянной или изменяющаяся по определенному закону при повторных измерениях одной и той же величины. Систематическая погрешность может быть исключена с помощью </a:t>
                </a:r>
                <a:r>
                  <a:rPr lang="ru-RU" sz="2200" dirty="0" smtClean="0"/>
                  <a:t>поправки. </a:t>
                </a:r>
                <a:endParaRPr lang="ru-RU" sz="2200" dirty="0"/>
              </a:p>
              <a:p>
                <a:pPr lvl="0" algn="just">
                  <a:buClr>
                    <a:srgbClr val="0070C0"/>
                  </a:buClr>
                  <a:buFont typeface="Wingdings" panose="05000000000000000000" pitchFamily="2" charset="2"/>
                  <a:buChar char="q"/>
                </a:pPr>
                <a:r>
                  <a:rPr lang="ru-RU" sz="2200" b="1" i="1" dirty="0" smtClean="0">
                    <a:solidFill>
                      <a:srgbClr val="0070C0"/>
                    </a:solidFill>
                  </a:rPr>
                  <a:t>Случайная</a:t>
                </a:r>
                <a14:m>
                  <m:oMath xmlns:m="http://schemas.openxmlformats.org/officeDocument/2006/math">
                    <m:sSub>
                      <m:sSubPr>
                        <m:ctrlPr>
                          <a:rPr lang="ru-RU" sz="2400" b="1"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ru-RU" sz="24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4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e>
                        </m:acc>
                      </m:e>
                      <m:sub>
                        <m:r>
                          <a:rPr lang="en-US" sz="2400"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𝒂</m:t>
                        </m:r>
                      </m:sub>
                    </m:sSub>
                  </m:oMath>
                </a14:m>
                <a:r>
                  <a:rPr lang="ru-RU" sz="2200" dirty="0" smtClean="0"/>
                  <a:t>погрешность</a:t>
                </a:r>
                <a:r>
                  <a:rPr lang="ru-RU" sz="2200" dirty="0"/>
                  <a:t> - составляющая погрешности измерения, изменяющаяся при повторных измерениях одной и той же величины случайным образом</a:t>
                </a:r>
                <a:r>
                  <a:rPr lang="ru-RU" sz="2200" dirty="0" smtClean="0"/>
                  <a:t>. Эти погрешности нельзя исключить из результатов</a:t>
                </a:r>
                <a:r>
                  <a:rPr lang="ru-RU" sz="2200" dirty="0"/>
                  <a:t>,</a:t>
                </a:r>
                <a:r>
                  <a:rPr lang="ru-RU" sz="2200" dirty="0" smtClean="0"/>
                  <a:t> но их влияние  м. б. уменьшено путем обработки результатов измерений </a:t>
                </a:r>
              </a:p>
              <a:p>
                <a:pPr algn="just">
                  <a:buClr>
                    <a:srgbClr val="0070C0"/>
                  </a:buClr>
                  <a:buFont typeface="Wingdings" panose="05000000000000000000" pitchFamily="2" charset="2"/>
                  <a:buChar char="q"/>
                </a:pPr>
                <a:r>
                  <a:rPr lang="ru-RU" sz="2200" b="1" i="1" dirty="0" smtClean="0">
                    <a:solidFill>
                      <a:srgbClr val="0070C0"/>
                    </a:solidFill>
                  </a:rPr>
                  <a:t>Грубая (промах) </a:t>
                </a:r>
                <a:r>
                  <a:rPr lang="ru-RU" sz="2200" dirty="0"/>
                  <a:t>погрешность измерения - погрешность, значение которой существенно выше ожидаемой</a:t>
                </a:r>
                <a:r>
                  <a:rPr lang="ru-RU" sz="2200" dirty="0" smtClean="0"/>
                  <a:t>. Возникает из-за ошибочных действий оператора, неисправности СИ или резких изменений условий измерений. Эти погрешности выявляются в результате отработки результатов измерений с помощью специальных критериев. Для этого д. б. известны вероятностные и статистические характеристики (законы распределения, математические ожидания, среднеквадратические отклонения, доверительный интервал).</a:t>
                </a:r>
                <a:endParaRPr lang="ru-RU" sz="2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39943" y="286603"/>
                <a:ext cx="10918209" cy="5885597"/>
              </a:xfrm>
              <a:blipFill rotWithShape="0">
                <a:blip r:embed="rId2"/>
                <a:stretch>
                  <a:fillRect l="-726" t="-1346" r="-726"/>
                </a:stretch>
              </a:blipFill>
            </p:spPr>
            <p:txBody>
              <a:bodyPr/>
              <a:lstStyle/>
              <a:p>
                <a:r>
                  <a:rPr lang="ru-RU">
                    <a:noFill/>
                  </a:rPr>
                  <a:t> </a:t>
                </a:r>
              </a:p>
            </p:txBody>
          </p:sp>
        </mc:Fallback>
      </mc:AlternateContent>
    </p:spTree>
    <p:extLst>
      <p:ext uri="{BB962C8B-B14F-4D97-AF65-F5344CB8AC3E}">
        <p14:creationId xmlns:p14="http://schemas.microsoft.com/office/powerpoint/2010/main" val="2296394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195844"/>
            <a:ext cx="10058400" cy="45719"/>
          </a:xfrm>
        </p:spPr>
        <p:txBody>
          <a:bodyPr>
            <a:normAutofit fontScale="90000"/>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32263" y="382137"/>
                <a:ext cx="11286698" cy="5977720"/>
              </a:xfrm>
            </p:spPr>
            <p:txBody>
              <a:bodyPr>
                <a:normAutofit fontScale="85000" lnSpcReduction="20000"/>
              </a:bodyPr>
              <a:lstStyle/>
              <a:p>
                <a:pPr marL="0" indent="0">
                  <a:buNone/>
                </a:pPr>
                <a:r>
                  <a:rPr lang="ru-RU" sz="2200" dirty="0" smtClean="0"/>
                  <a:t>Случайная  и систематическая составляющая погрешности измерений проявляются одновременно, так что общая погрешность при из независимости</a:t>
                </a:r>
              </a:p>
              <a:p>
                <a:pPr marL="0" indent="0">
                  <a:buNone/>
                </a:pPr>
                <a:r>
                  <a:rPr lang="ru-RU" dirty="0" smtClean="0">
                    <a:solidFill>
                      <a:srgbClr val="0070C0"/>
                    </a:solidFill>
                  </a:rPr>
                  <a:t>                   </a:t>
                </a:r>
                <a14:m>
                  <m:oMath xmlns:m="http://schemas.openxmlformats.org/officeDocument/2006/math">
                    <m:r>
                      <a:rPr lang="en-US" b="1" i="1">
                        <a:solidFill>
                          <a:srgbClr val="0070C0"/>
                        </a:solidFill>
                        <a:latin typeface="Cambria Math" panose="02040503050406030204" pitchFamily="18" charset="0"/>
                      </a:rPr>
                      <m:t>∆ = </m:t>
                    </m:r>
                    <m:sSub>
                      <m:sSubPr>
                        <m:ctrlPr>
                          <a:rPr lang="ru-RU" b="1" i="1">
                            <a:solidFill>
                              <a:srgbClr val="0070C0"/>
                            </a:solidFill>
                            <a:latin typeface="Cambria Math" panose="02040503050406030204" pitchFamily="18" charset="0"/>
                          </a:rPr>
                        </m:ctrlPr>
                      </m:sSubPr>
                      <m:e>
                        <m:acc>
                          <m:accPr>
                            <m:chr m:val="̇"/>
                            <m:ctrlPr>
                              <a:rPr lang="ru-RU" b="1" i="1">
                                <a:solidFill>
                                  <a:srgbClr val="0070C0"/>
                                </a:solidFill>
                                <a:latin typeface="Cambria Math" panose="02040503050406030204" pitchFamily="18" charset="0"/>
                              </a:rPr>
                            </m:ctrlPr>
                          </m:accPr>
                          <m:e>
                            <m:r>
                              <a:rPr lang="en-US" b="1" i="1">
                                <a:solidFill>
                                  <a:srgbClr val="0070C0"/>
                                </a:solidFill>
                                <a:latin typeface="Cambria Math" panose="02040503050406030204" pitchFamily="18" charset="0"/>
                              </a:rPr>
                              <m:t>∆</m:t>
                            </m:r>
                          </m:e>
                        </m:acc>
                      </m:e>
                      <m:sub>
                        <m:r>
                          <a:rPr lang="en-US" b="1" i="1">
                            <a:solidFill>
                              <a:srgbClr val="0070C0"/>
                            </a:solidFill>
                            <a:latin typeface="Cambria Math" panose="02040503050406030204" pitchFamily="18" charset="0"/>
                          </a:rPr>
                          <m:t>𝒄</m:t>
                        </m:r>
                      </m:sub>
                    </m:sSub>
                    <m:r>
                      <a:rPr lang="en-US" b="1" i="1">
                        <a:solidFill>
                          <a:srgbClr val="0070C0"/>
                        </a:solidFill>
                        <a:latin typeface="Cambria Math" panose="02040503050406030204" pitchFamily="18" charset="0"/>
                      </a:rPr>
                      <m:t>+ </m:t>
                    </m:r>
                    <m:sSub>
                      <m:sSubPr>
                        <m:ctrlPr>
                          <a:rPr lang="ru-RU" b="1" i="1">
                            <a:solidFill>
                              <a:srgbClr val="0070C0"/>
                            </a:solidFill>
                            <a:latin typeface="Cambria Math" panose="02040503050406030204" pitchFamily="18" charset="0"/>
                          </a:rPr>
                        </m:ctrlPr>
                      </m:sSubPr>
                      <m:e>
                        <m:acc>
                          <m:accPr>
                            <m:chr m:val="̇"/>
                            <m:ctrlPr>
                              <a:rPr lang="ru-RU" b="1" i="1">
                                <a:solidFill>
                                  <a:srgbClr val="0070C0"/>
                                </a:solidFill>
                                <a:latin typeface="Cambria Math" panose="02040503050406030204" pitchFamily="18" charset="0"/>
                              </a:rPr>
                            </m:ctrlPr>
                          </m:accPr>
                          <m:e>
                            <m:r>
                              <a:rPr lang="en-US" b="1" i="1">
                                <a:solidFill>
                                  <a:srgbClr val="0070C0"/>
                                </a:solidFill>
                                <a:latin typeface="Cambria Math" panose="02040503050406030204" pitchFamily="18" charset="0"/>
                              </a:rPr>
                              <m:t>∆</m:t>
                            </m:r>
                          </m:e>
                        </m:acc>
                      </m:e>
                      <m:sub>
                        <m:r>
                          <a:rPr lang="en-US" b="1" i="1">
                            <a:solidFill>
                              <a:srgbClr val="0070C0"/>
                            </a:solidFill>
                            <a:latin typeface="Cambria Math" panose="02040503050406030204" pitchFamily="18" charset="0"/>
                          </a:rPr>
                          <m:t>𝒂</m:t>
                        </m:r>
                      </m:sub>
                    </m:sSub>
                    <m:r>
                      <a:rPr lang="en-US" b="1" i="1">
                        <a:latin typeface="Cambria Math" panose="02040503050406030204" pitchFamily="18" charset="0"/>
                      </a:rPr>
                      <m:t> </m:t>
                    </m:r>
                  </m:oMath>
                </a14:m>
                <a:r>
                  <a:rPr lang="ru-RU" dirty="0" smtClean="0"/>
                  <a:t>  </a:t>
                </a:r>
                <a:r>
                  <a:rPr lang="ru-RU" sz="2100" dirty="0" smtClean="0"/>
                  <a:t> или  через  СКО    </a:t>
                </a:r>
                <a14:m>
                  <m:oMath xmlns:m="http://schemas.openxmlformats.org/officeDocument/2006/math">
                    <m:sSub>
                      <m:sSubPr>
                        <m:ctrlPr>
                          <a:rPr lang="ru-RU" b="1"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ru-RU"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sSubSup>
                          <m:sSubSupPr>
                            <m:ctrlPr>
                              <a:rPr lang="ru-RU"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b>
                            <m:sSub>
                              <m:sSubPr>
                                <m:ctrlPr>
                                  <a:rPr lang="ru-RU"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𝒄</m:t>
                                </m:r>
                              </m:sub>
                            </m:sSub>
                          </m:sub>
                          <m:sup>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𝝈</m:t>
                            </m:r>
                          </m:e>
                          <m:sub>
                            <m:sSub>
                              <m:sSubPr>
                                <m:ctrlPr>
                                  <a:rPr lang="ru-RU"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𝒂</m:t>
                                </m:r>
                              </m:sub>
                            </m:sSub>
                          </m:sub>
                          <m:sup>
                            <m:r>
                              <a:rPr lang="en-US" b="1"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rad>
                  </m:oMath>
                </a14:m>
                <a:endParaRPr lang="ru-RU" b="1" dirty="0" smtClean="0"/>
              </a:p>
              <a:p>
                <a:pPr marL="0" indent="0">
                  <a:buNone/>
                </a:pPr>
                <a:r>
                  <a:rPr lang="ru-RU" sz="2200" dirty="0" smtClean="0"/>
                  <a:t>Часто для предварительной оценки закона распределения параметра используют относительную величину СКО – коэффициент вариации</a:t>
                </a:r>
              </a:p>
              <a:p>
                <a:pPr marL="0" indent="0">
                  <a:buNone/>
                </a:pPr>
                <a:r>
                  <a:rPr lang="ru-RU" sz="2400" b="1" dirty="0" smtClean="0">
                    <a:solidFill>
                      <a:srgbClr val="0070C0"/>
                    </a:solidFill>
                  </a:rPr>
                  <a:t>                       </a:t>
                </a:r>
                <a14:m>
                  <m:oMath xmlns:m="http://schemas.openxmlformats.org/officeDocument/2006/math">
                    <m:sSub>
                      <m:sSubPr>
                        <m:ctrlPr>
                          <a:rPr lang="ru-RU"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𝝑</m:t>
                        </m:r>
                      </m:e>
                      <m:sub>
                        <m:r>
                          <a:rPr lang="en-US" sz="2400" b="1" i="1">
                            <a:solidFill>
                              <a:srgbClr val="0070C0"/>
                            </a:solidFill>
                            <a:latin typeface="Cambria Math" panose="02040503050406030204" pitchFamily="18" charset="0"/>
                          </a:rPr>
                          <m:t>𝒙</m:t>
                        </m:r>
                      </m:sub>
                    </m:sSub>
                    <m:r>
                      <a:rPr lang="en-US" sz="2400" b="1" i="1">
                        <a:solidFill>
                          <a:srgbClr val="0070C0"/>
                        </a:solidFill>
                        <a:latin typeface="Cambria Math" panose="02040503050406030204" pitchFamily="18" charset="0"/>
                      </a:rPr>
                      <m:t>= </m:t>
                    </m:r>
                    <m:f>
                      <m:fPr>
                        <m:ctrlPr>
                          <a:rPr lang="ru-RU" sz="2400" b="1" i="1">
                            <a:solidFill>
                              <a:srgbClr val="0070C0"/>
                            </a:solidFill>
                            <a:latin typeface="Cambria Math" panose="02040503050406030204" pitchFamily="18" charset="0"/>
                          </a:rPr>
                        </m:ctrlPr>
                      </m:fPr>
                      <m:num>
                        <m:sSub>
                          <m:sSubPr>
                            <m:ctrlPr>
                              <a:rPr lang="ru-RU"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𝝈</m:t>
                            </m:r>
                          </m:e>
                          <m:sub>
                            <m:r>
                              <a:rPr lang="en-US" sz="2400" b="1" i="1">
                                <a:solidFill>
                                  <a:srgbClr val="0070C0"/>
                                </a:solidFill>
                                <a:latin typeface="Cambria Math" panose="02040503050406030204" pitchFamily="18" charset="0"/>
                              </a:rPr>
                              <m:t>𝒙</m:t>
                            </m:r>
                          </m:sub>
                        </m:sSub>
                      </m:num>
                      <m:den>
                        <m:bar>
                          <m:barPr>
                            <m:pos m:val="top"/>
                            <m:ctrlPr>
                              <a:rPr lang="ru-RU" sz="2400" b="1" i="1">
                                <a:solidFill>
                                  <a:srgbClr val="0070C0"/>
                                </a:solidFill>
                                <a:latin typeface="Cambria Math" panose="02040503050406030204" pitchFamily="18" charset="0"/>
                              </a:rPr>
                            </m:ctrlPr>
                          </m:barPr>
                          <m:e>
                            <m:r>
                              <a:rPr lang="en-US" sz="2400" b="1" i="1">
                                <a:solidFill>
                                  <a:srgbClr val="0070C0"/>
                                </a:solidFill>
                                <a:latin typeface="Cambria Math" panose="02040503050406030204" pitchFamily="18" charset="0"/>
                              </a:rPr>
                              <m:t>𝒙</m:t>
                            </m:r>
                          </m:e>
                        </m:bar>
                      </m:den>
                    </m:f>
                  </m:oMath>
                </a14:m>
                <a:r>
                  <a:rPr lang="ru-RU" sz="2400" b="1" dirty="0" smtClean="0">
                    <a:solidFill>
                      <a:srgbClr val="0070C0"/>
                    </a:solidFill>
                  </a:rPr>
                  <a:t>      </a:t>
                </a:r>
                <a:r>
                  <a:rPr lang="ru-RU" sz="2200" dirty="0" smtClean="0"/>
                  <a:t>При</a:t>
                </a:r>
                <a:r>
                  <a:rPr lang="ru-RU" sz="2400" b="1" dirty="0" smtClean="0">
                    <a:solidFill>
                      <a:srgbClr val="0070C0"/>
                    </a:solidFill>
                  </a:rPr>
                  <a:t> </a:t>
                </a:r>
                <a14:m>
                  <m:oMath xmlns:m="http://schemas.openxmlformats.org/officeDocument/2006/math">
                    <m:sSub>
                      <m:sSubPr>
                        <m:ctrlPr>
                          <a:rPr lang="ru-RU" sz="2400" b="1" i="1" smtClean="0">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𝝑</m:t>
                        </m:r>
                      </m:e>
                      <m:sub>
                        <m:r>
                          <a:rPr lang="en-US" sz="2400" b="1" i="1">
                            <a:solidFill>
                              <a:srgbClr val="0070C0"/>
                            </a:solidFill>
                            <a:latin typeface="Cambria Math" panose="02040503050406030204" pitchFamily="18" charset="0"/>
                          </a:rPr>
                          <m:t>𝒙</m:t>
                        </m:r>
                      </m:sub>
                    </m:sSub>
                  </m:oMath>
                </a14:m>
                <a:r>
                  <a:rPr lang="ru-RU" sz="2400" b="1" dirty="0" smtClean="0">
                    <a:solidFill>
                      <a:srgbClr val="0070C0"/>
                    </a:solidFill>
                  </a:rPr>
                  <a:t>  </a:t>
                </a:r>
                <a:r>
                  <a:rPr lang="ru-RU" sz="2200" dirty="0" smtClean="0"/>
                  <a:t>меньше или равно 0,33 – 0,35 можно считать, что                           </a:t>
                </a:r>
              </a:p>
              <a:p>
                <a:pPr marL="0" indent="0">
                  <a:buNone/>
                </a:pPr>
                <a:r>
                  <a:rPr lang="ru-RU" sz="2200" dirty="0"/>
                  <a:t> </a:t>
                </a:r>
                <a:r>
                  <a:rPr lang="ru-RU" sz="2200" dirty="0" smtClean="0"/>
                  <a:t>                                               распределение случайной величины подчиняется нормальному закону.</a:t>
                </a:r>
              </a:p>
              <a:p>
                <a:pPr marL="0" indent="0">
                  <a:buNone/>
                </a:pPr>
                <a:r>
                  <a:rPr lang="ru-RU" sz="2200" dirty="0" smtClean="0"/>
                  <a:t>Если </a:t>
                </a:r>
                <a:r>
                  <a:rPr lang="ru-RU" sz="2200" b="1" dirty="0" smtClean="0">
                    <a:solidFill>
                      <a:srgbClr val="0070C0"/>
                    </a:solidFill>
                  </a:rPr>
                  <a:t>Р </a:t>
                </a:r>
                <a:r>
                  <a:rPr lang="ru-RU" sz="2200" dirty="0" smtClean="0"/>
                  <a:t>означает вероятность </a:t>
                </a:r>
                <a14:m>
                  <m:oMath xmlns:m="http://schemas.openxmlformats.org/officeDocument/2006/math">
                    <m:r>
                      <a:rPr lang="en-US" sz="2400" b="1" i="1" smtClean="0">
                        <a:solidFill>
                          <a:srgbClr val="0070C0"/>
                        </a:solidFill>
                        <a:latin typeface="Cambria Math" panose="02040503050406030204" pitchFamily="18" charset="0"/>
                      </a:rPr>
                      <m:t>𝜶</m:t>
                    </m:r>
                    <m:r>
                      <a:rPr lang="ru-RU" sz="2400" b="1" i="1" smtClean="0">
                        <a:latin typeface="Cambria Math" panose="02040503050406030204" pitchFamily="18" charset="0"/>
                      </a:rPr>
                      <m:t>  того,   что  </m:t>
                    </m:r>
                    <m:bar>
                      <m:barPr>
                        <m:pos m:val="top"/>
                        <m:ctrlPr>
                          <a:rPr lang="ru-RU" sz="2400" b="1" i="1">
                            <a:latin typeface="Cambria Math" panose="02040503050406030204" pitchFamily="18" charset="0"/>
                          </a:rPr>
                        </m:ctrlPr>
                      </m:barPr>
                      <m:e>
                        <m:r>
                          <a:rPr lang="en-US" sz="2400" b="1" i="1" smtClean="0">
                            <a:solidFill>
                              <a:srgbClr val="0070C0"/>
                            </a:solidFill>
                            <a:latin typeface="Cambria Math" panose="02040503050406030204" pitchFamily="18" charset="0"/>
                          </a:rPr>
                          <m:t>𝒙</m:t>
                        </m:r>
                      </m:e>
                    </m:bar>
                    <m:r>
                      <a:rPr lang="ru-RU" sz="2400" b="1" i="1" smtClean="0">
                        <a:latin typeface="Cambria Math" panose="02040503050406030204" pitchFamily="18" charset="0"/>
                      </a:rPr>
                      <m:t> результата измерения отчличается от</m:t>
                    </m:r>
                  </m:oMath>
                </a14:m>
                <a:endParaRPr lang="ru-RU" sz="2400" b="1"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ru-RU" sz="2400" b="1" i="1" smtClean="0">
                          <a:latin typeface="Cambria Math" panose="02040503050406030204" pitchFamily="18" charset="0"/>
                        </a:rPr>
                        <m:t>истинного на величину не более  чем  </m:t>
                      </m:r>
                      <m:acc>
                        <m:accPr>
                          <m:chr m:val="̇"/>
                          <m:ctrlPr>
                            <a:rPr lang="ru-RU" sz="2400" b="1" i="1">
                              <a:latin typeface="Cambria Math" panose="02040503050406030204" pitchFamily="18" charset="0"/>
                            </a:rPr>
                          </m:ctrlPr>
                        </m:accPr>
                        <m:e>
                          <m:r>
                            <a:rPr lang="en-US" sz="2400" b="1" i="1">
                              <a:latin typeface="Cambria Math" panose="02040503050406030204" pitchFamily="18" charset="0"/>
                            </a:rPr>
                            <m:t>∆</m:t>
                          </m:r>
                        </m:e>
                      </m:acc>
                    </m:oMath>
                  </m:oMathPara>
                </a14:m>
                <a:endParaRPr lang="ru-RU" sz="2200" dirty="0" smtClean="0"/>
              </a:p>
              <a:p>
                <a:pPr marL="0" indent="0">
                  <a:buNone/>
                </a:pPr>
                <a:r>
                  <a:rPr lang="ru-RU" sz="2200" b="1" dirty="0" smtClean="0">
                    <a:solidFill>
                      <a:srgbClr val="0070C0"/>
                    </a:solidFill>
                  </a:rPr>
                  <a:t>                                </a:t>
                </a:r>
                <a14:m>
                  <m:oMath xmlns:m="http://schemas.openxmlformats.org/officeDocument/2006/math">
                    <m:r>
                      <a:rPr lang="en-US" sz="2400" b="1" i="1">
                        <a:solidFill>
                          <a:srgbClr val="0070C0"/>
                        </a:solidFill>
                        <a:latin typeface="Cambria Math" panose="02040503050406030204" pitchFamily="18" charset="0"/>
                      </a:rPr>
                      <m:t>𝑷</m:t>
                    </m:r>
                    <m:r>
                      <a:rPr lang="en-US" sz="2400" b="1" i="1">
                        <a:solidFill>
                          <a:srgbClr val="0070C0"/>
                        </a:solidFill>
                        <a:latin typeface="Cambria Math" panose="02040503050406030204" pitchFamily="18" charset="0"/>
                      </a:rPr>
                      <m:t>= </m:t>
                    </m:r>
                    <m:r>
                      <a:rPr lang="en-US" sz="2400" b="1" i="1">
                        <a:solidFill>
                          <a:srgbClr val="0070C0"/>
                        </a:solidFill>
                        <a:latin typeface="Cambria Math" panose="02040503050406030204" pitchFamily="18" charset="0"/>
                      </a:rPr>
                      <m:t>𝜶</m:t>
                    </m:r>
                    <m:r>
                      <a:rPr lang="en-US" sz="2400" b="1" i="1">
                        <a:solidFill>
                          <a:srgbClr val="0070C0"/>
                        </a:solidFill>
                        <a:latin typeface="Cambria Math" panose="02040503050406030204" pitchFamily="18" charset="0"/>
                      </a:rPr>
                      <m:t>{</m:t>
                    </m:r>
                    <m:bar>
                      <m:barPr>
                        <m:pos m:val="top"/>
                        <m:ctrlPr>
                          <a:rPr lang="ru-RU" sz="2400" b="1" i="1">
                            <a:solidFill>
                              <a:srgbClr val="0070C0"/>
                            </a:solidFill>
                            <a:latin typeface="Cambria Math" panose="02040503050406030204" pitchFamily="18" charset="0"/>
                          </a:rPr>
                        </m:ctrlPr>
                      </m:barPr>
                      <m:e>
                        <m:r>
                          <a:rPr lang="en-US" sz="2400" b="1" i="1">
                            <a:solidFill>
                              <a:srgbClr val="0070C0"/>
                            </a:solidFill>
                            <a:latin typeface="Cambria Math" panose="02040503050406030204" pitchFamily="18" charset="0"/>
                          </a:rPr>
                          <m:t>𝒙</m:t>
                        </m:r>
                      </m:e>
                    </m:bar>
                    <m:r>
                      <a:rPr lang="en-US" sz="2400" b="1" i="1">
                        <a:solidFill>
                          <a:srgbClr val="0070C0"/>
                        </a:solidFill>
                        <a:latin typeface="Cambria Math" panose="02040503050406030204" pitchFamily="18" charset="0"/>
                      </a:rPr>
                      <m:t>−</m:t>
                    </m:r>
                    <m:acc>
                      <m:accPr>
                        <m:chr m:val="̇"/>
                        <m:ctrlPr>
                          <a:rPr lang="ru-RU" sz="2400" b="1" i="1">
                            <a:solidFill>
                              <a:srgbClr val="0070C0"/>
                            </a:solidFill>
                            <a:latin typeface="Cambria Math" panose="02040503050406030204" pitchFamily="18" charset="0"/>
                          </a:rPr>
                        </m:ctrlPr>
                      </m:accPr>
                      <m:e>
                        <m:r>
                          <a:rPr lang="en-US" sz="2400" b="1" i="1">
                            <a:solidFill>
                              <a:srgbClr val="0070C0"/>
                            </a:solidFill>
                            <a:latin typeface="Cambria Math" panose="02040503050406030204" pitchFamily="18" charset="0"/>
                          </a:rPr>
                          <m:t>∆</m:t>
                        </m:r>
                      </m:e>
                    </m:acc>
                    <m:r>
                      <a:rPr lang="en-US" sz="2400" b="1" i="1">
                        <a:solidFill>
                          <a:srgbClr val="0070C0"/>
                        </a:solidFill>
                        <a:latin typeface="Cambria Math" panose="02040503050406030204" pitchFamily="18" charset="0"/>
                      </a:rPr>
                      <m:t> &lt;</m:t>
                    </m:r>
                    <m:sSub>
                      <m:sSubPr>
                        <m:ctrlPr>
                          <a:rPr lang="ru-RU"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ru-RU" sz="2400" b="1" i="1">
                            <a:solidFill>
                              <a:srgbClr val="0070C0"/>
                            </a:solidFill>
                            <a:latin typeface="Cambria Math" panose="02040503050406030204" pitchFamily="18" charset="0"/>
                          </a:rPr>
                          <m:t>и</m:t>
                        </m:r>
                      </m:sub>
                    </m:sSub>
                    <m:r>
                      <a:rPr lang="en-US" sz="2400" b="1" i="1">
                        <a:solidFill>
                          <a:srgbClr val="0070C0"/>
                        </a:solidFill>
                        <a:latin typeface="Cambria Math" panose="02040503050406030204" pitchFamily="18" charset="0"/>
                      </a:rPr>
                      <m:t>&lt;</m:t>
                    </m:r>
                    <m:bar>
                      <m:barPr>
                        <m:pos m:val="top"/>
                        <m:ctrlPr>
                          <a:rPr lang="ru-RU" sz="2400" b="1" i="1">
                            <a:solidFill>
                              <a:srgbClr val="0070C0"/>
                            </a:solidFill>
                            <a:latin typeface="Cambria Math" panose="02040503050406030204" pitchFamily="18" charset="0"/>
                          </a:rPr>
                        </m:ctrlPr>
                      </m:barPr>
                      <m:e>
                        <m:r>
                          <a:rPr lang="en-US" sz="2400" b="1" i="1">
                            <a:solidFill>
                              <a:srgbClr val="0070C0"/>
                            </a:solidFill>
                            <a:latin typeface="Cambria Math" panose="02040503050406030204" pitchFamily="18" charset="0"/>
                          </a:rPr>
                          <m:t>𝒙</m:t>
                        </m:r>
                      </m:e>
                    </m:bar>
                    <m:r>
                      <a:rPr lang="en-US" sz="2400" b="1" i="1">
                        <a:solidFill>
                          <a:srgbClr val="0070C0"/>
                        </a:solidFill>
                        <a:latin typeface="Cambria Math" panose="02040503050406030204" pitchFamily="18" charset="0"/>
                      </a:rPr>
                      <m:t>+</m:t>
                    </m:r>
                    <m:acc>
                      <m:accPr>
                        <m:chr m:val="̇"/>
                        <m:ctrlPr>
                          <a:rPr lang="ru-RU" sz="2400" b="1" i="1">
                            <a:solidFill>
                              <a:srgbClr val="0070C0"/>
                            </a:solidFill>
                            <a:latin typeface="Cambria Math" panose="02040503050406030204" pitchFamily="18" charset="0"/>
                          </a:rPr>
                        </m:ctrlPr>
                      </m:accPr>
                      <m:e>
                        <m:r>
                          <a:rPr lang="en-US" sz="2400" b="1" i="1">
                            <a:solidFill>
                              <a:srgbClr val="0070C0"/>
                            </a:solidFill>
                            <a:latin typeface="Cambria Math" panose="02040503050406030204" pitchFamily="18" charset="0"/>
                          </a:rPr>
                          <m:t>∆</m:t>
                        </m:r>
                      </m:e>
                    </m:acc>
                    <m:r>
                      <a:rPr lang="en-US" sz="2400" b="1" i="1">
                        <a:solidFill>
                          <a:srgbClr val="0070C0"/>
                        </a:solidFill>
                        <a:latin typeface="Cambria Math" panose="02040503050406030204" pitchFamily="18" charset="0"/>
                      </a:rPr>
                      <m:t>}</m:t>
                    </m:r>
                  </m:oMath>
                </a14:m>
                <a:r>
                  <a:rPr lang="ru-RU" sz="2200" b="1" dirty="0" smtClean="0">
                    <a:solidFill>
                      <a:srgbClr val="0070C0"/>
                    </a:solidFill>
                  </a:rPr>
                  <a:t>,</a:t>
                </a:r>
              </a:p>
              <a:p>
                <a:pPr marL="0" indent="0">
                  <a:buNone/>
                </a:pPr>
                <a:r>
                  <a:rPr lang="ru-RU" sz="2200" dirty="0"/>
                  <a:t>т</a:t>
                </a:r>
                <a:r>
                  <a:rPr lang="ru-RU" sz="2200" dirty="0" smtClean="0"/>
                  <a:t>о в этом случае </a:t>
                </a:r>
                <a:r>
                  <a:rPr lang="ru-RU" sz="2200" b="1" dirty="0" smtClean="0">
                    <a:solidFill>
                      <a:srgbClr val="0070C0"/>
                    </a:solidFill>
                  </a:rPr>
                  <a:t>Р</a:t>
                </a:r>
                <a:r>
                  <a:rPr lang="ru-RU" sz="2200" dirty="0" smtClean="0"/>
                  <a:t> - доверительная вероятность, а интервал от  </a:t>
                </a:r>
                <a14:m>
                  <m:oMath xmlns:m="http://schemas.openxmlformats.org/officeDocument/2006/math">
                    <m:bar>
                      <m:barPr>
                        <m:pos m:val="top"/>
                        <m:ctrlPr>
                          <a:rPr lang="ru-RU" sz="2400" b="1" i="1" smtClean="0">
                            <a:solidFill>
                              <a:srgbClr val="0070C0"/>
                            </a:solidFill>
                            <a:latin typeface="Cambria Math" panose="02040503050406030204" pitchFamily="18" charset="0"/>
                          </a:rPr>
                        </m:ctrlPr>
                      </m:barPr>
                      <m:e>
                        <m:r>
                          <a:rPr lang="en-US" sz="2400" b="1" i="1">
                            <a:solidFill>
                              <a:srgbClr val="0070C0"/>
                            </a:solidFill>
                            <a:latin typeface="Cambria Math" panose="02040503050406030204" pitchFamily="18" charset="0"/>
                          </a:rPr>
                          <m:t>𝒙</m:t>
                        </m:r>
                      </m:e>
                    </m:bar>
                    <m:r>
                      <a:rPr lang="en-US" sz="2400" b="1" i="1">
                        <a:solidFill>
                          <a:srgbClr val="0070C0"/>
                        </a:solidFill>
                        <a:latin typeface="Cambria Math" panose="02040503050406030204" pitchFamily="18" charset="0"/>
                      </a:rPr>
                      <m:t>−</m:t>
                    </m:r>
                    <m:acc>
                      <m:accPr>
                        <m:chr m:val="̇"/>
                        <m:ctrlPr>
                          <a:rPr lang="ru-RU" sz="2400" b="1" i="1">
                            <a:solidFill>
                              <a:srgbClr val="0070C0"/>
                            </a:solidFill>
                            <a:latin typeface="Cambria Math" panose="02040503050406030204" pitchFamily="18" charset="0"/>
                          </a:rPr>
                        </m:ctrlPr>
                      </m:accPr>
                      <m:e>
                        <m:r>
                          <a:rPr lang="en-US" sz="2400" b="1" i="1">
                            <a:solidFill>
                              <a:srgbClr val="0070C0"/>
                            </a:solidFill>
                            <a:latin typeface="Cambria Math" panose="02040503050406030204" pitchFamily="18" charset="0"/>
                          </a:rPr>
                          <m:t>∆</m:t>
                        </m:r>
                      </m:e>
                    </m:acc>
                    <m:r>
                      <a:rPr lang="en-US" sz="2400" b="1" i="1">
                        <a:latin typeface="Cambria Math" panose="02040503050406030204" pitchFamily="18" charset="0"/>
                      </a:rPr>
                      <m:t> </m:t>
                    </m:r>
                    <m:r>
                      <a:rPr lang="ru-RU" sz="2400" b="1" i="1" smtClean="0">
                        <a:latin typeface="Cambria Math" panose="02040503050406030204" pitchFamily="18" charset="0"/>
                      </a:rPr>
                      <m:t> до   </m:t>
                    </m:r>
                    <m:bar>
                      <m:barPr>
                        <m:pos m:val="top"/>
                        <m:ctrlPr>
                          <a:rPr lang="ru-RU" sz="2400" b="1" i="1" smtClean="0">
                            <a:solidFill>
                              <a:srgbClr val="0070C0"/>
                            </a:solidFill>
                            <a:latin typeface="Cambria Math" panose="02040503050406030204" pitchFamily="18" charset="0"/>
                          </a:rPr>
                        </m:ctrlPr>
                      </m:barPr>
                      <m:e>
                        <m:r>
                          <a:rPr lang="en-US" sz="2400" b="1" i="1">
                            <a:solidFill>
                              <a:srgbClr val="0070C0"/>
                            </a:solidFill>
                            <a:latin typeface="Cambria Math" panose="02040503050406030204" pitchFamily="18" charset="0"/>
                          </a:rPr>
                          <m:t>𝒙</m:t>
                        </m:r>
                      </m:e>
                    </m:bar>
                    <m:r>
                      <a:rPr lang="en-US" sz="2400" b="1" i="1">
                        <a:solidFill>
                          <a:srgbClr val="0070C0"/>
                        </a:solidFill>
                        <a:latin typeface="Cambria Math" panose="02040503050406030204" pitchFamily="18" charset="0"/>
                      </a:rPr>
                      <m:t>+</m:t>
                    </m:r>
                    <m:acc>
                      <m:accPr>
                        <m:chr m:val="̇"/>
                        <m:ctrlPr>
                          <a:rPr lang="ru-RU" sz="2400" b="1" i="1">
                            <a:solidFill>
                              <a:srgbClr val="0070C0"/>
                            </a:solidFill>
                            <a:latin typeface="Cambria Math" panose="02040503050406030204" pitchFamily="18" charset="0"/>
                          </a:rPr>
                        </m:ctrlPr>
                      </m:accPr>
                      <m:e>
                        <m:r>
                          <a:rPr lang="en-US" sz="2400" b="1" i="1">
                            <a:solidFill>
                              <a:srgbClr val="0070C0"/>
                            </a:solidFill>
                            <a:latin typeface="Cambria Math" panose="02040503050406030204" pitchFamily="18" charset="0"/>
                          </a:rPr>
                          <m:t>∆</m:t>
                        </m:r>
                      </m:e>
                    </m:acc>
                  </m:oMath>
                </a14:m>
                <a:r>
                  <a:rPr lang="ru-RU" sz="2200" dirty="0" smtClean="0"/>
                  <a:t> - доверительный интервал. Таким образом, для характеристики случайной погрешности надо обязательно задать два числа – величину самой погрешности (или доверительный интервал)  и доверительную вероятность.</a:t>
                </a:r>
              </a:p>
              <a:p>
                <a:pPr marL="0" indent="0">
                  <a:buNone/>
                </a:pPr>
                <a:r>
                  <a:rPr lang="ru-RU" sz="2200" dirty="0" smtClean="0"/>
                  <a:t>Если распределение случайной величины подчиняется нормальному закону, то вместо значения  </a:t>
                </a:r>
                <a14:m>
                  <m:oMath xmlns:m="http://schemas.openxmlformats.org/officeDocument/2006/math">
                    <m:acc>
                      <m:accPr>
                        <m:chr m:val="̇"/>
                        <m:ctrlPr>
                          <a:rPr lang="ru-RU" sz="2400" b="1" i="1">
                            <a:solidFill>
                              <a:prstClr val="black"/>
                            </a:solidFill>
                            <a:latin typeface="Cambria Math" panose="02040503050406030204" pitchFamily="18" charset="0"/>
                          </a:rPr>
                        </m:ctrlPr>
                      </m:accPr>
                      <m:e>
                        <m:r>
                          <a:rPr lang="en-US" sz="2400" b="1" i="1" smtClean="0">
                            <a:solidFill>
                              <a:srgbClr val="0070C0"/>
                            </a:solidFill>
                            <a:latin typeface="Cambria Math" panose="02040503050406030204" pitchFamily="18" charset="0"/>
                          </a:rPr>
                          <m:t>∆</m:t>
                        </m:r>
                      </m:e>
                    </m:acc>
                  </m:oMath>
                </a14:m>
                <a:r>
                  <a:rPr lang="ru-RU" sz="2200" dirty="0" smtClean="0"/>
                  <a:t>  указывается </a:t>
                </a:r>
                <a14:m>
                  <m:oMath xmlns:m="http://schemas.openxmlformats.org/officeDocument/2006/math">
                    <m:sSub>
                      <m:sSubPr>
                        <m:ctrlPr>
                          <a:rPr lang="ru-RU"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𝝈</m:t>
                        </m:r>
                      </m:e>
                      <m:sub>
                        <m:r>
                          <a:rPr lang="en-US" sz="2400" b="1" i="1">
                            <a:solidFill>
                              <a:srgbClr val="0070C0"/>
                            </a:solidFill>
                            <a:latin typeface="Cambria Math" panose="02040503050406030204" pitchFamily="18" charset="0"/>
                          </a:rPr>
                          <m:t>𝒙</m:t>
                        </m:r>
                      </m:sub>
                    </m:sSub>
                  </m:oMath>
                </a14:m>
                <a:r>
                  <a:rPr lang="ru-RU" sz="2200" dirty="0" smtClean="0"/>
                  <a:t>.  Одновременно это уже определяет и доверительную вероятность </a:t>
                </a:r>
                <a:r>
                  <a:rPr lang="ru-RU" sz="2200" b="1" dirty="0" smtClean="0">
                    <a:solidFill>
                      <a:srgbClr val="0070C0"/>
                    </a:solidFill>
                  </a:rPr>
                  <a:t>Р. </a:t>
                </a:r>
              </a:p>
              <a:p>
                <a:pPr marL="0" indent="0">
                  <a:buNone/>
                </a:pPr>
                <a:r>
                  <a:rPr lang="ru-RU" sz="2200" u="sng" dirty="0" smtClean="0"/>
                  <a:t>Например</a:t>
                </a:r>
                <a:r>
                  <a:rPr lang="ru-RU" sz="2200" dirty="0" smtClean="0"/>
                  <a:t> :    </a:t>
                </a:r>
                <a:r>
                  <a:rPr lang="ru-RU" sz="2100" dirty="0" smtClean="0"/>
                  <a:t>при   </a:t>
                </a:r>
                <a14:m>
                  <m:oMath xmlns:m="http://schemas.openxmlformats.org/officeDocument/2006/math">
                    <m:acc>
                      <m:accPr>
                        <m:chr m:val="̇"/>
                        <m:ctrlPr>
                          <a:rPr lang="ru-RU" sz="2100" b="1" i="1" smtClean="0">
                            <a:solidFill>
                              <a:srgbClr val="0070C0"/>
                            </a:solidFill>
                            <a:latin typeface="Cambria Math" panose="02040503050406030204" pitchFamily="18" charset="0"/>
                          </a:rPr>
                        </m:ctrlPr>
                      </m:accPr>
                      <m:e>
                        <m:r>
                          <a:rPr lang="ru-RU" sz="2100" b="1" i="1">
                            <a:solidFill>
                              <a:srgbClr val="0070C0"/>
                            </a:solidFill>
                            <a:latin typeface="Cambria Math" panose="02040503050406030204" pitchFamily="18" charset="0"/>
                          </a:rPr>
                          <m:t>∆</m:t>
                        </m:r>
                      </m:e>
                    </m:acc>
                    <m:r>
                      <a:rPr lang="ru-RU" sz="2100" b="1" i="1">
                        <a:solidFill>
                          <a:srgbClr val="0070C0"/>
                        </a:solidFill>
                        <a:latin typeface="Cambria Math" panose="02040503050406030204" pitchFamily="18" charset="0"/>
                      </a:rPr>
                      <m:t> = </m:t>
                    </m:r>
                    <m:sSub>
                      <m:sSubPr>
                        <m:ctrlPr>
                          <a:rPr lang="ru-RU" sz="2100" b="1" i="1">
                            <a:solidFill>
                              <a:srgbClr val="0070C0"/>
                            </a:solidFill>
                            <a:latin typeface="Cambria Math" panose="02040503050406030204" pitchFamily="18" charset="0"/>
                          </a:rPr>
                        </m:ctrlPr>
                      </m:sSubPr>
                      <m:e>
                        <m:r>
                          <a:rPr lang="ru-RU" sz="2100" b="1" i="1">
                            <a:solidFill>
                              <a:srgbClr val="0070C0"/>
                            </a:solidFill>
                            <a:latin typeface="Cambria Math" panose="02040503050406030204" pitchFamily="18" charset="0"/>
                          </a:rPr>
                          <m:t>𝝈</m:t>
                        </m:r>
                      </m:e>
                      <m:sub>
                        <m:r>
                          <a:rPr lang="en-US" sz="2100" b="1" i="1">
                            <a:solidFill>
                              <a:srgbClr val="0070C0"/>
                            </a:solidFill>
                            <a:latin typeface="Cambria Math" panose="02040503050406030204" pitchFamily="18" charset="0"/>
                          </a:rPr>
                          <m:t>𝒙</m:t>
                        </m:r>
                      </m:sub>
                    </m:sSub>
                    <m:r>
                      <a:rPr lang="ru-RU" sz="2100" b="1" i="1">
                        <a:latin typeface="Cambria Math" panose="02040503050406030204" pitchFamily="18" charset="0"/>
                      </a:rPr>
                      <m:t>  </m:t>
                    </m:r>
                    <m:r>
                      <a:rPr lang="ru-RU" sz="2100" b="1" i="1" smtClean="0">
                        <a:latin typeface="Cambria Math" panose="02040503050406030204" pitchFamily="18" charset="0"/>
                      </a:rPr>
                      <m:t>   значение  </m:t>
                    </m:r>
                    <m:r>
                      <a:rPr lang="ru-RU" sz="2100" b="1" i="1">
                        <a:latin typeface="Cambria Math" panose="02040503050406030204" pitchFamily="18" charset="0"/>
                      </a:rPr>
                      <m:t> </m:t>
                    </m:r>
                    <m:r>
                      <a:rPr lang="en-US" sz="2100" b="1" i="1" smtClean="0">
                        <a:solidFill>
                          <a:srgbClr val="0070C0"/>
                        </a:solidFill>
                        <a:latin typeface="Cambria Math" panose="02040503050406030204" pitchFamily="18" charset="0"/>
                      </a:rPr>
                      <m:t>𝑷</m:t>
                    </m:r>
                    <m:r>
                      <a:rPr lang="en-US" sz="2100" b="1" i="1" smtClean="0">
                        <a:solidFill>
                          <a:srgbClr val="0070C0"/>
                        </a:solidFill>
                        <a:latin typeface="Cambria Math" panose="02040503050406030204" pitchFamily="18" charset="0"/>
                      </a:rPr>
                      <m:t>=</m:t>
                    </m:r>
                    <m:r>
                      <a:rPr lang="en-US" sz="2100" b="1" i="1" smtClean="0">
                        <a:solidFill>
                          <a:srgbClr val="0070C0"/>
                        </a:solidFill>
                        <a:latin typeface="Cambria Math" panose="02040503050406030204" pitchFamily="18" charset="0"/>
                      </a:rPr>
                      <m:t>𝟎</m:t>
                    </m:r>
                    <m:r>
                      <a:rPr lang="en-US" sz="2100" b="1" i="1" smtClean="0">
                        <a:solidFill>
                          <a:srgbClr val="0070C0"/>
                        </a:solidFill>
                        <a:latin typeface="Cambria Math" panose="02040503050406030204" pitchFamily="18" charset="0"/>
                      </a:rPr>
                      <m:t>.</m:t>
                    </m:r>
                    <m:r>
                      <a:rPr lang="en-US" sz="2100" b="1" i="1" smtClean="0">
                        <a:solidFill>
                          <a:srgbClr val="0070C0"/>
                        </a:solidFill>
                        <a:latin typeface="Cambria Math" panose="02040503050406030204" pitchFamily="18" charset="0"/>
                      </a:rPr>
                      <m:t>𝟔𝟖</m:t>
                    </m:r>
                  </m:oMath>
                </a14:m>
                <a:r>
                  <a:rPr lang="en-US" sz="2100" b="1" i="1" dirty="0" smtClean="0"/>
                  <a:t>	</a:t>
                </a:r>
                <a:endParaRPr lang="ru-RU" sz="2100" dirty="0" smtClean="0"/>
              </a:p>
              <a:p>
                <a:pPr marL="1417120" lvl="5" indent="0">
                  <a:buNone/>
                </a:pPr>
                <a:r>
                  <a:rPr lang="ru-RU" sz="2100" dirty="0" smtClean="0"/>
                  <a:t>при  </a:t>
                </a:r>
                <a:r>
                  <a:rPr lang="ru-RU" sz="2100" b="1" dirty="0" smtClean="0"/>
                  <a:t> </a:t>
                </a:r>
                <a14:m>
                  <m:oMath xmlns:m="http://schemas.openxmlformats.org/officeDocument/2006/math">
                    <m:acc>
                      <m:accPr>
                        <m:chr m:val="̇"/>
                        <m:ctrlPr>
                          <a:rPr lang="ru-RU" sz="2100" b="1" i="1" smtClean="0">
                            <a:solidFill>
                              <a:srgbClr val="0070C0"/>
                            </a:solidFill>
                            <a:latin typeface="Cambria Math" panose="02040503050406030204" pitchFamily="18" charset="0"/>
                          </a:rPr>
                        </m:ctrlPr>
                      </m:accPr>
                      <m:e>
                        <m:r>
                          <a:rPr lang="ru-RU" sz="2100" b="1" i="1">
                            <a:solidFill>
                              <a:srgbClr val="0070C0"/>
                            </a:solidFill>
                            <a:latin typeface="Cambria Math" panose="02040503050406030204" pitchFamily="18" charset="0"/>
                          </a:rPr>
                          <m:t>∆</m:t>
                        </m:r>
                      </m:e>
                    </m:acc>
                    <m:r>
                      <a:rPr lang="ru-RU" sz="2100" b="1" i="1">
                        <a:solidFill>
                          <a:srgbClr val="0070C0"/>
                        </a:solidFill>
                        <a:latin typeface="Cambria Math" panose="02040503050406030204" pitchFamily="18" charset="0"/>
                      </a:rPr>
                      <m:t> = </m:t>
                    </m:r>
                    <m:r>
                      <a:rPr lang="ru-RU" sz="2100" b="1" i="1">
                        <a:solidFill>
                          <a:srgbClr val="0070C0"/>
                        </a:solidFill>
                        <a:latin typeface="Cambria Math" panose="02040503050406030204" pitchFamily="18" charset="0"/>
                      </a:rPr>
                      <m:t>𝟐</m:t>
                    </m:r>
                    <m:r>
                      <a:rPr lang="ru-RU" sz="2100" b="1" i="1">
                        <a:solidFill>
                          <a:srgbClr val="0070C0"/>
                        </a:solidFill>
                        <a:latin typeface="Cambria Math" panose="02040503050406030204" pitchFamily="18" charset="0"/>
                      </a:rPr>
                      <m:t> </m:t>
                    </m:r>
                    <m:sSub>
                      <m:sSubPr>
                        <m:ctrlPr>
                          <a:rPr lang="ru-RU" sz="2100" b="1" i="1">
                            <a:solidFill>
                              <a:srgbClr val="0070C0"/>
                            </a:solidFill>
                            <a:latin typeface="Cambria Math" panose="02040503050406030204" pitchFamily="18" charset="0"/>
                          </a:rPr>
                        </m:ctrlPr>
                      </m:sSubPr>
                      <m:e>
                        <m:r>
                          <a:rPr lang="ru-RU" sz="2100" b="1" i="1">
                            <a:solidFill>
                              <a:srgbClr val="0070C0"/>
                            </a:solidFill>
                            <a:latin typeface="Cambria Math" panose="02040503050406030204" pitchFamily="18" charset="0"/>
                          </a:rPr>
                          <m:t>𝝈</m:t>
                        </m:r>
                      </m:e>
                      <m:sub>
                        <m:r>
                          <a:rPr lang="en-US" sz="2100" b="1" i="1">
                            <a:solidFill>
                              <a:srgbClr val="0070C0"/>
                            </a:solidFill>
                            <a:latin typeface="Cambria Math" panose="02040503050406030204" pitchFamily="18" charset="0"/>
                          </a:rPr>
                          <m:t>𝒙</m:t>
                        </m:r>
                      </m:sub>
                    </m:sSub>
                    <m:r>
                      <a:rPr lang="ru-RU" sz="2100" b="1" i="1">
                        <a:latin typeface="Cambria Math" panose="02040503050406030204" pitchFamily="18" charset="0"/>
                      </a:rPr>
                      <m:t>  </m:t>
                    </m:r>
                    <m:r>
                      <a:rPr lang="ru-RU" sz="2100" b="1" i="1" smtClean="0">
                        <a:latin typeface="Cambria Math" panose="02040503050406030204" pitchFamily="18" charset="0"/>
                      </a:rPr>
                      <m:t>значение  </m:t>
                    </m:r>
                    <m:r>
                      <a:rPr lang="en-US" sz="2100" b="1" i="1" smtClean="0">
                        <a:solidFill>
                          <a:srgbClr val="0070C0"/>
                        </a:solidFill>
                        <a:latin typeface="Cambria Math" panose="02040503050406030204" pitchFamily="18" charset="0"/>
                      </a:rPr>
                      <m:t>𝑷</m:t>
                    </m:r>
                    <m:r>
                      <a:rPr lang="en-US" sz="2100" b="1" i="1" smtClean="0">
                        <a:solidFill>
                          <a:srgbClr val="0070C0"/>
                        </a:solidFill>
                        <a:latin typeface="Cambria Math" panose="02040503050406030204" pitchFamily="18" charset="0"/>
                      </a:rPr>
                      <m:t>=</m:t>
                    </m:r>
                    <m:r>
                      <a:rPr lang="en-US" sz="2100" b="1" i="1" smtClean="0">
                        <a:solidFill>
                          <a:srgbClr val="0070C0"/>
                        </a:solidFill>
                        <a:latin typeface="Cambria Math" panose="02040503050406030204" pitchFamily="18" charset="0"/>
                      </a:rPr>
                      <m:t>𝟎</m:t>
                    </m:r>
                    <m:r>
                      <a:rPr lang="en-US" sz="2100" b="1" i="1" smtClean="0">
                        <a:solidFill>
                          <a:srgbClr val="0070C0"/>
                        </a:solidFill>
                        <a:latin typeface="Cambria Math" panose="02040503050406030204" pitchFamily="18" charset="0"/>
                      </a:rPr>
                      <m:t>.</m:t>
                    </m:r>
                    <m:r>
                      <a:rPr lang="en-US" sz="2100" b="1" i="1" smtClean="0">
                        <a:solidFill>
                          <a:srgbClr val="0070C0"/>
                        </a:solidFill>
                        <a:latin typeface="Cambria Math" panose="02040503050406030204" pitchFamily="18" charset="0"/>
                      </a:rPr>
                      <m:t>𝟗𝟓</m:t>
                    </m:r>
                  </m:oMath>
                </a14:m>
                <a:r>
                  <a:rPr lang="en-US" sz="2100" b="1" i="1" dirty="0"/>
                  <a:t>	</a:t>
                </a:r>
                <a:endParaRPr lang="ru-RU" sz="2100" dirty="0"/>
              </a:p>
              <a:p>
                <a:pPr marL="1417120" lvl="5" indent="0">
                  <a:buNone/>
                </a:pPr>
                <a:r>
                  <a:rPr lang="ru-RU" sz="2100" dirty="0" smtClean="0"/>
                  <a:t>при</a:t>
                </a:r>
                <a:r>
                  <a:rPr lang="ru-RU" sz="2100" b="1" dirty="0" smtClean="0"/>
                  <a:t>   </a:t>
                </a:r>
                <a14:m>
                  <m:oMath xmlns:m="http://schemas.openxmlformats.org/officeDocument/2006/math">
                    <m:acc>
                      <m:accPr>
                        <m:chr m:val="̇"/>
                        <m:ctrlPr>
                          <a:rPr lang="ru-RU" sz="2100" b="1" i="1" smtClean="0">
                            <a:solidFill>
                              <a:srgbClr val="0070C0"/>
                            </a:solidFill>
                            <a:latin typeface="Cambria Math" panose="02040503050406030204" pitchFamily="18" charset="0"/>
                          </a:rPr>
                        </m:ctrlPr>
                      </m:accPr>
                      <m:e>
                        <m:r>
                          <a:rPr lang="ru-RU" sz="2100" b="1" i="1">
                            <a:solidFill>
                              <a:srgbClr val="0070C0"/>
                            </a:solidFill>
                            <a:latin typeface="Cambria Math" panose="02040503050406030204" pitchFamily="18" charset="0"/>
                          </a:rPr>
                          <m:t>∆</m:t>
                        </m:r>
                      </m:e>
                    </m:acc>
                    <m:r>
                      <a:rPr lang="ru-RU" sz="2100" b="1" i="1">
                        <a:solidFill>
                          <a:srgbClr val="0070C0"/>
                        </a:solidFill>
                        <a:latin typeface="Cambria Math" panose="02040503050406030204" pitchFamily="18" charset="0"/>
                      </a:rPr>
                      <m:t> = </m:t>
                    </m:r>
                    <m:r>
                      <a:rPr lang="ru-RU" sz="2100" b="1" i="1">
                        <a:solidFill>
                          <a:srgbClr val="0070C0"/>
                        </a:solidFill>
                        <a:latin typeface="Cambria Math" panose="02040503050406030204" pitchFamily="18" charset="0"/>
                      </a:rPr>
                      <m:t>𝟑</m:t>
                    </m:r>
                    <m:r>
                      <a:rPr lang="ru-RU" sz="2100" b="1" i="1">
                        <a:solidFill>
                          <a:srgbClr val="0070C0"/>
                        </a:solidFill>
                        <a:latin typeface="Cambria Math" panose="02040503050406030204" pitchFamily="18" charset="0"/>
                      </a:rPr>
                      <m:t> </m:t>
                    </m:r>
                    <m:sSub>
                      <m:sSubPr>
                        <m:ctrlPr>
                          <a:rPr lang="ru-RU" sz="2100" b="1" i="1">
                            <a:solidFill>
                              <a:srgbClr val="0070C0"/>
                            </a:solidFill>
                            <a:latin typeface="Cambria Math" panose="02040503050406030204" pitchFamily="18" charset="0"/>
                          </a:rPr>
                        </m:ctrlPr>
                      </m:sSubPr>
                      <m:e>
                        <m:r>
                          <a:rPr lang="ru-RU" sz="2100" b="1" i="1">
                            <a:solidFill>
                              <a:srgbClr val="0070C0"/>
                            </a:solidFill>
                            <a:latin typeface="Cambria Math" panose="02040503050406030204" pitchFamily="18" charset="0"/>
                          </a:rPr>
                          <m:t>𝝈</m:t>
                        </m:r>
                      </m:e>
                      <m:sub>
                        <m:r>
                          <a:rPr lang="en-US" sz="2100" b="1" i="1">
                            <a:solidFill>
                              <a:srgbClr val="0070C0"/>
                            </a:solidFill>
                            <a:latin typeface="Cambria Math" panose="02040503050406030204" pitchFamily="18" charset="0"/>
                          </a:rPr>
                          <m:t>𝒙</m:t>
                        </m:r>
                      </m:sub>
                    </m:sSub>
                    <m:r>
                      <a:rPr lang="ru-RU" sz="2100" b="1" i="1">
                        <a:latin typeface="Cambria Math" panose="02040503050406030204" pitchFamily="18" charset="0"/>
                      </a:rPr>
                      <m:t>  </m:t>
                    </m:r>
                    <m:r>
                      <a:rPr lang="ru-RU" sz="2100" b="1" i="1" smtClean="0">
                        <a:latin typeface="Cambria Math" panose="02040503050406030204" pitchFamily="18" charset="0"/>
                      </a:rPr>
                      <m:t>значение</m:t>
                    </m:r>
                    <m:r>
                      <a:rPr lang="ru-RU" sz="2100" b="1" i="1">
                        <a:latin typeface="Cambria Math" panose="02040503050406030204" pitchFamily="18" charset="0"/>
                      </a:rPr>
                      <m:t> </m:t>
                    </m:r>
                    <m:r>
                      <a:rPr lang="ru-RU" sz="2100" b="1" i="1" smtClean="0">
                        <a:latin typeface="Cambria Math" panose="02040503050406030204" pitchFamily="18" charset="0"/>
                      </a:rPr>
                      <m:t> </m:t>
                    </m:r>
                    <m:r>
                      <a:rPr lang="en-US" sz="2100" b="1" i="1" smtClean="0">
                        <a:solidFill>
                          <a:srgbClr val="0070C0"/>
                        </a:solidFill>
                        <a:latin typeface="Cambria Math" panose="02040503050406030204" pitchFamily="18" charset="0"/>
                      </a:rPr>
                      <m:t>𝑷</m:t>
                    </m:r>
                    <m:r>
                      <a:rPr lang="en-US" sz="2100" b="1" i="1" smtClean="0">
                        <a:solidFill>
                          <a:srgbClr val="0070C0"/>
                        </a:solidFill>
                        <a:latin typeface="Cambria Math" panose="02040503050406030204" pitchFamily="18" charset="0"/>
                      </a:rPr>
                      <m:t>=</m:t>
                    </m:r>
                    <m:r>
                      <a:rPr lang="en-US" sz="2100" b="1" i="1" smtClean="0">
                        <a:solidFill>
                          <a:srgbClr val="0070C0"/>
                        </a:solidFill>
                        <a:latin typeface="Cambria Math" panose="02040503050406030204" pitchFamily="18" charset="0"/>
                      </a:rPr>
                      <m:t>𝟎</m:t>
                    </m:r>
                    <m:r>
                      <a:rPr lang="en-US" sz="2100" b="1" i="1" smtClean="0">
                        <a:solidFill>
                          <a:srgbClr val="0070C0"/>
                        </a:solidFill>
                        <a:latin typeface="Cambria Math" panose="02040503050406030204" pitchFamily="18" charset="0"/>
                      </a:rPr>
                      <m:t>.</m:t>
                    </m:r>
                    <m:r>
                      <a:rPr lang="en-US" sz="2100" b="1" i="1" smtClean="0">
                        <a:solidFill>
                          <a:srgbClr val="0070C0"/>
                        </a:solidFill>
                        <a:latin typeface="Cambria Math" panose="02040503050406030204" pitchFamily="18" charset="0"/>
                      </a:rPr>
                      <m:t>𝟗𝟗</m:t>
                    </m:r>
                  </m:oMath>
                </a14:m>
                <a:r>
                  <a:rPr lang="en-US" sz="2000" b="1" i="1" dirty="0"/>
                  <a:t>	</a:t>
                </a:r>
                <a:endParaRPr lang="ru-RU" sz="2000" dirty="0"/>
              </a:p>
              <a:p>
                <a:pPr marL="0" indent="0">
                  <a:buNone/>
                </a:pPr>
                <a:endParaRPr lang="ru-RU" sz="2200" dirty="0" smtClean="0"/>
              </a:p>
              <a:p>
                <a:pPr marL="0" indent="0">
                  <a:buNone/>
                </a:pPr>
                <a:endParaRPr lang="ru-RU" sz="2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32263" y="382137"/>
                <a:ext cx="11286698" cy="5977720"/>
              </a:xfrm>
              <a:blipFill rotWithShape="0">
                <a:blip r:embed="rId2"/>
                <a:stretch>
                  <a:fillRect l="-486" t="-1939" r="-810"/>
                </a:stretch>
              </a:blipFill>
            </p:spPr>
            <p:txBody>
              <a:bodyPr/>
              <a:lstStyle/>
              <a:p>
                <a:r>
                  <a:rPr lang="ru-RU">
                    <a:noFill/>
                  </a:rPr>
                  <a:t> </a:t>
                </a:r>
              </a:p>
            </p:txBody>
          </p:sp>
        </mc:Fallback>
      </mc:AlternateContent>
    </p:spTree>
    <p:extLst>
      <p:ext uri="{BB962C8B-B14F-4D97-AF65-F5344CB8AC3E}">
        <p14:creationId xmlns:p14="http://schemas.microsoft.com/office/powerpoint/2010/main" val="27608038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223140"/>
            <a:ext cx="10058400" cy="45719"/>
          </a:xfrm>
        </p:spPr>
        <p:txBody>
          <a:bodyPr>
            <a:normAutofit fontScale="90000"/>
          </a:bodyPr>
          <a:lstStyle/>
          <a:p>
            <a:endParaRPr lang="ru-RU" dirty="0"/>
          </a:p>
        </p:txBody>
      </p:sp>
      <p:sp>
        <p:nvSpPr>
          <p:cNvPr id="3" name="Объект 2"/>
          <p:cNvSpPr>
            <a:spLocks noGrp="1"/>
          </p:cNvSpPr>
          <p:nvPr>
            <p:ph idx="1"/>
          </p:nvPr>
        </p:nvSpPr>
        <p:spPr>
          <a:xfrm>
            <a:off x="545911" y="272956"/>
            <a:ext cx="11000096" cy="6291618"/>
          </a:xfrm>
        </p:spPr>
        <p:txBody>
          <a:bodyPr>
            <a:noAutofit/>
          </a:bodyPr>
          <a:lstStyle/>
          <a:p>
            <a:pPr marL="0" indent="0" algn="just">
              <a:buNone/>
            </a:pPr>
            <a:r>
              <a:rPr lang="ru-RU" sz="2100" b="1" dirty="0" smtClean="0"/>
              <a:t>3</a:t>
            </a:r>
            <a:r>
              <a:rPr lang="ru-RU" sz="2100" dirty="0" smtClean="0"/>
              <a:t>. В </a:t>
            </a:r>
            <a:r>
              <a:rPr lang="ru-RU" sz="2100" dirty="0"/>
              <a:t>зависимости </a:t>
            </a:r>
            <a:r>
              <a:rPr lang="ru-RU" sz="2100" b="1" dirty="0"/>
              <a:t>от </a:t>
            </a:r>
            <a:r>
              <a:rPr lang="ru-RU" sz="2100" b="1" dirty="0" smtClean="0"/>
              <a:t>причины </a:t>
            </a:r>
            <a:r>
              <a:rPr lang="ru-RU" sz="2100" b="1" dirty="0"/>
              <a:t>возникновения </a:t>
            </a:r>
            <a:r>
              <a:rPr lang="ru-RU" sz="2100" dirty="0"/>
              <a:t>различают </a:t>
            </a:r>
            <a:r>
              <a:rPr lang="ru-RU" sz="2100" dirty="0" smtClean="0"/>
              <a:t>виды погрешностей:</a:t>
            </a:r>
            <a:endParaRPr lang="ru-RU" sz="2100" dirty="0"/>
          </a:p>
          <a:p>
            <a:pPr algn="just">
              <a:buClr>
                <a:srgbClr val="0070C0"/>
              </a:buClr>
              <a:buFont typeface="Wingdings" panose="05000000000000000000" pitchFamily="2" charset="2"/>
              <a:buChar char="q"/>
            </a:pPr>
            <a:r>
              <a:rPr lang="ru-RU" sz="2100" b="1" i="1" dirty="0" smtClean="0">
                <a:solidFill>
                  <a:srgbClr val="0070C0"/>
                </a:solidFill>
              </a:rPr>
              <a:t> Инструментальная </a:t>
            </a:r>
            <a:r>
              <a:rPr lang="ru-RU" sz="2100" dirty="0"/>
              <a:t>погрешность - составляющая погрешности измерения, зависящая от погрешностей применяемых средств. Эти погрешности определяются качеством </a:t>
            </a:r>
            <a:r>
              <a:rPr lang="ru-RU" sz="2100" dirty="0" smtClean="0"/>
              <a:t>изготовления </a:t>
            </a:r>
            <a:r>
              <a:rPr lang="ru-RU" sz="2100" dirty="0"/>
              <a:t>самих измерительных приборов.</a:t>
            </a:r>
          </a:p>
          <a:p>
            <a:pPr algn="just">
              <a:buClr>
                <a:srgbClr val="0070C0"/>
              </a:buClr>
              <a:buFont typeface="Wingdings" panose="05000000000000000000" pitchFamily="2" charset="2"/>
              <a:buChar char="q"/>
            </a:pPr>
            <a:r>
              <a:rPr lang="ru-RU" sz="2100" b="1" i="1" dirty="0" smtClean="0">
                <a:solidFill>
                  <a:srgbClr val="0070C0"/>
                </a:solidFill>
              </a:rPr>
              <a:t> Погрешность </a:t>
            </a:r>
            <a:r>
              <a:rPr lang="ru-RU" sz="2100" b="1" i="1" dirty="0">
                <a:solidFill>
                  <a:srgbClr val="0070C0"/>
                </a:solidFill>
              </a:rPr>
              <a:t>метода измерения</a:t>
            </a:r>
            <a:r>
              <a:rPr lang="ru-RU" sz="2100" dirty="0"/>
              <a:t> - составляющая погрешности измерения, вызванная несовершенством метода измерений.</a:t>
            </a:r>
          </a:p>
          <a:p>
            <a:pPr algn="just">
              <a:buClr>
                <a:srgbClr val="0070C0"/>
              </a:buClr>
              <a:buFont typeface="Wingdings" panose="05000000000000000000" pitchFamily="2" charset="2"/>
              <a:buChar char="q"/>
            </a:pPr>
            <a:r>
              <a:rPr lang="ru-RU" sz="2100" b="1" i="1" dirty="0" smtClean="0">
                <a:solidFill>
                  <a:srgbClr val="0070C0"/>
                </a:solidFill>
              </a:rPr>
              <a:t> Погрешность </a:t>
            </a:r>
            <a:r>
              <a:rPr lang="ru-RU" sz="2100" b="1" i="1" dirty="0">
                <a:solidFill>
                  <a:srgbClr val="0070C0"/>
                </a:solidFill>
              </a:rPr>
              <a:t>настройки</a:t>
            </a:r>
            <a:r>
              <a:rPr lang="ru-RU" sz="2100" dirty="0"/>
              <a:t> - составляющая погрешности измерения, возникающая из-за несовершенства осуществления процесса настройки.</a:t>
            </a:r>
          </a:p>
          <a:p>
            <a:pPr algn="just">
              <a:buClr>
                <a:srgbClr val="0070C0"/>
              </a:buClr>
              <a:buFont typeface="Wingdings" panose="05000000000000000000" pitchFamily="2" charset="2"/>
              <a:buChar char="q"/>
            </a:pPr>
            <a:r>
              <a:rPr lang="ru-RU" sz="2100" b="1" i="1" dirty="0" smtClean="0">
                <a:solidFill>
                  <a:srgbClr val="0070C0"/>
                </a:solidFill>
              </a:rPr>
              <a:t> Погрешность </a:t>
            </a:r>
            <a:r>
              <a:rPr lang="ru-RU" sz="2100" b="1" i="1" dirty="0">
                <a:solidFill>
                  <a:srgbClr val="0070C0"/>
                </a:solidFill>
              </a:rPr>
              <a:t>отсчёта</a:t>
            </a:r>
            <a:r>
              <a:rPr lang="ru-RU" sz="2100" dirty="0">
                <a:solidFill>
                  <a:srgbClr val="0070C0"/>
                </a:solidFill>
              </a:rPr>
              <a:t> </a:t>
            </a:r>
            <a:r>
              <a:rPr lang="ru-RU" sz="2100" dirty="0"/>
              <a:t>- составляющая погрешности измерения, вызванная недостаточно точным считыванием показаний средств измерений. Погрешность возникает из-за видимого изменения относительных положений отметок шкалы вследствие перемещения глаза наблюдателя - погрешность параллакса.</a:t>
            </a:r>
          </a:p>
          <a:p>
            <a:pPr algn="just">
              <a:buClr>
                <a:srgbClr val="0070C0"/>
              </a:buClr>
              <a:buFont typeface="Wingdings" panose="05000000000000000000" pitchFamily="2" charset="2"/>
              <a:buChar char="q"/>
            </a:pPr>
            <a:r>
              <a:rPr lang="ru-RU" sz="2100" b="1" i="1" dirty="0" smtClean="0">
                <a:solidFill>
                  <a:srgbClr val="0070C0"/>
                </a:solidFill>
              </a:rPr>
              <a:t> Погрешность </a:t>
            </a:r>
            <a:r>
              <a:rPr lang="ru-RU" sz="2100" b="1" i="1" dirty="0">
                <a:solidFill>
                  <a:srgbClr val="0070C0"/>
                </a:solidFill>
              </a:rPr>
              <a:t>поверки</a:t>
            </a:r>
            <a:r>
              <a:rPr lang="ru-RU" sz="2100" dirty="0"/>
              <a:t> - составляющая погрешности измерений, являющаяся следствием несовершенства поверки средств измерений. Погрешности от измерительного усилия действуют в случае контактных измерительных приборов. При оценке влияния измерительного усилия на погрешность измерения, необходимо выделить упругие деформации установочного узла и деформации в зоне контакта измерительного наконечника с деталью.</a:t>
            </a:r>
          </a:p>
        </p:txBody>
      </p:sp>
    </p:spTree>
    <p:extLst>
      <p:ext uri="{BB962C8B-B14F-4D97-AF65-F5344CB8AC3E}">
        <p14:creationId xmlns:p14="http://schemas.microsoft.com/office/powerpoint/2010/main" val="260720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109182"/>
            <a:ext cx="10058400" cy="109182"/>
          </a:xfrm>
        </p:spPr>
        <p:txBody>
          <a:bodyPr>
            <a:normAutofit fontScale="90000"/>
          </a:bodyPr>
          <a:lstStyle/>
          <a:p>
            <a:endParaRPr lang="ru-RU" dirty="0"/>
          </a:p>
        </p:txBody>
      </p:sp>
      <p:sp>
        <p:nvSpPr>
          <p:cNvPr id="3" name="Объект 2"/>
          <p:cNvSpPr>
            <a:spLocks noGrp="1"/>
          </p:cNvSpPr>
          <p:nvPr>
            <p:ph idx="1"/>
          </p:nvPr>
        </p:nvSpPr>
        <p:spPr>
          <a:xfrm>
            <a:off x="436729" y="368489"/>
            <a:ext cx="11177515" cy="6250675"/>
          </a:xfrm>
        </p:spPr>
        <p:txBody>
          <a:bodyPr>
            <a:normAutofit fontScale="92500" lnSpcReduction="20000"/>
          </a:bodyPr>
          <a:lstStyle/>
          <a:p>
            <a:pPr marL="0" lvl="0" indent="0" algn="just">
              <a:buNone/>
            </a:pPr>
            <a:endParaRPr lang="ru-RU" sz="900" b="1" i="1" dirty="0" smtClean="0">
              <a:solidFill>
                <a:srgbClr val="0070C0"/>
              </a:solidFill>
            </a:endParaRPr>
          </a:p>
          <a:p>
            <a:pPr marL="0" lvl="0" indent="0" algn="just">
              <a:buNone/>
            </a:pPr>
            <a:r>
              <a:rPr lang="ru-RU" sz="2400" b="1" i="1" dirty="0" smtClean="0">
                <a:solidFill>
                  <a:srgbClr val="0070C0"/>
                </a:solidFill>
              </a:rPr>
              <a:t>Влияющая </a:t>
            </a:r>
            <a:r>
              <a:rPr lang="ru-RU" sz="2400" b="1" i="1" dirty="0">
                <a:solidFill>
                  <a:srgbClr val="0070C0"/>
                </a:solidFill>
              </a:rPr>
              <a:t>физическая величина</a:t>
            </a:r>
            <a:r>
              <a:rPr lang="ru-RU" sz="2400" dirty="0"/>
              <a:t> - физическая величина, не измеряемая данным средством, но оказывающая влияние на результаты измеряемой величины. Например, температура и давление окружающей среды; относительная влажность и др. отличные от нормальных значений.</a:t>
            </a:r>
          </a:p>
          <a:p>
            <a:pPr marL="0" lvl="0" indent="0" algn="just">
              <a:buNone/>
            </a:pPr>
            <a:r>
              <a:rPr lang="ru-RU" sz="2400" dirty="0" smtClean="0"/>
              <a:t>Погрешность </a:t>
            </a:r>
            <a:r>
              <a:rPr lang="ru-RU" sz="2400" dirty="0"/>
              <a:t>средства измерения, возникающая при использовании его в нормальных условиях, когда влияющие величины находятся в пределах нормальной области значений, называют </a:t>
            </a:r>
            <a:r>
              <a:rPr lang="ru-RU" sz="2400" i="1" dirty="0">
                <a:solidFill>
                  <a:srgbClr val="0070C0"/>
                </a:solidFill>
              </a:rPr>
              <a:t>основной</a:t>
            </a:r>
            <a:r>
              <a:rPr lang="ru-RU" sz="2400" dirty="0"/>
              <a:t>.</a:t>
            </a:r>
          </a:p>
          <a:p>
            <a:pPr marL="0" lvl="0" indent="0" algn="just">
              <a:buNone/>
            </a:pPr>
            <a:r>
              <a:rPr lang="ru-RU" sz="2400" dirty="0"/>
              <a:t>Если значение влияющей величины выходит за пределы нормальной области значений, появляется </a:t>
            </a:r>
            <a:r>
              <a:rPr lang="ru-RU" sz="2400" i="1" dirty="0">
                <a:solidFill>
                  <a:srgbClr val="0070C0"/>
                </a:solidFill>
              </a:rPr>
              <a:t>дополнительная погрешность</a:t>
            </a:r>
            <a:r>
              <a:rPr lang="ru-RU" sz="2400" dirty="0"/>
              <a:t>.</a:t>
            </a:r>
          </a:p>
          <a:p>
            <a:pPr marL="0" indent="0" algn="just">
              <a:buNone/>
            </a:pPr>
            <a:r>
              <a:rPr lang="ru-RU" sz="2400" dirty="0"/>
              <a:t>Нормальные условия применения средств измерений - условия их применения, при которых влияющие величины имеют, нормальные </a:t>
            </a:r>
            <a:r>
              <a:rPr lang="ru-RU" sz="2400"/>
              <a:t>значения </a:t>
            </a:r>
            <a:r>
              <a:rPr lang="ru-RU" sz="2400" smtClean="0"/>
              <a:t>или </a:t>
            </a:r>
            <a:r>
              <a:rPr lang="ru-RU" sz="2400" dirty="0"/>
              <a:t>находятся в пределах нормальной (рабочей) области значений. Нормальные условия выполнения линейных и угловых измерений и поверки регламентированы соответственно ГОСТ 8.050 и ГОСТ 8.395. </a:t>
            </a:r>
            <a:endParaRPr lang="ru-RU" sz="2400" dirty="0" smtClean="0"/>
          </a:p>
          <a:p>
            <a:pPr marL="0" indent="0">
              <a:buNone/>
            </a:pPr>
            <a:r>
              <a:rPr lang="ru-RU" sz="2400" i="1" dirty="0">
                <a:solidFill>
                  <a:srgbClr val="0070C0"/>
                </a:solidFill>
              </a:rPr>
              <a:t>Нормальная температура</a:t>
            </a:r>
            <a:r>
              <a:rPr lang="ru-RU" sz="2400" dirty="0">
                <a:solidFill>
                  <a:srgbClr val="0070C0"/>
                </a:solidFill>
              </a:rPr>
              <a:t> </a:t>
            </a:r>
            <a:r>
              <a:rPr lang="ru-RU" sz="2400" dirty="0"/>
              <a:t>при проведении измерений равна 20°C (293 K), при этом рабочая область температур составляет 20 °C ± 1°.</a:t>
            </a:r>
          </a:p>
          <a:p>
            <a:pPr marL="0" indent="0" algn="just">
              <a:buNone/>
            </a:pPr>
            <a:r>
              <a:rPr lang="ru-RU" sz="2400" b="1" i="1" dirty="0">
                <a:solidFill>
                  <a:srgbClr val="0070C0"/>
                </a:solidFill>
              </a:rPr>
              <a:t>Температурные погрешности</a:t>
            </a:r>
            <a:r>
              <a:rPr lang="ru-RU" sz="2400" dirty="0"/>
              <a:t> вызываются температурными деформациями. Они возникают из-за разности температур объекта измерения и средства измерения. Существуют два основных источника, обуславливающих погрешность от температурных деформаций: отклонение температуры воздуха от 20 °C и кратковременные колебания температуры воздуха в процессе измерения</a:t>
            </a:r>
            <a:r>
              <a:rPr lang="ru-RU" sz="2400" dirty="0" smtClean="0"/>
              <a:t>.</a:t>
            </a:r>
            <a:endParaRPr lang="ru-RU" sz="2400" dirty="0"/>
          </a:p>
        </p:txBody>
      </p:sp>
    </p:spTree>
    <p:extLst>
      <p:ext uri="{BB962C8B-B14F-4D97-AF65-F5344CB8AC3E}">
        <p14:creationId xmlns:p14="http://schemas.microsoft.com/office/powerpoint/2010/main" val="1850015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50125"/>
            <a:ext cx="10058400" cy="150125"/>
          </a:xfrm>
        </p:spPr>
        <p:txBody>
          <a:bodyPr>
            <a:normAutofit fontScale="90000"/>
          </a:bodyPr>
          <a:lstStyle/>
          <a:p>
            <a:endParaRPr lang="ru-RU" dirty="0"/>
          </a:p>
        </p:txBody>
      </p:sp>
      <p:sp>
        <p:nvSpPr>
          <p:cNvPr id="3" name="Объект 2"/>
          <p:cNvSpPr>
            <a:spLocks noGrp="1"/>
          </p:cNvSpPr>
          <p:nvPr>
            <p:ph idx="1"/>
          </p:nvPr>
        </p:nvSpPr>
        <p:spPr>
          <a:xfrm>
            <a:off x="504968" y="382137"/>
            <a:ext cx="11204812" cy="6086902"/>
          </a:xfrm>
        </p:spPr>
        <p:txBody>
          <a:bodyPr>
            <a:normAutofit lnSpcReduction="10000"/>
          </a:bodyPr>
          <a:lstStyle/>
          <a:p>
            <a:pPr marL="0" indent="0">
              <a:buNone/>
            </a:pPr>
            <a:r>
              <a:rPr lang="ru-RU" b="1" i="1" dirty="0" smtClean="0">
                <a:solidFill>
                  <a:srgbClr val="0070C0"/>
                </a:solidFill>
              </a:rPr>
              <a:t>Субъективные </a:t>
            </a:r>
            <a:r>
              <a:rPr lang="ru-RU" b="1" i="1" dirty="0">
                <a:solidFill>
                  <a:srgbClr val="0070C0"/>
                </a:solidFill>
              </a:rPr>
              <a:t>погрешности </a:t>
            </a:r>
            <a:r>
              <a:rPr lang="ru-RU" i="1" dirty="0"/>
              <a:t>- </a:t>
            </a:r>
            <a:r>
              <a:rPr lang="ru-RU" dirty="0"/>
              <a:t>погрешности, зависящие от оператора. Возможны четыре вида субъективных погрешностей:</a:t>
            </a:r>
            <a:r>
              <a:rPr lang="ru-RU" i="1" dirty="0"/>
              <a:t> </a:t>
            </a:r>
            <a:endParaRPr lang="ru-RU" i="1" dirty="0" smtClean="0"/>
          </a:p>
          <a:p>
            <a:pPr lvl="1">
              <a:buClr>
                <a:srgbClr val="0070C0"/>
              </a:buClr>
              <a:buFont typeface="Wingdings" panose="05000000000000000000" pitchFamily="2" charset="2"/>
              <a:buChar char="q"/>
            </a:pPr>
            <a:r>
              <a:rPr lang="ru-RU" sz="2000" dirty="0" smtClean="0"/>
              <a:t> погрешность </a:t>
            </a:r>
            <a:r>
              <a:rPr lang="ru-RU" sz="2000" dirty="0"/>
              <a:t>отсчитывания; </a:t>
            </a:r>
            <a:endParaRPr lang="ru-RU" sz="2000" dirty="0" smtClean="0"/>
          </a:p>
          <a:p>
            <a:pPr lvl="1">
              <a:buClr>
                <a:srgbClr val="0070C0"/>
              </a:buClr>
              <a:buFont typeface="Wingdings" panose="05000000000000000000" pitchFamily="2" charset="2"/>
              <a:buChar char="q"/>
            </a:pPr>
            <a:r>
              <a:rPr lang="ru-RU" sz="2000" dirty="0" smtClean="0"/>
              <a:t> погрешность </a:t>
            </a:r>
            <a:r>
              <a:rPr lang="ru-RU" sz="2000" dirty="0"/>
              <a:t>присутствия (проявляется в виде влияния теплоизлучения оператора на температуру окружающей среды, а тем самым и на измерительное средство); </a:t>
            </a:r>
            <a:endParaRPr lang="ru-RU" sz="2000" dirty="0" smtClean="0"/>
          </a:p>
          <a:p>
            <a:pPr lvl="1">
              <a:buClr>
                <a:srgbClr val="0070C0"/>
              </a:buClr>
              <a:buFont typeface="Wingdings" panose="05000000000000000000" pitchFamily="2" charset="2"/>
              <a:buChar char="q"/>
            </a:pPr>
            <a:r>
              <a:rPr lang="ru-RU" sz="2000" dirty="0" smtClean="0"/>
              <a:t> погрешность </a:t>
            </a:r>
            <a:r>
              <a:rPr lang="ru-RU" sz="2000" dirty="0"/>
              <a:t>действия (вносится оператором при настройке прибора); </a:t>
            </a:r>
            <a:endParaRPr lang="ru-RU" sz="2000" dirty="0" smtClean="0"/>
          </a:p>
          <a:p>
            <a:pPr lvl="1">
              <a:buClr>
                <a:srgbClr val="0070C0"/>
              </a:buClr>
              <a:buFont typeface="Wingdings" panose="05000000000000000000" pitchFamily="2" charset="2"/>
              <a:buChar char="q"/>
            </a:pPr>
            <a:r>
              <a:rPr lang="ru-RU" sz="2000" dirty="0" smtClean="0"/>
              <a:t> профессиональные </a:t>
            </a:r>
            <a:r>
              <a:rPr lang="ru-RU" sz="2000" dirty="0"/>
              <a:t>погрешности (связаны с квалификацией оператора, с отношением его к процессу измерения).</a:t>
            </a:r>
          </a:p>
          <a:p>
            <a:pPr marL="0" lvl="0" indent="0">
              <a:buNone/>
            </a:pPr>
            <a:r>
              <a:rPr lang="ru-RU" b="1" i="1" dirty="0">
                <a:solidFill>
                  <a:srgbClr val="0070C0"/>
                </a:solidFill>
              </a:rPr>
              <a:t>Результат наблюдения</a:t>
            </a:r>
            <a:r>
              <a:rPr lang="ru-RU" dirty="0"/>
              <a:t> - значение величины, полученное при отдельном наблюдении.</a:t>
            </a:r>
          </a:p>
          <a:p>
            <a:pPr marL="0" lvl="0" indent="0">
              <a:buNone/>
            </a:pPr>
            <a:r>
              <a:rPr lang="ru-RU" b="1" i="1" dirty="0">
                <a:solidFill>
                  <a:srgbClr val="0070C0"/>
                </a:solidFill>
              </a:rPr>
              <a:t>Результат измерения </a:t>
            </a:r>
            <a:r>
              <a:rPr lang="ru-RU" b="1" dirty="0">
                <a:solidFill>
                  <a:srgbClr val="0070C0"/>
                </a:solidFill>
              </a:rPr>
              <a:t>- </a:t>
            </a:r>
            <a:r>
              <a:rPr lang="ru-RU" dirty="0"/>
              <a:t>значение величины, найденное в процессе измерения, после обработки результатов наблюдения.</a:t>
            </a:r>
          </a:p>
          <a:p>
            <a:pPr marL="0" lvl="0" indent="0">
              <a:buNone/>
            </a:pPr>
            <a:r>
              <a:rPr lang="ru-RU" b="1" i="1" dirty="0">
                <a:solidFill>
                  <a:srgbClr val="0070C0"/>
                </a:solidFill>
              </a:rPr>
              <a:t>Стабильность средства измерений</a:t>
            </a:r>
            <a:r>
              <a:rPr lang="ru-RU" dirty="0"/>
              <a:t> - качественная характеристика средства измерений, отражающая неизменность во времени его метрологических свойств</a:t>
            </a:r>
            <a:r>
              <a:rPr lang="ru-RU" dirty="0" smtClean="0"/>
              <a:t>. В </a:t>
            </a:r>
            <a:r>
              <a:rPr lang="ru-RU" dirty="0"/>
              <a:t>качестве количественной оценки стабильности служит </a:t>
            </a:r>
            <a:r>
              <a:rPr lang="ru-RU" i="1" dirty="0">
                <a:solidFill>
                  <a:srgbClr val="0070C0"/>
                </a:solidFill>
              </a:rPr>
              <a:t>нестабильность</a:t>
            </a:r>
            <a:r>
              <a:rPr lang="ru-RU" dirty="0"/>
              <a:t> средства измерений или </a:t>
            </a:r>
            <a:r>
              <a:rPr lang="ru-RU" i="1" dirty="0">
                <a:solidFill>
                  <a:srgbClr val="0070C0"/>
                </a:solidFill>
              </a:rPr>
              <a:t>вариация его показаний</a:t>
            </a:r>
            <a:r>
              <a:rPr lang="ru-RU" dirty="0"/>
              <a:t>. </a:t>
            </a:r>
            <a:endParaRPr lang="ru-RU" dirty="0" smtClean="0"/>
          </a:p>
          <a:p>
            <a:pPr marL="0" lvl="0" indent="0">
              <a:buNone/>
            </a:pPr>
            <a:r>
              <a:rPr lang="ru-RU" sz="2400" b="1" dirty="0" smtClean="0">
                <a:solidFill>
                  <a:srgbClr val="C00000"/>
                </a:solidFill>
              </a:rPr>
              <a:t>Б.</a:t>
            </a:r>
            <a:r>
              <a:rPr lang="ru-RU" sz="2400" b="1" dirty="0" smtClean="0">
                <a:solidFill>
                  <a:srgbClr val="0070C0"/>
                </a:solidFill>
              </a:rPr>
              <a:t> Достоверность </a:t>
            </a:r>
            <a:r>
              <a:rPr lang="ru-RU" sz="2400" b="1" dirty="0">
                <a:solidFill>
                  <a:srgbClr val="0070C0"/>
                </a:solidFill>
              </a:rPr>
              <a:t>измерений</a:t>
            </a:r>
            <a:r>
              <a:rPr lang="ru-RU" dirty="0"/>
              <a:t>, характеризует степень доверия к результатам измерений. Достоверность оценки погрешностей определяют на основе законов теории вероятностей и математической статистики. Это дает возможность для каждого конкретного случая выбирать средства и методы измерений, обеспечивающие получение результата, погрешности которого не превышают заданных границ с необходимой достоверностью.</a:t>
            </a:r>
          </a:p>
          <a:p>
            <a:pPr marL="0" lvl="0" indent="0">
              <a:buNone/>
            </a:pPr>
            <a:endParaRPr lang="ru-RU" dirty="0"/>
          </a:p>
        </p:txBody>
      </p:sp>
    </p:spTree>
    <p:extLst>
      <p:ext uri="{BB962C8B-B14F-4D97-AF65-F5344CB8AC3E}">
        <p14:creationId xmlns:p14="http://schemas.microsoft.com/office/powerpoint/2010/main" val="66053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50125"/>
            <a:ext cx="10058400" cy="45719"/>
          </a:xfrm>
        </p:spPr>
        <p:txBody>
          <a:bodyPr>
            <a:normAutofit fontScale="90000"/>
          </a:bodyPr>
          <a:lstStyle/>
          <a:p>
            <a:endParaRPr lang="ru-RU" dirty="0"/>
          </a:p>
        </p:txBody>
      </p:sp>
      <p:sp>
        <p:nvSpPr>
          <p:cNvPr id="3" name="Объект 2"/>
          <p:cNvSpPr>
            <a:spLocks noGrp="1"/>
          </p:cNvSpPr>
          <p:nvPr>
            <p:ph idx="1"/>
          </p:nvPr>
        </p:nvSpPr>
        <p:spPr>
          <a:xfrm>
            <a:off x="545910" y="409433"/>
            <a:ext cx="11136573" cy="6059606"/>
          </a:xfrm>
        </p:spPr>
        <p:txBody>
          <a:bodyPr>
            <a:normAutofit fontScale="92500" lnSpcReduction="20000"/>
          </a:bodyPr>
          <a:lstStyle/>
          <a:p>
            <a:pPr marL="0" indent="0" algn="just">
              <a:buNone/>
            </a:pPr>
            <a:endParaRPr lang="ru-RU" sz="2400" b="1" dirty="0" smtClean="0">
              <a:solidFill>
                <a:srgbClr val="C00000"/>
              </a:solidFill>
            </a:endParaRPr>
          </a:p>
          <a:p>
            <a:pPr marL="0" indent="0" algn="just">
              <a:buNone/>
            </a:pPr>
            <a:r>
              <a:rPr lang="ru-RU" sz="2600" b="1" dirty="0" smtClean="0">
                <a:solidFill>
                  <a:srgbClr val="C00000"/>
                </a:solidFill>
              </a:rPr>
              <a:t>В. </a:t>
            </a:r>
            <a:r>
              <a:rPr lang="ru-RU" sz="2600" b="1" dirty="0" smtClean="0">
                <a:solidFill>
                  <a:srgbClr val="0070C0"/>
                </a:solidFill>
              </a:rPr>
              <a:t>Правильность</a:t>
            </a:r>
            <a:r>
              <a:rPr lang="ru-RU" sz="2600" dirty="0" smtClean="0"/>
              <a:t> </a:t>
            </a:r>
            <a:r>
              <a:rPr lang="ru-RU" sz="2600" dirty="0"/>
              <a:t>измерений - это качество измерений, отражающее близость к нулю систематических погрешностей в результатах измерений.</a:t>
            </a:r>
          </a:p>
          <a:p>
            <a:pPr marL="0" lvl="0" indent="0" algn="just">
              <a:buNone/>
            </a:pPr>
            <a:r>
              <a:rPr lang="ru-RU" sz="2600" b="1" dirty="0" smtClean="0">
                <a:solidFill>
                  <a:srgbClr val="C00000"/>
                </a:solidFill>
              </a:rPr>
              <a:t>Г.</a:t>
            </a:r>
            <a:r>
              <a:rPr lang="ru-RU" sz="2600" b="1" i="1" dirty="0" smtClean="0">
                <a:solidFill>
                  <a:srgbClr val="C00000"/>
                </a:solidFill>
              </a:rPr>
              <a:t>  </a:t>
            </a:r>
            <a:r>
              <a:rPr lang="ru-RU" sz="2600" b="1" dirty="0" smtClean="0">
                <a:solidFill>
                  <a:srgbClr val="0070C0"/>
                </a:solidFill>
              </a:rPr>
              <a:t>Сходимость</a:t>
            </a:r>
            <a:r>
              <a:rPr lang="ru-RU" sz="2600" dirty="0"/>
              <a:t> - это качество измерений, отражающее близость друг к другу результатов измерений одного и того же параметра, выполненных повторно одними и теми же средствами одним и тем же методом в одинаковых условиях и с одинаковой тщательностью.</a:t>
            </a:r>
          </a:p>
          <a:p>
            <a:pPr marL="0" lvl="0" indent="0" algn="just">
              <a:buNone/>
            </a:pPr>
            <a:r>
              <a:rPr lang="ru-RU" sz="2600" b="1" dirty="0" smtClean="0">
                <a:solidFill>
                  <a:srgbClr val="C00000"/>
                </a:solidFill>
              </a:rPr>
              <a:t>Д.</a:t>
            </a:r>
            <a:r>
              <a:rPr lang="ru-RU" sz="2600" i="1" dirty="0" smtClean="0"/>
              <a:t>  </a:t>
            </a:r>
            <a:r>
              <a:rPr lang="ru-RU" sz="2600" b="1" dirty="0" smtClean="0">
                <a:solidFill>
                  <a:srgbClr val="0070C0"/>
                </a:solidFill>
              </a:rPr>
              <a:t>Воспроизводимость</a:t>
            </a:r>
            <a:r>
              <a:rPr lang="ru-RU" sz="2600" dirty="0"/>
              <a:t> - это качество измерений, отражающее близость друг к другу результатов измерений, выполняемых в различных условиях (в различное время, в различных местах, различными методами и средствами</a:t>
            </a:r>
            <a:r>
              <a:rPr lang="ru-RU" sz="2600" dirty="0" smtClean="0"/>
              <a:t>).</a:t>
            </a:r>
          </a:p>
          <a:p>
            <a:pPr marL="0" lvl="0" indent="0" algn="just">
              <a:buNone/>
            </a:pPr>
            <a:endParaRPr lang="ru-RU" sz="1500" dirty="0" smtClean="0"/>
          </a:p>
          <a:p>
            <a:pPr marL="0" lvl="0" indent="0" algn="just">
              <a:buClr>
                <a:srgbClr val="D34817">
                  <a:lumMod val="75000"/>
                </a:srgbClr>
              </a:buClr>
              <a:buNone/>
            </a:pPr>
            <a:r>
              <a:rPr lang="ru-RU" dirty="0">
                <a:solidFill>
                  <a:schemeClr val="bg1"/>
                </a:solidFill>
              </a:rPr>
              <a:t>В метрологии используется понятие "</a:t>
            </a:r>
            <a:r>
              <a:rPr lang="ru-RU" i="1" dirty="0">
                <a:solidFill>
                  <a:schemeClr val="bg1"/>
                </a:solidFill>
              </a:rPr>
              <a:t>класс точности</a:t>
            </a:r>
            <a:r>
              <a:rPr lang="ru-RU" dirty="0">
                <a:solidFill>
                  <a:schemeClr val="bg1"/>
                </a:solidFill>
              </a:rPr>
              <a:t>" прибора или меры. Класс точности средства измерений (ГОСТ 8.401-80) является обобщенной характеристикой средства намерений, определяемой пределами основных и дополнительных погрешностей, а также другими свойствами, влияющими на точность, значения которых устанавливаются в стандартах на отдельные виды средств измерения.</a:t>
            </a:r>
          </a:p>
          <a:p>
            <a:pPr marL="0" lvl="0" indent="0" algn="just">
              <a:buClr>
                <a:srgbClr val="D34817">
                  <a:lumMod val="75000"/>
                </a:srgbClr>
              </a:buClr>
              <a:buNone/>
            </a:pPr>
            <a:r>
              <a:rPr lang="ru-RU" dirty="0">
                <a:solidFill>
                  <a:schemeClr val="bg1"/>
                </a:solidFill>
              </a:rPr>
              <a:t>Класс точности характеризует свойства средства измерения, но не является показателем точности выполненных измерений, поскольку при определении погрешности измерения необходимо учитывать погрешности метода, настройки и др.</a:t>
            </a:r>
          </a:p>
          <a:p>
            <a:pPr marL="0" lvl="0" indent="0" algn="just">
              <a:buClr>
                <a:srgbClr val="D34817">
                  <a:lumMod val="75000"/>
                </a:srgbClr>
              </a:buClr>
              <a:buNone/>
            </a:pPr>
            <a:r>
              <a:rPr lang="ru-RU" dirty="0">
                <a:solidFill>
                  <a:schemeClr val="bg1"/>
                </a:solidFill>
              </a:rPr>
              <a:t>В зависимости от точности приборы разделяются на классы: первый, второй и т.д. Допускаемые погрешности для разных типов приборов регламентируются государственными стандартами. </a:t>
            </a:r>
          </a:p>
        </p:txBody>
      </p:sp>
    </p:spTree>
    <p:extLst>
      <p:ext uri="{BB962C8B-B14F-4D97-AF65-F5344CB8AC3E}">
        <p14:creationId xmlns:p14="http://schemas.microsoft.com/office/powerpoint/2010/main" val="77953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50125"/>
            <a:ext cx="10058400" cy="54591"/>
          </a:xfrm>
        </p:spPr>
        <p:txBody>
          <a:bodyPr>
            <a:normAutofit fontScale="90000"/>
          </a:bodyPr>
          <a:lstStyle/>
          <a:p>
            <a:endParaRPr lang="ru-RU" dirty="0"/>
          </a:p>
        </p:txBody>
      </p:sp>
      <p:sp>
        <p:nvSpPr>
          <p:cNvPr id="3" name="Объект 2"/>
          <p:cNvSpPr>
            <a:spLocks noGrp="1"/>
          </p:cNvSpPr>
          <p:nvPr>
            <p:ph idx="1"/>
          </p:nvPr>
        </p:nvSpPr>
        <p:spPr>
          <a:xfrm>
            <a:off x="532263" y="286603"/>
            <a:ext cx="11081982" cy="5885597"/>
          </a:xfrm>
        </p:spPr>
        <p:txBody>
          <a:bodyPr>
            <a:normAutofit lnSpcReduction="10000"/>
          </a:bodyPr>
          <a:lstStyle/>
          <a:p>
            <a:pPr marL="0" indent="0">
              <a:buNone/>
            </a:pPr>
            <a:r>
              <a:rPr lang="ru-RU" sz="2600" b="1" dirty="0" smtClean="0">
                <a:solidFill>
                  <a:srgbClr val="0070C0"/>
                </a:solidFill>
              </a:rPr>
              <a:t>   4.1</a:t>
            </a:r>
            <a:r>
              <a:rPr lang="ru-RU" sz="2600" b="1" dirty="0">
                <a:solidFill>
                  <a:srgbClr val="0070C0"/>
                </a:solidFill>
              </a:rPr>
              <a:t>. </a:t>
            </a:r>
            <a:r>
              <a:rPr lang="ru-RU" sz="2600" b="1" dirty="0" smtClean="0">
                <a:solidFill>
                  <a:srgbClr val="0070C0"/>
                </a:solidFill>
              </a:rPr>
              <a:t>Эталоны</a:t>
            </a:r>
          </a:p>
          <a:p>
            <a:pPr marL="0" indent="0">
              <a:buNone/>
            </a:pPr>
            <a:endParaRPr lang="ru-RU" sz="1000" dirty="0">
              <a:solidFill>
                <a:srgbClr val="0070C0"/>
              </a:solidFill>
            </a:endParaRPr>
          </a:p>
          <a:p>
            <a:pPr marL="0" indent="0">
              <a:buNone/>
            </a:pPr>
            <a:r>
              <a:rPr lang="ru-RU" dirty="0"/>
              <a:t>Средства измерения высшей точности - эталоны делятся на несколько </a:t>
            </a:r>
            <a:r>
              <a:rPr lang="ru-RU" dirty="0" smtClean="0"/>
              <a:t>категорий (ГОСТ 8.057 </a:t>
            </a:r>
            <a:r>
              <a:rPr lang="en-US" dirty="0" smtClean="0"/>
              <a:t>“</a:t>
            </a:r>
            <a:r>
              <a:rPr lang="ru-RU" dirty="0" smtClean="0"/>
              <a:t>ГСИ. Эталоны единиц физических величин. Основные положении</a:t>
            </a:r>
            <a:r>
              <a:rPr lang="en-US" dirty="0" smtClean="0"/>
              <a:t>”</a:t>
            </a:r>
            <a:r>
              <a:rPr lang="ru-RU" dirty="0" smtClean="0"/>
              <a:t>.</a:t>
            </a:r>
            <a:endParaRPr lang="ru-RU" dirty="0"/>
          </a:p>
          <a:p>
            <a:pPr marL="0" indent="0" algn="just">
              <a:buNone/>
            </a:pPr>
            <a:r>
              <a:rPr lang="ru-RU" dirty="0"/>
              <a:t>Эталон, воспроизводящий единицу с наивысшей в стране точностью, называется </a:t>
            </a:r>
            <a:r>
              <a:rPr lang="ru-RU" b="1" i="1" dirty="0">
                <a:solidFill>
                  <a:srgbClr val="0070C0"/>
                </a:solidFill>
              </a:rPr>
              <a:t>государственным первичным эталоном</a:t>
            </a:r>
            <a:r>
              <a:rPr lang="ru-RU" b="1" i="1" dirty="0"/>
              <a:t>.</a:t>
            </a:r>
            <a:r>
              <a:rPr lang="ru-RU" dirty="0"/>
              <a:t> Эталон единицы физической величины воспроизводят с практически наивысшей достижимой точностью </a:t>
            </a:r>
            <a:r>
              <a:rPr lang="ru-RU" dirty="0" smtClean="0"/>
              <a:t>на </a:t>
            </a:r>
            <a:r>
              <a:rPr lang="ru-RU" dirty="0"/>
              <a:t>основе физических принципов на специальных установках.</a:t>
            </a:r>
          </a:p>
          <a:p>
            <a:pPr marL="0" lvl="0" indent="0" algn="just">
              <a:buNone/>
            </a:pPr>
            <a:r>
              <a:rPr lang="ru-RU" dirty="0"/>
              <a:t>В 1983 году на XVII Генеральной конференции мер и весов в качестве эталона единицы длины</a:t>
            </a:r>
            <a:r>
              <a:rPr lang="ru-RU" i="1" dirty="0"/>
              <a:t> </a:t>
            </a:r>
            <a:r>
              <a:rPr lang="ru-RU" dirty="0"/>
              <a:t>утвержден</a:t>
            </a:r>
            <a:r>
              <a:rPr lang="ru-RU" i="1" dirty="0"/>
              <a:t> </a:t>
            </a:r>
            <a:r>
              <a:rPr lang="ru-RU" b="1" i="1" dirty="0">
                <a:solidFill>
                  <a:srgbClr val="0070C0"/>
                </a:solidFill>
              </a:rPr>
              <a:t>метр </a:t>
            </a:r>
            <a:r>
              <a:rPr lang="ru-RU" dirty="0"/>
              <a:t>- длина пути, проходимого светом в вакууме за </a:t>
            </a:r>
            <a:r>
              <a:rPr lang="ru-RU" dirty="0" smtClean="0"/>
              <a:t>1/299 792 458 </a:t>
            </a:r>
            <a:r>
              <a:rPr lang="ru-RU" dirty="0"/>
              <a:t>долю секунды</a:t>
            </a:r>
            <a:r>
              <a:rPr lang="ru-RU" b="1" i="1" dirty="0"/>
              <a:t>.</a:t>
            </a:r>
            <a:r>
              <a:rPr lang="ru-RU" b="1" dirty="0"/>
              <a:t> </a:t>
            </a:r>
            <a:r>
              <a:rPr lang="ru-RU" dirty="0"/>
              <a:t>Ранее эталоном метра был метр равный 1 650 763,73 длин световых волн в вакууме излучения, соответствующего переходу между уровнями 2р10 и 5d5 атома криптона 86.</a:t>
            </a:r>
          </a:p>
          <a:p>
            <a:pPr marL="0" lvl="0" indent="0" algn="just">
              <a:buNone/>
            </a:pPr>
            <a:r>
              <a:rPr lang="ru-RU" dirty="0"/>
              <a:t>За эталон времени принята </a:t>
            </a:r>
            <a:r>
              <a:rPr lang="ru-RU" b="1" i="1" dirty="0">
                <a:solidFill>
                  <a:srgbClr val="0070C0"/>
                </a:solidFill>
              </a:rPr>
              <a:t>секунда</a:t>
            </a:r>
            <a:r>
              <a:rPr lang="ru-RU" i="1" dirty="0"/>
              <a:t>, </a:t>
            </a:r>
            <a:r>
              <a:rPr lang="ru-RU" dirty="0"/>
              <a:t>равная </a:t>
            </a:r>
            <a:r>
              <a:rPr lang="ru-RU" dirty="0" smtClean="0"/>
              <a:t>9 192 631 770 </a:t>
            </a:r>
            <a:r>
              <a:rPr lang="ru-RU" dirty="0"/>
              <a:t>периодам излучения, соответствующего переходу между двумя сверхтонкими уровнями основного состояния атома цезия-133.</a:t>
            </a:r>
          </a:p>
          <a:p>
            <a:pPr marL="0" lvl="0" indent="0" algn="just">
              <a:buNone/>
            </a:pPr>
            <a:r>
              <a:rPr lang="ru-RU" dirty="0"/>
              <a:t>Эталон единицы массы</a:t>
            </a:r>
            <a:r>
              <a:rPr lang="ru-RU" i="1" dirty="0"/>
              <a:t> </a:t>
            </a:r>
            <a:r>
              <a:rPr lang="ru-RU" b="1" i="1" dirty="0" smtClean="0">
                <a:solidFill>
                  <a:srgbClr val="0070C0"/>
                </a:solidFill>
              </a:rPr>
              <a:t>1 кг</a:t>
            </a:r>
            <a:r>
              <a:rPr lang="ru-RU" dirty="0" smtClean="0"/>
              <a:t> </a:t>
            </a:r>
            <a:r>
              <a:rPr lang="ru-RU" dirty="0"/>
              <a:t>представляет собой цилиндр из сплава платины (90 %) и иридия (10 </a:t>
            </a:r>
            <a:r>
              <a:rPr lang="ru-RU" dirty="0" smtClean="0"/>
              <a:t>%), </a:t>
            </a:r>
            <a:r>
              <a:rPr lang="ru-RU" dirty="0"/>
              <a:t> у которого диаметр и высота примерно одинаковы (около 30 мм).</a:t>
            </a:r>
          </a:p>
          <a:p>
            <a:pPr marL="0" lvl="0" indent="0" algn="just">
              <a:buNone/>
            </a:pPr>
            <a:r>
              <a:rPr lang="ru-RU" dirty="0"/>
              <a:t>За единицу количества вещества принят </a:t>
            </a:r>
            <a:r>
              <a:rPr lang="ru-RU" b="1" dirty="0">
                <a:solidFill>
                  <a:srgbClr val="0070C0"/>
                </a:solidFill>
              </a:rPr>
              <a:t>моль</a:t>
            </a:r>
            <a:r>
              <a:rPr lang="ru-RU" dirty="0"/>
              <a:t> - количество вещества системы, содержащей столько же структурных элементов частиц, сколько атомов содержится в </a:t>
            </a:r>
            <a:r>
              <a:rPr lang="ru-RU" dirty="0" smtClean="0"/>
              <a:t>12,0 </a:t>
            </a:r>
            <a:r>
              <a:rPr lang="ru-RU" dirty="0"/>
              <a:t>г углерода-12.</a:t>
            </a:r>
          </a:p>
          <a:p>
            <a:endParaRPr lang="ru-RU" dirty="0"/>
          </a:p>
        </p:txBody>
      </p:sp>
    </p:spTree>
    <p:extLst>
      <p:ext uri="{BB962C8B-B14F-4D97-AF65-F5344CB8AC3E}">
        <p14:creationId xmlns:p14="http://schemas.microsoft.com/office/powerpoint/2010/main" val="2567116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232012"/>
            <a:ext cx="10058400" cy="54591"/>
          </a:xfrm>
        </p:spPr>
        <p:txBody>
          <a:bodyPr>
            <a:normAutofit fontScale="90000"/>
          </a:bodyPr>
          <a:lstStyle/>
          <a:p>
            <a:endParaRPr lang="ru-RU" dirty="0"/>
          </a:p>
        </p:txBody>
      </p:sp>
      <p:sp>
        <p:nvSpPr>
          <p:cNvPr id="3" name="Объект 2"/>
          <p:cNvSpPr>
            <a:spLocks noGrp="1"/>
          </p:cNvSpPr>
          <p:nvPr>
            <p:ph idx="1"/>
          </p:nvPr>
        </p:nvSpPr>
        <p:spPr>
          <a:xfrm>
            <a:off x="395785" y="259307"/>
            <a:ext cx="11436824" cy="6182436"/>
          </a:xfrm>
        </p:spPr>
        <p:txBody>
          <a:bodyPr>
            <a:noAutofit/>
          </a:bodyPr>
          <a:lstStyle/>
          <a:p>
            <a:pPr marL="0" lvl="0" indent="0" algn="just">
              <a:lnSpc>
                <a:spcPct val="100000"/>
              </a:lnSpc>
              <a:buNone/>
            </a:pPr>
            <a:r>
              <a:rPr lang="ru-RU" dirty="0"/>
              <a:t>В качестве эталона единицы силы света принята </a:t>
            </a:r>
            <a:r>
              <a:rPr lang="ru-RU" b="1" i="1" dirty="0" smtClean="0">
                <a:solidFill>
                  <a:srgbClr val="0070C0"/>
                </a:solidFill>
              </a:rPr>
              <a:t>кандела </a:t>
            </a:r>
            <a:r>
              <a:rPr lang="ru-RU" dirty="0"/>
              <a:t>- сила света в заданном направлении источника, испускающего монохроматическое излучение частотой 540•10 в 12-ой степени Гц, энергетическая сила света которого в этом направлении составляет 1/683 B/</a:t>
            </a:r>
            <a:r>
              <a:rPr lang="ru-RU" dirty="0" err="1"/>
              <a:t>cp</a:t>
            </a:r>
            <a:r>
              <a:rPr lang="ru-RU" dirty="0"/>
              <a:t>.</a:t>
            </a:r>
          </a:p>
          <a:p>
            <a:pPr marL="0" lvl="0" indent="0" algn="just">
              <a:lnSpc>
                <a:spcPct val="100000"/>
              </a:lnSpc>
              <a:buNone/>
            </a:pPr>
            <a:r>
              <a:rPr lang="ru-RU" dirty="0"/>
              <a:t>В качестве эталона единицы силы тока принят </a:t>
            </a:r>
            <a:r>
              <a:rPr lang="ru-RU" b="1" dirty="0">
                <a:solidFill>
                  <a:srgbClr val="0070C0"/>
                </a:solidFill>
              </a:rPr>
              <a:t>ампер</a:t>
            </a:r>
            <a:r>
              <a:rPr lang="ru-RU" dirty="0"/>
              <a:t> - сила неизменяющегося во времени электрического тока, который, протекая с вакууме по двум параллельным прямолинейным проводникам бесконечной длины и ничтожно малой площади кругового поперечного сечения, расположенным один от другого на расстоянии 1 м, создает на каждом участке проводника длиной 1 м силу взаимодействия 2•10 в минус 7-ой степени Н.</a:t>
            </a:r>
          </a:p>
          <a:p>
            <a:pPr marL="0" lvl="0" indent="0" algn="just">
              <a:lnSpc>
                <a:spcPct val="100000"/>
              </a:lnSpc>
              <a:buNone/>
            </a:pPr>
            <a:r>
              <a:rPr lang="ru-RU" dirty="0"/>
              <a:t>Эталон термодинамической температуры </a:t>
            </a:r>
            <a:r>
              <a:rPr lang="ru-RU" dirty="0" smtClean="0"/>
              <a:t> </a:t>
            </a:r>
            <a:r>
              <a:rPr lang="ru-RU" b="1" dirty="0" smtClean="0">
                <a:solidFill>
                  <a:srgbClr val="0070C0"/>
                </a:solidFill>
              </a:rPr>
              <a:t>кельвин</a:t>
            </a:r>
            <a:r>
              <a:rPr lang="ru-RU" dirty="0"/>
              <a:t> </a:t>
            </a:r>
            <a:r>
              <a:rPr lang="ru-RU" dirty="0" smtClean="0"/>
              <a:t>- составляет </a:t>
            </a:r>
            <a:r>
              <a:rPr lang="ru-RU" dirty="0"/>
              <a:t>1/273,16 часть термодинамической температуры тройной точки воды.</a:t>
            </a:r>
          </a:p>
          <a:p>
            <a:pPr marL="0" indent="0" algn="just">
              <a:lnSpc>
                <a:spcPct val="100000"/>
              </a:lnSpc>
              <a:buNone/>
            </a:pPr>
            <a:r>
              <a:rPr lang="ru-RU" dirty="0" smtClean="0"/>
              <a:t>Если </a:t>
            </a:r>
            <a:r>
              <a:rPr lang="ru-RU" dirty="0"/>
              <a:t>прямая передача размера единицы от существующих эталонов с требуемой точностью технически неосуществима в виду особых условий, то для её воспроизведения единицы создаются </a:t>
            </a:r>
            <a:r>
              <a:rPr lang="ru-RU" b="1" i="1" dirty="0">
                <a:solidFill>
                  <a:srgbClr val="0070C0"/>
                </a:solidFill>
              </a:rPr>
              <a:t>специальные эталоны</a:t>
            </a:r>
            <a:r>
              <a:rPr lang="ru-RU" i="1" dirty="0"/>
              <a:t>. </a:t>
            </a:r>
            <a:r>
              <a:rPr lang="ru-RU" dirty="0"/>
              <a:t>Такими условиями могут быть: повышенное или пониженное давление; высокая влажность; измерения на предельных границах диапазона значений, измеряемой величины.</a:t>
            </a:r>
          </a:p>
          <a:p>
            <a:pPr marL="0" indent="0" algn="just">
              <a:lnSpc>
                <a:spcPct val="100000"/>
              </a:lnSpc>
              <a:buNone/>
            </a:pPr>
            <a:r>
              <a:rPr lang="ru-RU" dirty="0"/>
              <a:t>В метрологической практике широко используются </a:t>
            </a:r>
            <a:r>
              <a:rPr lang="ru-RU" b="1" i="1" dirty="0">
                <a:solidFill>
                  <a:srgbClr val="0070C0"/>
                </a:solidFill>
              </a:rPr>
              <a:t>вторичные эталоны, рабочие эталоны и эталоны-копии.</a:t>
            </a:r>
            <a:r>
              <a:rPr lang="ru-RU" i="1" dirty="0"/>
              <a:t> </a:t>
            </a:r>
            <a:r>
              <a:rPr lang="ru-RU" dirty="0"/>
              <a:t>Эти эталоны создаются и утверждаются в тех случаях, когда это необходимо для организации поверочных работ, а также для обеспечения сохранности и наименьшего износа государственного первичного эталона</a:t>
            </a:r>
            <a:r>
              <a:rPr lang="ru-RU" dirty="0" smtClean="0"/>
              <a:t>.</a:t>
            </a:r>
            <a:endParaRPr lang="ru-RU" dirty="0"/>
          </a:p>
        </p:txBody>
      </p:sp>
    </p:spTree>
    <p:extLst>
      <p:ext uri="{BB962C8B-B14F-4D97-AF65-F5344CB8AC3E}">
        <p14:creationId xmlns:p14="http://schemas.microsoft.com/office/powerpoint/2010/main" val="338047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182197"/>
            <a:ext cx="10058400" cy="45719"/>
          </a:xfrm>
        </p:spPr>
        <p:txBody>
          <a:bodyPr>
            <a:normAutofit fontScale="90000"/>
          </a:bodyPr>
          <a:lstStyle/>
          <a:p>
            <a:endParaRPr lang="ru-RU"/>
          </a:p>
        </p:txBody>
      </p:sp>
      <p:sp>
        <p:nvSpPr>
          <p:cNvPr id="3" name="Объект 2"/>
          <p:cNvSpPr>
            <a:spLocks noGrp="1"/>
          </p:cNvSpPr>
          <p:nvPr>
            <p:ph idx="1"/>
          </p:nvPr>
        </p:nvSpPr>
        <p:spPr>
          <a:xfrm>
            <a:off x="627797" y="218363"/>
            <a:ext cx="10890913" cy="6346209"/>
          </a:xfrm>
        </p:spPr>
        <p:txBody>
          <a:bodyPr>
            <a:normAutofit lnSpcReduction="10000"/>
          </a:bodyPr>
          <a:lstStyle/>
          <a:p>
            <a:pPr marL="0" indent="0">
              <a:buNone/>
            </a:pPr>
            <a:endParaRPr lang="ru-RU" sz="2400" dirty="0" smtClean="0"/>
          </a:p>
          <a:p>
            <a:pPr marL="0" indent="0">
              <a:buNone/>
            </a:pPr>
            <a:r>
              <a:rPr lang="ru-RU" sz="2400" dirty="0" smtClean="0"/>
              <a:t>Существуют </a:t>
            </a:r>
            <a:r>
              <a:rPr lang="ru-RU" sz="2400" dirty="0"/>
              <a:t>также следующие </a:t>
            </a:r>
            <a:r>
              <a:rPr lang="ru-RU" sz="2400" b="1" u="sng" dirty="0"/>
              <a:t>категории эталонов</a:t>
            </a:r>
            <a:r>
              <a:rPr lang="ru-RU" sz="2400" dirty="0"/>
              <a:t>:</a:t>
            </a:r>
          </a:p>
          <a:p>
            <a:pPr lvl="0">
              <a:buClr>
                <a:srgbClr val="0070C0"/>
              </a:buClr>
              <a:buFont typeface="Wingdings" panose="05000000000000000000" pitchFamily="2" charset="2"/>
              <a:buChar char="q"/>
            </a:pPr>
            <a:r>
              <a:rPr lang="ru-RU" sz="2400" b="1" i="1" dirty="0" smtClean="0">
                <a:solidFill>
                  <a:srgbClr val="0070C0"/>
                </a:solidFill>
              </a:rPr>
              <a:t> эталон </a:t>
            </a:r>
            <a:r>
              <a:rPr lang="ru-RU" sz="2400" b="1" i="1" dirty="0">
                <a:solidFill>
                  <a:srgbClr val="0070C0"/>
                </a:solidFill>
              </a:rPr>
              <a:t>сравнения</a:t>
            </a:r>
            <a:r>
              <a:rPr lang="ru-RU" sz="2400" dirty="0"/>
              <a:t> - вторичный эталон, применяемый для сличения эталонов, которые по каким-либо причинам не могут быть сличаемыми друг с другом;</a:t>
            </a:r>
          </a:p>
          <a:p>
            <a:pPr lvl="0">
              <a:buClr>
                <a:srgbClr val="0070C0"/>
              </a:buClr>
              <a:buFont typeface="Wingdings" panose="05000000000000000000" pitchFamily="2" charset="2"/>
              <a:buChar char="q"/>
            </a:pPr>
            <a:r>
              <a:rPr lang="ru-RU" sz="2400" b="1" i="1" dirty="0" smtClean="0">
                <a:solidFill>
                  <a:srgbClr val="0070C0"/>
                </a:solidFill>
              </a:rPr>
              <a:t> эталон-свидетель</a:t>
            </a:r>
            <a:r>
              <a:rPr lang="ru-RU" sz="2400" dirty="0"/>
              <a:t> - вторичный эталон, применяемый для проверки сохранности государственного эталона или для его замены в случае порчи или утраты.</a:t>
            </a:r>
          </a:p>
          <a:p>
            <a:pPr lvl="0">
              <a:buClr>
                <a:srgbClr val="0070C0"/>
              </a:buClr>
              <a:buFont typeface="Wingdings" panose="05000000000000000000" pitchFamily="2" charset="2"/>
              <a:buChar char="q"/>
            </a:pPr>
            <a:r>
              <a:rPr lang="ru-RU" sz="2400" b="1" i="1" dirty="0" smtClean="0">
                <a:solidFill>
                  <a:srgbClr val="0070C0"/>
                </a:solidFill>
              </a:rPr>
              <a:t> эталон-копия</a:t>
            </a:r>
            <a:r>
              <a:rPr lang="ru-RU" sz="2400" dirty="0"/>
              <a:t> представляет собой вторичный эталон, предназначенный для передачи размера </a:t>
            </a:r>
            <a:r>
              <a:rPr lang="ru-RU" sz="2400" i="1" dirty="0">
                <a:solidFill>
                  <a:srgbClr val="0070C0"/>
                </a:solidFill>
              </a:rPr>
              <a:t>рабочим эталонам</a:t>
            </a:r>
            <a:r>
              <a:rPr lang="ru-RU" sz="2400" i="1" dirty="0"/>
              <a:t>.</a:t>
            </a:r>
            <a:r>
              <a:rPr lang="ru-RU" sz="2400" dirty="0"/>
              <a:t> Он не всегда может быть точной физической копией государственного эталона.</a:t>
            </a:r>
          </a:p>
          <a:p>
            <a:pPr lvl="0">
              <a:buClr>
                <a:srgbClr val="0070C0"/>
              </a:buClr>
              <a:buFont typeface="Wingdings" panose="05000000000000000000" pitchFamily="2" charset="2"/>
              <a:buChar char="q"/>
            </a:pPr>
            <a:r>
              <a:rPr lang="ru-RU" sz="2400" b="1" i="1" dirty="0" smtClean="0">
                <a:solidFill>
                  <a:srgbClr val="0070C0"/>
                </a:solidFill>
              </a:rPr>
              <a:t> рабочий </a:t>
            </a:r>
            <a:r>
              <a:rPr lang="ru-RU" sz="2400" b="1" i="1" dirty="0">
                <a:solidFill>
                  <a:srgbClr val="0070C0"/>
                </a:solidFill>
              </a:rPr>
              <a:t>эталон</a:t>
            </a:r>
            <a:r>
              <a:rPr lang="ru-RU" sz="2400" dirty="0"/>
              <a:t> - это вторичный эталон, применяемый для хранения единицы и передачи ее размера образцовым средствам или наиболее точным</a:t>
            </a:r>
            <a:r>
              <a:rPr lang="ru-RU" sz="2400" i="1" dirty="0"/>
              <a:t> </a:t>
            </a:r>
            <a:r>
              <a:rPr lang="ru-RU" sz="2400" i="1" dirty="0">
                <a:solidFill>
                  <a:srgbClr val="0070C0"/>
                </a:solidFill>
              </a:rPr>
              <a:t>рабочим средствам измерений</a:t>
            </a:r>
            <a:r>
              <a:rPr lang="ru-RU" sz="2400" dirty="0" smtClean="0"/>
              <a:t>.</a:t>
            </a:r>
          </a:p>
          <a:p>
            <a:pPr marL="0" lvl="0" indent="0">
              <a:buClr>
                <a:srgbClr val="0070C0"/>
              </a:buClr>
              <a:buNone/>
            </a:pPr>
            <a:endParaRPr lang="ru-RU" sz="900" dirty="0" smtClean="0"/>
          </a:p>
          <a:p>
            <a:pPr marL="0" lvl="0" indent="0">
              <a:buClr>
                <a:srgbClr val="D34817">
                  <a:lumMod val="75000"/>
                </a:srgbClr>
              </a:buClr>
              <a:buNone/>
            </a:pPr>
            <a:r>
              <a:rPr lang="ru-RU" sz="2200" dirty="0">
                <a:solidFill>
                  <a:prstClr val="black"/>
                </a:solidFill>
              </a:rPr>
              <a:t>Рабочие эталоны могут быть реализованы в виде </a:t>
            </a:r>
            <a:r>
              <a:rPr lang="ru-RU" sz="2200" dirty="0">
                <a:solidFill>
                  <a:srgbClr val="0070C0"/>
                </a:solidFill>
              </a:rPr>
              <a:t>одиночного эталона </a:t>
            </a:r>
            <a:r>
              <a:rPr lang="ru-RU" sz="2200" dirty="0" smtClean="0">
                <a:solidFill>
                  <a:prstClr val="black"/>
                </a:solidFill>
              </a:rPr>
              <a:t>(одиночной </a:t>
            </a:r>
            <a:r>
              <a:rPr lang="ru-RU" sz="2200" dirty="0">
                <a:solidFill>
                  <a:prstClr val="black"/>
                </a:solidFill>
              </a:rPr>
              <a:t>меры</a:t>
            </a:r>
            <a:r>
              <a:rPr lang="ru-RU" sz="2200" dirty="0" smtClean="0">
                <a:solidFill>
                  <a:prstClr val="black"/>
                </a:solidFill>
              </a:rPr>
              <a:t>) или </a:t>
            </a:r>
            <a:r>
              <a:rPr lang="ru-RU" sz="2200" dirty="0">
                <a:solidFill>
                  <a:prstClr val="black"/>
                </a:solidFill>
              </a:rPr>
              <a:t>в виде </a:t>
            </a:r>
            <a:r>
              <a:rPr lang="ru-RU" sz="2200" dirty="0">
                <a:solidFill>
                  <a:srgbClr val="0070C0"/>
                </a:solidFill>
              </a:rPr>
              <a:t>группового эталона</a:t>
            </a:r>
            <a:r>
              <a:rPr lang="ru-RU" sz="2200" dirty="0">
                <a:solidFill>
                  <a:prstClr val="black"/>
                </a:solidFill>
              </a:rPr>
              <a:t>, </a:t>
            </a:r>
            <a:r>
              <a:rPr lang="ru-RU" sz="2200" dirty="0" smtClean="0">
                <a:solidFill>
                  <a:prstClr val="black"/>
                </a:solidFill>
              </a:rPr>
              <a:t>как комплекса </a:t>
            </a:r>
            <a:r>
              <a:rPr lang="ru-RU" sz="2200" dirty="0">
                <a:solidFill>
                  <a:prstClr val="black"/>
                </a:solidFill>
              </a:rPr>
              <a:t>средств измерений </a:t>
            </a:r>
            <a:r>
              <a:rPr lang="ru-RU" sz="2200" dirty="0" smtClean="0">
                <a:solidFill>
                  <a:prstClr val="black"/>
                </a:solidFill>
              </a:rPr>
              <a:t>или в виде</a:t>
            </a:r>
            <a:r>
              <a:rPr lang="ru-RU" sz="2200" dirty="0">
                <a:solidFill>
                  <a:prstClr val="black"/>
                </a:solidFill>
              </a:rPr>
              <a:t> эталонного набора</a:t>
            </a:r>
            <a:r>
              <a:rPr lang="ru-RU" dirty="0">
                <a:solidFill>
                  <a:prstClr val="black"/>
                </a:solidFill>
              </a:rPr>
              <a:t>.</a:t>
            </a:r>
          </a:p>
          <a:p>
            <a:pPr lvl="0">
              <a:buClr>
                <a:srgbClr val="0070C0"/>
              </a:buClr>
              <a:buFont typeface="Wingdings" panose="05000000000000000000" pitchFamily="2" charset="2"/>
              <a:buChar char="q"/>
            </a:pPr>
            <a:endParaRPr lang="ru-RU" sz="2400" dirty="0"/>
          </a:p>
        </p:txBody>
      </p:sp>
    </p:spTree>
    <p:extLst>
      <p:ext uri="{BB962C8B-B14F-4D97-AF65-F5344CB8AC3E}">
        <p14:creationId xmlns:p14="http://schemas.microsoft.com/office/powerpoint/2010/main" val="219444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236788"/>
            <a:ext cx="10058400" cy="45719"/>
          </a:xfrm>
        </p:spPr>
        <p:txBody>
          <a:bodyPr>
            <a:normAutofit fontScale="90000"/>
          </a:bodyPr>
          <a:lstStyle/>
          <a:p>
            <a:endParaRPr lang="ru-RU" dirty="0"/>
          </a:p>
        </p:txBody>
      </p:sp>
      <p:sp>
        <p:nvSpPr>
          <p:cNvPr id="3" name="Объект 2"/>
          <p:cNvSpPr>
            <a:spLocks noGrp="1"/>
          </p:cNvSpPr>
          <p:nvPr>
            <p:ph idx="1"/>
          </p:nvPr>
        </p:nvSpPr>
        <p:spPr>
          <a:xfrm>
            <a:off x="573206" y="313898"/>
            <a:ext cx="11395881" cy="6196083"/>
          </a:xfrm>
        </p:spPr>
        <p:txBody>
          <a:bodyPr>
            <a:normAutofit fontScale="92500" lnSpcReduction="10000"/>
          </a:bodyPr>
          <a:lstStyle/>
          <a:p>
            <a:pPr algn="just">
              <a:buClr>
                <a:srgbClr val="0070C0"/>
              </a:buClr>
              <a:buFont typeface="Wingdings" panose="05000000000000000000" pitchFamily="2" charset="2"/>
              <a:buChar char="Ø"/>
            </a:pPr>
            <a:r>
              <a:rPr lang="ru-RU" dirty="0" smtClean="0"/>
              <a:t>Пример </a:t>
            </a:r>
            <a:r>
              <a:rPr lang="ru-RU" dirty="0"/>
              <a:t>одиночного эталона - эталон массы в виде платиноиридиевой гири. </a:t>
            </a:r>
            <a:endParaRPr lang="ru-RU" dirty="0" smtClean="0"/>
          </a:p>
          <a:p>
            <a:pPr algn="just">
              <a:buClr>
                <a:srgbClr val="0070C0"/>
              </a:buClr>
              <a:buFont typeface="Wingdings" panose="05000000000000000000" pitchFamily="2" charset="2"/>
              <a:buChar char="Ø"/>
            </a:pPr>
            <a:r>
              <a:rPr lang="ru-RU" dirty="0" smtClean="0"/>
              <a:t>Пример </a:t>
            </a:r>
            <a:r>
              <a:rPr lang="ru-RU" dirty="0"/>
              <a:t>группового эталона - эталон-копия вольта, состоящая из 20 нормальных элементов. </a:t>
            </a:r>
            <a:endParaRPr lang="ru-RU" dirty="0" smtClean="0"/>
          </a:p>
          <a:p>
            <a:pPr algn="just">
              <a:buClr>
                <a:srgbClr val="0070C0"/>
              </a:buClr>
              <a:buFont typeface="Wingdings" panose="05000000000000000000" pitchFamily="2" charset="2"/>
              <a:buChar char="Ø"/>
            </a:pPr>
            <a:r>
              <a:rPr lang="ru-RU" dirty="0" smtClean="0"/>
              <a:t>Пример </a:t>
            </a:r>
            <a:r>
              <a:rPr lang="ru-RU" dirty="0"/>
              <a:t>комплекса средств измерений - эталон единицы молярной доли концентрации компонентов в газовых смесях. В этом виде измерений различные компоненты, различные диапазоны концентраций, различные газы-разбавители создают большое количество измерительных задач с общей постановкой. Поэтому, в этом случае один эталон состоит из нескольких десятков измерительных установок. </a:t>
            </a:r>
            <a:endParaRPr lang="ru-RU" dirty="0" smtClean="0"/>
          </a:p>
          <a:p>
            <a:pPr algn="just">
              <a:buClr>
                <a:srgbClr val="0070C0"/>
              </a:buClr>
              <a:buFont typeface="Wingdings" panose="05000000000000000000" pitchFamily="2" charset="2"/>
              <a:buChar char="Ø"/>
            </a:pPr>
            <a:r>
              <a:rPr lang="ru-RU" dirty="0" smtClean="0"/>
              <a:t>Пример </a:t>
            </a:r>
            <a:r>
              <a:rPr lang="ru-RU" dirty="0"/>
              <a:t>эталонного набора - набор средств измерения плотности жидкостей для различных участков диапазона.</a:t>
            </a:r>
          </a:p>
          <a:p>
            <a:pPr marL="0" indent="0" algn="just">
              <a:buNone/>
            </a:pPr>
            <a:r>
              <a:rPr lang="ru-RU" dirty="0"/>
              <a:t>В международных метрологических документах такой широкий набор разновидностей эталонов не предусмотрен. Международные эталоны, хранящиеся в Международном бюро по мерам и весам, воспроизводят ограниченное число единиц физических величин. Обычно это либо основные единицы системы СИ, либо единицы, которые могут быть воспроизведены на уровне точности, равной или даже превосходящей точность эталона основной единицы. Пример такого эталона - эталон Вольта, основанный на эффекте </a:t>
            </a:r>
            <a:r>
              <a:rPr lang="ru-RU" dirty="0" err="1"/>
              <a:t>Джозефсона</a:t>
            </a:r>
            <a:r>
              <a:rPr lang="ru-RU" dirty="0"/>
              <a:t>, состоящий в протекании постоянного тока через контакт, образованный двумя сверхпроводниками, разделенными тонким слоем диэлектрика (стационарный эффект) или в протекании переменного тока через контакт двух сверхпроводников, к которому приложена постоянная разность потенциалов (нестационарный эффект).</a:t>
            </a:r>
          </a:p>
          <a:p>
            <a:pPr marL="0" indent="0" algn="just">
              <a:buNone/>
            </a:pPr>
            <a:r>
              <a:rPr lang="ru-RU" dirty="0"/>
              <a:t>Меньшее в сравнении с отечественным число международных эталонов объясняется тем, что во многих странах понятие эталон и образцовое средство измерения не имеют четкого разграничения. Существует емкое понятие - стандарт (</a:t>
            </a:r>
            <a:r>
              <a:rPr lang="ru-RU" i="1" dirty="0" err="1"/>
              <a:t>standart</a:t>
            </a:r>
            <a:r>
              <a:rPr lang="ru-RU" dirty="0"/>
              <a:t>), что по смыслу может быть переведено как вторичный стандарт (образцовое средство измерения) или как эталон (исходное образцовое средство измерения).</a:t>
            </a:r>
          </a:p>
          <a:p>
            <a:endParaRPr lang="ru-RU" dirty="0"/>
          </a:p>
        </p:txBody>
      </p:sp>
    </p:spTree>
    <p:extLst>
      <p:ext uri="{BB962C8B-B14F-4D97-AF65-F5344CB8AC3E}">
        <p14:creationId xmlns:p14="http://schemas.microsoft.com/office/powerpoint/2010/main" val="4156105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69848" y="-154901"/>
            <a:ext cx="10058400" cy="45719"/>
          </a:xfrm>
        </p:spPr>
        <p:txBody>
          <a:bodyPr>
            <a:normAutofit fontScale="90000"/>
          </a:bodyPr>
          <a:lstStyle/>
          <a:p>
            <a:endParaRPr lang="ru-RU" dirty="0"/>
          </a:p>
        </p:txBody>
      </p:sp>
      <p:sp>
        <p:nvSpPr>
          <p:cNvPr id="3" name="Объект 2"/>
          <p:cNvSpPr>
            <a:spLocks noGrp="1"/>
          </p:cNvSpPr>
          <p:nvPr>
            <p:ph idx="1"/>
          </p:nvPr>
        </p:nvSpPr>
        <p:spPr>
          <a:xfrm>
            <a:off x="395784" y="327546"/>
            <a:ext cx="11368585" cy="6264322"/>
          </a:xfrm>
        </p:spPr>
        <p:txBody>
          <a:bodyPr>
            <a:normAutofit/>
          </a:bodyPr>
          <a:lstStyle/>
          <a:p>
            <a:pPr marL="0" indent="0" algn="just">
              <a:buNone/>
            </a:pPr>
            <a:r>
              <a:rPr lang="ru-RU" sz="2600" b="1" dirty="0" smtClean="0">
                <a:solidFill>
                  <a:srgbClr val="0070C0"/>
                </a:solidFill>
              </a:rPr>
              <a:t>    4.2</a:t>
            </a:r>
            <a:r>
              <a:rPr lang="ru-RU" sz="2600" b="1" dirty="0">
                <a:solidFill>
                  <a:srgbClr val="0070C0"/>
                </a:solidFill>
              </a:rPr>
              <a:t>. Меры и образцовые измерительные приборы</a:t>
            </a:r>
            <a:endParaRPr lang="ru-RU" sz="2600" dirty="0">
              <a:solidFill>
                <a:srgbClr val="0070C0"/>
              </a:solidFill>
            </a:endParaRPr>
          </a:p>
          <a:p>
            <a:pPr marL="0" indent="0" algn="just">
              <a:buNone/>
            </a:pPr>
            <a:r>
              <a:rPr lang="ru-RU" i="1" dirty="0" smtClean="0">
                <a:solidFill>
                  <a:srgbClr val="0070C0"/>
                </a:solidFill>
              </a:rPr>
              <a:t>Меры </a:t>
            </a:r>
            <a:r>
              <a:rPr lang="ru-RU" i="1" dirty="0">
                <a:solidFill>
                  <a:srgbClr val="0070C0"/>
                </a:solidFill>
              </a:rPr>
              <a:t>и образцовые измерительные приборы</a:t>
            </a:r>
            <a:r>
              <a:rPr lang="ru-RU" dirty="0"/>
              <a:t> представляют собой образцовые средства измерений. Они предназначены для поверки и градуировки других средств измерений. Эти средства измерений имеют погрешность показаний в 2-3 раза меньше, чем у поверяемого прибора; на них выдаются свидетельства на право проведения поверки.</a:t>
            </a:r>
          </a:p>
          <a:p>
            <a:pPr marL="0" indent="0" algn="just">
              <a:buNone/>
            </a:pPr>
            <a:r>
              <a:rPr lang="ru-RU" dirty="0"/>
              <a:t>Мера может быть реализована в виде какого-либо тела, вещества или устройства, предназначенного для воспроизведения единицы физической величины, хранения единицы и передачи ее размера от одного измерительного прибора к другому. Мера воспроизводит величину, значение которой связано с принятой единицей определенным известным соотношением.</a:t>
            </a:r>
          </a:p>
          <a:p>
            <a:pPr marL="0" indent="0" algn="just">
              <a:buNone/>
            </a:pPr>
            <a:r>
              <a:rPr lang="ru-RU" dirty="0"/>
              <a:t>Меры и образцовые измерительные приборы, служащие для воспроизведения и хранения единиц с наивысшей достижимой на настоящем уровне техники точностью относят к эталонам. В отличие от эталона, мера воспроизводит не только единицу, но и её дольные и кратные значения. Например, мерой длины может быть метровый стержень, а также набор мер различного размера - плоскопараллельные концевые меры длины.</a:t>
            </a:r>
          </a:p>
          <a:p>
            <a:pPr marL="0" indent="0" algn="just">
              <a:buNone/>
            </a:pPr>
            <a:r>
              <a:rPr lang="ru-RU" dirty="0"/>
              <a:t>Меры массы - это не только эталонные килограммовые гири и их копии, но и разновесы - тела, имеющие массы других размеров.</a:t>
            </a:r>
          </a:p>
          <a:p>
            <a:pPr marL="0" indent="0" algn="just">
              <a:buNone/>
            </a:pPr>
            <a:r>
              <a:rPr lang="ru-RU" dirty="0"/>
              <a:t>Меры являются необходимым средством измерений, т.к. с их помощью осуществляется процесс передачи размера единицы физической величины от одного прибора к </a:t>
            </a:r>
            <a:r>
              <a:rPr lang="ru-RU" dirty="0" smtClean="0"/>
              <a:t>другому.</a:t>
            </a:r>
            <a:endParaRPr lang="ru-RU" dirty="0"/>
          </a:p>
        </p:txBody>
      </p:sp>
    </p:spTree>
    <p:extLst>
      <p:ext uri="{BB962C8B-B14F-4D97-AF65-F5344CB8AC3E}">
        <p14:creationId xmlns:p14="http://schemas.microsoft.com/office/powerpoint/2010/main" val="3909963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36478"/>
            <a:ext cx="10058400" cy="45719"/>
          </a:xfrm>
        </p:spPr>
        <p:txBody>
          <a:bodyPr>
            <a:normAutofit fontScale="90000"/>
          </a:bodyPr>
          <a:lstStyle/>
          <a:p>
            <a:endParaRPr lang="ru-RU" dirty="0"/>
          </a:p>
        </p:txBody>
      </p:sp>
      <p:sp>
        <p:nvSpPr>
          <p:cNvPr id="3" name="Объект 2"/>
          <p:cNvSpPr>
            <a:spLocks noGrp="1"/>
          </p:cNvSpPr>
          <p:nvPr>
            <p:ph idx="1"/>
          </p:nvPr>
        </p:nvSpPr>
        <p:spPr>
          <a:xfrm>
            <a:off x="518615" y="136479"/>
            <a:ext cx="11095630" cy="6318912"/>
          </a:xfrm>
        </p:spPr>
        <p:txBody>
          <a:bodyPr>
            <a:normAutofit lnSpcReduction="10000"/>
          </a:bodyPr>
          <a:lstStyle/>
          <a:p>
            <a:pPr marL="0" indent="0" algn="just">
              <a:buNone/>
            </a:pPr>
            <a:endParaRPr lang="ru-RU" dirty="0"/>
          </a:p>
          <a:p>
            <a:pPr marL="0" indent="0" algn="just">
              <a:buNone/>
            </a:pPr>
            <a:r>
              <a:rPr lang="ru-RU" dirty="0" smtClean="0"/>
              <a:t>Во </a:t>
            </a:r>
            <a:r>
              <a:rPr lang="ru-RU" dirty="0"/>
              <a:t>многих странах, в том числе и в России, созданы специальные хранилища мер, в функции которых входит сличение государственных мер с международными. Впервые в России такое хранилище было образовано в 1842 г. - Депо образцовых мер, а в 1893 г. была учреждена Главная палата мер и весов под руководством Д.И. </a:t>
            </a:r>
            <a:r>
              <a:rPr lang="ru-RU" dirty="0" smtClean="0"/>
              <a:t>Менделеева  (г. Санкт-Петербург).</a:t>
            </a:r>
            <a:endParaRPr lang="ru-RU" dirty="0"/>
          </a:p>
          <a:p>
            <a:pPr marL="0" indent="0" algn="just">
              <a:buNone/>
            </a:pPr>
            <a:r>
              <a:rPr lang="ru-RU" dirty="0"/>
              <a:t>Меры как средства измерений могут изготавливаться различных </a:t>
            </a:r>
            <a:r>
              <a:rPr lang="ru-RU" i="1" dirty="0">
                <a:solidFill>
                  <a:srgbClr val="0070C0"/>
                </a:solidFill>
              </a:rPr>
              <a:t>классов точности</a:t>
            </a:r>
            <a:r>
              <a:rPr lang="ru-RU" i="1" dirty="0"/>
              <a:t>,</a:t>
            </a:r>
            <a:r>
              <a:rPr lang="ru-RU" dirty="0"/>
              <a:t> которые регламентируются соответствующими ГОСТами и поверочными схемами. Особый класс мер представляют собой так называемые </a:t>
            </a:r>
            <a:r>
              <a:rPr lang="ru-RU" i="1" dirty="0">
                <a:solidFill>
                  <a:srgbClr val="0070C0"/>
                </a:solidFill>
              </a:rPr>
              <a:t>стандартные образцы</a:t>
            </a:r>
            <a:r>
              <a:rPr lang="ru-RU" dirty="0"/>
              <a:t>.</a:t>
            </a:r>
          </a:p>
          <a:p>
            <a:pPr marL="0" indent="0" algn="just">
              <a:buNone/>
            </a:pPr>
            <a:r>
              <a:rPr lang="ru-RU" b="1" i="1" dirty="0">
                <a:solidFill>
                  <a:srgbClr val="0070C0"/>
                </a:solidFill>
              </a:rPr>
              <a:t>Стандартный образец </a:t>
            </a:r>
            <a:r>
              <a:rPr lang="ru-RU" i="1" dirty="0"/>
              <a:t>- </a:t>
            </a:r>
            <a:r>
              <a:rPr lang="ru-RU" dirty="0"/>
              <a:t>мера в виде вещества, при помощи которой размер единицы физической величины воспроизводится как свойство или как состав вещества, из которого изготовлен стандартный образец. Такими мерами являются образцовые вещества, которые при определенных условиях воспроизводят единицу измерения или ее дольное или кратное значение. Примером могут служить, например, постоянные температуры, соответствующие переходу вещества из одного состояния в другое: 1063° C - точка плавления золота, 960,8° С - точка плавления серебра, 444,6° С - точка плавления серы, 100° С - температура парообразования, 182,97° С - точка кипения кислорода и др.</a:t>
            </a:r>
          </a:p>
          <a:p>
            <a:pPr marL="0" indent="0" algn="just">
              <a:buNone/>
            </a:pPr>
            <a:r>
              <a:rPr lang="ru-RU" dirty="0"/>
              <a:t>Другим примером стандартного образца, в котором используют свойства вещества, является фолиевая кислота. При сжигании в замкнутом объеме определенной массы фолиевой кислоты выделяется строго определенное количество теплоты. По результатам предварительных испытаний на стандартный образец составляется паспорт, и он заносится в </a:t>
            </a:r>
            <a:r>
              <a:rPr lang="ru-RU" dirty="0" err="1"/>
              <a:t>Госреестр</a:t>
            </a:r>
            <a:r>
              <a:rPr lang="ru-RU" dirty="0"/>
              <a:t> стандартных образцов. Стандартные образцы, также как другие меры, периодически сличаются, хранятся в метрологических организациях</a:t>
            </a:r>
            <a:r>
              <a:rPr lang="ru-RU" dirty="0" smtClean="0"/>
              <a:t>.</a:t>
            </a:r>
            <a:endParaRPr lang="ru-RU" dirty="0"/>
          </a:p>
        </p:txBody>
      </p:sp>
    </p:spTree>
    <p:extLst>
      <p:ext uri="{BB962C8B-B14F-4D97-AF65-F5344CB8AC3E}">
        <p14:creationId xmlns:p14="http://schemas.microsoft.com/office/powerpoint/2010/main" val="1918170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233621" y="-464024"/>
            <a:ext cx="10058400" cy="109182"/>
          </a:xfrm>
        </p:spPr>
        <p:txBody>
          <a:bodyPr>
            <a:normAutofit fontScale="90000"/>
          </a:bodyPr>
          <a:lstStyle/>
          <a:p>
            <a:endParaRPr lang="ru-RU" dirty="0"/>
          </a:p>
        </p:txBody>
      </p:sp>
      <p:sp>
        <p:nvSpPr>
          <p:cNvPr id="3" name="Объект 2"/>
          <p:cNvSpPr>
            <a:spLocks noGrp="1"/>
          </p:cNvSpPr>
          <p:nvPr>
            <p:ph idx="1"/>
          </p:nvPr>
        </p:nvSpPr>
        <p:spPr>
          <a:xfrm>
            <a:off x="382137" y="259308"/>
            <a:ext cx="11259403" cy="6482686"/>
          </a:xfrm>
        </p:spPr>
        <p:txBody>
          <a:bodyPr>
            <a:noAutofit/>
          </a:bodyPr>
          <a:lstStyle/>
          <a:p>
            <a:pPr marL="0" indent="0" algn="just">
              <a:buNone/>
            </a:pPr>
            <a:r>
              <a:rPr lang="ru-RU" dirty="0" smtClean="0"/>
              <a:t>В </a:t>
            </a:r>
            <a:r>
              <a:rPr lang="ru-RU" dirty="0"/>
              <a:t>Российской Федерации ведется Государственный Реестр стандартных образцов в специальном институте в Екатеринбурге. Особое место в системе мер занимают стандартные образцы состава вещества - </a:t>
            </a:r>
            <a:r>
              <a:rPr lang="ru-RU" dirty="0">
                <a:solidFill>
                  <a:srgbClr val="0070C0"/>
                </a:solidFill>
              </a:rPr>
              <a:t>поверочные газовые смеси</a:t>
            </a:r>
            <a:r>
              <a:rPr lang="ru-RU" dirty="0"/>
              <a:t>. Эти стандартные образцы имеют особенности по сравнению со стандартными образцами в виде твердых объектов или жидкостей. Главное отличие такой меры от других типов мер состоит в том, что поверочная газовая смесь в процессе измерения расходуется, что может привести к изменению состава газовой смеси. Поверочную газовую смесь, которая анализируется, невозможно хранить. Поэтому для анализа готовится партия сосудов со смесью.</a:t>
            </a:r>
          </a:p>
          <a:p>
            <a:pPr marL="0" indent="0" algn="just">
              <a:buNone/>
            </a:pPr>
            <a:r>
              <a:rPr lang="ru-RU" dirty="0"/>
              <a:t>Меры подразделяют на </a:t>
            </a:r>
            <a:r>
              <a:rPr lang="ru-RU" i="1" dirty="0">
                <a:solidFill>
                  <a:srgbClr val="0070C0"/>
                </a:solidFill>
              </a:rPr>
              <a:t>однозначные</a:t>
            </a:r>
            <a:r>
              <a:rPr lang="ru-RU" i="1" dirty="0"/>
              <a:t> </a:t>
            </a:r>
            <a:r>
              <a:rPr lang="ru-RU" dirty="0"/>
              <a:t>и</a:t>
            </a:r>
            <a:r>
              <a:rPr lang="ru-RU" i="1" dirty="0"/>
              <a:t> </a:t>
            </a:r>
            <a:r>
              <a:rPr lang="ru-RU" i="1" dirty="0">
                <a:solidFill>
                  <a:srgbClr val="0070C0"/>
                </a:solidFill>
              </a:rPr>
              <a:t>многозначные</a:t>
            </a:r>
            <a:r>
              <a:rPr lang="ru-RU" dirty="0"/>
              <a:t>.</a:t>
            </a:r>
          </a:p>
          <a:p>
            <a:pPr marL="0" lvl="0" indent="0" algn="just">
              <a:buNone/>
            </a:pPr>
            <a:r>
              <a:rPr lang="ru-RU" b="1" i="1" dirty="0">
                <a:solidFill>
                  <a:srgbClr val="0070C0"/>
                </a:solidFill>
              </a:rPr>
              <a:t>Однозначные меры</a:t>
            </a:r>
            <a:r>
              <a:rPr lang="ru-RU" i="1" dirty="0"/>
              <a:t> </a:t>
            </a:r>
            <a:r>
              <a:rPr lang="ru-RU" dirty="0"/>
              <a:t>- это меры, воспроизводящие постоянное значение физической величины. Это может быть единица измерения или кратное или дольное значение (гири, концевые меры длины, измерительные колбы, нормальные элементы ЭДС, катушки электрического сопротивления и т.д.). Для удобства пользования изготовляют наборы мер (разновесы, концевые меры длины и др.). Набор мер, объединенных в одно механическое целое с приспособлением, называют магазином мер (магазины сопротивлений, емкостей и др.).</a:t>
            </a:r>
          </a:p>
          <a:p>
            <a:pPr marL="0" lvl="0" indent="0" algn="just">
              <a:buNone/>
            </a:pPr>
            <a:r>
              <a:rPr lang="ru-RU" b="1" i="1" dirty="0">
                <a:solidFill>
                  <a:srgbClr val="0070C0"/>
                </a:solidFill>
              </a:rPr>
              <a:t>Многозначные меры</a:t>
            </a:r>
            <a:r>
              <a:rPr lang="ru-RU" i="1" dirty="0"/>
              <a:t> </a:t>
            </a:r>
            <a:r>
              <a:rPr lang="ru-RU" dirty="0"/>
              <a:t>воспроизводят не одно, а несколько дольных или кратных значений единиц измерения. Такими мерами являются, например, миллиметровая линейка и другие разделённые метры, градуированные электрические конденсаторы переменной емкости, вариометры индуктивности и др. Для воспроизведения длины в промышленности широко используют штриховые и концевые меры. Штриховые меры выполняют в виде образцов, линеек, рулеток и шкал с отсчётными элементами.</a:t>
            </a:r>
          </a:p>
          <a:p>
            <a:pPr marL="0" indent="0">
              <a:buNone/>
            </a:pPr>
            <a:endParaRPr lang="ru-RU" dirty="0"/>
          </a:p>
        </p:txBody>
      </p:sp>
    </p:spTree>
    <p:extLst>
      <p:ext uri="{BB962C8B-B14F-4D97-AF65-F5344CB8AC3E}">
        <p14:creationId xmlns:p14="http://schemas.microsoft.com/office/powerpoint/2010/main" val="2089634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Дерев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Дерево">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Дерево">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TotalTime>
  <Words>855</Words>
  <Application>Microsoft Office PowerPoint</Application>
  <PresentationFormat>Широкоэкранный</PresentationFormat>
  <Paragraphs>177</Paragraphs>
  <Slides>29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29</vt:i4>
      </vt:variant>
    </vt:vector>
  </HeadingPairs>
  <TitlesOfParts>
    <vt:vector size="37" baseType="lpstr">
      <vt:lpstr>Calibri</vt:lpstr>
      <vt:lpstr>Cambria</vt:lpstr>
      <vt:lpstr>Cambria Math</vt:lpstr>
      <vt:lpstr>Rockwell</vt:lpstr>
      <vt:lpstr>Rockwell Condensed</vt:lpstr>
      <vt:lpstr>Times New Roman</vt:lpstr>
      <vt:lpstr>Wingdings</vt:lpstr>
      <vt:lpstr>Дерево</vt:lpstr>
      <vt:lpstr>Раздел 1. МЕТРОЛОГИЯ. Глава 4. Средства  Измерений. Глава 5. Виды погрешностей и         причины их возникновения.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Раздел 1. МЕТРОЛОГИЯ. Глава 3. .</dc:title>
  <dc:creator>master</dc:creator>
  <cp:lastModifiedBy>master</cp:lastModifiedBy>
  <cp:revision>76</cp:revision>
  <dcterms:created xsi:type="dcterms:W3CDTF">2021-02-12T08:28:42Z</dcterms:created>
  <dcterms:modified xsi:type="dcterms:W3CDTF">2021-03-03T17:03:34Z</dcterms:modified>
</cp:coreProperties>
</file>