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F94ACE8-2825-48FE-825E-61F8BA729D5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942D-8B5F-48B6-82EB-65E23C8FCB33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84AC8-42F0-46ED-9CB7-21BC8C327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5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84AC8-42F0-46ED-9CB7-21BC8C327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7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84AC8-42F0-46ED-9CB7-21BC8C3272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66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84AC8-42F0-46ED-9CB7-21BC8C3272F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14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84AC8-42F0-46ED-9CB7-21BC8C3272FD}" type="slidenum">
              <a:rPr lang="ru-RU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7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F865F5-A893-4246-BC6F-88A73FB75E1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639AE4-1652-491D-9FEE-FE2A6376B62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0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65F5-A893-4246-BC6F-88A73FB75E1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9AE4-1652-491D-9FEE-FE2A6376B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5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65F5-A893-4246-BC6F-88A73FB75E1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9AE4-1652-491D-9FEE-FE2A6376B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59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65F5-A893-4246-BC6F-88A73FB75E1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9AE4-1652-491D-9FEE-FE2A6376B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17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65F5-A893-4246-BC6F-88A73FB75E1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9AE4-1652-491D-9FEE-FE2A6376B62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3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65F5-A893-4246-BC6F-88A73FB75E1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9AE4-1652-491D-9FEE-FE2A6376B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65F5-A893-4246-BC6F-88A73FB75E1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9AE4-1652-491D-9FEE-FE2A6376B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5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65F5-A893-4246-BC6F-88A73FB75E1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9AE4-1652-491D-9FEE-FE2A6376B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33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65F5-A893-4246-BC6F-88A73FB75E1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9AE4-1652-491D-9FEE-FE2A6376B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59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65F5-A893-4246-BC6F-88A73FB75E1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9AE4-1652-491D-9FEE-FE2A6376B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65F5-A893-4246-BC6F-88A73FB75E1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9AE4-1652-491D-9FEE-FE2A6376B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89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5F865F5-A893-4246-BC6F-88A73FB75E1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2639AE4-1652-491D-9FEE-FE2A6376B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78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стандартизации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Глава 1.</a:t>
            </a:r>
            <a:br>
              <a:rPr lang="ru-RU" dirty="0" smtClean="0"/>
            </a:br>
            <a:r>
              <a:rPr lang="ru-RU" dirty="0" smtClean="0"/>
              <a:t>Общая характеристика стандартизации.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1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2456" y="88392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2456" y="329184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Стандартизация как наука и как вид деятельности базируется на определенных исходных положениях - принципах. Принципы стандартизации отражают основные закономерности процесса разработки стандартов, обосновывают её необходимость в управлении народным хозяйством, определяют условия эффективной реализации и тенденции развития.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Можно выделить 12 важнейших принципов стандартизации: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2752344"/>
            <a:ext cx="4700016" cy="354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1. </a:t>
            </a:r>
            <a:r>
              <a:rPr lang="ru-RU" b="1" u="sng" dirty="0" smtClean="0"/>
              <a:t>Добровольное применение стандартов и обеспечение условий для их единообразного применения. </a:t>
            </a:r>
            <a:r>
              <a:rPr lang="ru-RU" dirty="0" smtClean="0"/>
              <a:t>Национальный стандарт применяется на добровольной основе равным образом и в равной мере независимо от страны и(или) места происхождения продукции, осуществления процессов ЖЦП, выполнения работ и оказания услуг, видов или особенностей сделок и лиц (являющихся изготовителями, исполнителями, продавцами, приобретателями).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62472" y="2752344"/>
            <a:ext cx="56209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2. </a:t>
            </a:r>
            <a:r>
              <a:rPr lang="ru-RU" b="1" u="sng" dirty="0"/>
              <a:t>Применение международного стандарта как основы разработки национального стандарта.</a:t>
            </a:r>
            <a:r>
              <a:rPr lang="ru-RU" b="1" dirty="0"/>
              <a:t> </a:t>
            </a:r>
            <a:r>
              <a:rPr lang="ru-RU" dirty="0"/>
              <a:t>Исключение могут составить случаи, когда:</a:t>
            </a:r>
          </a:p>
          <a:p>
            <a:r>
              <a:rPr lang="ru-RU" dirty="0"/>
              <a:t>- соответствие требований международных стандартов невозможно вследствие несоответствия их требований климатическим и географическим особенностям РФ или техническим (технологическим) особенностям отечественного производства;</a:t>
            </a:r>
          </a:p>
          <a:p>
            <a:r>
              <a:rPr lang="ru-RU" dirty="0"/>
              <a:t>- Россия выступает против международного стандарта в рамках процедуры голосования в международной организации по стандартизации.</a:t>
            </a:r>
          </a:p>
          <a:p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5673852" y="2840248"/>
            <a:ext cx="9144" cy="3328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7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024" y="0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633" y="557784"/>
            <a:ext cx="6025895" cy="5785104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3</a:t>
            </a:r>
            <a:r>
              <a:rPr lang="ru-RU" sz="2000" b="1" u="sng" dirty="0">
                <a:solidFill>
                  <a:schemeClr val="tx1"/>
                </a:solidFill>
              </a:rPr>
              <a:t>. Недопустимость создания препятствий производству и обращению продукции, выполнению работ и оказанию услуг в большей степени, чем это минимально необходимо для выполнения целей стандартизации.</a:t>
            </a:r>
          </a:p>
          <a:p>
            <a:pPr marL="4572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4. </a:t>
            </a:r>
            <a:r>
              <a:rPr lang="ru-RU" sz="2000" b="1" u="sng" dirty="0">
                <a:solidFill>
                  <a:schemeClr val="tx1"/>
                </a:solidFill>
              </a:rPr>
              <a:t>Сбалансированность    интересов   сторон,   </a:t>
            </a:r>
            <a:r>
              <a:rPr lang="ru-RU" sz="2000" dirty="0">
                <a:solidFill>
                  <a:schemeClr val="tx1"/>
                </a:solidFill>
              </a:rPr>
              <a:t>разрабатывающих, изготавливающих, представляющих и потребляющих  продукцию  (услугу).</a:t>
            </a:r>
          </a:p>
          <a:p>
            <a:pPr marL="4572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Участники работ по   стандартизации, исходя   из   возможностей изготовителя продукции и исполнителя услуги,  с  одной  стороны,  и требований потребителя - с другой,  должны найти консенсус,  который понимается как  общее  согласие,  т.е.  отсутствие   возражений   по существенным вопросам   у   большинства   заинтересованных   сторон, стремление учесть мнение всех сторон и сблизить несовпадающие точки зрения. Консенсус не предполагает полного единодушия.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39128" y="1847089"/>
            <a:ext cx="49926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5. </a:t>
            </a:r>
            <a:r>
              <a:rPr lang="ru-RU" sz="2000" b="1" u="sng" dirty="0" smtClean="0"/>
              <a:t>Системность стандартизации.</a:t>
            </a:r>
          </a:p>
          <a:p>
            <a:r>
              <a:rPr lang="ru-RU" sz="2000" dirty="0" smtClean="0"/>
              <a:t>Системность - это рассмотрение каждого объекта как части более сложной системы. </a:t>
            </a:r>
          </a:p>
          <a:p>
            <a:r>
              <a:rPr lang="ru-RU" sz="2000" dirty="0" smtClean="0"/>
              <a:t>Например, бутылка как потребительская тара входит частью в транспортную тару - ящик, последний укладывается в контейнер, а контейнер помещается в транспортное средство.</a:t>
            </a:r>
          </a:p>
          <a:p>
            <a:r>
              <a:rPr lang="ru-RU" sz="2000" dirty="0" smtClean="0"/>
              <a:t>Системность предполагает совместимость всех элементов сложной системы.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501384" y="685800"/>
            <a:ext cx="9144" cy="5340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Горизонтальный свиток 6"/>
          <p:cNvSpPr/>
          <p:nvPr/>
        </p:nvSpPr>
        <p:spPr>
          <a:xfrm>
            <a:off x="7580376" y="649224"/>
            <a:ext cx="2752344" cy="59436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376" y="5258050"/>
            <a:ext cx="276172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0160" y="70104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041" y="384048"/>
            <a:ext cx="6327647" cy="614476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6. </a:t>
            </a:r>
            <a:r>
              <a:rPr lang="ru-RU" sz="2000" b="1" u="sng" dirty="0">
                <a:solidFill>
                  <a:schemeClr val="tx1"/>
                </a:solidFill>
              </a:rPr>
              <a:t>Динамичность  и  </a:t>
            </a:r>
            <a:r>
              <a:rPr lang="ru-RU" sz="2000" b="1" u="sng" dirty="0" smtClean="0">
                <a:solidFill>
                  <a:schemeClr val="tx1"/>
                </a:solidFill>
              </a:rPr>
              <a:t>опережающее  </a:t>
            </a:r>
            <a:r>
              <a:rPr lang="ru-RU" sz="2000" b="1" u="sng" dirty="0">
                <a:solidFill>
                  <a:schemeClr val="tx1"/>
                </a:solidFill>
              </a:rPr>
              <a:t>развитие  стандарта</a:t>
            </a:r>
            <a:r>
              <a:rPr lang="ru-RU" sz="2000" b="1" dirty="0">
                <a:solidFill>
                  <a:schemeClr val="tx1"/>
                </a:solidFill>
              </a:rPr>
              <a:t>. </a:t>
            </a:r>
            <a:r>
              <a:rPr lang="ru-RU" sz="2000" dirty="0">
                <a:solidFill>
                  <a:schemeClr val="tx1"/>
                </a:solidFill>
              </a:rPr>
              <a:t>Стандарты моделируют  реально  существующие  закономерности   в хозяйстве  страны. </a:t>
            </a:r>
            <a:r>
              <a:rPr lang="ru-RU" sz="2000" dirty="0" smtClean="0">
                <a:solidFill>
                  <a:schemeClr val="tx1"/>
                </a:solidFill>
              </a:rPr>
              <a:t>Научно-технический  </a:t>
            </a:r>
            <a:r>
              <a:rPr lang="ru-RU" sz="2000" dirty="0">
                <a:solidFill>
                  <a:schemeClr val="tx1"/>
                </a:solidFill>
              </a:rPr>
              <a:t>прогресс  вносит изменения в технику,   процессы управления. Поэтому стандарты должны адаптироваться к происходящим переменам.</a:t>
            </a:r>
          </a:p>
          <a:p>
            <a:pPr marL="4572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Динамичность обеспечивается периодической проверкой стандартов, внесением в них изменений, отменой НД.</a:t>
            </a:r>
          </a:p>
          <a:p>
            <a:pPr marL="4572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Для того чтобы вновь создаваемый стандарт был меньше подвержен моральному старению, он должен опережать развитие общества. Опережающее развитие обеспечивается: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внесением </a:t>
            </a:r>
            <a:r>
              <a:rPr lang="ru-RU" sz="2000" dirty="0">
                <a:solidFill>
                  <a:schemeClr val="tx1"/>
                </a:solidFill>
              </a:rPr>
              <a:t>в стандарт перспективных требований к номенклатуре продукции, показателям качества, методам контроля;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путем </a:t>
            </a:r>
            <a:r>
              <a:rPr lang="ru-RU" sz="2000" dirty="0">
                <a:solidFill>
                  <a:schemeClr val="tx1"/>
                </a:solidFill>
              </a:rPr>
              <a:t>учета на этапе разработки НД международных и региональных стандартов, прогрессивных национальных стандартов других стран.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7321" y="384048"/>
            <a:ext cx="4937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7. </a:t>
            </a:r>
            <a:r>
              <a:rPr lang="ru-RU" sz="2000" b="1" u="sng" dirty="0" smtClean="0"/>
              <a:t>Эффективность стандартизации. </a:t>
            </a:r>
            <a:r>
              <a:rPr lang="ru-RU" sz="2000" dirty="0" smtClean="0"/>
              <a:t>Применение НД должно давать экономический или социальный эффект. Непосредственный экономический эффект дают стандарты, ведущие к экономии ресурсов, повышению надежности, технической и информационной совместимости. Стандарты, направленные на обеспечение безопасности жизни и здоровья людей, окружающей среды, обеспечивают социальный эффект.</a:t>
            </a:r>
          </a:p>
          <a:p>
            <a:r>
              <a:rPr lang="ru-RU" sz="2000" dirty="0" smtClean="0"/>
              <a:t>В целом вложение в стандартизацию выгодно государству:  1 руб., направленный в  эту  сферу,  дает,  как   показывает   международная практика, 10 руб. прибыли.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359" y="704088"/>
            <a:ext cx="50291" cy="5532120"/>
          </a:xfrm>
          <a:prstGeom prst="rect">
            <a:avLst/>
          </a:prstGeom>
        </p:spPr>
      </p:pic>
      <p:sp>
        <p:nvSpPr>
          <p:cNvPr id="6" name="Горизонтальный свиток 5"/>
          <p:cNvSpPr/>
          <p:nvPr/>
        </p:nvSpPr>
        <p:spPr>
          <a:xfrm>
            <a:off x="7880593" y="5797296"/>
            <a:ext cx="2871216" cy="310896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10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252728" y="128016"/>
            <a:ext cx="9875520" cy="6096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484" y="576072"/>
            <a:ext cx="11494008" cy="619048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2400" b="1" dirty="0">
                <a:solidFill>
                  <a:schemeClr val="tx1"/>
                </a:solidFill>
              </a:rPr>
              <a:t>8. </a:t>
            </a:r>
            <a:r>
              <a:rPr lang="ru-RU" sz="2400" b="1" u="sng" dirty="0">
                <a:solidFill>
                  <a:schemeClr val="tx1"/>
                </a:solidFill>
              </a:rPr>
              <a:t>Принцип    гармонизации. </a:t>
            </a:r>
            <a:r>
              <a:rPr lang="ru-RU" sz="2400" dirty="0" smtClean="0">
                <a:solidFill>
                  <a:schemeClr val="tx1"/>
                </a:solidFill>
              </a:rPr>
              <a:t>Этот   </a:t>
            </a:r>
            <a:r>
              <a:rPr lang="ru-RU" sz="2400" dirty="0">
                <a:solidFill>
                  <a:schemeClr val="tx1"/>
                </a:solidFill>
              </a:rPr>
              <a:t>принцип   предусматривает разработку гармонизированных стандартов и  недопустимость установления  таких  стандартов,  которые  противоречат  техническим регламентам. Обеспечение идентичности документов, относящихся   к одному   и  тому  же  объекту,  но  принятых  как  организациями  по стандартизации в нашей стране,  так и международными  организациями, позволяет  разработать  стандарты,  которые не создают препятствий в международной торговле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45720" indent="0">
              <a:buNone/>
            </a:pPr>
            <a:r>
              <a:rPr lang="ru-RU" sz="2400" b="1" dirty="0" smtClean="0">
                <a:solidFill>
                  <a:schemeClr val="tx1"/>
                </a:solidFill>
              </a:rPr>
              <a:t>9. </a:t>
            </a:r>
            <a:r>
              <a:rPr lang="ru-RU" sz="2400" b="1" u="sng" dirty="0" smtClean="0">
                <a:solidFill>
                  <a:schemeClr val="tx1"/>
                </a:solidFill>
              </a:rPr>
              <a:t>Приоритетность </a:t>
            </a:r>
            <a:r>
              <a:rPr lang="ru-RU" sz="2400" b="1" u="sng" dirty="0">
                <a:solidFill>
                  <a:schemeClr val="tx1"/>
                </a:solidFill>
              </a:rPr>
              <a:t>разработки     стандартов,     способствующих обеспечению безопасности,   совместимости и взаимозаменяемости продукции (услуг).   </a:t>
            </a:r>
            <a:r>
              <a:rPr lang="ru-RU" sz="2400" dirty="0">
                <a:solidFill>
                  <a:schemeClr val="tx1"/>
                </a:solidFill>
              </a:rPr>
              <a:t>Эта   цель   достигается   путем обеспечения соответствия требованиям   стандартов, нормам  законодательства  и реализуется путем регламентации и соблюдения обязательных требований государственных стандартов.</a:t>
            </a:r>
          </a:p>
          <a:p>
            <a:pPr marL="4572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Важное требование к стандарту - это пригодность его для целей сертификации. Стандарты должны содержать четко выделенные по тексту обязательные требования и методы их объективной проверки.</a:t>
            </a:r>
          </a:p>
          <a:p>
            <a:pPr marL="45720" indent="0">
              <a:buNone/>
            </a:pPr>
            <a:r>
              <a:rPr lang="ru-RU" sz="2400" b="1" dirty="0">
                <a:solidFill>
                  <a:schemeClr val="tx1"/>
                </a:solidFill>
              </a:rPr>
              <a:t>10. </a:t>
            </a:r>
            <a:r>
              <a:rPr lang="ru-RU" sz="2400" b="1" u="sng" dirty="0">
                <a:solidFill>
                  <a:schemeClr val="tx1"/>
                </a:solidFill>
              </a:rPr>
              <a:t>Четкость формулировок положений стандарта. </a:t>
            </a:r>
            <a:r>
              <a:rPr lang="ru-RU" sz="2400" dirty="0">
                <a:solidFill>
                  <a:schemeClr val="tx1"/>
                </a:solidFill>
              </a:rPr>
              <a:t>Возможность двусмысленного толкования нормы свидетельствует о серьёзном дефекте НД.</a:t>
            </a: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95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0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9770" y="512064"/>
            <a:ext cx="5404104" cy="601675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b="1" dirty="0">
                <a:solidFill>
                  <a:schemeClr val="tx1"/>
                </a:solidFill>
              </a:rPr>
              <a:t>11. </a:t>
            </a:r>
            <a:r>
              <a:rPr lang="ru-RU" b="1" u="sng" dirty="0">
                <a:solidFill>
                  <a:schemeClr val="tx1"/>
                </a:solidFill>
              </a:rPr>
              <a:t>Комплексность стандартизации взаимосвязанных объектов. </a:t>
            </a:r>
            <a:r>
              <a:rPr lang="ru-RU" dirty="0">
                <a:solidFill>
                  <a:schemeClr val="tx1"/>
                </a:solidFill>
              </a:rPr>
              <a:t>Качество готовых   изделий   определяется   качеством    сырья, материалов, полуфабрикатов и комплектующих изделий. Поэтому стандартизация готовой продукции </a:t>
            </a:r>
            <a:r>
              <a:rPr lang="ru-RU" dirty="0" err="1">
                <a:solidFill>
                  <a:schemeClr val="tx1"/>
                </a:solidFill>
              </a:rPr>
              <a:t>д.б</a:t>
            </a:r>
            <a:r>
              <a:rPr lang="ru-RU" dirty="0">
                <a:solidFill>
                  <a:schemeClr val="tx1"/>
                </a:solidFill>
              </a:rPr>
              <a:t>. увязана со стандартизацией объектов, формирующих её качество. Комплексность стандартизации предусматривает увязку стандартов на готовые изделия со стандартами на сборочные единицы, детали, полуфабрикаты, материалы, сырьё, а также технические средства, методы организации производства и способы контроля.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1032" y="512064"/>
            <a:ext cx="58247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12. </a:t>
            </a:r>
            <a:r>
              <a:rPr lang="ru-RU" sz="2000" b="1" u="sng" dirty="0"/>
              <a:t>Объективность проверки требований.</a:t>
            </a:r>
            <a:endParaRPr lang="ru-RU" sz="2000" b="1" dirty="0"/>
          </a:p>
          <a:p>
            <a:r>
              <a:rPr lang="ru-RU" sz="2000" dirty="0"/>
              <a:t>Стандарты должны устанавливать требования к основным свойствам объекта стандартизации, которые могут быть объективно проверены, включая требования, обеспечивающие безопасность для жизни, здоровья и имущества, окружающей среды, совместимость и взаимозаменяемость.</a:t>
            </a:r>
          </a:p>
          <a:p>
            <a:r>
              <a:rPr lang="ru-RU" sz="2000" dirty="0"/>
              <a:t>Объективная проверка требований к продукции осуществляется, как правило, техническими средствами измерения (приборами, методами химического анализа). Объективная проверка требований к услугам может осуществляться с помощью социологических и экспертных методов. В качестве объективного доказательства используются сертификаты соответствия, заключения надзорных органов.</a:t>
            </a:r>
          </a:p>
          <a:p>
            <a:endParaRPr lang="ru-RU" sz="2000" dirty="0">
              <a:solidFill>
                <a:prstClr val="black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833874" y="635508"/>
            <a:ext cx="0" cy="57698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Горизонтальный свиток 6"/>
          <p:cNvSpPr/>
          <p:nvPr/>
        </p:nvSpPr>
        <p:spPr>
          <a:xfrm>
            <a:off x="1353312" y="6016752"/>
            <a:ext cx="2871216" cy="310896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7447788" y="6016752"/>
            <a:ext cx="2871216" cy="310896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067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4480" y="0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1328" y="356616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b="1" dirty="0" smtClean="0">
                <a:solidFill>
                  <a:schemeClr val="tx1"/>
                </a:solidFill>
              </a:rPr>
              <a:t>Функции стандартизации</a:t>
            </a:r>
            <a:r>
              <a:rPr lang="ru-RU" sz="2000" dirty="0" smtClean="0">
                <a:solidFill>
                  <a:schemeClr val="tx1"/>
                </a:solidFill>
              </a:rPr>
              <a:t>. Для достижения социальных и технико-экономических целей стандартизация  выполняет  определенные функции. 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3504" y="1252728"/>
            <a:ext cx="53126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u="sng" dirty="0"/>
              <a:t>1. Функция упорядочения</a:t>
            </a:r>
            <a:r>
              <a:rPr lang="ru-RU" sz="2200" b="1" dirty="0"/>
              <a:t> </a:t>
            </a:r>
            <a:r>
              <a:rPr lang="ru-RU" sz="2200" dirty="0"/>
              <a:t>- преодоление неразумного многообразия объектов (раздутая номенклатура продукции, ненужное многообразие документов) путем упрощения и ограничения.</a:t>
            </a:r>
          </a:p>
          <a:p>
            <a:r>
              <a:rPr lang="ru-RU" sz="2200" dirty="0"/>
              <a:t>Житейский опыт говорит: чем объект более упорядочен, тем он лучше вписывается в окружающую предметную и природную среду с её требованиями и законами.</a:t>
            </a:r>
          </a:p>
          <a:p>
            <a:r>
              <a:rPr lang="ru-RU" sz="2200" b="1" dirty="0"/>
              <a:t>2. </a:t>
            </a:r>
            <a:r>
              <a:rPr lang="ru-RU" sz="2200" b="1" u="sng" dirty="0"/>
              <a:t>Охранная (социальная) функция</a:t>
            </a:r>
            <a:r>
              <a:rPr lang="ru-RU" sz="2200" b="1" dirty="0"/>
              <a:t> </a:t>
            </a:r>
            <a:r>
              <a:rPr lang="ru-RU" sz="2200" dirty="0"/>
              <a:t>- обеспечение безопасности потребителей и государства, объединение усилий человечества по защите природы от техногенного воздействия цивилизации.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99048" y="1252728"/>
            <a:ext cx="57972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b="1" dirty="0"/>
              <a:t>3. </a:t>
            </a:r>
            <a:r>
              <a:rPr lang="ru-RU" sz="2100" b="1" u="sng" dirty="0"/>
              <a:t>Ресурсосберегающая функция</a:t>
            </a:r>
            <a:r>
              <a:rPr lang="ru-RU" sz="2100" b="1" dirty="0"/>
              <a:t> </a:t>
            </a:r>
            <a:r>
              <a:rPr lang="ru-RU" sz="2100" dirty="0"/>
              <a:t>обусловлена ограниченностью материальных, энергетических, трудовых и природных ресурсов и заключается в установлении в НД обоснованных ограничений на расходование ресурсов.</a:t>
            </a:r>
          </a:p>
          <a:p>
            <a:r>
              <a:rPr lang="ru-RU" sz="2100" b="1" dirty="0"/>
              <a:t>4. </a:t>
            </a:r>
            <a:r>
              <a:rPr lang="ru-RU" sz="2100" b="1" u="sng" dirty="0"/>
              <a:t>Коммуникативная функция</a:t>
            </a:r>
            <a:r>
              <a:rPr lang="ru-RU" sz="2100" b="1" dirty="0"/>
              <a:t> </a:t>
            </a:r>
            <a:r>
              <a:rPr lang="ru-RU" sz="2100" dirty="0"/>
              <a:t>обеспечивает общение и взаимодействие людей, в частности специалистов, путем личного обмена опытом и использования документальных средств, аппаратных (спутниковых, компьютерных) систем и каналов передачи сообщений.  Эта функция направлена на преодоление барьеров   в   торговле   и   содействие научно-техническому и экономическому сотрудничеству</a:t>
            </a:r>
            <a:r>
              <a:rPr lang="ru-RU" sz="2100" dirty="0" smtClean="0"/>
              <a:t>.</a:t>
            </a:r>
            <a:endParaRPr lang="ru-RU" sz="21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916168" y="1252728"/>
            <a:ext cx="0" cy="5102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03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4480" y="0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3776" y="515493"/>
            <a:ext cx="53126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prstClr val="black"/>
                </a:solidFill>
              </a:rPr>
              <a:t>5. </a:t>
            </a:r>
            <a:r>
              <a:rPr lang="ru-RU" b="1" u="sng" dirty="0">
                <a:solidFill>
                  <a:prstClr val="black"/>
                </a:solidFill>
              </a:rPr>
              <a:t>Цивилизующая функция </a:t>
            </a:r>
            <a:r>
              <a:rPr lang="ru-RU" dirty="0">
                <a:solidFill>
                  <a:prstClr val="black"/>
                </a:solidFill>
              </a:rPr>
              <a:t>направлена на повышение качества продукции и услуг как составляющей качества жизни.</a:t>
            </a:r>
          </a:p>
          <a:p>
            <a:r>
              <a:rPr lang="ru-RU" dirty="0">
                <a:solidFill>
                  <a:prstClr val="black"/>
                </a:solidFill>
              </a:rPr>
              <a:t>Например, от жесткости требований гос. стандартов к содержанию вредных веществ в пищевых продуктах, питьевой воде, сигаретах непосредственно зависит продолжительность жизни  населения  страны.</a:t>
            </a:r>
          </a:p>
          <a:p>
            <a:r>
              <a:rPr lang="ru-RU" dirty="0">
                <a:solidFill>
                  <a:prstClr val="black"/>
                </a:solidFill>
              </a:rPr>
              <a:t>В этом смысле стандарты отражают степень общественного развития страны, т.е. уровень цивилизации.</a:t>
            </a:r>
          </a:p>
          <a:p>
            <a:r>
              <a:rPr lang="ru-RU" b="1" dirty="0" smtClean="0">
                <a:solidFill>
                  <a:prstClr val="black"/>
                </a:solidFill>
              </a:rPr>
              <a:t>6. </a:t>
            </a:r>
            <a:r>
              <a:rPr lang="ru-RU" b="1" u="sng" dirty="0" smtClean="0">
                <a:solidFill>
                  <a:prstClr val="black"/>
                </a:solidFill>
              </a:rPr>
              <a:t>Информационная    функция.    </a:t>
            </a:r>
            <a:r>
              <a:rPr lang="ru-RU" dirty="0" smtClean="0">
                <a:solidFill>
                  <a:prstClr val="black"/>
                </a:solidFill>
              </a:rPr>
              <a:t>Стандартизация    обеспечивает материальное производство, науку и технику нормативными документами, эталонами мер, образцами - эталонами продукции, каталогами продукции как носителями ценной технической и управленческой информации</a:t>
            </a:r>
            <a:r>
              <a:rPr lang="ru-RU" dirty="0">
                <a:solidFill>
                  <a:prstClr val="black"/>
                </a:solidFill>
              </a:rPr>
              <a:t>. Ссылка в договоре (контракте) на стандарт является наиболее удобной формой информации о качестве товара как главного условия договора (контракта).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3912" y="467236"/>
            <a:ext cx="57972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prstClr val="black"/>
                </a:solidFill>
              </a:rPr>
              <a:t>7. </a:t>
            </a:r>
            <a:r>
              <a:rPr lang="ru-RU" b="1" u="sng" dirty="0">
                <a:solidFill>
                  <a:prstClr val="black"/>
                </a:solidFill>
              </a:rPr>
              <a:t>Функция нормотворчества </a:t>
            </a:r>
            <a:r>
              <a:rPr lang="ru-RU" dirty="0">
                <a:solidFill>
                  <a:prstClr val="black"/>
                </a:solidFill>
              </a:rPr>
              <a:t>проявляется в задании норм и требований (правил, значений параметров, условий для выполнения) применительно к объекту стандартизации. Задаваемые стандартом (как и техническим регламентом) требования через механизм подтверждения соответствия продукции ( например сертификацию) определяют решение о доступе продукции на рынок.</a:t>
            </a:r>
          </a:p>
          <a:p>
            <a:r>
              <a:rPr lang="ru-RU" b="1" dirty="0">
                <a:solidFill>
                  <a:prstClr val="black"/>
                </a:solidFill>
              </a:rPr>
              <a:t>8. </a:t>
            </a:r>
            <a:r>
              <a:rPr lang="ru-RU" b="1" u="sng" dirty="0">
                <a:solidFill>
                  <a:prstClr val="black"/>
                </a:solidFill>
              </a:rPr>
              <a:t>Доказательная функция </a:t>
            </a:r>
            <a:r>
              <a:rPr lang="ru-RU" dirty="0">
                <a:solidFill>
                  <a:prstClr val="black"/>
                </a:solidFill>
              </a:rPr>
              <a:t>проявляется в том, что гармонизированные  с конкретным ТР стандарты раскрывают существенные требования регламента.  Позиция </a:t>
            </a:r>
            <a:r>
              <a:rPr lang="ru-RU" dirty="0" err="1" smtClean="0">
                <a:solidFill>
                  <a:prstClr val="black"/>
                </a:solidFill>
              </a:rPr>
              <a:t>Ростехрегулирования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</a:rPr>
              <a:t>- 25% стандартов от общего фонда российских национальных стандартов,  сформированного в 2002г.,  могут быть использованы  в  </a:t>
            </a:r>
            <a:r>
              <a:rPr lang="ru-RU" dirty="0" smtClean="0">
                <a:solidFill>
                  <a:prstClr val="black"/>
                </a:solidFill>
              </a:rPr>
              <a:t>качестве  </a:t>
            </a:r>
            <a:r>
              <a:rPr lang="ru-RU" dirty="0">
                <a:solidFill>
                  <a:prstClr val="black"/>
                </a:solidFill>
              </a:rPr>
              <a:t>доказательной  базы принимаемых ТР. </a:t>
            </a:r>
            <a:endParaRPr lang="ru-RU" dirty="0" smtClean="0">
              <a:solidFill>
                <a:prstClr val="black"/>
              </a:solidFill>
            </a:endParaRPr>
          </a:p>
          <a:p>
            <a:r>
              <a:rPr lang="ru-RU" b="1" dirty="0" smtClean="0">
                <a:solidFill>
                  <a:prstClr val="black"/>
                </a:solidFill>
              </a:rPr>
              <a:t>9. </a:t>
            </a:r>
            <a:r>
              <a:rPr lang="ru-RU" b="1" u="sng" dirty="0" smtClean="0">
                <a:solidFill>
                  <a:prstClr val="black"/>
                </a:solidFill>
              </a:rPr>
              <a:t>Идентифицирующая функция</a:t>
            </a:r>
            <a:r>
              <a:rPr lang="ru-RU" u="sng" dirty="0" smtClean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prstClr val="black"/>
                </a:solidFill>
              </a:rPr>
              <a:t>позволяет соотнести название продукции с необходимым её составом и набором показателей качества, являющихся признаками продукции. Стандарты предупреждают фальсификацию товаров, при которой, например, нектар представляется соком, маргарин – сливочным маслом.</a:t>
            </a:r>
            <a:endParaRPr lang="ru-RU" dirty="0">
              <a:solidFill>
                <a:prstClr val="black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5888736" y="654939"/>
            <a:ext cx="18288" cy="57698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0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0351" y="100584"/>
            <a:ext cx="9875520" cy="7010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4984" y="466344"/>
            <a:ext cx="9872871" cy="556564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2400" b="1" dirty="0">
                <a:solidFill>
                  <a:schemeClr val="tx1"/>
                </a:solidFill>
              </a:rPr>
              <a:t>Задачи стандартизации. 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Основными задачами стандартизации являются: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tx1"/>
                </a:solidFill>
              </a:rPr>
              <a:t> обеспечение взаимопонимания между </a:t>
            </a:r>
            <a:r>
              <a:rPr lang="ru-RU" dirty="0">
                <a:solidFill>
                  <a:schemeClr val="tx1"/>
                </a:solidFill>
              </a:rPr>
              <a:t>разработчиками, изготовителями, продавцами и потребителями (заказчиками);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установление оптимальных требований к номенклатуре и качеству продукции в интересах потребителя и государства, в том числе обеспечивающих её безопасность для окружающей среды, жизни, здоровья и имущества;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установление требований по совместимости (конструктивной, электрической, электромагнитной, информационной, программной и др.), а также взаимозаменяемости продукции;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согласование и увязка показателей и характеристик продукции, её элементов, комплектующих изделий, сырья и материалов;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унификация</a:t>
            </a: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на основе установления и применения </a:t>
            </a:r>
            <a:r>
              <a:rPr lang="ru-RU" dirty="0">
                <a:solidFill>
                  <a:schemeClr val="tx1"/>
                </a:solidFill>
              </a:rPr>
              <a:t>параметрических и </a:t>
            </a:r>
            <a:r>
              <a:rPr lang="ru-RU" dirty="0" smtClean="0">
                <a:solidFill>
                  <a:schemeClr val="tx1"/>
                </a:solidFill>
              </a:rPr>
              <a:t>типоразмерных рядов, базовых конструкций, конструктивно-унифицированных блочно-модульных составных частей изделий;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289304" y="134113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7864" y="329184"/>
            <a:ext cx="9872871" cy="490118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установление метрологических норм, правил, положение и требований;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нормативно-техническое обеспечение контроля (испытаний, анализа, измерений), сертификации и оценки качества продукции;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установление требований к технологическим процессам, в том числе в целях снижения материалоемкости, энергоемкости и трудоемкости, обеспечения применения малоотходных технологий;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создание и ведение систем классификации и кодирования технико-экономической информации;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нормативное обеспечение межгосударственных и государственных социально-экономических и научно-технических программ (проектов) и инфраструктурных комплексов (транспорт, связь, оборона, охрана окружающей среды, контроль среды обитания, безопасность населения);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создание систем каталогизации для обеспечения потребителей информацией о номенклатуре и основных показателях продукции;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содействие реализации законодательства РФ методами и средствами стандартизации. 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48583" y="5111496"/>
            <a:ext cx="9171432" cy="120032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Вывод. </a:t>
            </a:r>
            <a:r>
              <a:rPr lang="ru-RU" sz="2400" i="1" dirty="0" smtClean="0"/>
              <a:t>Ни одна наука не может развиваться без элементов стандартизации. Любая деятельность настолько упорядочена и соответственно эффективна, насколько она стандартизована.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45273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207008" y="-9143"/>
            <a:ext cx="9875520" cy="45719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321" y="658368"/>
            <a:ext cx="7324343" cy="5897880"/>
          </a:xfrm>
        </p:spPr>
        <p:txBody>
          <a:bodyPr/>
          <a:lstStyle/>
          <a:p>
            <a:pPr marL="45720" indent="0">
              <a:buNone/>
            </a:pPr>
            <a:r>
              <a:rPr lang="ru-RU" sz="2400" b="1" dirty="0">
                <a:solidFill>
                  <a:schemeClr val="tx1"/>
                </a:solidFill>
              </a:rPr>
              <a:t>1.1 Сущность стандартизации.</a:t>
            </a:r>
            <a:endParaRPr lang="ru-RU" sz="24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b="1" u="sng" dirty="0">
                <a:solidFill>
                  <a:schemeClr val="tx1"/>
                </a:solidFill>
              </a:rPr>
              <a:t>Объект стандартизации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(по ГОСТ Р </a:t>
            </a:r>
            <a:r>
              <a:rPr lang="ru-RU" sz="2800" dirty="0">
                <a:solidFill>
                  <a:schemeClr val="tx1"/>
                </a:solidFill>
              </a:rPr>
              <a:t>1.0</a:t>
            </a:r>
            <a:r>
              <a:rPr lang="ru-RU" dirty="0">
                <a:solidFill>
                  <a:schemeClr val="tx1"/>
                </a:solidFill>
              </a:rPr>
              <a:t>) - продукция, работа, процесс и услуги, подлежащие или подвергшиеся </a:t>
            </a:r>
            <a:r>
              <a:rPr lang="ru-RU" dirty="0" smtClean="0">
                <a:solidFill>
                  <a:schemeClr val="tx1"/>
                </a:solidFill>
              </a:rPr>
              <a:t>стандартизации.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dirty="0">
                <a:solidFill>
                  <a:schemeClr val="tx1"/>
                </a:solidFill>
              </a:rPr>
              <a:t>процессе трудовой деятельности специалисту приходится решать систематически повторяющиеся задачи: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измерение </a:t>
            </a:r>
            <a:r>
              <a:rPr lang="ru-RU" dirty="0">
                <a:solidFill>
                  <a:schemeClr val="tx1"/>
                </a:solidFill>
              </a:rPr>
              <a:t>и учет количества продукции;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составление </a:t>
            </a:r>
            <a:r>
              <a:rPr lang="ru-RU" dirty="0">
                <a:solidFill>
                  <a:schemeClr val="tx1"/>
                </a:solidFill>
              </a:rPr>
              <a:t>технической и управленческой документации;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измерение </a:t>
            </a:r>
            <a:r>
              <a:rPr lang="ru-RU" dirty="0">
                <a:solidFill>
                  <a:schemeClr val="tx1"/>
                </a:solidFill>
              </a:rPr>
              <a:t>параметров технологических операций;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контроль </a:t>
            </a:r>
            <a:r>
              <a:rPr lang="ru-RU" dirty="0">
                <a:solidFill>
                  <a:schemeClr val="tx1"/>
                </a:solidFill>
              </a:rPr>
              <a:t>готовой продукции;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упаковывание </a:t>
            </a:r>
            <a:r>
              <a:rPr lang="ru-RU" dirty="0">
                <a:solidFill>
                  <a:schemeClr val="tx1"/>
                </a:solidFill>
              </a:rPr>
              <a:t>готовой продукции.</a:t>
            </a:r>
          </a:p>
          <a:p>
            <a:pPr marL="4572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64" y="939546"/>
            <a:ext cx="3795187" cy="53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3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351" y="36576"/>
            <a:ext cx="9875520" cy="5486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448056"/>
            <a:ext cx="9872871" cy="5980176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Существуют различные варианты решения этих задач.</a:t>
            </a:r>
          </a:p>
          <a:p>
            <a:pPr marL="45720" indent="0">
              <a:buNone/>
            </a:pPr>
            <a:r>
              <a:rPr lang="ru-RU" b="1" u="sng" dirty="0">
                <a:solidFill>
                  <a:schemeClr val="tx1"/>
                </a:solidFill>
              </a:rPr>
              <a:t>Цель стандартизации </a:t>
            </a:r>
            <a:r>
              <a:rPr lang="ru-RU" dirty="0">
                <a:solidFill>
                  <a:schemeClr val="tx1"/>
                </a:solidFill>
              </a:rPr>
              <a:t>- выявление наиболее правильного и экономичного варианта, т.е. нахождение оптимального решения. Найденное решение даёт возможность достичь оптимального упорядочения в определенной   области   стандартизации.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превращения этой возможности в действительность необходимо, чтобы найденное решение стало достоянием   большого   числа   предприятий (организаций) и специалистов.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Только </a:t>
            </a:r>
            <a:r>
              <a:rPr lang="ru-RU" dirty="0">
                <a:solidFill>
                  <a:schemeClr val="tx1"/>
                </a:solidFill>
              </a:rPr>
              <a:t>при всеобщем и многократном использовании этого решения   существующих   и   потенциальных   задач   возможен экономический эффект от проведенного упорядочения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Сущность стандартизации выражена следующим определением.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b="1" u="sng" dirty="0">
                <a:solidFill>
                  <a:schemeClr val="tx1"/>
                </a:solidFill>
              </a:rPr>
              <a:t>Стандартизация</a:t>
            </a:r>
            <a:r>
              <a:rPr lang="ru-RU" dirty="0">
                <a:solidFill>
                  <a:schemeClr val="tx1"/>
                </a:solidFill>
              </a:rPr>
              <a:t> -   деятельность, направленная    на    достижение оптимальной степени упорядочения в определенной области посредством установления положений для всеобщего и многократного использования в отношении реально существующих или потенциальных задач (ИСО/МЭК </a:t>
            </a:r>
            <a:r>
              <a:rPr lang="ru-RU" sz="3200" dirty="0">
                <a:solidFill>
                  <a:schemeClr val="tx1"/>
                </a:solidFill>
              </a:rPr>
              <a:t>2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38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840" y="88392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568" y="566928"/>
            <a:ext cx="9872871" cy="56692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Согласно Федерального Закона от 27.12.2002г. №184-ФЗ "О техническом регулировании" (гл.1 ст.2):</a:t>
            </a:r>
          </a:p>
          <a:p>
            <a:pPr marL="45720" indent="0">
              <a:buNone/>
            </a:pPr>
            <a:r>
              <a:rPr lang="ru-RU" b="1" u="sng" dirty="0" smtClean="0">
                <a:solidFill>
                  <a:schemeClr val="tx1"/>
                </a:solidFill>
              </a:rPr>
              <a:t>Стандартизация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- деятельность по установлению правил и характеристик в целях их добровольного многократного использования, направленная на достижение упорядоченности в сферах производства и обращения продукции и повышение конкурентоспособности продукции, работ или услуг.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Принцип добровольности стандартов реализуется только при выборе решения о применении (или неприменении) стандарта или его разделов. Положительное решение о применении независимо от формы (договор, ссылка в техническом документе) обязывает субъект хозяйственной деятельности выполнять требования в принятом объёме (целиком стандарт или его отдельные разделы).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Результатом стандартизации является прежде всего нормативный документ. Применение НД является способом упорядочения в определенной области. Следовательно, НД - средство стандартизации.</a:t>
            </a: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19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286655" y="64009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9032" y="649224"/>
            <a:ext cx="9872871" cy="5739384"/>
          </a:xfrm>
        </p:spPr>
        <p:txBody>
          <a:bodyPr/>
          <a:lstStyle/>
          <a:p>
            <a:pPr marL="45720" indent="0">
              <a:buNone/>
            </a:pPr>
            <a:r>
              <a:rPr lang="ru-RU" sz="2400" b="1" dirty="0">
                <a:solidFill>
                  <a:schemeClr val="tx1"/>
                </a:solidFill>
              </a:rPr>
              <a:t>1.2 Понятие нормативных документов по стандартизации.</a:t>
            </a: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b="1" u="sng" dirty="0">
                <a:solidFill>
                  <a:schemeClr val="tx1"/>
                </a:solidFill>
              </a:rPr>
              <a:t>Нормативный документ </a:t>
            </a:r>
            <a:r>
              <a:rPr lang="ru-RU" dirty="0">
                <a:solidFill>
                  <a:schemeClr val="tx1"/>
                </a:solidFill>
              </a:rPr>
              <a:t>- документ, устанавливающий правила, общие принципы или характеристики, касающиеся различных видов деятельности или их результатов (ГОСТ Р 1.0).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Термин "нормативный документ" является родовым, охватывающим такие понятия, как стандарты и иные НД по стандартизации - правила, рекомендации, регламенты, общероссийские классификаторы.</a:t>
            </a:r>
          </a:p>
          <a:p>
            <a:pPr marL="45720" indent="0">
              <a:buNone/>
            </a:pPr>
            <a:r>
              <a:rPr lang="ru-RU" b="1" u="sng" dirty="0">
                <a:solidFill>
                  <a:schemeClr val="tx1"/>
                </a:solidFill>
              </a:rPr>
              <a:t>Стандарт</a:t>
            </a:r>
            <a:r>
              <a:rPr lang="ru-RU" dirty="0">
                <a:solidFill>
                  <a:schemeClr val="tx1"/>
                </a:solidFill>
              </a:rPr>
              <a:t> (по ГОСТ Р 1.0) - нормативный документ по стандартизации, разработанный на основе согласия, характеризующегося отсутствием возражений по существенным вопросам у большинства заинтересованных сторон, принятый (утвержденный) признанным органом (предприятием</a:t>
            </a:r>
            <a:r>
              <a:rPr lang="ru-RU" dirty="0" smtClean="0">
                <a:solidFill>
                  <a:schemeClr val="tx1"/>
                </a:solidFill>
              </a:rPr>
              <a:t>).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6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0351" y="539496"/>
            <a:ext cx="9872871" cy="5815584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Согласно Федерального Закона от 27.12.2002г. №184-ФЗ "О техническом регулировании" (гл.1 ст.2):</a:t>
            </a:r>
          </a:p>
          <a:p>
            <a:pPr marL="45720" indent="0">
              <a:buNone/>
            </a:pPr>
            <a:r>
              <a:rPr lang="ru-RU" b="1" u="sng" dirty="0">
                <a:solidFill>
                  <a:schemeClr val="tx1"/>
                </a:solidFill>
              </a:rPr>
              <a:t>Стандарт</a:t>
            </a:r>
            <a:r>
              <a:rPr lang="ru-RU" dirty="0">
                <a:solidFill>
                  <a:schemeClr val="tx1"/>
                </a:solidFill>
              </a:rPr>
              <a:t> - документ, в котором в целях добровольного многократного использования устанавливаются характеристики продукции, правила осуществления и характеристики процессов производства, эксплуатации, хранения, перевозки, реализации и утилизации, выполнения работ или оказания услуг.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Стандарт </a:t>
            </a:r>
            <a:r>
              <a:rPr lang="ru-RU" dirty="0" smtClean="0">
                <a:solidFill>
                  <a:schemeClr val="tx1"/>
                </a:solidFill>
              </a:rPr>
              <a:t>должен содержать требования к </a:t>
            </a:r>
            <a:r>
              <a:rPr lang="ru-RU" dirty="0">
                <a:solidFill>
                  <a:schemeClr val="tx1"/>
                </a:solidFill>
              </a:rPr>
              <a:t>терминологии, символике, упаковке, маркировке или этикеткам и правилам их нанесения. 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Стандарты основываются на обобщенных результатах науки, техники и практического опыта и направлены на достижение оптимальной пользы для общества.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В зависимости от сферы действия различают стандарты разного статуса или категории: международный стандарт, региональный стандарт, государственный стандарт РФ (ГОСТ Р), межгосударственный стандарт (ГОСТ), стандарт отрасли, стандарт научно-технического или инженерного общества, стандарт предприятия.</a:t>
            </a: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25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0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1192" y="512064"/>
            <a:ext cx="5404104" cy="601675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1. </a:t>
            </a:r>
            <a:r>
              <a:rPr lang="ru-RU" b="1" u="sng" dirty="0">
                <a:solidFill>
                  <a:schemeClr val="tx1"/>
                </a:solidFill>
              </a:rPr>
              <a:t>Международный стандарт </a:t>
            </a:r>
            <a:r>
              <a:rPr lang="ru-RU" dirty="0">
                <a:solidFill>
                  <a:schemeClr val="tx1"/>
                </a:solidFill>
              </a:rPr>
              <a:t>- стандарт, принятый международной </a:t>
            </a:r>
            <a:r>
              <a:rPr lang="ru-RU" dirty="0" smtClean="0">
                <a:solidFill>
                  <a:schemeClr val="tx1"/>
                </a:solidFill>
              </a:rPr>
              <a:t>организацией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(№184-ФЗ).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2. </a:t>
            </a:r>
            <a:r>
              <a:rPr lang="ru-RU" b="1" u="sng" dirty="0">
                <a:solidFill>
                  <a:schemeClr val="tx1"/>
                </a:solidFill>
              </a:rPr>
              <a:t>Национальный стандарт </a:t>
            </a:r>
            <a:r>
              <a:rPr lang="ru-RU" dirty="0">
                <a:solidFill>
                  <a:schemeClr val="tx1"/>
                </a:solidFill>
              </a:rPr>
              <a:t>- стандарт, утвержденный национальным органом РФ по стандартизации (№184-ФЗ).  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3. </a:t>
            </a:r>
            <a:r>
              <a:rPr lang="ru-RU" b="1" u="sng" dirty="0">
                <a:solidFill>
                  <a:schemeClr val="tx1"/>
                </a:solidFill>
              </a:rPr>
              <a:t>Регламент </a:t>
            </a:r>
            <a:r>
              <a:rPr lang="ru-RU" dirty="0">
                <a:solidFill>
                  <a:schemeClr val="tx1"/>
                </a:solidFill>
              </a:rPr>
              <a:t>- документ, содержащий обязательные правовые нормы и принятый органом власти.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При </a:t>
            </a:r>
            <a:r>
              <a:rPr lang="ru-RU" dirty="0" smtClean="0">
                <a:solidFill>
                  <a:schemeClr val="tx1"/>
                </a:solidFill>
              </a:rPr>
              <a:t>стандартизации продукции </a:t>
            </a:r>
            <a:r>
              <a:rPr lang="ru-RU" dirty="0">
                <a:solidFill>
                  <a:schemeClr val="tx1"/>
                </a:solidFill>
              </a:rPr>
              <a:t>(услуг) и  обязательной сертификации указанных  объектов  широко   используют  технические регламенты.</a:t>
            </a:r>
          </a:p>
          <a:p>
            <a:pPr marL="45720" indent="0">
              <a:buNone/>
            </a:pPr>
            <a:r>
              <a:rPr lang="ru-RU" b="1" u="sng" dirty="0">
                <a:solidFill>
                  <a:schemeClr val="tx1"/>
                </a:solidFill>
              </a:rPr>
              <a:t>Технический регламент </a:t>
            </a:r>
            <a:r>
              <a:rPr lang="ru-RU" dirty="0">
                <a:solidFill>
                  <a:schemeClr val="tx1"/>
                </a:solidFill>
              </a:rPr>
              <a:t>- регламент, который устанавливает характеристики продукции (услуги) или связанные с ней процессы и методы производства (ГОСТ 1.0).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71032" y="512064"/>
            <a:ext cx="582472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ru-RU" sz="2200" dirty="0" smtClean="0">
                <a:solidFill>
                  <a:schemeClr val="tx1"/>
                </a:solidFill>
              </a:rPr>
              <a:t>Согласно №184-ФЗ технический регламент - документ, который принят: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 smtClean="0">
                <a:solidFill>
                  <a:schemeClr val="tx1"/>
                </a:solidFill>
              </a:rPr>
              <a:t> международным договором РФ, ратифицированным в порядке, установленном законодательством РФ, или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 smtClean="0">
                <a:solidFill>
                  <a:schemeClr val="tx1"/>
                </a:solidFill>
              </a:rPr>
              <a:t> федеральным законом, или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 smtClean="0">
                <a:solidFill>
                  <a:schemeClr val="tx1"/>
                </a:solidFill>
              </a:rPr>
              <a:t>  указом Президента РФ, или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 smtClean="0">
                <a:solidFill>
                  <a:schemeClr val="tx1"/>
                </a:solidFill>
              </a:rPr>
              <a:t> постановлением Правительства РФ, и устанавливает обязательные для применения и исполнения требования к объектам технического регулирования (продукции, в </a:t>
            </a:r>
            <a:r>
              <a:rPr lang="ru-RU" sz="2200" dirty="0" err="1" smtClean="0">
                <a:solidFill>
                  <a:schemeClr val="tx1"/>
                </a:solidFill>
              </a:rPr>
              <a:t>т.ч</a:t>
            </a:r>
            <a:r>
              <a:rPr lang="ru-RU" sz="2200" dirty="0" smtClean="0">
                <a:solidFill>
                  <a:schemeClr val="tx1"/>
                </a:solidFill>
              </a:rPr>
              <a:t>. зданиям, строениям и сооружениям, процессам производства, эксплуатации, хранения, перевозки, реализации и утилизации). </a:t>
            </a:r>
          </a:p>
          <a:p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833874" y="635508"/>
            <a:ext cx="0" cy="57698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06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0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1192" y="512064"/>
            <a:ext cx="5404104" cy="6016752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4. </a:t>
            </a:r>
            <a:r>
              <a:rPr lang="ru-RU" b="1" u="sng" dirty="0">
                <a:solidFill>
                  <a:schemeClr val="tx1"/>
                </a:solidFill>
              </a:rPr>
              <a:t>Классификатор</a:t>
            </a:r>
            <a:r>
              <a:rPr lang="ru-RU" dirty="0">
                <a:solidFill>
                  <a:schemeClr val="tx1"/>
                </a:solidFill>
              </a:rPr>
              <a:t> - официальный документ, представляющий собой систематизированный свод наименований и кодов классификационных группировок и(или) объектов классификации. 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5. </a:t>
            </a:r>
            <a:r>
              <a:rPr lang="ru-RU" b="1" u="sng" dirty="0">
                <a:solidFill>
                  <a:schemeClr val="tx1"/>
                </a:solidFill>
              </a:rPr>
              <a:t>Общероссийский классификатор технико-экономической и социальной информации (ОКТЭСИ</a:t>
            </a:r>
            <a:r>
              <a:rPr lang="ru-RU" dirty="0">
                <a:solidFill>
                  <a:schemeClr val="tx1"/>
                </a:solidFill>
              </a:rPr>
              <a:t>) - нормативные документы, распределяющие </a:t>
            </a:r>
            <a:r>
              <a:rPr lang="ru-RU" dirty="0" smtClean="0">
                <a:solidFill>
                  <a:schemeClr val="tx1"/>
                </a:solidFill>
              </a:rPr>
              <a:t>технико-экономическую </a:t>
            </a:r>
            <a:r>
              <a:rPr lang="ru-RU" dirty="0">
                <a:solidFill>
                  <a:schemeClr val="tx1"/>
                </a:solidFill>
              </a:rPr>
              <a:t>и  социальную   информацию   в   соответствии   с   её классификацией (классами,  видами)  и  являющиеся  обязательными для применения при  создании  государственных  информационных  систем  и информационных ресурсов  и межведомственном обмене информацией.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6</a:t>
            </a:r>
            <a:r>
              <a:rPr lang="ru-RU" b="1" u="sng" dirty="0">
                <a:solidFill>
                  <a:schemeClr val="tx1"/>
                </a:solidFill>
              </a:rPr>
              <a:t>. Правила (ПР) </a:t>
            </a:r>
            <a:r>
              <a:rPr lang="ru-RU" dirty="0">
                <a:solidFill>
                  <a:schemeClr val="tx1"/>
                </a:solidFill>
              </a:rPr>
              <a:t>- документ, устанавливающий обязательные для применения организационно-технические и(или) общетехнические положения, порядки, методы выполнения работ (ГОСТ Р 1.10).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71032" y="512064"/>
            <a:ext cx="58247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</a:rPr>
              <a:t>7. </a:t>
            </a:r>
            <a:r>
              <a:rPr lang="ru-RU" sz="2000" b="1" u="sng" dirty="0">
                <a:solidFill>
                  <a:prstClr val="black"/>
                </a:solidFill>
              </a:rPr>
              <a:t>Рекомендации (Р) </a:t>
            </a:r>
            <a:r>
              <a:rPr lang="ru-RU" sz="2000" dirty="0">
                <a:solidFill>
                  <a:prstClr val="black"/>
                </a:solidFill>
              </a:rPr>
              <a:t>- положение, содержащие совет или указания. Документ содержит добровольные для применения организационно-технические и(или) общетехнические положения, порядки, методы выполнения работ (ГОСТ Р 1.10</a:t>
            </a:r>
            <a:r>
              <a:rPr lang="ru-RU" sz="2000" dirty="0" smtClean="0">
                <a:solidFill>
                  <a:prstClr val="black"/>
                </a:solidFill>
              </a:rPr>
              <a:t>).</a:t>
            </a:r>
            <a:br>
              <a:rPr lang="ru-RU" sz="2000" dirty="0" smtClean="0">
                <a:solidFill>
                  <a:prstClr val="black"/>
                </a:solidFill>
              </a:rPr>
            </a:br>
            <a:endParaRPr lang="ru-RU" sz="20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8. </a:t>
            </a:r>
            <a:r>
              <a:rPr lang="ru-RU" sz="2000" b="1" u="sng" dirty="0">
                <a:solidFill>
                  <a:prstClr val="black"/>
                </a:solidFill>
              </a:rPr>
              <a:t>Норма</a:t>
            </a:r>
            <a:r>
              <a:rPr lang="ru-RU" sz="2000" dirty="0">
                <a:solidFill>
                  <a:prstClr val="black"/>
                </a:solidFill>
              </a:rPr>
              <a:t> - положение, устанавливающее количественные или качественные критерии, которые </a:t>
            </a:r>
            <a:r>
              <a:rPr lang="ru-RU" sz="2000" dirty="0" err="1">
                <a:solidFill>
                  <a:prstClr val="black"/>
                </a:solidFill>
              </a:rPr>
              <a:t>д.б</a:t>
            </a:r>
            <a:r>
              <a:rPr lang="ru-RU" sz="2000" dirty="0">
                <a:solidFill>
                  <a:prstClr val="black"/>
                </a:solidFill>
              </a:rPr>
              <a:t>. удовлетворены (ИСО/МЭК 2</a:t>
            </a:r>
            <a:r>
              <a:rPr lang="ru-RU" sz="2000" dirty="0" smtClean="0">
                <a:solidFill>
                  <a:prstClr val="black"/>
                </a:solidFill>
              </a:rPr>
              <a:t>).</a:t>
            </a:r>
            <a:br>
              <a:rPr lang="ru-RU" sz="2000" dirty="0" smtClean="0">
                <a:solidFill>
                  <a:prstClr val="black"/>
                </a:solidFill>
              </a:rPr>
            </a:br>
            <a:endParaRPr lang="ru-RU" sz="20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9. </a:t>
            </a:r>
            <a:r>
              <a:rPr lang="ru-RU" sz="2000" b="1" u="sng" dirty="0">
                <a:solidFill>
                  <a:prstClr val="black"/>
                </a:solidFill>
              </a:rPr>
              <a:t>Кодекс установившейся практики </a:t>
            </a:r>
            <a:r>
              <a:rPr lang="ru-RU" sz="2000" dirty="0">
                <a:solidFill>
                  <a:prstClr val="black"/>
                </a:solidFill>
              </a:rPr>
              <a:t>- документ, рекомендующий практические правила или процедуры проектирования, изготовления, монтажа, технического обслуживания или эксплуатации, оборудования конструкций или изделий. Этот документ </a:t>
            </a:r>
            <a:r>
              <a:rPr lang="ru-RU" sz="2000" dirty="0" err="1">
                <a:solidFill>
                  <a:prstClr val="black"/>
                </a:solidFill>
              </a:rPr>
              <a:t>м.б</a:t>
            </a:r>
            <a:r>
              <a:rPr lang="ru-RU" sz="2000" dirty="0">
                <a:solidFill>
                  <a:prstClr val="black"/>
                </a:solidFill>
              </a:rPr>
              <a:t>. стандартом, частью стандарта или самостоятельным документом.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833874" y="635508"/>
            <a:ext cx="0" cy="57698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3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79248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448056"/>
            <a:ext cx="10067544" cy="6217920"/>
          </a:xfrm>
        </p:spPr>
        <p:txBody>
          <a:bodyPr>
            <a:normAutofit fontScale="47500" lnSpcReduction="20000"/>
          </a:bodyPr>
          <a:lstStyle/>
          <a:p>
            <a:pPr marL="45720" indent="0">
              <a:buNone/>
            </a:pPr>
            <a:r>
              <a:rPr lang="ru-RU" sz="5100" b="1" dirty="0">
                <a:solidFill>
                  <a:schemeClr val="tx1"/>
                </a:solidFill>
              </a:rPr>
              <a:t>1.3  Цели, принципы, функции и задачи стандартизации</a:t>
            </a:r>
            <a:r>
              <a:rPr lang="ru-RU" sz="5100" b="1" dirty="0" smtClean="0">
                <a:solidFill>
                  <a:schemeClr val="tx1"/>
                </a:solidFill>
              </a:rPr>
              <a:t>.</a:t>
            </a:r>
            <a:r>
              <a:rPr lang="ru-RU" sz="5100" dirty="0">
                <a:solidFill>
                  <a:schemeClr val="tx1"/>
                </a:solidFill>
              </a:rPr>
              <a:t/>
            </a:r>
            <a:br>
              <a:rPr lang="ru-RU" sz="5100" dirty="0">
                <a:solidFill>
                  <a:schemeClr val="tx1"/>
                </a:solidFill>
              </a:rPr>
            </a:br>
            <a:r>
              <a:rPr lang="ru-RU" sz="4200" dirty="0" smtClean="0">
                <a:solidFill>
                  <a:schemeClr val="tx1"/>
                </a:solidFill>
              </a:rPr>
              <a:t/>
            </a:r>
            <a:br>
              <a:rPr lang="ru-RU" sz="4200" dirty="0" smtClean="0">
                <a:solidFill>
                  <a:schemeClr val="tx1"/>
                </a:solidFill>
              </a:rPr>
            </a:br>
            <a:r>
              <a:rPr lang="ru-RU" sz="4400" dirty="0" smtClean="0">
                <a:solidFill>
                  <a:schemeClr val="tx1"/>
                </a:solidFill>
              </a:rPr>
              <a:t>Общей целью стандартизации является защита интересов потребителей и государства по вопросам качества продукции, процессов и услуг. Согласно Федерального Закона от 27.12.2002г. №184-ФЗ "О техническом регулировании" (гл.3 ст.11) стандартизация осуществляется в целях:</a:t>
            </a:r>
          </a:p>
          <a:p>
            <a:pPr marL="560070" indent="-514350">
              <a:buFont typeface="+mj-lt"/>
              <a:buAutoNum type="arabicPeriod"/>
            </a:pPr>
            <a:r>
              <a:rPr lang="ru-RU" sz="4400" dirty="0" smtClean="0">
                <a:solidFill>
                  <a:schemeClr val="tx1"/>
                </a:solidFill>
              </a:rPr>
              <a:t>повышения </a:t>
            </a:r>
            <a:r>
              <a:rPr lang="ru-RU" sz="4400" dirty="0">
                <a:solidFill>
                  <a:schemeClr val="tx1"/>
                </a:solidFill>
              </a:rPr>
              <a:t>уровня безопасности жизни и здоровья граждан, имущества физических и юридических лиц, государственного и муниципального имущества, экологической безопасности, безопасности жизни или здоровья животных и растений и содействия соблюдению требований технических регламентов</a:t>
            </a:r>
            <a:r>
              <a:rPr lang="ru-RU" sz="4400" dirty="0" smtClean="0">
                <a:solidFill>
                  <a:schemeClr val="tx1"/>
                </a:solidFill>
              </a:rPr>
              <a:t>; </a:t>
            </a:r>
          </a:p>
          <a:p>
            <a:pPr marL="560070" indent="-514350">
              <a:buFont typeface="+mj-lt"/>
              <a:buAutoNum type="arabicPeriod"/>
            </a:pPr>
            <a:r>
              <a:rPr lang="ru-RU" sz="4400" dirty="0" smtClean="0">
                <a:solidFill>
                  <a:schemeClr val="tx1"/>
                </a:solidFill>
              </a:rPr>
              <a:t>повышения </a:t>
            </a:r>
            <a:r>
              <a:rPr lang="ru-RU" sz="4400" dirty="0">
                <a:solidFill>
                  <a:schemeClr val="tx1"/>
                </a:solidFill>
              </a:rPr>
              <a:t>уровня безопасности объектов с учетом риска возникновения чрезвычайных ситуаций природного и техногенного характера</a:t>
            </a:r>
            <a:r>
              <a:rPr lang="ru-RU" sz="4400" dirty="0" smtClean="0">
                <a:solidFill>
                  <a:schemeClr val="tx1"/>
                </a:solidFill>
              </a:rPr>
              <a:t>; </a:t>
            </a:r>
          </a:p>
          <a:p>
            <a:pPr marL="560070" indent="-514350">
              <a:buFont typeface="+mj-lt"/>
              <a:buAutoNum type="arabicPeriod"/>
            </a:pPr>
            <a:r>
              <a:rPr lang="ru-RU" sz="4400" dirty="0" smtClean="0">
                <a:solidFill>
                  <a:schemeClr val="tx1"/>
                </a:solidFill>
              </a:rPr>
              <a:t>обеспечения </a:t>
            </a:r>
            <a:r>
              <a:rPr lang="ru-RU" sz="4400" dirty="0">
                <a:solidFill>
                  <a:schemeClr val="tx1"/>
                </a:solidFill>
              </a:rPr>
              <a:t>научно-технического прогресса</a:t>
            </a:r>
            <a:r>
              <a:rPr lang="ru-RU" sz="4400" dirty="0" smtClean="0">
                <a:solidFill>
                  <a:schemeClr val="tx1"/>
                </a:solidFill>
              </a:rPr>
              <a:t>; </a:t>
            </a:r>
          </a:p>
          <a:p>
            <a:pPr marL="560070" indent="-514350">
              <a:buFont typeface="+mj-lt"/>
              <a:buAutoNum type="arabicPeriod"/>
            </a:pPr>
            <a:r>
              <a:rPr lang="ru-RU" sz="4400" dirty="0" smtClean="0">
                <a:solidFill>
                  <a:schemeClr val="tx1"/>
                </a:solidFill>
              </a:rPr>
              <a:t>повышения </a:t>
            </a:r>
            <a:r>
              <a:rPr lang="ru-RU" sz="4400" dirty="0">
                <a:solidFill>
                  <a:schemeClr val="tx1"/>
                </a:solidFill>
              </a:rPr>
              <a:t>конкурентоспособности продукции, работ, </a:t>
            </a:r>
            <a:r>
              <a:rPr lang="ru-RU" sz="4400" dirty="0" smtClean="0">
                <a:solidFill>
                  <a:schemeClr val="tx1"/>
                </a:solidFill>
              </a:rPr>
              <a:t>услуг;</a:t>
            </a:r>
          </a:p>
          <a:p>
            <a:pPr marL="560070" indent="-514350">
              <a:buFont typeface="+mj-lt"/>
              <a:buAutoNum type="arabicPeriod"/>
            </a:pPr>
            <a:r>
              <a:rPr lang="ru-RU" sz="4400" dirty="0" smtClean="0">
                <a:solidFill>
                  <a:schemeClr val="tx1"/>
                </a:solidFill>
              </a:rPr>
              <a:t>рационального </a:t>
            </a:r>
            <a:r>
              <a:rPr lang="ru-RU" sz="4400" dirty="0">
                <a:solidFill>
                  <a:schemeClr val="tx1"/>
                </a:solidFill>
              </a:rPr>
              <a:t>использования ресурсов</a:t>
            </a:r>
            <a:r>
              <a:rPr lang="ru-RU" sz="4400" dirty="0" smtClean="0">
                <a:solidFill>
                  <a:schemeClr val="tx1"/>
                </a:solidFill>
              </a:rPr>
              <a:t>; </a:t>
            </a:r>
          </a:p>
          <a:p>
            <a:pPr marL="560070" indent="-514350">
              <a:buFont typeface="+mj-lt"/>
              <a:buAutoNum type="arabicPeriod"/>
            </a:pPr>
            <a:r>
              <a:rPr lang="ru-RU" sz="4400" dirty="0" smtClean="0">
                <a:solidFill>
                  <a:schemeClr val="tx1"/>
                </a:solidFill>
              </a:rPr>
              <a:t>технической </a:t>
            </a:r>
            <a:r>
              <a:rPr lang="ru-RU" sz="4400" dirty="0">
                <a:solidFill>
                  <a:schemeClr val="tx1"/>
                </a:solidFill>
              </a:rPr>
              <a:t>и информационной совместимости</a:t>
            </a:r>
            <a:r>
              <a:rPr lang="ru-RU" sz="4400" dirty="0" smtClean="0">
                <a:solidFill>
                  <a:schemeClr val="tx1"/>
                </a:solidFill>
              </a:rPr>
              <a:t>; </a:t>
            </a:r>
          </a:p>
          <a:p>
            <a:pPr marL="560070" indent="-514350">
              <a:buFont typeface="+mj-lt"/>
              <a:buAutoNum type="arabicPeriod"/>
            </a:pPr>
            <a:r>
              <a:rPr lang="ru-RU" sz="4400" dirty="0" smtClean="0">
                <a:solidFill>
                  <a:schemeClr val="tx1"/>
                </a:solidFill>
              </a:rPr>
              <a:t>сопоставимости </a:t>
            </a:r>
            <a:r>
              <a:rPr lang="ru-RU" sz="4400" dirty="0">
                <a:solidFill>
                  <a:schemeClr val="tx1"/>
                </a:solidFill>
              </a:rPr>
              <a:t>результатов исследований (испытаний) и измерений технических и экономико-статистических </a:t>
            </a:r>
            <a:r>
              <a:rPr lang="ru-RU" sz="4400" dirty="0" smtClean="0">
                <a:solidFill>
                  <a:schemeClr val="tx1"/>
                </a:solidFill>
              </a:rPr>
              <a:t>данных;</a:t>
            </a:r>
          </a:p>
          <a:p>
            <a:pPr marL="560070" indent="-514350">
              <a:buFont typeface="+mj-lt"/>
              <a:buAutoNum type="arabicPeriod"/>
            </a:pPr>
            <a:r>
              <a:rPr lang="ru-RU" sz="4400" dirty="0" smtClean="0">
                <a:solidFill>
                  <a:schemeClr val="tx1"/>
                </a:solidFill>
              </a:rPr>
              <a:t>взаимозаменяемости </a:t>
            </a:r>
            <a:r>
              <a:rPr lang="ru-RU" sz="4400" dirty="0">
                <a:solidFill>
                  <a:schemeClr val="tx1"/>
                </a:solidFill>
              </a:rPr>
              <a:t>продукции.</a:t>
            </a:r>
          </a:p>
          <a:p>
            <a:pPr marL="4572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8470562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636</TotalTime>
  <Words>2130</Words>
  <Application>Microsoft Office PowerPoint</Application>
  <PresentationFormat>Широкоэкранный</PresentationFormat>
  <Paragraphs>110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</vt:lpstr>
      <vt:lpstr>Базис</vt:lpstr>
      <vt:lpstr>Основы стандартизации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стандартизации</dc:title>
  <dc:creator>1</dc:creator>
  <cp:lastModifiedBy>master</cp:lastModifiedBy>
  <cp:revision>13</cp:revision>
  <dcterms:created xsi:type="dcterms:W3CDTF">2020-04-10T12:30:41Z</dcterms:created>
  <dcterms:modified xsi:type="dcterms:W3CDTF">2021-03-17T17:44:41Z</dcterms:modified>
</cp:coreProperties>
</file>