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88" r:id="rId3"/>
    <p:sldId id="289" r:id="rId4"/>
    <p:sldId id="291" r:id="rId5"/>
    <p:sldId id="292" r:id="rId6"/>
    <p:sldId id="293" r:id="rId7"/>
    <p:sldId id="294" r:id="rId8"/>
    <p:sldId id="295" r:id="rId9"/>
    <p:sldId id="302" r:id="rId10"/>
    <p:sldId id="301" r:id="rId11"/>
    <p:sldId id="296" r:id="rId12"/>
    <p:sldId id="298" r:id="rId13"/>
    <p:sldId id="299" r:id="rId14"/>
    <p:sldId id="300" r:id="rId15"/>
    <p:sldId id="297" r:id="rId16"/>
    <p:sldId id="269" r:id="rId17"/>
    <p:sldId id="270" r:id="rId18"/>
    <p:sldId id="268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82" autoAdjust="0"/>
    <p:restoredTop sz="93099" autoAdjust="0"/>
  </p:normalViewPr>
  <p:slideViewPr>
    <p:cSldViewPr snapToGrid="0">
      <p:cViewPr varScale="1">
        <p:scale>
          <a:sx n="80" d="100"/>
          <a:sy n="80" d="100"/>
        </p:scale>
        <p:origin x="6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301BA85-8019-489F-87B6-A3814939A26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7E84AED-9E76-464E-BC55-9A8F94B88149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729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1BA85-8019-489F-87B6-A3814939A26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4AED-9E76-464E-BC55-9A8F94B881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53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1BA85-8019-489F-87B6-A3814939A26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4AED-9E76-464E-BC55-9A8F94B881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49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1BA85-8019-489F-87B6-A3814939A26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4AED-9E76-464E-BC55-9A8F94B881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03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1BA85-8019-489F-87B6-A3814939A26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4AED-9E76-464E-BC55-9A8F94B88149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07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1BA85-8019-489F-87B6-A3814939A26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4AED-9E76-464E-BC55-9A8F94B881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97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1BA85-8019-489F-87B6-A3814939A26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4AED-9E76-464E-BC55-9A8F94B881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93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1BA85-8019-489F-87B6-A3814939A26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4AED-9E76-464E-BC55-9A8F94B881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38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1BA85-8019-489F-87B6-A3814939A26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4AED-9E76-464E-BC55-9A8F94B881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10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1BA85-8019-489F-87B6-A3814939A26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4AED-9E76-464E-BC55-9A8F94B881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758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1BA85-8019-489F-87B6-A3814939A26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4AED-9E76-464E-BC55-9A8F94B881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48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301BA85-8019-489F-87B6-A3814939A26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7E84AED-9E76-464E-BC55-9A8F94B881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Оценка соответствия и Декларирование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970221"/>
          </a:xfrm>
        </p:spPr>
        <p:txBody>
          <a:bodyPr>
            <a:normAutofit/>
          </a:bodyPr>
          <a:lstStyle/>
          <a:p>
            <a:endParaRPr lang="ru-RU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Глава 1. Сертификация и подтверждение соответствия</a:t>
            </a:r>
          </a:p>
        </p:txBody>
      </p:sp>
    </p:spTree>
    <p:extLst>
      <p:ext uri="{BB962C8B-B14F-4D97-AF65-F5344CB8AC3E}">
        <p14:creationId xmlns:p14="http://schemas.microsoft.com/office/powerpoint/2010/main" val="969723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2635" y="988290"/>
            <a:ext cx="3613729" cy="1459345"/>
          </a:xfrm>
        </p:spPr>
        <p:txBody>
          <a:bodyPr>
            <a:normAutofit fontScale="90000"/>
          </a:bodyPr>
          <a:lstStyle/>
          <a:p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 взаимодействия участников системы сертификации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037" y="508000"/>
            <a:ext cx="6761018" cy="5846618"/>
          </a:xfrm>
        </p:spPr>
      </p:pic>
    </p:spTree>
    <p:extLst>
      <p:ext uri="{BB962C8B-B14F-4D97-AF65-F5344CB8AC3E}">
        <p14:creationId xmlns:p14="http://schemas.microsoft.com/office/powerpoint/2010/main" val="514948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101600"/>
            <a:ext cx="9875520" cy="101600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9673" y="544945"/>
            <a:ext cx="10797309" cy="5551055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ru-RU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3.1.4 Подтверждение соответствия и его формы.</a:t>
            </a:r>
          </a:p>
          <a:p>
            <a:pPr marL="45720" lvl="0" indent="0" algn="just">
              <a:lnSpc>
                <a:spcPct val="107000"/>
              </a:lnSpc>
              <a:buClr>
                <a:srgbClr val="A6B727"/>
              </a:buClr>
              <a:buNone/>
              <a:tabLst>
                <a:tab pos="2774950" algn="l"/>
              </a:tabLst>
            </a:pPr>
            <a:r>
              <a:rPr lang="ru-RU" sz="18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Базовым понятием сертификации является подтверждение соответствия.</a:t>
            </a:r>
          </a:p>
          <a:p>
            <a:pPr marL="45720" lvl="0" indent="0" algn="just">
              <a:lnSpc>
                <a:spcPct val="107000"/>
              </a:lnSpc>
              <a:buClr>
                <a:srgbClr val="A6B727"/>
              </a:buClr>
              <a:buNone/>
              <a:tabLst>
                <a:tab pos="2774950" algn="l"/>
              </a:tabLst>
            </a:pPr>
            <a:r>
              <a:rPr lang="ru-RU" sz="1800" b="1" u="sng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Подтверждение </a:t>
            </a:r>
            <a:r>
              <a:rPr lang="ru-RU" sz="1800" b="1" u="sng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соответствия</a:t>
            </a: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документальное удостоверение соответствия продукции или  иных  объектов,  процессов производства, эксплуатации,  хранения, перевозки, реализации и утилизации, выполнения работ  или  оказания  услуг  требованиям   технических   регламентов, положениям стандартов или условиям договоров</a:t>
            </a:r>
            <a:r>
              <a:rPr lang="ru-RU" sz="1800" dirty="0" smtClean="0">
                <a:solidFill>
                  <a:srgbClr val="A6B727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lvl="0" indent="0" algn="just">
              <a:lnSpc>
                <a:spcPct val="107000"/>
              </a:lnSpc>
              <a:buClr>
                <a:srgbClr val="A6B727"/>
              </a:buClr>
              <a:buNone/>
              <a:tabLst>
                <a:tab pos="4832350" algn="l"/>
              </a:tabLst>
            </a:pPr>
            <a:r>
              <a:rPr lang="ru-RU" sz="1800" b="1" u="sng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Форма подтверждения соответствия</a:t>
            </a:r>
            <a:r>
              <a:rPr lang="ru-RU" sz="18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определенный порядок документального   удостоверения   соответствия   продукции  или  иных объектов,  процессов производства, эксплуатации, хранения, реализации и   утилизации,  выполнения  работ  или  оказания  услуг  требованиям технических   регламентов,   положениям   стандартов   или   условиям договоров.</a:t>
            </a:r>
            <a:endParaRPr lang="ru-RU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lvl="0" indent="0" algn="just">
              <a:lnSpc>
                <a:spcPct val="107000"/>
              </a:lnSpc>
              <a:buClr>
                <a:srgbClr val="A6B727"/>
              </a:buClr>
              <a:buNone/>
            </a:pP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Подтверждение соответствия может носить </a:t>
            </a:r>
            <a:r>
              <a:rPr lang="ru-RU" sz="18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обязательный или добровольны	й характер. </a:t>
            </a:r>
          </a:p>
          <a:p>
            <a:pPr marL="45720" lvl="0" indent="0" algn="just">
              <a:lnSpc>
                <a:spcPct val="107000"/>
              </a:lnSpc>
              <a:buClr>
                <a:srgbClr val="A6B727"/>
              </a:buClr>
              <a:buNone/>
            </a:pPr>
            <a:r>
              <a:rPr lang="ru-RU" sz="18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Обязательное </a:t>
            </a: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подтверждение осуществляется в формах принятия декларации о соответствии (далее - декларирование соответствия) и обязательной сертификации</a:t>
            </a:r>
            <a:r>
              <a:rPr lang="ru-RU" sz="18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Существует в законодательно регулируемой области.</a:t>
            </a:r>
            <a:endParaRPr lang="ru-RU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lvl="0" indent="0" algn="just">
              <a:lnSpc>
                <a:spcPct val="107000"/>
              </a:lnSpc>
              <a:buClr>
                <a:srgbClr val="A6B727"/>
              </a:buClr>
              <a:buNone/>
              <a:tabLst>
                <a:tab pos="2774950" algn="l"/>
              </a:tabLst>
            </a:pP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Добровольное подтверждение соответствия осуществляется в форме добровольной сертификации</a:t>
            </a:r>
            <a:r>
              <a:rPr lang="ru-RU" sz="18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Существует в законодательно не регулируемой области.</a:t>
            </a:r>
            <a:endParaRPr lang="ru-RU" sz="1800" dirty="0">
              <a:solidFill>
                <a:srgbClr val="A6B727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ru-RU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803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6639" y="175491"/>
            <a:ext cx="9875520" cy="1356360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Формы подтверждения соответствия</a:t>
            </a:r>
            <a:endParaRPr lang="ru-RU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774058"/>
            <a:ext cx="9199661" cy="591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5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1143000" y="47106"/>
            <a:ext cx="9875520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074" y="665018"/>
            <a:ext cx="10695708" cy="5246255"/>
          </a:xfrm>
        </p:spPr>
        <p:txBody>
          <a:bodyPr>
            <a:normAutofit fontScale="92500" lnSpcReduction="20000"/>
          </a:bodyPr>
          <a:lstStyle/>
          <a:p>
            <a:pPr marL="45720" lvl="0" indent="0" algn="just">
              <a:lnSpc>
                <a:spcPct val="107000"/>
              </a:lnSpc>
              <a:spcBef>
                <a:spcPts val="1110"/>
              </a:spcBef>
              <a:buClr>
                <a:srgbClr val="A6B727"/>
              </a:buClr>
              <a:buNone/>
            </a:pP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подтверждении соответствия необходимо руководствоваться следующими </a:t>
            </a:r>
            <a:r>
              <a:rPr lang="ru-RU" sz="18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принципами</a:t>
            </a: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lvl="0" indent="0" algn="just">
              <a:lnSpc>
                <a:spcPct val="107000"/>
              </a:lnSpc>
              <a:buClr>
                <a:srgbClr val="A6B727"/>
              </a:buClr>
              <a:buNone/>
            </a:pPr>
            <a:r>
              <a:rPr lang="ru-RU" sz="18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доступность информации о порядке осуществления подтверждения соответствия заинтересованным лицам;</a:t>
            </a:r>
            <a:endParaRPr lang="ru-RU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lvl="0" indent="0" algn="just">
              <a:lnSpc>
                <a:spcPct val="107000"/>
              </a:lnSpc>
              <a:buClr>
                <a:srgbClr val="A6B727"/>
              </a:buClr>
              <a:buNone/>
            </a:pPr>
            <a:r>
              <a:rPr lang="ru-RU" sz="18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установление в соответствующих ТР перечня форм и схем обязательного соответствия по отношению к объектам, определенным видам продукции;</a:t>
            </a:r>
            <a:endParaRPr lang="ru-RU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lvl="0" indent="0" algn="just">
              <a:lnSpc>
                <a:spcPct val="107000"/>
              </a:lnSpc>
              <a:buClr>
                <a:srgbClr val="A6B727"/>
              </a:buClr>
              <a:buNone/>
            </a:pPr>
            <a:r>
              <a:rPr lang="ru-RU" sz="18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ориентация на уменьшение срока проведения процедуры обязательного подтверждения соответствия и затрат заявителя;</a:t>
            </a:r>
            <a:endParaRPr lang="ru-RU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lvl="0" indent="0" algn="just">
              <a:lnSpc>
                <a:spcPct val="107000"/>
              </a:lnSpc>
              <a:buClr>
                <a:srgbClr val="A6B727"/>
              </a:buClr>
              <a:buNone/>
            </a:pPr>
            <a:r>
              <a:rPr lang="ru-RU" sz="18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недопустимость принуждения к осуществлению добровольного подтверждения соответствия;</a:t>
            </a:r>
            <a:endParaRPr lang="ru-RU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lvl="0" indent="0" algn="just">
              <a:lnSpc>
                <a:spcPct val="107000"/>
              </a:lnSpc>
              <a:buClr>
                <a:srgbClr val="A6B727"/>
              </a:buClr>
              <a:buNone/>
              <a:tabLst>
                <a:tab pos="2165350" algn="l"/>
                <a:tab pos="3079750" algn="l"/>
                <a:tab pos="4375150" algn="l"/>
              </a:tabLst>
            </a:pPr>
            <a:r>
              <a:rPr lang="ru-RU" sz="18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недопустимость подмены обязательного подтверждения соответствия добровольной сертификацией.</a:t>
            </a:r>
            <a:endParaRPr lang="ru-RU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lvl="0" indent="0" algn="just">
              <a:lnSpc>
                <a:spcPct val="107000"/>
              </a:lnSpc>
              <a:buClr>
                <a:srgbClr val="A6B727"/>
              </a:buClr>
              <a:buNone/>
              <a:tabLst>
                <a:tab pos="1784350" algn="l"/>
                <a:tab pos="3308350" algn="l"/>
                <a:tab pos="4527550" algn="l"/>
              </a:tabLst>
            </a:pPr>
            <a:r>
              <a:rPr lang="ru-RU" sz="18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защита имущественных интересов заявителей, соблюдение коммерческой тайны  в  отношении   сведений,   полученных при проведении подтверждения соответствия; </a:t>
            </a:r>
            <a:endParaRPr lang="ru-RU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lvl="0" indent="0" algn="just">
              <a:lnSpc>
                <a:spcPct val="107000"/>
              </a:lnSpc>
              <a:buClr>
                <a:srgbClr val="A6B727"/>
              </a:buClr>
              <a:buNone/>
              <a:tabLst>
                <a:tab pos="3079750" algn="l"/>
                <a:tab pos="4375150" algn="l"/>
              </a:tabLst>
            </a:pPr>
            <a:r>
              <a:rPr lang="ru-RU" sz="18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недопустимость применения обязательного подтверждения соответствия к   объектам, в   отношении   которых не установлены требования ТР;</a:t>
            </a:r>
            <a:endParaRPr lang="ru-RU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lvl="0" indent="0" algn="just">
              <a:lnSpc>
                <a:spcPct val="107000"/>
              </a:lnSpc>
              <a:buClr>
                <a:srgbClr val="A6B727"/>
              </a:buClr>
              <a:buNone/>
            </a:pPr>
            <a:r>
              <a:rPr lang="ru-RU" sz="18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презумпция соответствия продукции, маркированной знаком соответствия. Предполагаемое несоответствие должны доказывать инспектирующие организации.</a:t>
            </a:r>
            <a:endParaRPr lang="ru-RU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05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1400" y="387927"/>
            <a:ext cx="9875520" cy="526473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Формы и схемы подтверждения соответствия</a:t>
            </a:r>
            <a:endParaRPr lang="ru-RU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45" y="914400"/>
            <a:ext cx="10067175" cy="5458691"/>
          </a:xfrm>
        </p:spPr>
      </p:pic>
    </p:spTree>
    <p:extLst>
      <p:ext uri="{BB962C8B-B14F-4D97-AF65-F5344CB8AC3E}">
        <p14:creationId xmlns:p14="http://schemas.microsoft.com/office/powerpoint/2010/main" val="1032956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1143000" y="92364"/>
            <a:ext cx="9875520" cy="46181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5018" y="507999"/>
            <a:ext cx="10926617" cy="5874327"/>
          </a:xfrm>
        </p:spPr>
        <p:txBody>
          <a:bodyPr>
            <a:no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ru-RU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Обязательная форма  </a:t>
            </a: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распространяется на продукцию и услуги, связанные с обеспечением безопасности окружающей среды, жизни, здоровья и имущества. Законодательно закрепленные требования к этим товарам  должны быть выполнены всеми производителями на внутреннем рынке и импортерами при ввозе на территорию РФ. 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sz="1800" b="1" u="sng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Обязательная сертификация</a:t>
            </a:r>
            <a:r>
              <a:rPr lang="ru-RU" sz="18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является формой государственного контроля за безопасностью продукции</a:t>
            </a:r>
            <a:r>
              <a:rPr lang="ru-RU" sz="18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45720" lvl="0" indent="0" algn="just">
              <a:lnSpc>
                <a:spcPct val="100000"/>
              </a:lnSpc>
              <a:buClr>
                <a:srgbClr val="A6B727"/>
              </a:buClr>
              <a:buNone/>
            </a:pP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 соответствии со ст.7 Закона РФ "О защите прав потребителей" перечни товаров (работ, услуг), подлежащих обязательному подтверждению соответствия, утверждены Правительством РФ. </a:t>
            </a:r>
            <a:r>
              <a:rPr lang="ru-RU" sz="18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На </a:t>
            </a: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основании этих перечней разработана и введена в действие постановлением Ростехрегулирования России "Номенклатура продукции и услуг (работ), в отношении которых законодательными актами РФ предусмотрено их обязательное подтверждение соответствия".</a:t>
            </a:r>
            <a:endParaRPr lang="ru-RU" sz="18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" lvl="0" indent="0" algn="just">
              <a:lnSpc>
                <a:spcPct val="100000"/>
              </a:lnSpc>
              <a:buClr>
                <a:srgbClr val="A6B727"/>
              </a:buClr>
              <a:buNone/>
              <a:tabLst>
                <a:tab pos="2012950" algn="l"/>
                <a:tab pos="3232150" algn="l"/>
              </a:tabLst>
            </a:pP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При обязательной сертификации подтверждаются   только   те обязательные требования, которые установлены   законом, вводящим обязательную сертификацию</a:t>
            </a:r>
            <a:r>
              <a:rPr lang="ru-RU" sz="18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45720" lvl="0" indent="0" algn="just">
              <a:lnSpc>
                <a:spcPct val="100000"/>
              </a:lnSpc>
              <a:buClr>
                <a:srgbClr val="A6B727"/>
              </a:buClr>
              <a:buNone/>
              <a:tabLst>
                <a:tab pos="2012950" algn="l"/>
                <a:tab pos="3232150" algn="l"/>
              </a:tabLst>
            </a:pP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Организация и проведение работ по обязательной сертификации возлагаются на специально уполномоченной федеральный орган исполнительной власти в области сертификации </a:t>
            </a:r>
            <a:r>
              <a:rPr lang="ru-RU" sz="18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Ростехрегулирование.</a:t>
            </a:r>
            <a:endParaRPr lang="ru-RU" sz="18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" lvl="0" indent="0" algn="just">
              <a:lnSpc>
                <a:spcPct val="100000"/>
              </a:lnSpc>
              <a:buClr>
                <a:srgbClr val="A6B727"/>
              </a:buClr>
              <a:buNone/>
            </a:pP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При обязательной сертификации действие сертификата соответствия и знака соответствия распространяется на всей территории </a:t>
            </a:r>
            <a:r>
              <a:rPr lang="ru-RU" sz="18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РФ.</a:t>
            </a:r>
          </a:p>
          <a:p>
            <a:pPr marL="45720" lvl="0" indent="0" algn="just">
              <a:lnSpc>
                <a:spcPct val="100000"/>
              </a:lnSpc>
              <a:buClr>
                <a:srgbClr val="A6B727"/>
              </a:buClr>
              <a:buNone/>
            </a:pPr>
            <a:endParaRPr lang="ru-RU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ru-RU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20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1143000" y="64008"/>
            <a:ext cx="9875520" cy="7315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2869" y="471054"/>
            <a:ext cx="10815782" cy="6012873"/>
          </a:xfrm>
        </p:spPr>
        <p:txBody>
          <a:bodyPr>
            <a:noAutofit/>
          </a:bodyPr>
          <a:lstStyle/>
          <a:p>
            <a:pPr marL="45720" lvl="0" indent="0">
              <a:lnSpc>
                <a:spcPct val="100000"/>
              </a:lnSpc>
              <a:buClr>
                <a:srgbClr val="A6B727"/>
              </a:buClr>
              <a:buNone/>
            </a:pP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Проведение работ по обязательной сертификации осуществляется  ОС и ИЛ, аккредитованными в установленном порядке в рамках существующих систем обязательной сертификации. </a:t>
            </a:r>
            <a:endParaRPr lang="ru-RU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lvl="0" indent="0">
              <a:lnSpc>
                <a:spcPct val="100000"/>
              </a:lnSpc>
              <a:buClr>
                <a:srgbClr val="A6B727"/>
              </a:buClr>
              <a:buNone/>
            </a:pPr>
            <a:r>
              <a:rPr lang="ru-RU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Обязательная </a:t>
            </a: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сертификация осуществляется ОС на основании договора с заявителем. Схемы сертификации, применяемые при сертификации определенных видов продукции, устанавливаются соответствующими техническими регламентами</a:t>
            </a:r>
            <a:r>
              <a:rPr lang="ru-RU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1800" dirty="0" smtClean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just">
              <a:lnSpc>
                <a:spcPct val="100000"/>
              </a:lnSpc>
              <a:spcAft>
                <a:spcPts val="0"/>
              </a:spcAft>
              <a:buNone/>
              <a:tabLst>
                <a:tab pos="1860550" algn="l"/>
                <a:tab pos="3003550" algn="l"/>
                <a:tab pos="3841750" algn="l"/>
                <a:tab pos="4451350" algn="l"/>
              </a:tabLst>
            </a:pP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 России </a:t>
            </a: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самая   представительная </a:t>
            </a: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Система обязательной сертификации   ГОСТ   Р, образованная и возглавляемая Ростехрегулированием. В рамках этой системы действуют системы сертификации однородной продукции (пищевой продукции и продовольственного сырья, игрушек, посуды, товаров легкой промышленности) и однородных услуг (услуг общественного питания, розничной торговли</a:t>
            </a: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5720" lvl="0" indent="0">
              <a:lnSpc>
                <a:spcPct val="100000"/>
              </a:lnSpc>
              <a:buClr>
                <a:srgbClr val="A6B727"/>
              </a:buClr>
              <a:buNone/>
            </a:pP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Сегодня, в целях гармонизации отечественной сертификации с аналогичными процедурами в развитых странах мира, стоит задача перехода от обязательной сертификации к обязательному подтверждению соответствия как более общему и более гибкому, чем сертификация, способу оценки качества и безопасности продукции и услуг.</a:t>
            </a:r>
          </a:p>
          <a:p>
            <a:pPr marL="45720" lvl="0" indent="0">
              <a:lnSpc>
                <a:spcPct val="100000"/>
              </a:lnSpc>
              <a:buClr>
                <a:srgbClr val="A6B727"/>
              </a:buClr>
              <a:buNone/>
            </a:pP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Подтверждение соответствия в отличие от сертификации, </a:t>
            </a:r>
            <a:r>
              <a:rPr lang="ru-RU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проводимой </a:t>
            </a: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исключительно третьей стороной, может осуществляться поставщиком, т.е. первой стороной. Главным доказательством подтверждения соответствия является </a:t>
            </a:r>
            <a:r>
              <a:rPr lang="ru-RU" sz="18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декларация о соответствии</a:t>
            </a: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документ, в котором изготовитель (продавец, исполнитель) удостоверяет, что поставляемая им продукция соответствует установленным требованиям</a:t>
            </a:r>
            <a:r>
              <a:rPr lang="ru-RU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861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1143000" y="109729"/>
            <a:ext cx="9875520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649224"/>
            <a:ext cx="10577945" cy="5446776"/>
          </a:xfrm>
        </p:spPr>
        <p:txBody>
          <a:bodyPr>
            <a:normAutofit fontScale="85000" lnSpcReduction="10000"/>
          </a:bodyPr>
          <a:lstStyle/>
          <a:p>
            <a:pPr marL="45720" indent="0" algn="just">
              <a:lnSpc>
                <a:spcPct val="107000"/>
              </a:lnSpc>
              <a:spcBef>
                <a:spcPts val="1110"/>
              </a:spcBef>
              <a:spcAft>
                <a:spcPts val="0"/>
              </a:spcAft>
              <a:buNone/>
            </a:pPr>
            <a:r>
              <a:rPr lang="ru-RU" sz="2400" b="1" u="sng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Добровольная сертификация</a:t>
            </a:r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проводится по инициативе заявителей (изготовителей, продавцов, исполнителей) в целях подтверждения соответствия продукции (услуг) национальным стандартам, стандартам организаций, системам добровольной сертификации, условиям договоров. </a:t>
            </a:r>
            <a:endParaRPr lang="ru-RU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Добровольная сертификация проводится на условиях договора между заявителем и органом по сертификации. </a:t>
            </a:r>
            <a:endParaRPr lang="ru-RU" sz="2400" dirty="0" smtClean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Добровольная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сертификации продукции, подлежащей обязательной сертификации не может заменить обязательную сертификацию такой продукции.</a:t>
            </a:r>
            <a:endParaRPr lang="ru-RU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Создать систему добровольной сертификации может не только юридическое лицо, но и индивидуальный предприниматель или оба указанных субъекта. Это отражает предпринимательский характер этой формы сертификации. </a:t>
            </a:r>
            <a:endParaRPr lang="ru-RU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Тем не менее по продукции, прошедшей обязательную, могут проверяться в рамках добровольной сертификации требования, дополняющие обязательные.</a:t>
            </a:r>
            <a:endParaRPr lang="ru-RU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В 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России в настоящее время  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преобладает   обязательная сертификация, 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а за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рубежом - добровольная. 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837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1140351" y="-443344"/>
            <a:ext cx="9875520" cy="298058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5711" y="576071"/>
            <a:ext cx="10764398" cy="5806255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Добровольная сертификация проводится в тех случаях, когда строгое соблюдений требований существующих стандартов или другой НД на продукцию, услуги или процессы государством не предусмотрено. Тогда, когда стандарты или нормы не касаются требований безопасности и носят добровольный характер для товаропроизводителя. Например создание системы качества на предприятии по модели стандарта ИСО 9001. </a:t>
            </a:r>
          </a:p>
          <a:p>
            <a:pPr marL="45720" indent="0">
              <a:buNone/>
            </a:pP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Добровольная сертификация используется как инструмент для решения экономических вопросов. Добровольной сертификации подлежит продукция, на которую отсутствуют обязательные для выполнения требования по безопасности. В то же время её проведение ограничивает доступ на рынок некачественных изделий за счет проверки таких показателей, как надежность, эстетичность, экономичность. При этом добровольная сертификация не подменяет обязательную и её результаты не являются основанием для запрета поставки продукции. Она в первую очередь направлена на борьбу за клиента.</a:t>
            </a:r>
          </a:p>
          <a:p>
            <a:pPr marL="45720" indent="0">
              <a:buNone/>
            </a:pP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Необходимость добровольной сертификации объясняется тем, что обязательная сертификация осуществляется по параметрам (критериям) безопасности продукции, тогда как потребителя интересует ряд других показателей качества, а также гарантии соответствия продукции данным заявленным в рекламе и сопроводительной документации.</a:t>
            </a:r>
          </a:p>
          <a:p>
            <a:pPr marL="45720" indent="0">
              <a:buNone/>
            </a:pP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производителя добровольная сертификация его продукции, проведенная известным ОС, означает большую вероятность того, что его продукцию купят. Добровольная сертификация повышает конкурентоспособность продукции, ускоряет процесс товарооборота и выступает как эффективный рыночный инструмент, в котором заинтересован как потребитель, так	 и  изготовитель.</a:t>
            </a:r>
            <a:endParaRPr lang="ru-RU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961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1143000" y="82298"/>
            <a:ext cx="9875520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545" y="471055"/>
            <a:ext cx="10954327" cy="6068290"/>
          </a:xfrm>
        </p:spPr>
        <p:txBody>
          <a:bodyPr>
            <a:noAutofit/>
          </a:bodyPr>
          <a:lstStyle/>
          <a:p>
            <a:pPr marL="45720" indent="0" algn="just">
              <a:lnSpc>
                <a:spcPct val="107000"/>
              </a:lnSpc>
              <a:spcAft>
                <a:spcPts val="0"/>
              </a:spcAft>
              <a:buNone/>
              <a:tabLst>
                <a:tab pos="1403350" algn="l"/>
                <a:tab pos="1784350" algn="l"/>
                <a:tab pos="2774950" algn="l"/>
              </a:tabLst>
            </a:pP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условиях развитой рыночной экономики проведение добровольной сертификации становится </a:t>
            </a:r>
            <a:r>
              <a:rPr lang="ru-RU" sz="1800" u="sng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условием преодоления торговых барьеров</a:t>
            </a: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повышая конкурентоспособность, она фактически обеспечивает производителю место на рынке.</a:t>
            </a:r>
            <a:endParaRPr lang="ru-RU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Например, во Франции добровольная сертификация проводится на соответствие стандартам Франции "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NF</a:t>
            </a: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". По ее результатам продукция маркируется знаком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NF</a:t>
            </a: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Продукция, не маркированная этим знаком, не пользуется спросом. Именно поэтому около 75% продукции французских фирм проходит через добровольную сертификацию.</a:t>
            </a:r>
            <a:endParaRPr lang="ru-RU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В Великобритании сертификация проводится по национальным стандартам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DSI</a:t>
            </a: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 присвоением знака соответствия этим стандартам.</a:t>
            </a:r>
            <a:endParaRPr lang="ru-RU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России создана "Система добровольной сертификации продукции". Целью ее введения </a:t>
            </a: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является </a:t>
            </a:r>
            <a:r>
              <a:rPr lang="ru-RU" sz="1800" u="sng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повышение </a:t>
            </a:r>
            <a:r>
              <a:rPr lang="ru-RU" sz="1800" u="sng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конкурентоспособности </a:t>
            </a: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отечественной продукции на внутреннем и внешнем рынках, а  также  авторитета  российских государственных стандартов в нашей  стране и за рубежом.</a:t>
            </a:r>
            <a:endParaRPr lang="ru-RU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 algn="just">
              <a:lnSpc>
                <a:spcPct val="107000"/>
              </a:lnSpc>
              <a:spcAft>
                <a:spcPts val="0"/>
              </a:spcAft>
              <a:buNone/>
              <a:tabLst>
                <a:tab pos="2470150" algn="l"/>
                <a:tab pos="3079750" algn="l"/>
                <a:tab pos="4451350" algn="l"/>
              </a:tabLst>
            </a:pP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Система предназначена	для подтверждения соответствия отечественной и импортируемой продукции всем требованиям государственных стандартов,  а  также  международных,  региональных и национальных стандартов  других  стран,   указанных   заявителем.   В выданном сертификате   дается   вся  информация  как  о  безопасности продукции, так и обо всех ее потребительских свойствах. И поэтому для покупателя именно   эта   добровольная   система   оказывается  более информативной и привлекательной, чем обязательная Система ГОСТ Р</a:t>
            </a: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653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1143000" y="55881"/>
            <a:ext cx="9875520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7309" y="609600"/>
            <a:ext cx="11009745" cy="5708073"/>
          </a:xfrm>
        </p:spPr>
        <p:txBody>
          <a:bodyPr>
            <a:normAutofit fontScale="92500" lnSpcReduction="20000"/>
          </a:bodyPr>
          <a:lstStyle/>
          <a:p>
            <a:pPr marL="45720" lvl="0" indent="0">
              <a:lnSpc>
                <a:spcPct val="107000"/>
              </a:lnSpc>
              <a:spcBef>
                <a:spcPts val="1110"/>
              </a:spcBef>
              <a:spcAft>
                <a:spcPts val="1110"/>
              </a:spcAft>
              <a:buClr>
                <a:srgbClr val="A6B727"/>
              </a:buClr>
              <a:buNone/>
            </a:pPr>
            <a:r>
              <a:rPr lang="ru-RU" sz="2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Глава 1. </a:t>
            </a:r>
            <a:r>
              <a:rPr lang="ru-RU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Сертификация</a:t>
            </a:r>
          </a:p>
          <a:p>
            <a:pPr marL="45720" lvl="0" indent="0">
              <a:lnSpc>
                <a:spcPct val="107000"/>
              </a:lnSpc>
              <a:spcBef>
                <a:spcPts val="1110"/>
              </a:spcBef>
              <a:spcAft>
                <a:spcPts val="1110"/>
              </a:spcAft>
              <a:buClr>
                <a:srgbClr val="A6B727"/>
              </a:buClr>
              <a:buNone/>
            </a:pPr>
            <a:r>
              <a:rPr lang="ru-RU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3.1.1 Основные понятия и функции системы сертификации.</a:t>
            </a:r>
          </a:p>
          <a:p>
            <a:pPr marL="45720" lvl="0" indent="0">
              <a:lnSpc>
                <a:spcPct val="107000"/>
              </a:lnSpc>
              <a:spcBef>
                <a:spcPts val="1110"/>
              </a:spcBef>
              <a:spcAft>
                <a:spcPts val="1110"/>
              </a:spcAft>
              <a:buClr>
                <a:srgbClr val="A6B727"/>
              </a:buClr>
              <a:buNone/>
            </a:pP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Слово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сертификация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переводе с латинского</a:t>
            </a: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sertifico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означает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подтверждаю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удостоверяю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Его можно также толковать исходя из сочетания латинских слов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sertum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верно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facere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сделано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" lvl="0" indent="0">
              <a:lnSpc>
                <a:spcPct val="107000"/>
              </a:lnSpc>
              <a:spcBef>
                <a:spcPts val="1110"/>
              </a:spcBef>
              <a:spcAft>
                <a:spcPts val="1110"/>
              </a:spcAft>
              <a:buClr>
                <a:srgbClr val="A6B727"/>
              </a:buClr>
              <a:buNone/>
            </a:pPr>
            <a:r>
              <a:rPr lang="ru-RU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Сертификация </a:t>
            </a: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(ИСО/МЭК 2) – это процедура подтверждения соответствия результата производственной деятельности, товара, услуги, нормативным требованиям, посредством которой третья сторона документально удостоверяет, что продукция, работа (процесс) или услуга соответствуют заданным требованиям.</a:t>
            </a:r>
          </a:p>
          <a:p>
            <a:pPr marL="45720" lvl="0" indent="0">
              <a:lnSpc>
                <a:spcPct val="107000"/>
              </a:lnSpc>
              <a:spcBef>
                <a:spcPts val="1110"/>
              </a:spcBef>
              <a:spcAft>
                <a:spcPts val="1110"/>
              </a:spcAft>
              <a:buClr>
                <a:srgbClr val="A6B727"/>
              </a:buClr>
              <a:buNone/>
            </a:pP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Документ подтверждающий соответствие сертифицированной продукции установленным требованиям, называется сертификатом соответствия.</a:t>
            </a:r>
          </a:p>
          <a:p>
            <a:pPr marL="45720" lvl="0" indent="0">
              <a:lnSpc>
                <a:spcPct val="107000"/>
              </a:lnSpc>
              <a:spcBef>
                <a:spcPts val="1110"/>
              </a:spcBef>
              <a:spcAft>
                <a:spcPts val="1110"/>
              </a:spcAft>
              <a:buClr>
                <a:srgbClr val="A6B727"/>
              </a:buClr>
              <a:buNone/>
            </a:pP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третьей стороной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процедуре сертификации подразумевается независимая, компетентная организация, осуществляющая оценку качества продукции. Первой стороной принято считать изготовителя, продавца продукции, второй – покупателя, потребителя.                                                  Третья сторона (например, испытательная лаборатория) для подтверждения компетентности и объективности проходит процедуру аккредитации, т.е. официального признания её возможностей осуществлять соответствующий вид контроля и испытаний.</a:t>
            </a:r>
          </a:p>
          <a:p>
            <a:pPr marL="45720" lvl="0" indent="0">
              <a:lnSpc>
                <a:spcPct val="107000"/>
              </a:lnSpc>
              <a:spcBef>
                <a:spcPts val="1110"/>
              </a:spcBef>
              <a:spcAft>
                <a:spcPts val="1110"/>
              </a:spcAft>
              <a:buClr>
                <a:srgbClr val="A6B727"/>
              </a:buClr>
              <a:buNone/>
            </a:pP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Сертификация базируется на стандартах и в её основе лежат испытания по нормам сертификации. </a:t>
            </a:r>
            <a:endParaRPr lang="ru-RU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424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82296"/>
            <a:ext cx="9875520" cy="54864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3418" y="572655"/>
            <a:ext cx="11129817" cy="5809673"/>
          </a:xfrm>
        </p:spPr>
        <p:txBody>
          <a:bodyPr>
            <a:normAutofit fontScale="70000" lnSpcReduction="20000"/>
          </a:bodyPr>
          <a:lstStyle/>
          <a:p>
            <a:pPr marL="4572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9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Таким образом, в отличие от обязательной сертификации, подтверждающей только требования безопасности, добровольная сертификация решает более широкий круг задач, в частности</a:t>
            </a:r>
            <a:r>
              <a:rPr lang="ru-RU" sz="29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88670" lvl="1" indent="-514350" algn="just">
              <a:lnSpc>
                <a:spcPct val="107000"/>
              </a:lnSpc>
              <a:spcAft>
                <a:spcPts val="0"/>
              </a:spcAft>
              <a:buClrTx/>
              <a:buFont typeface="+mj-lt"/>
              <a:buAutoNum type="arabicPeriod"/>
            </a:pPr>
            <a:r>
              <a:rPr lang="ru-RU" sz="29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подтверждение </a:t>
            </a:r>
            <a:r>
              <a:rPr lang="ru-RU" sz="29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соответствия требованиям стандартов, а также ряда показателей качества, дополняющих безопасность;</a:t>
            </a:r>
            <a:endParaRPr lang="ru-RU" sz="29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88670" lvl="1" indent="-514350" algn="just">
              <a:lnSpc>
                <a:spcPct val="107000"/>
              </a:lnSpc>
              <a:spcAft>
                <a:spcPts val="0"/>
              </a:spcAft>
              <a:buClrTx/>
              <a:buFont typeface="+mj-lt"/>
              <a:buAutoNum type="arabicPeriod"/>
            </a:pPr>
            <a:r>
              <a:rPr lang="ru-RU" sz="29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подтверждение </a:t>
            </a:r>
            <a:r>
              <a:rPr lang="ru-RU" sz="29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подлинности продукции;</a:t>
            </a:r>
            <a:endParaRPr lang="ru-RU" sz="29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88670" lvl="1" indent="-514350" algn="just">
              <a:lnSpc>
                <a:spcPct val="107000"/>
              </a:lnSpc>
              <a:spcAft>
                <a:spcPts val="0"/>
              </a:spcAft>
              <a:buClrTx/>
              <a:buFont typeface="+mj-lt"/>
              <a:buAutoNum type="arabicPeriod"/>
            </a:pPr>
            <a:r>
              <a:rPr lang="ru-RU" sz="29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проверка </a:t>
            </a:r>
            <a:r>
              <a:rPr lang="ru-RU" sz="29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адекватности цены качеству товара;</a:t>
            </a:r>
            <a:endParaRPr lang="ru-RU" sz="29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88670" lvl="1" indent="-514350" algn="just">
              <a:lnSpc>
                <a:spcPct val="107000"/>
              </a:lnSpc>
              <a:spcAft>
                <a:spcPts val="0"/>
              </a:spcAft>
              <a:buClrTx/>
              <a:buFont typeface="+mj-lt"/>
              <a:buAutoNum type="arabicPeriod"/>
            </a:pPr>
            <a:r>
              <a:rPr lang="ru-RU" sz="29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подтверждение </a:t>
            </a:r>
            <a:r>
              <a:rPr lang="ru-RU" sz="29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соответствия системы качества организации требованиям ИСО 9000</a:t>
            </a:r>
            <a:r>
              <a:rPr lang="ru-RU" sz="29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900" dirty="0" smtClean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8670" lvl="1" indent="-514350" algn="just">
              <a:lnSpc>
                <a:spcPct val="107000"/>
              </a:lnSpc>
              <a:spcAft>
                <a:spcPts val="0"/>
              </a:spcAft>
              <a:buClrTx/>
              <a:buFont typeface="+mj-lt"/>
              <a:buAutoNum type="arabicPeriod"/>
            </a:pPr>
            <a:r>
              <a:rPr lang="ru-RU" sz="29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подтверждение </a:t>
            </a:r>
            <a:r>
              <a:rPr lang="ru-RU" sz="29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соответствия системы управления окружающей средой требованиям   ИСО 14000;</a:t>
            </a:r>
            <a:endParaRPr lang="ru-RU" sz="29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88670" lvl="1" indent="-514350" algn="just">
              <a:lnSpc>
                <a:spcPct val="107000"/>
              </a:lnSpc>
              <a:spcAft>
                <a:spcPts val="0"/>
              </a:spcAft>
              <a:buClrTx/>
              <a:buFont typeface="+mj-lt"/>
              <a:buAutoNum type="arabicPeriod"/>
            </a:pPr>
            <a:r>
              <a:rPr lang="ru-RU" sz="29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подтверждение </a:t>
            </a:r>
            <a:r>
              <a:rPr lang="ru-RU" sz="29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соответствия компетентности персонала, претендующего на работу в качестве эксперта, установленным требованиям;</a:t>
            </a:r>
            <a:endParaRPr lang="ru-RU" sz="29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88670" lvl="1" indent="-514350" algn="just">
              <a:lnSpc>
                <a:spcPct val="107000"/>
              </a:lnSpc>
              <a:spcAft>
                <a:spcPts val="0"/>
              </a:spcAft>
              <a:buClrTx/>
              <a:buFont typeface="+mj-lt"/>
              <a:buAutoNum type="arabicPeriod"/>
            </a:pPr>
            <a:r>
              <a:rPr lang="ru-RU" sz="29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подтверждение </a:t>
            </a:r>
            <a:r>
              <a:rPr lang="ru-RU" sz="29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соответствия процессов жизненного цикла продукции (производство, ремонт, перевозки и пр.) установленным требованиям.</a:t>
            </a:r>
            <a:endParaRPr lang="ru-RU" sz="29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 algn="just">
              <a:lnSpc>
                <a:spcPct val="107000"/>
              </a:lnSpc>
              <a:spcAft>
                <a:spcPts val="0"/>
              </a:spcAft>
              <a:buNone/>
              <a:tabLst>
                <a:tab pos="4603750" algn="l"/>
              </a:tabLst>
            </a:pPr>
            <a:r>
              <a:rPr lang="ru-RU" sz="29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Наметившаяся </a:t>
            </a:r>
            <a:r>
              <a:rPr lang="ru-RU" sz="29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тенденция сокращения номенклатуры продукции, подлежащей обязательной сертификации, будет способствовать расширению добровольной сертификации</a:t>
            </a:r>
            <a:r>
              <a:rPr lang="ru-RU" sz="29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Регистрация производится в соответствии с ГОСТ Р 40.101-95 </a:t>
            </a:r>
            <a:r>
              <a:rPr lang="en-US" sz="29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9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Государственная регистрация</a:t>
            </a:r>
            <a:r>
              <a:rPr lang="en-US" sz="29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9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 добровольной сертификации и их знаков соответствия</a:t>
            </a:r>
            <a:r>
              <a:rPr lang="en-US" sz="29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9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9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043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100585"/>
            <a:ext cx="9875520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8910" y="585216"/>
            <a:ext cx="10751126" cy="5510784"/>
          </a:xfrm>
        </p:spPr>
        <p:txBody>
          <a:bodyPr>
            <a:normAutofit fontScale="92500" lnSpcReduction="20000"/>
          </a:bodyPr>
          <a:lstStyle/>
          <a:p>
            <a:pPr marL="4572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Добровольная сертификация является </a:t>
            </a:r>
            <a:r>
              <a:rPr lang="ru-RU" sz="2400" u="sng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рыночным инструментом борьбы с контрафактной продукцией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особенно если органом, зарегистрировавшим систему, выступает ассоциация производителей. В этой ситуации маркирование продукции знаком соответствия данной системы означает, что продукция выпущена "легальным" производителем, гарантирующим качество и безопасность для потребителя.</a:t>
            </a:r>
            <a:endParaRPr lang="ru-RU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 algn="just">
              <a:lnSpc>
                <a:spcPct val="107000"/>
              </a:lnSpc>
              <a:spcBef>
                <a:spcPts val="111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Своеобразной формой добровольной сертификации такой книжной продукции, как учебная литература, является получение грифа Министерства образования России - рекомендации об использовании книги в качестве учебника или учебного пособия для определенной категории студентов (учащихся).</a:t>
            </a:r>
            <a:endParaRPr lang="ru-RU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роли заявителя выступают авторы и вуз, представляющий рукопись учебника, а в роли третьей стороны - Департамент образовательных программ и стандартов профессионального образования Министерства образования России. Основными нормативными документами являются Государственный общеобразовательный стандарт по конкретной специальности и программа по учебной дисциплине. </a:t>
            </a:r>
            <a:endParaRPr lang="ru-RU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564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1143000" y="118872"/>
            <a:ext cx="9875520" cy="54864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484632"/>
            <a:ext cx="9872871" cy="5611368"/>
          </a:xfrm>
        </p:spPr>
        <p:txBody>
          <a:bodyPr>
            <a:normAutofit/>
          </a:bodyPr>
          <a:lstStyle/>
          <a:p>
            <a:pPr marL="45720" indent="0" algn="just">
              <a:lnSpc>
                <a:spcPct val="107000"/>
              </a:lnSpc>
              <a:spcBef>
                <a:spcPts val="1110"/>
              </a:spcBef>
              <a:spcAft>
                <a:spcPts val="1110"/>
              </a:spcAft>
              <a:buNone/>
            </a:pPr>
            <a:r>
              <a:rPr lang="ru-RU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3.1.5 Порядок </a:t>
            </a:r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проведения сертификации продукции.</a:t>
            </a:r>
            <a:endParaRPr lang="ru-RU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Сертификация продукции проходит по следующим основным этапам:</a:t>
            </a:r>
            <a:endParaRPr lang="ru-RU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8640" lvl="2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подача заявки на сертификацию;</a:t>
            </a:r>
            <a:endParaRPr lang="ru-RU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8640" lvl="2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рассмотрение и принятие решения по заявке;</a:t>
            </a:r>
            <a:endParaRPr lang="ru-RU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8640" lvl="2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отбор, идентификация образцов и их испытание;</a:t>
            </a:r>
            <a:endParaRPr lang="ru-RU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8640" lvl="2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проверка производства (если предусмотрена схемой сертификации);</a:t>
            </a:r>
            <a:endParaRPr lang="ru-RU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8640" lvl="2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анализ полученных результатов, принятие решения о выдаче (об  отказе в выдаче) сертификата соответствия;</a:t>
            </a:r>
            <a:endParaRPr lang="ru-RU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8640" lvl="2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выдача сертификата и лицензии на применение знака соответствия;</a:t>
            </a:r>
            <a:endParaRPr lang="ru-RU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8640" lvl="2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инспекционный контроль за сертифицированной продукцией в соответствии со схемой сертификации;</a:t>
            </a:r>
            <a:endParaRPr lang="ru-RU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5328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0"/>
            <a:ext cx="9875520" cy="146304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594360"/>
            <a:ext cx="10561320" cy="5501640"/>
          </a:xfrm>
        </p:spPr>
        <p:txBody>
          <a:bodyPr>
            <a:normAutofit fontScale="70000" lnSpcReduction="20000"/>
          </a:bodyPr>
          <a:lstStyle/>
          <a:p>
            <a:pPr marL="4572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Рассмотрим содержание каждого этапа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проведения сертификации продукции заявитель направляет заявку в соответствующий ОС. При наличии нескольких ОС по сертификации данной продукции заявитель вправе направить заявку в любой из них.</a:t>
            </a:r>
            <a:endParaRPr lang="ru-RU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Заявителем может быть любое юридическое лицо, представившее продукцию на сертификацию, признающее правила системы сертификации и обязывающееся оплатить расходы на её содержание.</a:t>
            </a:r>
            <a:endParaRPr lang="ru-RU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 algn="just">
              <a:lnSpc>
                <a:spcPct val="107000"/>
              </a:lnSpc>
              <a:spcBef>
                <a:spcPts val="1110"/>
              </a:spcBef>
              <a:spcAft>
                <a:spcPts val="0"/>
              </a:spcAft>
              <a:buNone/>
            </a:pPr>
            <a:r>
              <a:rPr lang="ru-RU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 рассматривает заявку и (не позднее 15 дней) сообщает заявителю решение.</a:t>
            </a:r>
            <a:endParaRPr lang="ru-RU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Решение содержит все основные условия сертификации:</a:t>
            </a:r>
            <a:endParaRPr lang="ru-RU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8640" lvl="2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3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схема сертификации (если заявитель сам её не предложил);</a:t>
            </a:r>
            <a:endParaRPr lang="ru-RU" sz="23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8640" lvl="2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3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перечень необходимых документов (заключения служб санэпиднадзора, ветеринарных служб);</a:t>
            </a:r>
            <a:endParaRPr lang="ru-RU" sz="23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8640" lvl="2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3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перечень аккредитованных ИЛ;</a:t>
            </a:r>
            <a:endParaRPr lang="ru-RU" sz="23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8640" lvl="2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3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перечень органов, которые могут провести сертификацию производства или системы качества (если это предусмотрено схемой сертификации).</a:t>
            </a:r>
            <a:endParaRPr lang="ru-RU" sz="23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Выбор конкретной ИЛ, ОС для сертификации системы качества (производства) осуществляет заявитель.</a:t>
            </a:r>
            <a:endParaRPr lang="ru-RU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В соответствии с "Положением о системе сертификации ГОСТ Р" к сертификации допускается продукция, пригодная для использования по назначению, имеющая необходимую маркировку и техническую документацию, содержащую информацию о продукции в соответствии с законом РФ "О защите прав потребителей.</a:t>
            </a:r>
            <a:endParaRPr lang="ru-RU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246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1143000" y="118873"/>
            <a:ext cx="9875520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5528" y="640079"/>
            <a:ext cx="10817352" cy="5797665"/>
          </a:xfrm>
        </p:spPr>
        <p:txBody>
          <a:bodyPr>
            <a:normAutofit fontScale="70000" lnSpcReduction="20000"/>
          </a:bodyPr>
          <a:lstStyle/>
          <a:p>
            <a:pPr marL="45720" indent="0" algn="just">
              <a:lnSpc>
                <a:spcPct val="107000"/>
              </a:lnSpc>
              <a:spcBef>
                <a:spcPts val="111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Отбор образцов для испытаний осуществляет ИЛ. Испытания проводятся на образцах, конструкция, состав и технология изготовления которых должны быть такими же, как у продукции, поставляемой потребителю (заказчику).</a:t>
            </a:r>
            <a:endParaRPr lang="ru-RU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Количество образцов, порядок их отбора и хранения устанавливаются в соответствии с НД или организационно-методическими документами по сертификации данной продукции и методиками испытаний.</a:t>
            </a:r>
            <a:endParaRPr lang="ru-RU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 algn="just">
              <a:lnSpc>
                <a:spcPct val="107000"/>
              </a:lnSpc>
              <a:spcBef>
                <a:spcPts val="111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Осуществляемая на данном этапе идентификация должна подтвердить подлинность продукции, в частности её соответствие наименованию, номеру партии, указанному на маркировке.</a:t>
            </a:r>
            <a:endParaRPr lang="ru-RU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Образцы, прошедшие испытания, подлежат хранению в течение срока годности продукции (для скоропортящейся продукции) или срока действия сертификата. Конкретные сроки хранения образцов устанавливаются в документах, устанавливающих порядок сертификации однородной продукции.</a:t>
            </a:r>
            <a:endParaRPr lang="ru-RU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Испытания проводятся в ИЛ, аккредитованных на право проведение тех испытаний, которые предусмотрены в НД, используемых при сертификации данной 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продукции. Протоколы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испытаний представляются заявителю и в ОС. Копии протоколов испытаний подлежат хранению в течение срока действия сертификата.</a:t>
            </a:r>
            <a:endParaRPr lang="ru-RU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 algn="just">
              <a:lnSpc>
                <a:spcPct val="107000"/>
              </a:lnSpc>
              <a:spcBef>
                <a:spcPts val="111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зависимости от схемы сертификации могут производиться анализ состояния производства, сертификация производства или системы качества.</a:t>
            </a:r>
            <a:endParaRPr lang="ru-RU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Порядок анализа состояния производства сертифицируемой продукции устанавливается в правилах по сертификации однородной продукции. Результаты анализа состояния производства отражают в заключении, которое учитывают при выдаче сертификата.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605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1143000" y="157481"/>
            <a:ext cx="9875520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2727" y="535709"/>
            <a:ext cx="10646417" cy="5726546"/>
          </a:xfrm>
        </p:spPr>
        <p:txBody>
          <a:bodyPr>
            <a:normAutofit fontScale="77500" lnSpcReduction="20000"/>
          </a:bodyPr>
          <a:lstStyle/>
          <a:p>
            <a:pPr marL="45720" indent="0" algn="just">
              <a:lnSpc>
                <a:spcPct val="107000"/>
              </a:lnSpc>
              <a:spcBef>
                <a:spcPts val="111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ОС после анализа протоколов испытаний, проверки производства, сертификации производства или системы качества, анализа других документов о соответствии продукции, осуществляет оценку соответствия продукции установленным требованиям.</a:t>
            </a:r>
            <a:endParaRPr lang="ru-RU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случае положительных результатов ОС оформляет сертификат и регистрирует его. Сертификат действителен только при наличии регистрационного номера. При обязательной сертификации сертификат выдается, если продукция соответствует всем требованиям всех НД, установленных для данной продукции.</a:t>
            </a:r>
            <a:endParaRPr lang="ru-RU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Проверка подлинности и правильности заполнения сертификата является одной из форм входного контроля качества продукции.</a:t>
            </a:r>
            <a:endParaRPr lang="ru-RU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отрицательных результатах обязательной сертификации выпускаемой продукции ОС должен уведомить об этом соответствующий территориальный орган государственного контроля и надзора по месту расположения изготовителя (продавца, исполнителя работ или услуг) для принятия необходимых мер по предупреждению реализации данной продукции или выполнения работ (оказания услуг).</a:t>
            </a:r>
            <a:endParaRPr lang="ru-RU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Срок действия сертификата устанавливает ОС с учетом срока действия НД на продукцию, а также срока, на который сертифицировано производство или система качества, но не более чем на три года.</a:t>
            </a:r>
            <a:endParaRPr lang="ru-RU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Действие сертификата на партию продукции или изделие, имеющие срок годности, должно распространяться на срок не более срока годности продукции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524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1143000" y="64654"/>
            <a:ext cx="9875520" cy="12930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572655"/>
            <a:ext cx="9872871" cy="5523345"/>
          </a:xfrm>
        </p:spPr>
        <p:txBody>
          <a:bodyPr>
            <a:normAutofit fontScale="92500" lnSpcReduction="20000"/>
          </a:bodyPr>
          <a:lstStyle/>
          <a:p>
            <a:pPr marL="4572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серийно выпускаемой продукции, реализуемой изготовителем в течение срока действия сертификата последний действителен при ее поставке, продаже в течение срока службы (годности), установленного в соответствии с действующим законодательством РФ для предъявления требований по поводу недостатков продукции.</a:t>
            </a:r>
            <a:endParaRPr lang="ru-RU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внесении изменений в конструкцию (состав) продукции или технологию ее производства, которые могут повлиять на соответствие продукции требованиям нормативных документов, заявитель заранее извещает об этом орган, выдавший сертификат, который принимает решение о необходимости проведения новых испытаний или оценки производства этой продукции.</a:t>
            </a:r>
            <a:endParaRPr lang="ru-RU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сопроводительной технической документации, прилагаемой к сертифицированной продукции (Руководство по эксплуатации, технический паспорт, этикетка), а также в товарно-сопроводительной документации делается запись о проведенной сертификации (номер сертификата, срок его действия, органе, его выдавшем).</a:t>
            </a:r>
            <a:endParaRPr lang="ru-RU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232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1143000" y="129308"/>
            <a:ext cx="9875520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674255"/>
            <a:ext cx="9872871" cy="5421745"/>
          </a:xfrm>
        </p:spPr>
        <p:txBody>
          <a:bodyPr>
            <a:normAutofit fontScale="92500" lnSpcReduction="10000"/>
          </a:bodyPr>
          <a:lstStyle/>
          <a:p>
            <a:pPr marL="45720" indent="0" algn="just">
              <a:lnSpc>
                <a:spcPct val="107000"/>
              </a:lnSpc>
              <a:spcBef>
                <a:spcPts val="111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Продукция, на которую выдан сертификат, маркируется знаком соответствия, принятым в системе.</a:t>
            </a:r>
            <a:endParaRPr lang="ru-RU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Знак представляет сочетание РСТ и означает аббревиатуру названия стандарта - Р[российский] СТ[стандарт]. </a:t>
            </a:r>
            <a:endParaRPr lang="ru-RU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 algn="just">
              <a:lnSpc>
                <a:spcPct val="107000"/>
              </a:lnSpc>
              <a:spcAft>
                <a:spcPts val="0"/>
              </a:spcAft>
              <a:buNone/>
              <a:tabLst>
                <a:tab pos="2470150" algn="l"/>
                <a:tab pos="3232150" algn="l"/>
                <a:tab pos="4451350" algn="l"/>
              </a:tabLst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Маркирование продукции знаком соответствия осуществляет изготовитель (продавец). Исполнение знака соответствия должно быть контрастным на фоне поверхности, на которую он нанесен. Маркирование продукции следует осуществлять способами, обеспечивающими стойкость знака соответствия к внешним воздействующим факторам.</a:t>
            </a:r>
            <a:endParaRPr lang="ru-RU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 algn="just">
              <a:lnSpc>
                <a:spcPct val="107000"/>
              </a:lnSpc>
              <a:spcAft>
                <a:spcPts val="0"/>
              </a:spcAft>
              <a:buNone/>
              <a:tabLst>
                <a:tab pos="4984750" algn="l"/>
              </a:tabLst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Знак соответствия ставится на изделие и(или) тару, сопроводительную техническую документацию. Знак соответствия наносят на тару при невозможности нанесения его непосредственно на продукцию (для газообразных, жидких и сыпучих веществ и материалов).</a:t>
            </a:r>
            <a:endParaRPr lang="ru-RU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755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1143000" y="92364"/>
            <a:ext cx="9875520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3596" y="406400"/>
            <a:ext cx="11108113" cy="5689600"/>
          </a:xfrm>
        </p:spPr>
        <p:txBody>
          <a:bodyPr>
            <a:normAutofit fontScale="85000" lnSpcReduction="10000"/>
          </a:bodyPr>
          <a:lstStyle/>
          <a:p>
            <a:pPr marL="45720" indent="0">
              <a:lnSpc>
                <a:spcPct val="107000"/>
              </a:lnSpc>
              <a:spcBef>
                <a:spcPts val="111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Инспекционный контроль (ИК) за сертифицированной продукцией проводится в течение всего срока действия сертификата и лицензии на применение знака соответствия не реже одного раза в год  в  форме периодических  и внеплановых проверок,  включающих испытания образцов 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продукции, анализ 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состояния   производства. 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Цель  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инспекционного 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контроля – подтвердить соответствие  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реализуемой   продукции установленным требованиям.</a:t>
            </a:r>
            <a:endParaRPr lang="ru-RU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Критериями для определения периодичности и объема инспекционного контроля являются степень потенциальной опасности продукции, стабильность производства, объем выпуска, наличие системы качества, стоимость проведения инспекционного контроля.</a:t>
            </a:r>
            <a:endParaRPr lang="ru-RU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Внеплановые проверки могут проводиться в случаях поступления информации о претензиях к качеству продукции от потребителей, торговых организаций, а также надзорных органов. ИК осуществляет ОС, проводивший сертификацию данной продукции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lvl="0" indent="0" algn="just">
              <a:lnSpc>
                <a:spcPct val="107000"/>
              </a:lnSpc>
              <a:buClr>
                <a:srgbClr val="A6B727"/>
              </a:buClr>
              <a:buNone/>
            </a:pP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Инспекционный контроль содержит следующие виды работ:</a:t>
            </a:r>
            <a:endParaRPr lang="ru-RU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7280" lvl="4" indent="0" algn="just">
              <a:lnSpc>
                <a:spcPct val="107000"/>
              </a:lnSpc>
              <a:spcAft>
                <a:spcPts val="0"/>
              </a:spcAft>
              <a:buClr>
                <a:srgbClr val="A6B727"/>
              </a:buClr>
              <a:buNone/>
            </a:pP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 анализ поступающей информации о сертифицированной продукции;</a:t>
            </a:r>
            <a:endParaRPr lang="ru-RU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7280" lvl="4" indent="0" algn="just">
              <a:lnSpc>
                <a:spcPct val="107000"/>
              </a:lnSpc>
              <a:spcAft>
                <a:spcPts val="0"/>
              </a:spcAft>
              <a:buClr>
                <a:srgbClr val="A6B727"/>
              </a:buClr>
              <a:buNone/>
            </a:pP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создание комиссии для проведения контроля;</a:t>
            </a:r>
            <a:endParaRPr lang="ru-RU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7280" lvl="4" indent="0" algn="just">
              <a:lnSpc>
                <a:spcPct val="107000"/>
              </a:lnSpc>
              <a:spcAft>
                <a:spcPts val="0"/>
              </a:spcAft>
              <a:buClr>
                <a:srgbClr val="A6B727"/>
              </a:buClr>
              <a:buNone/>
            </a:pP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проведение испытаний и анализ их результатов;</a:t>
            </a:r>
            <a:endParaRPr lang="ru-RU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 algn="just">
              <a:lnSpc>
                <a:spcPct val="107000"/>
              </a:lnSpc>
              <a:spcAft>
                <a:spcPts val="0"/>
              </a:spcAft>
              <a:buNone/>
            </a:pPr>
            <a:endParaRPr lang="ru-RU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216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92825"/>
            <a:ext cx="9875520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2655" y="415636"/>
            <a:ext cx="10861963" cy="5938981"/>
          </a:xfrm>
        </p:spPr>
        <p:txBody>
          <a:bodyPr>
            <a:normAutofit fontScale="62500" lnSpcReduction="20000"/>
          </a:bodyPr>
          <a:lstStyle/>
          <a:p>
            <a:pPr marL="45720" indent="0" algn="just">
              <a:lnSpc>
                <a:spcPct val="107000"/>
              </a:lnSpc>
              <a:spcAft>
                <a:spcPts val="0"/>
              </a:spcAft>
              <a:buNone/>
              <a:tabLst>
                <a:tab pos="4451350" algn="l"/>
                <a:tab pos="5213350" algn="l"/>
              </a:tabLst>
            </a:pPr>
            <a:r>
              <a:rPr lang="ru-RU" sz="29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Результаты </a:t>
            </a:r>
            <a:r>
              <a:rPr lang="ru-RU" sz="29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инспекционного   контроля   оформляют актом. По результатам инспекционного контроля орган по </a:t>
            </a:r>
            <a:r>
              <a:rPr lang="ru-RU" sz="29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сертификации </a:t>
            </a:r>
            <a:r>
              <a:rPr lang="ru-RU" sz="29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может приостановить   или   отменить   действие   сертификата в случае </a:t>
            </a:r>
            <a:r>
              <a:rPr lang="ru-RU" sz="29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несоответствия </a:t>
            </a:r>
            <a:r>
              <a:rPr lang="ru-RU" sz="29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продукции требованиям НД, а также в случаях</a:t>
            </a:r>
            <a:r>
              <a:rPr lang="ru-RU" sz="29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" indent="0" algn="just">
              <a:lnSpc>
                <a:spcPct val="107000"/>
              </a:lnSpc>
              <a:spcAft>
                <a:spcPts val="0"/>
              </a:spcAft>
              <a:buNone/>
              <a:tabLst>
                <a:tab pos="4451350" algn="l"/>
                <a:tab pos="5213350" algn="l"/>
              </a:tabLst>
            </a:pPr>
            <a:endParaRPr lang="ru-RU" sz="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9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9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изменения </a:t>
            </a:r>
            <a:r>
              <a:rPr lang="ru-RU" sz="29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нормативного документа на продукцию или метода испытаний;</a:t>
            </a:r>
            <a:endParaRPr lang="ru-RU" sz="29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9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9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изменения </a:t>
            </a:r>
            <a:r>
              <a:rPr lang="ru-RU" sz="29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конструкции(состава), комплектности продукции;</a:t>
            </a:r>
            <a:endParaRPr lang="ru-RU" sz="29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9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9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изменение организационной структуры предприятия </a:t>
            </a:r>
            <a:r>
              <a:rPr lang="ru-RU" sz="29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(или) технологии производства;</a:t>
            </a:r>
            <a:endParaRPr lang="ru-RU" sz="29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9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 изменения </a:t>
            </a:r>
            <a:r>
              <a:rPr lang="ru-RU" sz="29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(невыполнения) требований технологии, методов контроля </a:t>
            </a:r>
            <a:r>
              <a:rPr lang="ru-RU" sz="29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испытаний</a:t>
            </a:r>
            <a:r>
              <a:rPr lang="ru-RU" sz="29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системы обеспечения качества.</a:t>
            </a:r>
            <a:endParaRPr lang="ru-RU" sz="29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9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sz="29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перечисленные изменения могут вызвать несоответствие продукции требованиям, контролируемым при сертификации</a:t>
            </a:r>
            <a:r>
              <a:rPr lang="ru-RU" sz="29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9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Информация </a:t>
            </a:r>
            <a:r>
              <a:rPr lang="ru-RU" sz="29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 приостановлении действия или отмене действия сертификата доводится органом, его выдавшим, до сведения заявителя, потребителей, Ростехрегулирования</a:t>
            </a:r>
            <a:r>
              <a:rPr lang="ru-RU" sz="29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lvl="0" indent="0" algn="just">
              <a:lnSpc>
                <a:spcPct val="107000"/>
              </a:lnSpc>
              <a:buClr>
                <a:srgbClr val="A6B727"/>
              </a:buClr>
              <a:buNone/>
              <a:tabLst>
                <a:tab pos="4451350" algn="l"/>
                <a:tab pos="5213350" algn="l"/>
              </a:tabLst>
            </a:pPr>
            <a:r>
              <a:rPr lang="ru-RU" sz="29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Приостановление действия сертификата происходит в случае выявления нарушений его использования, которые можно устранить в достаточно короткое время. В этом случае ОС предписывает заявителю выполнение корректирующих мероприятий и устанавливает срок их реализации. Заявитель должен уведомить потребителей продукции или услуг о выявленных несоответствиях и </a:t>
            </a:r>
            <a:r>
              <a:rPr lang="ru-RU" sz="29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выполнить </a:t>
            </a:r>
            <a:r>
              <a:rPr lang="ru-RU" sz="29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соответствующие предписанные ему мероприятия</a:t>
            </a:r>
            <a:r>
              <a:rPr lang="ru-RU" sz="29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lvl="0" indent="0" algn="just">
              <a:lnSpc>
                <a:spcPct val="107000"/>
              </a:lnSpc>
              <a:buClr>
                <a:srgbClr val="A6B727"/>
              </a:buClr>
              <a:buNone/>
              <a:tabLst>
                <a:tab pos="4451350" algn="l"/>
                <a:tab pos="5213350" algn="l"/>
              </a:tabLst>
            </a:pPr>
            <a:r>
              <a:rPr lang="ru-RU" sz="29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Отмена действия сертификата и права применения знака соответствия действует с момента исключения его из Реестра Системы сертификации.</a:t>
            </a:r>
            <a:endParaRPr lang="ru-RU" sz="29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just">
              <a:lnSpc>
                <a:spcPct val="107000"/>
              </a:lnSpc>
              <a:spcAft>
                <a:spcPts val="0"/>
              </a:spcAft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574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2164" y="-1219200"/>
            <a:ext cx="9875520" cy="135636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545" y="581891"/>
            <a:ext cx="10917382" cy="562494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Система сертификации </a:t>
            </a: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(ИСО/МЭК 2) – система, имеющая свои собственные правила, процедуры и руководства для проведения оценки соответствия. Основным является то, что сертификация в рамках системы должна проводиться по единым правилам и в определенном составе участников процесса сертификации.</a:t>
            </a:r>
          </a:p>
          <a:p>
            <a:pPr marL="45720" indent="0">
              <a:buNone/>
            </a:pP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Системы сертификации могут создаваться на трех уровнях: национальном, региональном и международном.</a:t>
            </a:r>
          </a:p>
          <a:p>
            <a:pPr marL="45720" indent="0">
              <a:buNone/>
            </a:pP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России сформирована </a:t>
            </a:r>
            <a:r>
              <a:rPr lang="ru-RU" sz="180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Система сертификации средств измерений</a:t>
            </a: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Основная цель системы – обеспечение единства измерений. Основная задача – проверка и подтверждение соответствия средств измерения установленным документально метрологическим </a:t>
            </a:r>
            <a:r>
              <a:rPr lang="ru-RU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нормам  и требованиям</a:t>
            </a: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45720" indent="0">
              <a:buNone/>
            </a:pP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Система носит добровольный характер, открыта для вступления и участия в ней юридических лиц-изготовителей, ОС, ИЛ и всех других заинтересованных предприятий, организаций и отдельных лиц. Сертификацию осуществляют аккредитованные ОС средств измерений с учетом результатов испытаний аккредитованных ИЛ при наличии лицензионного соглашения с ОС, который несет ответственность за объективность и достоверность результатов. Аккредитацию ОС осуществляет Управление метрологии Ростехрегулирования. ОС, имеющий лицензию, выдают сертификаты соответствия.</a:t>
            </a:r>
          </a:p>
          <a:p>
            <a:pPr marL="45720" indent="0">
              <a:buNone/>
            </a:pP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1 июля 2003 года введен в действие 184-ФЗ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 техническом регулировании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в который вошли все нормативы по сертификации.</a:t>
            </a:r>
            <a:endParaRPr lang="ru-RU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40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1143000" y="0"/>
            <a:ext cx="9875520" cy="120073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073" y="517236"/>
            <a:ext cx="10889671" cy="557876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Правилах по проведению сертификации в РФ дано определение:</a:t>
            </a:r>
          </a:p>
          <a:p>
            <a:pPr marL="45720" indent="0">
              <a:buNone/>
            </a:pPr>
            <a:r>
              <a:rPr lang="ru-RU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Система сертификации </a:t>
            </a: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совокупность участников сертификации, осуществляющих сертификацию по правилам, установленным в этой системе.</a:t>
            </a:r>
          </a:p>
          <a:p>
            <a:pPr marL="45720" indent="0">
              <a:buNone/>
            </a:pP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Таким образом, проведение сертификации возможно только в рамках системы сертификации, которая должна быть признана всеми её участниками и зарегистрирована в установленном порядке. В РФ регистрацию систем сертификации осуществляет Ростехрегулирование, являющееся национальным органом по сертификации. В его задачу входит проверка соответствия правил самостоятельных систем сертификации законодательству РФ и нормативным документам и ведение Реестра зарегистрированных систем.</a:t>
            </a:r>
          </a:p>
          <a:p>
            <a:pPr marL="45720" indent="0">
              <a:buNone/>
            </a:pP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Среди систем  обязательной сертификации первой по времени создания и самой крупной является </a:t>
            </a:r>
            <a:r>
              <a:rPr lang="ru-RU" sz="180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Система сертификации ГОСТ Р</a:t>
            </a: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разработанная Ростехрегулированием. Эта система выдаёт ежегодно около 500 тысяч сертификатов на продукцию и услуги.</a:t>
            </a:r>
          </a:p>
          <a:p>
            <a:pPr marL="45720" indent="0">
              <a:buNone/>
            </a:pPr>
            <a:r>
              <a:rPr lang="ru-RU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Функции сертификации</a:t>
            </a: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" indent="0">
              <a:buNone/>
            </a:pP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Основными функциями сертификации являются:</a:t>
            </a:r>
          </a:p>
          <a:p>
            <a:pPr lvl="3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защита человека, его имущества и природной среды от отрицательных последствий    современного научно-технического развития, от недобросовестных производителей и продавцов, </a:t>
            </a:r>
          </a:p>
          <a:p>
            <a:pPr lvl="3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создание условий для честной конкурентной борьбы.</a:t>
            </a:r>
            <a:endParaRPr lang="ru-RU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576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64655"/>
            <a:ext cx="9875520" cy="12930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4255" y="563418"/>
            <a:ext cx="10778835" cy="5532582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Важной функцией сертификации является </a:t>
            </a:r>
            <a:r>
              <a:rPr lang="ru-RU" sz="180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защита национального рынка </a:t>
            </a: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 зарубежных недобросовестных конкурентов. Вместе с тем сертификация оказывает значительное влияние на расширение международного экономического сотрудничества. Сложившиеся в течение десятилетий  различия в национальных стандартах и процедурах сертификации превратились в так называемые технические барьеры для международной торговли, снятие которых расширяет возможности для дополнительных экономических связей.</a:t>
            </a:r>
            <a:endParaRPr lang="ru-RU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Эффект от проведения сертификации продукции и услуг носит </a:t>
            </a:r>
            <a:r>
              <a:rPr lang="ru-RU" sz="180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социально-экономический характер</a:t>
            </a: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В социальной  сфере сертификация обеспечивает защиту  здоровья и жизни населения, является важным элементом системы охраны окружающей среды.</a:t>
            </a:r>
          </a:p>
          <a:p>
            <a:pPr marL="45720" indent="0">
              <a:buNone/>
            </a:pP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Экономическим результатом сертификации, регулирования безопасности и качества товаров и услуг является более полное удовлетворение потребностей рядового покупателя, снижение издержек потребления или затрат на продукцию, увеличение сбыта и увеличение прибыли производителя и экономия расходов покупателя.</a:t>
            </a:r>
          </a:p>
          <a:p>
            <a:pPr marL="45720" indent="0">
              <a:buNone/>
            </a:pP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уровне общества в целом осуществление сертификации проявляет себя виде роста поступлений в государственный бюджет за счет увеличения налоговой базы и поступления таможенных сборов, а также уменьшения расходов госбюджета в связи с сокращением средств, выделяемых на здравоохранение, выплату пособий по нетрудоспособности, затрат на содержание медицинских учреждений.</a:t>
            </a:r>
          </a:p>
          <a:p>
            <a:pPr marL="45720" indent="0">
              <a:buNone/>
            </a:pP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Поскольку услуги органов по сертификации и испытаниям продукции оплачиваются в основном заявителем, то рост поступлений в госбюджет в определенной мере идет на содержание и развитие самой сертификации, а также стандартизации и метрологии, призванных решать общую задачу – обеспечение качества продукции и услуг.</a:t>
            </a:r>
            <a:endParaRPr lang="ru-RU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59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101600"/>
            <a:ext cx="9875520" cy="55418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1200" y="618836"/>
            <a:ext cx="10806545" cy="5477164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ru-RU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3.1.2 Цели и принципы сертификации</a:t>
            </a:r>
            <a:r>
              <a:rPr lang="ru-RU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" indent="0">
              <a:buNone/>
            </a:pPr>
            <a:r>
              <a:rPr lang="ru-RU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Выделяют следующие </a:t>
            </a:r>
            <a:r>
              <a:rPr lang="ru-RU" sz="190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цели сертификации</a:t>
            </a: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45720" indent="0">
              <a:buNone/>
            </a:pPr>
            <a:endParaRPr lang="ru-RU" sz="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условий для деятельности организаций всех форм собственности на едином товарном рынке РФ для участия в международном  экономическом, научно-техническом сотрудничестве и в международной торговле;</a:t>
            </a:r>
            <a:endParaRPr lang="ru-RU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ru-RU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содействие потребителям в компетентном выборе товара и защите их от недобросовестности изготовителя;</a:t>
            </a: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ru-RU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ru-RU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онтроль безопасности продукции для жизни, здоровья и имущества людей и окружающей среды;</a:t>
            </a: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ru-RU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подтверждение показателей качества продукции, заявленных изготовителем.</a:t>
            </a:r>
          </a:p>
          <a:p>
            <a:pPr marL="45720" indent="0">
              <a:buClr>
                <a:schemeClr val="tx1"/>
              </a:buClr>
              <a:buNone/>
            </a:pPr>
            <a:r>
              <a:rPr lang="ru-RU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проведении сертификации следует руководствоваться следующими </a:t>
            </a:r>
            <a:r>
              <a:rPr lang="ru-RU" sz="190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принципами</a:t>
            </a: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" indent="0">
              <a:buClr>
                <a:schemeClr val="tx1"/>
              </a:buClr>
              <a:buNone/>
            </a:pPr>
            <a:endParaRPr lang="ru-RU" sz="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правовая обоснованность сертификации;</a:t>
            </a: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ru-RU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ткрытость системы сертификации, доступность для предприятий всех форм собственности, выполняющих её правила;</a:t>
            </a: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ru-RU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</a:t>
            </a:r>
            <a:r>
              <a:rPr lang="ru-RU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армонизация правил и рекомендаций по сертификации с международными нормами и правилами;</a:t>
            </a:r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ru-RU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открытость не конфиденциальной и недоступность закрытой информации по сертификации.</a:t>
            </a:r>
            <a:endParaRPr lang="ru-RU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64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138545"/>
            <a:ext cx="9875520" cy="554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8000" y="443345"/>
            <a:ext cx="11277599" cy="5652655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сертификации должны быть обеспечены</a:t>
            </a:r>
            <a:r>
              <a:rPr lang="ru-RU" sz="2000" dirty="0" smtClean="0">
                <a:solidFill>
                  <a:schemeClr val="tx1"/>
                </a:solidFill>
              </a:rPr>
              <a:t>:</a:t>
            </a:r>
          </a:p>
          <a:p>
            <a:pPr marL="45720" indent="0">
              <a:buNone/>
            </a:pPr>
            <a:endParaRPr lang="ru-RU" dirty="0" smtClean="0">
              <a:solidFill>
                <a:schemeClr val="tx1"/>
              </a:solidFill>
            </a:endParaRPr>
          </a:p>
          <a:p>
            <a:pPr marL="548640" lvl="2" indent="0">
              <a:buClr>
                <a:schemeClr val="tx1"/>
              </a:buClr>
              <a:buNone/>
            </a:pPr>
            <a:r>
              <a:rPr lang="ru-RU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Добровольность</a:t>
            </a:r>
            <a:r>
              <a:rPr lang="ru-RU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Сертификация осуществляется только по инициативе заявителя при наличии от него письменной заявки, если иное не предусмотрено законом.</a:t>
            </a:r>
          </a:p>
          <a:p>
            <a:pPr marL="548640" lvl="2" indent="0">
              <a:buClr>
                <a:schemeClr val="tx1"/>
              </a:buClr>
              <a:buNone/>
            </a:pPr>
            <a:endParaRPr lang="ru-RU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2" indent="0">
              <a:buClr>
                <a:schemeClr val="tx1"/>
              </a:buClr>
              <a:buNone/>
            </a:pPr>
            <a:r>
              <a:rPr lang="ru-RU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Без дискриминационный доступ  </a:t>
            </a:r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 участию в процессах сертификации.  </a:t>
            </a:r>
          </a:p>
          <a:p>
            <a:pPr marL="548640" lvl="2" indent="0">
              <a:buClr>
                <a:schemeClr val="tx1"/>
              </a:buClr>
              <a:buNone/>
            </a:pPr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 сертификации в Регистре допускаются все организации, подавшие заявку на сертификацию и признающие принципы, требования и правила, установленные в Реестре. Исключается любая дискриминация заявителя и любого участника процесса сертификации (цена, завышенная по сравнению с ценой договоров других заявителей, неоправданная задержка по срокам, необоснованный отказ в приеме заявки).</a:t>
            </a:r>
          </a:p>
          <a:p>
            <a:pPr marL="548640" lvl="2" indent="0">
              <a:buClr>
                <a:schemeClr val="tx1"/>
              </a:buClr>
              <a:buNone/>
            </a:pPr>
            <a:endParaRPr lang="ru-RU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2" indent="0">
              <a:buClr>
                <a:schemeClr val="tx1"/>
              </a:buClr>
              <a:buNone/>
            </a:pPr>
            <a:r>
              <a:rPr lang="ru-RU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Объективность оценок. </a:t>
            </a:r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Она обеспечивается независимостью и специализацией ОС и привлекаемых им к работе экспертов от заявителя или других сторон, заинтересованных в результатах оценки и сертификации, а также полнотой состава комиссии экспертов.</a:t>
            </a:r>
          </a:p>
          <a:p>
            <a:pPr marL="548640" lvl="2" indent="0">
              <a:buClr>
                <a:schemeClr val="tx1"/>
              </a:buClr>
              <a:buNone/>
            </a:pPr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совокупности члены комиссии по сертификации должны знать стандарты на систему качества, владеть техникой проверки, знать особенности производства продукции и нормативных требований к ней. В составе комиссии должны быть специалисты по метрологии, экономике, по проверяемому виду экономической деятельности. Объективность оценок обеспечивается компетентностью экспертов. Эксперт должен быть аттестован на право проведения сертификации и зарегистрирован в Государственном Реестре Ростехрегулирования.</a:t>
            </a: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992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120535"/>
            <a:ext cx="9875520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35364" y="831272"/>
            <a:ext cx="9872871" cy="5264727"/>
          </a:xfrm>
        </p:spPr>
        <p:txBody>
          <a:bodyPr>
            <a:normAutofit lnSpcReduction="10000"/>
          </a:bodyPr>
          <a:lstStyle/>
          <a:p>
            <a:pPr marL="548640" lvl="2" indent="0">
              <a:buClr>
                <a:srgbClr val="000000"/>
              </a:buClr>
              <a:buNone/>
            </a:pPr>
            <a:r>
              <a:rPr lang="ru-RU" b="1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ru-RU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Информативность. 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Регистре должна обеспечиваться ежегодная публикация официальной информации о сертифицированных товарах, продукции, системах качества (производствах) организаций. Кроме того, в оперативных источниках информации (периодических изданиях Ростехрегулирования и его институтов) должна публиковаться текущая информация о сертификации или об аннулировании сертификатов.</a:t>
            </a:r>
          </a:p>
          <a:p>
            <a:pPr marL="548640" lvl="2" indent="0">
              <a:buClrTx/>
              <a:buNone/>
            </a:pPr>
            <a:endParaRPr lang="ru-RU" b="1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2" indent="0">
              <a:buClrTx/>
              <a:buNone/>
            </a:pPr>
            <a:r>
              <a:rPr lang="ru-RU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Воспроизводимость результатов оценок. </a:t>
            </a:r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Она обеспечивается:</a:t>
            </a: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Tx/>
              <a:buFont typeface="Wingdings" panose="05000000000000000000" pitchFamily="2" charset="2"/>
              <a:buChar char="q"/>
            </a:pPr>
            <a:r>
              <a:rPr lang="ru-RU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рименением при проведении проверки и оценки правил и процедур, основанных на единых требованиях;</a:t>
            </a:r>
          </a:p>
          <a:p>
            <a:pPr lvl="2">
              <a:buClrTx/>
              <a:buFont typeface="Wingdings" panose="05000000000000000000" pitchFamily="2" charset="2"/>
              <a:buChar char="q"/>
            </a:pPr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проведение проверок и оценки на основе фактических данных, их достоверность;</a:t>
            </a:r>
          </a:p>
          <a:p>
            <a:pPr lvl="2">
              <a:buClrTx/>
              <a:buFont typeface="Wingdings" panose="05000000000000000000" pitchFamily="2" charset="2"/>
              <a:buChar char="q"/>
            </a:pPr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документальное оформление результатов проверки и оценки при сертификации;</a:t>
            </a:r>
          </a:p>
          <a:p>
            <a:pPr lvl="2">
              <a:buClrTx/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четкая организация системы учета и хранения документации органом по сертификации.</a:t>
            </a:r>
          </a:p>
          <a:p>
            <a:pPr marL="548640" lvl="2" indent="0">
              <a:buClrTx/>
              <a:buNone/>
            </a:pPr>
            <a:endParaRPr lang="ru-RU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2" indent="0">
              <a:buClrTx/>
              <a:buNone/>
            </a:pPr>
            <a:r>
              <a:rPr lang="ru-RU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Конфиденциальность. </a:t>
            </a:r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ОС, его эксперты и все привлекаемые к участию в работе комиссии специалисты должны соблюдать конфиденциальность всей информации об организации, полученной на всех этапах сертификации, а также выводов, характеризующих состояние и технические характеристики продукции, товара, системы качества (производства) и соответствие персонала.</a:t>
            </a:r>
            <a:endParaRPr lang="ru-RU" b="1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Tx/>
              <a:buFont typeface="Wingdings" panose="05000000000000000000" pitchFamily="2" charset="2"/>
              <a:buChar char="q"/>
            </a:pP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172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0"/>
            <a:ext cx="9875520" cy="92364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7164" y="607290"/>
            <a:ext cx="11453091" cy="569190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3.1.3 Участники сертификации.</a:t>
            </a:r>
          </a:p>
          <a:p>
            <a:pPr marL="45720" indent="0">
              <a:buNone/>
            </a:pPr>
            <a:r>
              <a:rPr lang="ru-RU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Заявители </a:t>
            </a: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(изготовители, исполнители, продавцы) вправе:</a:t>
            </a:r>
          </a:p>
          <a:p>
            <a:pPr lvl="2">
              <a:buClrTx/>
              <a:buFont typeface="Wingdings" panose="05000000000000000000" pitchFamily="2" charset="2"/>
              <a:buChar char="q"/>
            </a:pPr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выбирать форму и схему подтверждения соответствия из числа предусмотренных соответствующими правилами (техническими регламентами) для определенных видов продукции;</a:t>
            </a:r>
          </a:p>
          <a:p>
            <a:pPr lvl="2">
              <a:buClrTx/>
              <a:buFont typeface="Wingdings" panose="05000000000000000000" pitchFamily="2" charset="2"/>
              <a:buChar char="q"/>
            </a:pPr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обращаться для осуществления обязательной сертификации в любой ОС область аккредитации которого распространяется на продукцию, которую заявитель намерен сертифицировать;</a:t>
            </a:r>
          </a:p>
          <a:p>
            <a:pPr lvl="2">
              <a:buClrTx/>
              <a:buFont typeface="Wingdings" panose="05000000000000000000" pitchFamily="2" charset="2"/>
              <a:buChar char="q"/>
            </a:pPr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обращаться в орган по аккредитации с жалобами на неправомерность действий ОС и аккредитованных ИЛ.</a:t>
            </a:r>
          </a:p>
          <a:p>
            <a:pPr marL="45720" indent="0">
              <a:buClrTx/>
              <a:buNone/>
            </a:pP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Важный участник процедуры сертификации </a:t>
            </a:r>
            <a:r>
              <a:rPr lang="ru-RU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эксперт </a:t>
            </a: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специалист, аттестованный (сертифицированный) Ростехрегулированием на право проведения одного или нескольких видов работ по сертификации. От компетентности эксперта, его добросовестности и объективности зависят обоснованность и достоверность принятия решения о выдаче сертификата заявителю.</a:t>
            </a:r>
          </a:p>
          <a:p>
            <a:pPr marL="45720" indent="0">
              <a:buClrTx/>
              <a:buNone/>
            </a:pP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Эксперты аттестуются по следующим направлениям деятельности:</a:t>
            </a:r>
          </a:p>
          <a:p>
            <a:pPr lvl="6">
              <a:buClrTx/>
              <a:buFont typeface="Wingdings" panose="05000000000000000000" pitchFamily="2" charset="2"/>
              <a:buChar char="q"/>
            </a:pP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системы сертификации;</a:t>
            </a:r>
          </a:p>
          <a:p>
            <a:pPr lvl="6">
              <a:buClrTx/>
              <a:buFont typeface="Wingdings" panose="05000000000000000000" pitchFamily="2" charset="2"/>
              <a:buChar char="q"/>
            </a:pP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сертификация систем качества;</a:t>
            </a:r>
          </a:p>
          <a:p>
            <a:pPr lvl="6">
              <a:buClrTx/>
              <a:buFont typeface="Wingdings" panose="05000000000000000000" pitchFamily="2" charset="2"/>
              <a:buChar char="q"/>
            </a:pP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сертификация продукции;</a:t>
            </a:r>
          </a:p>
          <a:p>
            <a:pPr lvl="6">
              <a:buClrTx/>
              <a:buFont typeface="Wingdings" panose="05000000000000000000" pitchFamily="2" charset="2"/>
              <a:buChar char="q"/>
            </a:pP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сертификация производства;</a:t>
            </a:r>
          </a:p>
          <a:p>
            <a:pPr lvl="6">
              <a:buClrTx/>
              <a:buFont typeface="Wingdings" panose="05000000000000000000" pitchFamily="2" charset="2"/>
              <a:buChar char="q"/>
            </a:pP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сертификация услуг.</a:t>
            </a:r>
            <a:endParaRPr lang="ru-R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914144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Базис</Template>
  <TotalTime>888</TotalTime>
  <Words>3960</Words>
  <Application>Microsoft Office PowerPoint</Application>
  <PresentationFormat>Широкоэкранный</PresentationFormat>
  <Paragraphs>185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5" baseType="lpstr">
      <vt:lpstr>Arial</vt:lpstr>
      <vt:lpstr>Calibri</vt:lpstr>
      <vt:lpstr>Corbel</vt:lpstr>
      <vt:lpstr>Times New Roman</vt:lpstr>
      <vt:lpstr>Wingdings</vt:lpstr>
      <vt:lpstr>Базис</vt:lpstr>
      <vt:lpstr>Оценка соответствия и Декларирование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Структура взаимодействия участников системы сертификации</vt:lpstr>
      <vt:lpstr>Презентация PowerPoint</vt:lpstr>
      <vt:lpstr>Формы подтверждения соответствия</vt:lpstr>
      <vt:lpstr>Презентация PowerPoint</vt:lpstr>
      <vt:lpstr>Формы и схемы подтверждения соответствия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Оценка соответствия и Декларирование</dc:title>
  <dc:creator>1</dc:creator>
  <cp:lastModifiedBy>master</cp:lastModifiedBy>
  <cp:revision>74</cp:revision>
  <dcterms:created xsi:type="dcterms:W3CDTF">2020-05-02T10:12:17Z</dcterms:created>
  <dcterms:modified xsi:type="dcterms:W3CDTF">2021-10-30T08:44:44Z</dcterms:modified>
</cp:coreProperties>
</file>