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9"/>
  </p:notesMasterIdLst>
  <p:sldIdLst>
    <p:sldId id="256" r:id="rId2"/>
    <p:sldId id="298" r:id="rId3"/>
    <p:sldId id="300" r:id="rId4"/>
    <p:sldId id="262" r:id="rId5"/>
    <p:sldId id="305" r:id="rId6"/>
    <p:sldId id="306" r:id="rId7"/>
    <p:sldId id="304" r:id="rId8"/>
    <p:sldId id="307" r:id="rId9"/>
    <p:sldId id="309" r:id="rId10"/>
    <p:sldId id="310" r:id="rId11"/>
    <p:sldId id="311" r:id="rId12"/>
    <p:sldId id="312" r:id="rId13"/>
    <p:sldId id="313" r:id="rId14"/>
    <p:sldId id="303" r:id="rId15"/>
    <p:sldId id="290" r:id="rId16"/>
    <p:sldId id="263" r:id="rId17"/>
    <p:sldId id="264" r:id="rId18"/>
    <p:sldId id="265" r:id="rId19"/>
    <p:sldId id="308" r:id="rId20"/>
    <p:sldId id="266" r:id="rId21"/>
    <p:sldId id="267" r:id="rId22"/>
    <p:sldId id="282" r:id="rId23"/>
    <p:sldId id="283" r:id="rId24"/>
    <p:sldId id="284" r:id="rId25"/>
    <p:sldId id="285" r:id="rId26"/>
    <p:sldId id="286" r:id="rId27"/>
    <p:sldId id="287"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68" autoAdjust="0"/>
    <p:restoredTop sz="95400" autoAdjust="0"/>
  </p:normalViewPr>
  <p:slideViewPr>
    <p:cSldViewPr snapToGrid="0">
      <p:cViewPr varScale="1">
        <p:scale>
          <a:sx n="86" d="100"/>
          <a:sy n="86" d="100"/>
        </p:scale>
        <p:origin x="3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12006-D545-427F-AEDF-62054DD7FA5A}" type="datetimeFigureOut">
              <a:rPr lang="ru-RU" smtClean="0"/>
              <a:t>12.05.2021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6C7B0-3DF3-479E-A009-36D2A20F2BD9}" type="slidenum">
              <a:rPr lang="ru-RU" smtClean="0"/>
              <a:t>‹#›</a:t>
            </a:fld>
            <a:endParaRPr lang="ru-RU"/>
          </a:p>
        </p:txBody>
      </p:sp>
    </p:spTree>
    <p:extLst>
      <p:ext uri="{BB962C8B-B14F-4D97-AF65-F5344CB8AC3E}">
        <p14:creationId xmlns:p14="http://schemas.microsoft.com/office/powerpoint/2010/main" val="134028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A26C7B0-3DF3-479E-A009-36D2A20F2BD9}" type="slidenum">
              <a:rPr lang="ru-RU" smtClean="0"/>
              <a:t>19</a:t>
            </a:fld>
            <a:endParaRPr lang="ru-RU"/>
          </a:p>
        </p:txBody>
      </p:sp>
    </p:spTree>
    <p:extLst>
      <p:ext uri="{BB962C8B-B14F-4D97-AF65-F5344CB8AC3E}">
        <p14:creationId xmlns:p14="http://schemas.microsoft.com/office/powerpoint/2010/main" val="303764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301BA85-8019-489F-87B6-A3814939A265}" type="datetimeFigureOut">
              <a:rPr lang="ru-RU" smtClean="0"/>
              <a:t>12.05.2021</a:t>
            </a:fld>
            <a:endParaRPr lang="ru-R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7E84AED-9E76-464E-BC55-9A8F94B88149}" type="slidenum">
              <a:rPr lang="ru-RU" smtClean="0"/>
              <a:t>‹#›</a:t>
            </a:fld>
            <a:endParaRPr lang="ru-R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72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01BA85-8019-489F-87B6-A3814939A265}" type="datetimeFigureOut">
              <a:rPr lang="ru-RU" smtClean="0"/>
              <a:t>12.05.2021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4156535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01BA85-8019-489F-87B6-A3814939A265}" type="datetimeFigureOut">
              <a:rPr lang="ru-RU" smtClean="0"/>
              <a:t>12.05.2021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109049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301BA85-8019-489F-87B6-A3814939A265}" type="datetimeFigureOut">
              <a:rPr lang="ru-RU" smtClean="0"/>
              <a:t>12.05.2021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196203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301BA85-8019-489F-87B6-A3814939A265}" type="datetimeFigureOut">
              <a:rPr lang="ru-RU" smtClean="0"/>
              <a:t>12.05.2021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7E84AED-9E76-464E-BC55-9A8F94B88149}" type="slidenum">
              <a:rPr lang="ru-RU" smtClean="0"/>
              <a:t>‹#›</a:t>
            </a:fld>
            <a:endParaRPr lang="ru-RU"/>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7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301BA85-8019-489F-87B6-A3814939A265}" type="datetimeFigureOut">
              <a:rPr lang="ru-RU" smtClean="0"/>
              <a:t>12.05.2021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147397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301BA85-8019-489F-87B6-A3814939A265}" type="datetimeFigureOut">
              <a:rPr lang="ru-RU" smtClean="0"/>
              <a:t>12.05.2021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132993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301BA85-8019-489F-87B6-A3814939A265}" type="datetimeFigureOut">
              <a:rPr lang="ru-RU" smtClean="0"/>
              <a:t>12.05.2021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325538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01BA85-8019-489F-87B6-A3814939A265}" type="datetimeFigureOut">
              <a:rPr lang="ru-RU" smtClean="0"/>
              <a:t>12.05.2021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74610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01BA85-8019-489F-87B6-A3814939A265}" type="datetimeFigureOut">
              <a:rPr lang="ru-RU" smtClean="0"/>
              <a:t>12.05.2021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349675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301BA85-8019-489F-87B6-A3814939A265}" type="datetimeFigureOut">
              <a:rPr lang="ru-RU" smtClean="0"/>
              <a:t>12.05.2021</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E84AED-9E76-464E-BC55-9A8F94B88149}" type="slidenum">
              <a:rPr lang="ru-RU" smtClean="0"/>
              <a:t>‹#›</a:t>
            </a:fld>
            <a:endParaRPr lang="ru-RU"/>
          </a:p>
        </p:txBody>
      </p:sp>
    </p:spTree>
    <p:extLst>
      <p:ext uri="{BB962C8B-B14F-4D97-AF65-F5344CB8AC3E}">
        <p14:creationId xmlns:p14="http://schemas.microsoft.com/office/powerpoint/2010/main" val="28094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301BA85-8019-489F-87B6-A3814939A265}" type="datetimeFigureOut">
              <a:rPr lang="ru-RU" smtClean="0"/>
              <a:t>12.05.2021</a:t>
            </a:fld>
            <a:endParaRPr lang="ru-R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7E84AED-9E76-464E-BC55-9A8F94B88149}" type="slidenum">
              <a:rPr lang="ru-RU" smtClean="0"/>
              <a:t>‹#›</a:t>
            </a:fld>
            <a:endParaRPr lang="ru-RU"/>
          </a:p>
        </p:txBody>
      </p:sp>
    </p:spTree>
    <p:extLst>
      <p:ext uri="{BB962C8B-B14F-4D97-AF65-F5344CB8AC3E}">
        <p14:creationId xmlns:p14="http://schemas.microsoft.com/office/powerpoint/2010/main" val="23094178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Оценка соответствия и Декларирование</a:t>
            </a:r>
            <a:endParaRPr lang="ru-RU" dirty="0"/>
          </a:p>
        </p:txBody>
      </p:sp>
      <p:sp>
        <p:nvSpPr>
          <p:cNvPr id="3" name="Подзаголовок 2"/>
          <p:cNvSpPr>
            <a:spLocks noGrp="1"/>
          </p:cNvSpPr>
          <p:nvPr>
            <p:ph type="subTitle" idx="1"/>
          </p:nvPr>
        </p:nvSpPr>
        <p:spPr>
          <a:xfrm>
            <a:off x="1709530" y="3869634"/>
            <a:ext cx="8767860" cy="1976984"/>
          </a:xfrm>
        </p:spPr>
        <p:txBody>
          <a:bodyPr>
            <a:normAutofit/>
          </a:bodyPr>
          <a:lstStyle/>
          <a:p>
            <a:endParaRPr lang="ru-RU" sz="2400" b="1" dirty="0" smtClean="0">
              <a:latin typeface="Arial" panose="020B0604020202020204" pitchFamily="34" charset="0"/>
              <a:cs typeface="Arial" panose="020B0604020202020204" pitchFamily="34" charset="0"/>
            </a:endParaRPr>
          </a:p>
          <a:p>
            <a:r>
              <a:rPr lang="ru-RU" sz="2400" b="1" dirty="0" smtClean="0">
                <a:latin typeface="Arial" panose="020B0604020202020204" pitchFamily="34" charset="0"/>
                <a:cs typeface="Arial" panose="020B0604020202020204" pitchFamily="34" charset="0"/>
              </a:rPr>
              <a:t>Глава 2. Декларирование соответствия.</a:t>
            </a:r>
          </a:p>
          <a:p>
            <a:r>
              <a:rPr lang="ru-RU" sz="2400" b="1" dirty="0" smtClean="0">
                <a:latin typeface="Arial" panose="020B0604020202020204" pitchFamily="34" charset="0"/>
                <a:cs typeface="Arial" panose="020B0604020202020204" pitchFamily="34" charset="0"/>
              </a:rPr>
              <a:t>Глава 3. Аккредитация ОС и ИЛ.</a:t>
            </a:r>
          </a:p>
          <a:p>
            <a:r>
              <a:rPr lang="ru-RU" sz="2400" b="1" dirty="0" smtClean="0">
                <a:latin typeface="Arial" panose="020B0604020202020204" pitchFamily="34" charset="0"/>
                <a:cs typeface="Arial" panose="020B0604020202020204" pitchFamily="34" charset="0"/>
              </a:rPr>
              <a:t>Глава 4. Органы </a:t>
            </a:r>
            <a:r>
              <a:rPr lang="ru-RU" sz="2400" b="1" dirty="0" err="1" smtClean="0">
                <a:latin typeface="Arial" panose="020B0604020202020204" pitchFamily="34" charset="0"/>
                <a:cs typeface="Arial" panose="020B0604020202020204" pitchFamily="34" charset="0"/>
              </a:rPr>
              <a:t>ГКиН</a:t>
            </a:r>
            <a:r>
              <a:rPr lang="ru-RU" sz="2400" b="1" dirty="0" smtClean="0">
                <a:latin typeface="Arial" panose="020B0604020202020204" pitchFamily="34" charset="0"/>
                <a:cs typeface="Arial" panose="020B0604020202020204" pitchFamily="34" charset="0"/>
              </a:rPr>
              <a:t>.</a:t>
            </a:r>
            <a:endParaRPr lang="ru-RU"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9723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92304"/>
            <a:ext cx="9875520" cy="45719"/>
          </a:xfrm>
        </p:spPr>
        <p:txBody>
          <a:bodyPr>
            <a:normAutofit fontScale="90000"/>
          </a:bodyPr>
          <a:lstStyle/>
          <a:p>
            <a:endParaRPr lang="ru-RU" dirty="0"/>
          </a:p>
        </p:txBody>
      </p:sp>
      <p:sp>
        <p:nvSpPr>
          <p:cNvPr id="3" name="Объект 2"/>
          <p:cNvSpPr>
            <a:spLocks noGrp="1"/>
          </p:cNvSpPr>
          <p:nvPr>
            <p:ph idx="1"/>
          </p:nvPr>
        </p:nvSpPr>
        <p:spPr>
          <a:xfrm>
            <a:off x="422694" y="491706"/>
            <a:ext cx="11093570" cy="5952226"/>
          </a:xfrm>
        </p:spPr>
        <p:txBody>
          <a:bodyPr>
            <a:normAutofit/>
          </a:bodyPr>
          <a:lstStyle/>
          <a:p>
            <a:pPr marL="45720" lvl="0" indent="0">
              <a:buClrTx/>
              <a:buNone/>
            </a:pPr>
            <a:r>
              <a:rPr lang="ru-RU" sz="2000" b="1" i="1" dirty="0" smtClean="0">
                <a:solidFill>
                  <a:srgbClr val="000000"/>
                </a:solidFill>
                <a:latin typeface="Arial" panose="020B0604020202020204" pitchFamily="34" charset="0"/>
                <a:cs typeface="Arial" panose="020B0604020202020204" pitchFamily="34" charset="0"/>
              </a:rPr>
              <a:t>5. Подтверждение соответствия.</a:t>
            </a:r>
          </a:p>
          <a:p>
            <a:pPr marL="45720" indent="0">
              <a:buNone/>
            </a:pPr>
            <a:r>
              <a:rPr lang="ru-RU" sz="1900" dirty="0" smtClean="0">
                <a:solidFill>
                  <a:srgbClr val="000000"/>
                </a:solidFill>
                <a:latin typeface="Arial" panose="020B0604020202020204" pitchFamily="34" charset="0"/>
                <a:cs typeface="Arial" panose="020B0604020202020204" pitchFamily="34" charset="0"/>
              </a:rPr>
              <a:t>Подтверждение соответствия продукции и услуг является одной из пред рыночных форм оценки соответствия. Подтверждение соответствия может быть осуществлено как изготовителями (поставщиками), т.е. первой стороной (декларирование соответствия), так и независимыми от изготовителей и потребителей органами – третьей стороной ( сертификация).</a:t>
            </a:r>
          </a:p>
          <a:p>
            <a:pPr marL="45720" indent="0">
              <a:buNone/>
            </a:pPr>
            <a:r>
              <a:rPr lang="ru-RU" sz="1900" dirty="0" smtClean="0">
                <a:solidFill>
                  <a:srgbClr val="000000"/>
                </a:solidFill>
                <a:latin typeface="Arial" panose="020B0604020202020204" pitchFamily="34" charset="0"/>
                <a:cs typeface="Arial" panose="020B0604020202020204" pitchFamily="34" charset="0"/>
              </a:rPr>
              <a:t>Подтверждаться соответствие может только требованиям конкретной нормативной документации. При подтверждении соответствия первая сторона – изготовитель (исполнитель) собирает доказательства, при необходимости с использованием для этого третьей стороны, например, органа по сертификации систем качества или независимой испытательной лаборатории. Если документальное свидетельство о соответствии выдает третья сторона, то сбор доказательств является ее задачей. Подтверждение соответствия осуществляют, используя определенный набор процедур, который может предусматривать испытания образца (образцов), оценку (сертификацию) системы качества, анализ состояния производства. Этот набор процедур определяется установленной схемой подтверждения соответствия.</a:t>
            </a:r>
          </a:p>
          <a:p>
            <a:pPr marL="45720" indent="0">
              <a:buNone/>
            </a:pPr>
            <a:r>
              <a:rPr lang="ru-RU" sz="1900" dirty="0" smtClean="0">
                <a:solidFill>
                  <a:srgbClr val="000000"/>
                </a:solidFill>
                <a:latin typeface="Arial" panose="020B0604020202020204" pitchFamily="34" charset="0"/>
                <a:cs typeface="Arial" panose="020B0604020202020204" pitchFamily="34" charset="0"/>
              </a:rPr>
              <a:t>В некоторых случаях, в рамках проведенного подтверждения соответствия с течением времени может возникнуть необходимость убедиться в том, что оцененная продукция по-прежнему отвечает установленным требованиям. Эти доказательства соответствия получают путем проведения инспекционного контроля за сертифицированной или декларированной продукцией. В этом случае инспекционный контроль является элементом схемы подтверждения соответствия.</a:t>
            </a:r>
            <a:endParaRPr lang="en-US" sz="1900"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406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0351" y="-205596"/>
            <a:ext cx="9875520" cy="205596"/>
          </a:xfrm>
        </p:spPr>
        <p:txBody>
          <a:bodyPr>
            <a:normAutofit fontScale="90000"/>
          </a:bodyPr>
          <a:lstStyle/>
          <a:p>
            <a:endParaRPr lang="ru-RU" dirty="0"/>
          </a:p>
        </p:txBody>
      </p:sp>
      <p:sp>
        <p:nvSpPr>
          <p:cNvPr id="3" name="Объект 2"/>
          <p:cNvSpPr>
            <a:spLocks noGrp="1"/>
          </p:cNvSpPr>
          <p:nvPr>
            <p:ph idx="1"/>
          </p:nvPr>
        </p:nvSpPr>
        <p:spPr>
          <a:xfrm>
            <a:off x="582283" y="569343"/>
            <a:ext cx="10959860" cy="5771072"/>
          </a:xfrm>
        </p:spPr>
        <p:txBody>
          <a:bodyPr>
            <a:normAutofit fontScale="92500" lnSpcReduction="20000"/>
          </a:bodyPr>
          <a:lstStyle/>
          <a:p>
            <a:pPr marL="45720" lvl="0" indent="0">
              <a:buClrTx/>
              <a:buNone/>
            </a:pPr>
            <a:r>
              <a:rPr lang="ru-RU" b="1" i="1" dirty="0" smtClean="0">
                <a:solidFill>
                  <a:srgbClr val="000000"/>
                </a:solidFill>
                <a:latin typeface="Arial" panose="020B0604020202020204" pitchFamily="34" charset="0"/>
                <a:cs typeface="Arial" panose="020B0604020202020204" pitchFamily="34" charset="0"/>
              </a:rPr>
              <a:t>6. Проведение испытаний</a:t>
            </a:r>
            <a:r>
              <a:rPr lang="ru-RU" sz="2000" b="1" i="1" dirty="0" smtClean="0">
                <a:solidFill>
                  <a:srgbClr val="000000"/>
                </a:solidFill>
                <a:latin typeface="Arial" panose="020B0604020202020204" pitchFamily="34" charset="0"/>
                <a:cs typeface="Arial" panose="020B0604020202020204" pitchFamily="34" charset="0"/>
              </a:rPr>
              <a:t>.</a:t>
            </a:r>
          </a:p>
          <a:p>
            <a:pPr marL="45720" lvl="0" indent="0">
              <a:buClrTx/>
              <a:buNone/>
            </a:pPr>
            <a:r>
              <a:rPr lang="ru-RU" sz="2100" dirty="0" smtClean="0">
                <a:solidFill>
                  <a:srgbClr val="000000"/>
                </a:solidFill>
                <a:latin typeface="Arial" panose="020B0604020202020204" pitchFamily="34" charset="0"/>
                <a:cs typeface="Arial" panose="020B0604020202020204" pitchFamily="34" charset="0"/>
              </a:rPr>
              <a:t>Согласно международному стандарту ИСО/МЭК 17000                                                                    </a:t>
            </a:r>
            <a:r>
              <a:rPr lang="ru-RU" sz="2100" b="1" dirty="0" smtClean="0">
                <a:solidFill>
                  <a:srgbClr val="000000"/>
                </a:solidFill>
                <a:latin typeface="Arial" panose="020B0604020202020204" pitchFamily="34" charset="0"/>
                <a:cs typeface="Arial" panose="020B0604020202020204" pitchFamily="34" charset="0"/>
              </a:rPr>
              <a:t>Испытание – </a:t>
            </a:r>
            <a:r>
              <a:rPr lang="ru-RU" sz="2100" dirty="0" smtClean="0">
                <a:solidFill>
                  <a:srgbClr val="000000"/>
                </a:solidFill>
                <a:latin typeface="Arial" panose="020B0604020202020204" pitchFamily="34" charset="0"/>
                <a:cs typeface="Arial" panose="020B0604020202020204" pitchFamily="34" charset="0"/>
              </a:rPr>
              <a:t>это определение одной или нескольких характеристик объекта оценки соответствия по установленной процедуре.                                                                                                                                    В отличии от других способов доказательства соответствия испытания предполагают определение характеристик путем эксперимента. Испытаниям могут подвергаться продукция и процессы, имеющие определенные характеристики.</a:t>
            </a:r>
          </a:p>
          <a:p>
            <a:pPr marL="45720" lvl="0" indent="0">
              <a:buClrTx/>
              <a:buNone/>
            </a:pPr>
            <a:r>
              <a:rPr lang="ru-RU" sz="2100" dirty="0" smtClean="0">
                <a:solidFill>
                  <a:srgbClr val="000000"/>
                </a:solidFill>
                <a:latin typeface="Arial" panose="020B0604020202020204" pitchFamily="34" charset="0"/>
                <a:cs typeface="Arial" panose="020B0604020202020204" pitchFamily="34" charset="0"/>
              </a:rPr>
              <a:t>Процедура испытаний включает в себя следующие элементы:</a:t>
            </a:r>
          </a:p>
          <a:p>
            <a:pPr marL="1760020" lvl="5" indent="-342900">
              <a:lnSpc>
                <a:spcPct val="100000"/>
              </a:lnSpc>
              <a:buClrTx/>
              <a:buFont typeface="+mj-lt"/>
              <a:buAutoNum type="arabicPeriod"/>
            </a:pPr>
            <a:r>
              <a:rPr lang="ru-RU" sz="2100" dirty="0" smtClean="0">
                <a:solidFill>
                  <a:srgbClr val="000000"/>
                </a:solidFill>
                <a:latin typeface="Arial" panose="020B0604020202020204" pitchFamily="34" charset="0"/>
                <a:cs typeface="Arial" panose="020B0604020202020204" pitchFamily="34" charset="0"/>
              </a:rPr>
              <a:t>Отбор образцов для испытаний;</a:t>
            </a:r>
          </a:p>
          <a:p>
            <a:pPr marL="1760020" lvl="5" indent="-342900">
              <a:lnSpc>
                <a:spcPct val="100000"/>
              </a:lnSpc>
              <a:buClrTx/>
              <a:buFont typeface="+mj-lt"/>
              <a:buAutoNum type="arabicPeriod"/>
            </a:pPr>
            <a:r>
              <a:rPr lang="ru-RU" sz="2100" dirty="0" smtClean="0">
                <a:solidFill>
                  <a:srgbClr val="000000"/>
                </a:solidFill>
                <a:latin typeface="Arial" panose="020B0604020202020204" pitchFamily="34" charset="0"/>
                <a:cs typeface="Arial" panose="020B0604020202020204" pitchFamily="34" charset="0"/>
              </a:rPr>
              <a:t>Подготовку средств испытаний;</a:t>
            </a:r>
          </a:p>
          <a:p>
            <a:pPr marL="1760020" lvl="5" indent="-342900">
              <a:lnSpc>
                <a:spcPct val="100000"/>
              </a:lnSpc>
              <a:buClrTx/>
              <a:buFont typeface="+mj-lt"/>
              <a:buAutoNum type="arabicPeriod"/>
            </a:pPr>
            <a:r>
              <a:rPr lang="ru-RU" sz="2100" dirty="0" smtClean="0">
                <a:solidFill>
                  <a:srgbClr val="000000"/>
                </a:solidFill>
                <a:latin typeface="Arial" panose="020B0604020202020204" pitchFamily="34" charset="0"/>
                <a:cs typeface="Arial" panose="020B0604020202020204" pitchFamily="34" charset="0"/>
              </a:rPr>
              <a:t>Проведение испытаний;</a:t>
            </a:r>
          </a:p>
          <a:p>
            <a:pPr marL="1760020" lvl="5" indent="-342900">
              <a:lnSpc>
                <a:spcPct val="100000"/>
              </a:lnSpc>
              <a:buClrTx/>
              <a:buFont typeface="+mj-lt"/>
              <a:buAutoNum type="arabicPeriod"/>
            </a:pPr>
            <a:r>
              <a:rPr lang="ru-RU" sz="2100" dirty="0" smtClean="0">
                <a:solidFill>
                  <a:srgbClr val="000000"/>
                </a:solidFill>
                <a:latin typeface="Arial" panose="020B0604020202020204" pitchFamily="34" charset="0"/>
                <a:cs typeface="Arial" panose="020B0604020202020204" pitchFamily="34" charset="0"/>
              </a:rPr>
              <a:t>Обработка данных и оформление результатов испытаний.</a:t>
            </a:r>
          </a:p>
          <a:p>
            <a:pPr marL="45720" indent="0">
              <a:buClrTx/>
              <a:buNone/>
            </a:pPr>
            <a:r>
              <a:rPr lang="ru-RU" sz="2100" dirty="0" smtClean="0">
                <a:solidFill>
                  <a:srgbClr val="000000"/>
                </a:solidFill>
                <a:latin typeface="Arial" panose="020B0604020202020204" pitchFamily="34" charset="0"/>
                <a:cs typeface="Arial" panose="020B0604020202020204" pitchFamily="34" charset="0"/>
              </a:rPr>
              <a:t>Испытания являются  составной частью многих форм оценки соответствия. В частности, испытания – важный элемент подтверждения соответствия.                                                                                      В зависимости от схемы подтверждения соответствия испытания для целей подтверждения соответствия могут быть в виде:</a:t>
            </a:r>
          </a:p>
          <a:p>
            <a:pPr marL="2660020" lvl="8" indent="-342900">
              <a:buClrTx/>
              <a:buFont typeface="+mj-lt"/>
              <a:buAutoNum type="arabicPeriod"/>
            </a:pPr>
            <a:r>
              <a:rPr lang="ru-RU" sz="2100" dirty="0" smtClean="0">
                <a:solidFill>
                  <a:srgbClr val="000000"/>
                </a:solidFill>
                <a:latin typeface="Arial" panose="020B0604020202020204" pitchFamily="34" charset="0"/>
                <a:cs typeface="Arial" panose="020B0604020202020204" pitchFamily="34" charset="0"/>
              </a:rPr>
              <a:t>Испытания типа;</a:t>
            </a:r>
          </a:p>
          <a:p>
            <a:pPr marL="2660020" lvl="8" indent="-342900">
              <a:buClrTx/>
              <a:buFont typeface="+mj-lt"/>
              <a:buAutoNum type="arabicPeriod"/>
            </a:pPr>
            <a:r>
              <a:rPr lang="ru-RU" sz="2100" dirty="0" smtClean="0">
                <a:solidFill>
                  <a:srgbClr val="000000"/>
                </a:solidFill>
                <a:latin typeface="Arial" panose="020B0604020202020204" pitchFamily="34" charset="0"/>
                <a:cs typeface="Arial" panose="020B0604020202020204" pitchFamily="34" charset="0"/>
              </a:rPr>
              <a:t>Испытания партии;</a:t>
            </a:r>
          </a:p>
          <a:p>
            <a:pPr marL="2660020" lvl="8" indent="-342900">
              <a:buClrTx/>
              <a:buFont typeface="+mj-lt"/>
              <a:buAutoNum type="arabicPeriod"/>
            </a:pPr>
            <a:r>
              <a:rPr lang="ru-RU" sz="2100" dirty="0">
                <a:solidFill>
                  <a:srgbClr val="000000"/>
                </a:solidFill>
                <a:latin typeface="Arial" panose="020B0604020202020204" pitchFamily="34" charset="0"/>
                <a:cs typeface="Arial" panose="020B0604020202020204" pitchFamily="34" charset="0"/>
              </a:rPr>
              <a:t>Испытания единицы продукции</a:t>
            </a:r>
            <a:r>
              <a:rPr lang="ru-RU" sz="2100" dirty="0" smtClean="0">
                <a:solidFill>
                  <a:srgbClr val="000000"/>
                </a:solidFill>
                <a:latin typeface="Arial" panose="020B0604020202020204" pitchFamily="34" charset="0"/>
                <a:cs typeface="Arial" panose="020B0604020202020204" pitchFamily="34" charset="0"/>
              </a:rPr>
              <a:t>.</a:t>
            </a:r>
          </a:p>
          <a:p>
            <a:pPr marL="45720" lvl="0" indent="0">
              <a:buClrTx/>
              <a:buNone/>
            </a:pPr>
            <a:r>
              <a:rPr lang="ru-RU" sz="2100" dirty="0" smtClean="0">
                <a:solidFill>
                  <a:srgbClr val="000000"/>
                </a:solidFill>
                <a:latin typeface="Arial" panose="020B0604020202020204" pitchFamily="34" charset="0"/>
                <a:cs typeface="Arial" panose="020B0604020202020204" pitchFamily="34" charset="0"/>
              </a:rPr>
              <a:t>Инспекционные </a:t>
            </a:r>
            <a:r>
              <a:rPr lang="ru-RU" sz="2100" dirty="0">
                <a:solidFill>
                  <a:srgbClr val="000000"/>
                </a:solidFill>
                <a:latin typeface="Arial" panose="020B0604020202020204" pitchFamily="34" charset="0"/>
                <a:cs typeface="Arial" panose="020B0604020202020204" pitchFamily="34" charset="0"/>
              </a:rPr>
              <a:t>испытания проводятся в рамках инспекционного контроля для того, чтобы убедиться, что продукция продолжает соответствовать установленным требованиям.</a:t>
            </a:r>
          </a:p>
          <a:p>
            <a:pPr marL="45720" lvl="0" indent="0">
              <a:buClrTx/>
              <a:buNone/>
            </a:pPr>
            <a:endParaRPr lang="ru-RU" sz="2000" b="1" i="1" dirty="0">
              <a:solidFill>
                <a:srgbClr val="000000"/>
              </a:solidFill>
              <a:latin typeface="Arial" panose="020B0604020202020204" pitchFamily="34" charset="0"/>
              <a:cs typeface="Arial" panose="020B0604020202020204" pitchFamily="34" charset="0"/>
            </a:endParaRPr>
          </a:p>
          <a:p>
            <a:pPr marL="2660020" lvl="8" indent="-342900">
              <a:buClrTx/>
              <a:buFont typeface="+mj-lt"/>
              <a:buAutoNum type="arabicPeriod"/>
            </a:pPr>
            <a:endParaRPr lang="ru-RU" sz="1800" dirty="0" smtClean="0">
              <a:solidFill>
                <a:srgbClr val="000000"/>
              </a:solidFill>
              <a:latin typeface="Arial" panose="020B0604020202020204" pitchFamily="34" charset="0"/>
              <a:cs typeface="Arial" panose="020B0604020202020204" pitchFamily="34" charset="0"/>
            </a:endParaRPr>
          </a:p>
          <a:p>
            <a:pPr marL="822960" lvl="3" indent="0">
              <a:buClrTx/>
              <a:buNone/>
            </a:pPr>
            <a:endParaRPr lang="ru-RU" dirty="0" smtClean="0">
              <a:solidFill>
                <a:srgbClr val="000000"/>
              </a:solidFill>
              <a:latin typeface="Arial" panose="020B0604020202020204" pitchFamily="34" charset="0"/>
              <a:cs typeface="Arial" panose="020B0604020202020204" pitchFamily="34" charset="0"/>
            </a:endParaRPr>
          </a:p>
          <a:p>
            <a:pPr marL="45720" indent="0">
              <a:buNone/>
            </a:pPr>
            <a:endParaRPr lang="ru-RU" dirty="0"/>
          </a:p>
        </p:txBody>
      </p:sp>
    </p:spTree>
    <p:extLst>
      <p:ext uri="{BB962C8B-B14F-4D97-AF65-F5344CB8AC3E}">
        <p14:creationId xmlns:p14="http://schemas.microsoft.com/office/powerpoint/2010/main" val="1675011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20770"/>
            <a:ext cx="9875520" cy="51758"/>
          </a:xfrm>
        </p:spPr>
        <p:txBody>
          <a:bodyPr>
            <a:normAutofit fontScale="90000"/>
          </a:bodyPr>
          <a:lstStyle/>
          <a:p>
            <a:endParaRPr lang="ru-RU" dirty="0"/>
          </a:p>
        </p:txBody>
      </p:sp>
      <p:sp>
        <p:nvSpPr>
          <p:cNvPr id="3" name="Объект 2"/>
          <p:cNvSpPr>
            <a:spLocks noGrp="1"/>
          </p:cNvSpPr>
          <p:nvPr>
            <p:ph idx="1"/>
          </p:nvPr>
        </p:nvSpPr>
        <p:spPr>
          <a:xfrm>
            <a:off x="465826" y="457201"/>
            <a:ext cx="11240219" cy="5814203"/>
          </a:xfrm>
        </p:spPr>
        <p:txBody>
          <a:bodyPr>
            <a:normAutofit fontScale="92500" lnSpcReduction="10000"/>
          </a:bodyPr>
          <a:lstStyle/>
          <a:p>
            <a:pPr marL="45720" lvl="0" indent="0">
              <a:buClrTx/>
              <a:buNone/>
            </a:pPr>
            <a:r>
              <a:rPr lang="ru-RU" sz="2000" b="1" i="1" dirty="0" smtClean="0">
                <a:solidFill>
                  <a:srgbClr val="000000"/>
                </a:solidFill>
                <a:latin typeface="Arial" panose="020B0604020202020204" pitchFamily="34" charset="0"/>
                <a:cs typeface="Arial" panose="020B0604020202020204" pitchFamily="34" charset="0"/>
              </a:rPr>
              <a:t>7. Аккредитация (Глава 3.).</a:t>
            </a:r>
            <a:endParaRPr lang="ru-RU" sz="2000" b="1" i="1" dirty="0">
              <a:solidFill>
                <a:srgbClr val="000000"/>
              </a:solidFill>
              <a:latin typeface="Arial" panose="020B0604020202020204" pitchFamily="34" charset="0"/>
              <a:cs typeface="Arial" panose="020B0604020202020204" pitchFamily="34" charset="0"/>
            </a:endParaRPr>
          </a:p>
          <a:p>
            <a:pPr marL="45720" lvl="0" indent="0">
              <a:buClrTx/>
              <a:buNone/>
            </a:pPr>
            <a:r>
              <a:rPr lang="ru-RU" sz="2000" b="1" i="1" dirty="0" smtClean="0">
                <a:solidFill>
                  <a:srgbClr val="000000"/>
                </a:solidFill>
                <a:latin typeface="Arial" panose="020B0604020202020204" pitchFamily="34" charset="0"/>
                <a:cs typeface="Arial" panose="020B0604020202020204" pitchFamily="34" charset="0"/>
              </a:rPr>
              <a:t>8. Государственный </a:t>
            </a:r>
            <a:r>
              <a:rPr lang="ru-RU" sz="2000" b="1" i="1" dirty="0">
                <a:solidFill>
                  <a:srgbClr val="000000"/>
                </a:solidFill>
                <a:latin typeface="Arial" panose="020B0604020202020204" pitchFamily="34" charset="0"/>
                <a:cs typeface="Arial" panose="020B0604020202020204" pitchFamily="34" charset="0"/>
              </a:rPr>
              <a:t>контроль и </a:t>
            </a:r>
            <a:r>
              <a:rPr lang="ru-RU" sz="2000" b="1" i="1" dirty="0" smtClean="0">
                <a:solidFill>
                  <a:srgbClr val="000000"/>
                </a:solidFill>
                <a:latin typeface="Arial" panose="020B0604020202020204" pitchFamily="34" charset="0"/>
                <a:cs typeface="Arial" panose="020B0604020202020204" pitchFamily="34" charset="0"/>
              </a:rPr>
              <a:t>надзор.</a:t>
            </a:r>
          </a:p>
          <a:p>
            <a:pPr marL="45720" lvl="0" indent="0">
              <a:buClrTx/>
              <a:buNone/>
            </a:pPr>
            <a:r>
              <a:rPr lang="ru-RU" sz="1900" dirty="0" smtClean="0">
                <a:solidFill>
                  <a:srgbClr val="000000"/>
                </a:solidFill>
                <a:latin typeface="Arial" panose="020B0604020202020204" pitchFamily="34" charset="0"/>
                <a:cs typeface="Arial" panose="020B0604020202020204" pitchFamily="34" charset="0"/>
              </a:rPr>
              <a:t>Международный стандарт </a:t>
            </a:r>
            <a:r>
              <a:rPr lang="ru-RU" sz="1900" dirty="0">
                <a:solidFill>
                  <a:srgbClr val="000000"/>
                </a:solidFill>
                <a:latin typeface="Arial" panose="020B0604020202020204" pitchFamily="34" charset="0"/>
                <a:cs typeface="Arial" panose="020B0604020202020204" pitchFamily="34" charset="0"/>
              </a:rPr>
              <a:t>ИСО/МЭК </a:t>
            </a:r>
            <a:r>
              <a:rPr lang="ru-RU" sz="1900" dirty="0" smtClean="0">
                <a:solidFill>
                  <a:srgbClr val="000000"/>
                </a:solidFill>
                <a:latin typeface="Arial" panose="020B0604020202020204" pitchFamily="34" charset="0"/>
                <a:cs typeface="Arial" panose="020B0604020202020204" pitchFamily="34" charset="0"/>
              </a:rPr>
              <a:t>17000, в отличие от 184-ФЗ </a:t>
            </a:r>
            <a:r>
              <a:rPr lang="en-US" sz="1900" dirty="0" smtClean="0">
                <a:solidFill>
                  <a:srgbClr val="000000"/>
                </a:solidFill>
                <a:latin typeface="Arial" panose="020B0604020202020204" pitchFamily="34" charset="0"/>
                <a:cs typeface="Arial" panose="020B0604020202020204" pitchFamily="34" charset="0"/>
              </a:rPr>
              <a:t>“</a:t>
            </a:r>
            <a:r>
              <a:rPr lang="ru-RU" sz="1900" dirty="0" smtClean="0">
                <a:solidFill>
                  <a:srgbClr val="000000"/>
                </a:solidFill>
                <a:latin typeface="Arial" panose="020B0604020202020204" pitchFamily="34" charset="0"/>
                <a:cs typeface="Arial" panose="020B0604020202020204" pitchFamily="34" charset="0"/>
              </a:rPr>
              <a:t>О техническом регулировании</a:t>
            </a:r>
            <a:r>
              <a:rPr lang="en-US" sz="1900" dirty="0" smtClean="0">
                <a:solidFill>
                  <a:srgbClr val="000000"/>
                </a:solidFill>
                <a:latin typeface="Arial" panose="020B0604020202020204" pitchFamily="34" charset="0"/>
                <a:cs typeface="Arial" panose="020B0604020202020204" pitchFamily="34" charset="0"/>
              </a:rPr>
              <a:t>”</a:t>
            </a:r>
            <a:r>
              <a:rPr lang="ru-RU" sz="1900" dirty="0" smtClean="0">
                <a:solidFill>
                  <a:srgbClr val="000000"/>
                </a:solidFill>
                <a:latin typeface="Arial" panose="020B0604020202020204" pitchFamily="34" charset="0"/>
                <a:cs typeface="Arial" panose="020B0604020202020204" pitchFamily="34" charset="0"/>
              </a:rPr>
              <a:t>, не рассматривает государственный контроль (надзор) в качестве одной из форм оценки соответствия. В соответствии с установками 184-ФЗ государственный контроль (надзор) в РФ осуществляется в сфере обращения продукции на рынке.</a:t>
            </a:r>
          </a:p>
          <a:p>
            <a:pPr marL="45720" lvl="0" indent="0">
              <a:buClrTx/>
              <a:buNone/>
            </a:pPr>
            <a:r>
              <a:rPr lang="ru-RU" sz="1900" u="sng" dirty="0" smtClean="0">
                <a:solidFill>
                  <a:srgbClr val="000000"/>
                </a:solidFill>
                <a:latin typeface="Arial" panose="020B0604020202020204" pitchFamily="34" charset="0"/>
                <a:cs typeface="Arial" panose="020B0604020202020204" pitchFamily="34" charset="0"/>
              </a:rPr>
              <a:t>Цель</a:t>
            </a:r>
            <a:r>
              <a:rPr lang="ru-RU" sz="1900" dirty="0" smtClean="0">
                <a:solidFill>
                  <a:srgbClr val="000000"/>
                </a:solidFill>
                <a:latin typeface="Arial" panose="020B0604020202020204" pitchFamily="34" charset="0"/>
                <a:cs typeface="Arial" panose="020B0604020202020204" pitchFamily="34" charset="0"/>
              </a:rPr>
              <a:t> государственного контроля (надзора) – обеспечение безопасности продукции для её потребителей, а также для имущества и окружающей среды – все это в соответствии с требованиями технических регламентов и других НД.</a:t>
            </a:r>
          </a:p>
          <a:p>
            <a:pPr marL="45720" lvl="0" indent="0">
              <a:buClrTx/>
              <a:buNone/>
            </a:pPr>
            <a:r>
              <a:rPr lang="ru-RU" sz="1900" u="sng" dirty="0" smtClean="0">
                <a:solidFill>
                  <a:srgbClr val="000000"/>
                </a:solidFill>
                <a:latin typeface="Arial" panose="020B0604020202020204" pitchFamily="34" charset="0"/>
                <a:cs typeface="Arial" panose="020B0604020202020204" pitchFamily="34" charset="0"/>
              </a:rPr>
              <a:t>Достоинство</a:t>
            </a:r>
            <a:r>
              <a:rPr lang="ru-RU" sz="1900" dirty="0" smtClean="0">
                <a:solidFill>
                  <a:srgbClr val="000000"/>
                </a:solidFill>
                <a:latin typeface="Arial" panose="020B0604020202020204" pitchFamily="34" charset="0"/>
                <a:cs typeface="Arial" panose="020B0604020202020204" pitchFamily="34" charset="0"/>
              </a:rPr>
              <a:t> государственного контроля (надзора) состоит в том, что эта форма оценки соответствия не препятствует поступлению продукции на рынок; </a:t>
            </a:r>
            <a:r>
              <a:rPr lang="ru-RU" sz="1900" u="sng" dirty="0" smtClean="0">
                <a:solidFill>
                  <a:srgbClr val="000000"/>
                </a:solidFill>
                <a:latin typeface="Arial" panose="020B0604020202020204" pitchFamily="34" charset="0"/>
                <a:cs typeface="Arial" panose="020B0604020202020204" pitchFamily="34" charset="0"/>
              </a:rPr>
              <a:t>недостаток</a:t>
            </a:r>
            <a:r>
              <a:rPr lang="ru-RU" sz="1900" dirty="0" smtClean="0">
                <a:solidFill>
                  <a:srgbClr val="000000"/>
                </a:solidFill>
                <a:latin typeface="Arial" panose="020B0604020202020204" pitchFamily="34" charset="0"/>
                <a:cs typeface="Arial" panose="020B0604020202020204" pitchFamily="34" charset="0"/>
              </a:rPr>
              <a:t> связан с тем, что эти процедуры могут значительно запаздывать. Поэтому практически всегда государственный контроль (надзор) дополняется другими формами оценки соответствия.</a:t>
            </a:r>
          </a:p>
          <a:p>
            <a:pPr marL="45720" lvl="0" indent="0">
              <a:buClrTx/>
              <a:buNone/>
            </a:pPr>
            <a:r>
              <a:rPr lang="ru-RU" sz="2000" b="1" i="1" dirty="0">
                <a:solidFill>
                  <a:srgbClr val="000000"/>
                </a:solidFill>
                <a:latin typeface="Arial" panose="020B0604020202020204" pitchFamily="34" charset="0"/>
                <a:cs typeface="Arial" panose="020B0604020202020204" pitchFamily="34" charset="0"/>
              </a:rPr>
              <a:t>9. </a:t>
            </a:r>
            <a:r>
              <a:rPr lang="ru-RU" sz="2000" b="1" i="1" dirty="0" smtClean="0">
                <a:solidFill>
                  <a:srgbClr val="000000"/>
                </a:solidFill>
                <a:latin typeface="Arial" panose="020B0604020202020204" pitchFamily="34" charset="0"/>
                <a:cs typeface="Arial" panose="020B0604020202020204" pitchFamily="34" charset="0"/>
              </a:rPr>
              <a:t>Лицензирование.</a:t>
            </a:r>
          </a:p>
          <a:p>
            <a:pPr marL="45720" lvl="0" indent="0">
              <a:buClrTx/>
              <a:buNone/>
            </a:pPr>
            <a:r>
              <a:rPr lang="ru-RU" sz="1900" dirty="0" smtClean="0">
                <a:solidFill>
                  <a:srgbClr val="000000"/>
                </a:solidFill>
                <a:latin typeface="Arial" panose="020B0604020202020204" pitchFamily="34" charset="0"/>
                <a:cs typeface="Arial" panose="020B0604020202020204" pitchFamily="34" charset="0"/>
              </a:rPr>
              <a:t>Особой формой оценки соответствия определенных видов деятельности служит лицензирование. Согласно закону </a:t>
            </a:r>
            <a:r>
              <a:rPr lang="en-US" sz="1900" dirty="0" smtClean="0">
                <a:solidFill>
                  <a:srgbClr val="000000"/>
                </a:solidFill>
                <a:latin typeface="Arial" panose="020B0604020202020204" pitchFamily="34" charset="0"/>
                <a:cs typeface="Arial" panose="020B0604020202020204" pitchFamily="34" charset="0"/>
              </a:rPr>
              <a:t>“</a:t>
            </a:r>
            <a:r>
              <a:rPr lang="ru-RU" sz="1900" dirty="0" smtClean="0">
                <a:solidFill>
                  <a:srgbClr val="000000"/>
                </a:solidFill>
                <a:latin typeface="Arial" panose="020B0604020202020204" pitchFamily="34" charset="0"/>
                <a:cs typeface="Arial" panose="020B0604020202020204" pitchFamily="34" charset="0"/>
              </a:rPr>
              <a:t>О лицензировании</a:t>
            </a:r>
            <a:r>
              <a:rPr lang="en-US" sz="1900" dirty="0" smtClean="0">
                <a:solidFill>
                  <a:srgbClr val="000000"/>
                </a:solidFill>
                <a:latin typeface="Arial" panose="020B0604020202020204" pitchFamily="34" charset="0"/>
                <a:cs typeface="Arial" panose="020B0604020202020204" pitchFamily="34" charset="0"/>
              </a:rPr>
              <a:t>”</a:t>
            </a:r>
            <a:r>
              <a:rPr lang="ru-RU" sz="1900" dirty="0" smtClean="0">
                <a:solidFill>
                  <a:srgbClr val="000000"/>
                </a:solidFill>
                <a:latin typeface="Arial" panose="020B0604020202020204" pitchFamily="34" charset="0"/>
                <a:cs typeface="Arial" panose="020B0604020202020204" pitchFamily="34" charset="0"/>
              </a:rPr>
              <a:t> это вид деятельности нельзя однозначно рассматривать как вид оценки соответствия поскольку он регулируется специальной отраслью права. Однако, если этой деятельностью охватывают вопросы соответствия продукции и процессов производства, эксплуатации, хранения, перевозки, реализации и утилизации, установленным требованиям, то лицензирование можно трактовать как специфическую форму оценки соответствия. Лицензирование осуществляют специально уполномоченные органы исполнительной власти.</a:t>
            </a:r>
            <a:endParaRPr lang="ru-RU" sz="1900" dirty="0"/>
          </a:p>
        </p:txBody>
      </p:sp>
    </p:spTree>
    <p:extLst>
      <p:ext uri="{BB962C8B-B14F-4D97-AF65-F5344CB8AC3E}">
        <p14:creationId xmlns:p14="http://schemas.microsoft.com/office/powerpoint/2010/main" val="3993309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29396"/>
            <a:ext cx="9875520" cy="51759"/>
          </a:xfrm>
        </p:spPr>
        <p:txBody>
          <a:bodyPr>
            <a:normAutofit fontScale="90000"/>
          </a:bodyPr>
          <a:lstStyle/>
          <a:p>
            <a:r>
              <a:rPr lang="ru-RU" dirty="0" smtClean="0"/>
              <a:t>Б</a:t>
            </a:r>
            <a:endParaRPr lang="ru-RU" dirty="0"/>
          </a:p>
        </p:txBody>
      </p:sp>
      <p:sp>
        <p:nvSpPr>
          <p:cNvPr id="3" name="Объект 2"/>
          <p:cNvSpPr>
            <a:spLocks noGrp="1"/>
          </p:cNvSpPr>
          <p:nvPr>
            <p:ph idx="1"/>
          </p:nvPr>
        </p:nvSpPr>
        <p:spPr>
          <a:xfrm>
            <a:off x="724619" y="621102"/>
            <a:ext cx="11007305" cy="5474898"/>
          </a:xfrm>
        </p:spPr>
        <p:txBody>
          <a:bodyPr/>
          <a:lstStyle/>
          <a:p>
            <a:pPr marL="45720" lvl="0" indent="0">
              <a:buClrTx/>
              <a:buNone/>
            </a:pPr>
            <a:endParaRPr lang="ru-RU" sz="2000" b="1" i="1" dirty="0">
              <a:solidFill>
                <a:srgbClr val="000000"/>
              </a:solidFill>
              <a:latin typeface="Arial" panose="020B0604020202020204" pitchFamily="34" charset="0"/>
              <a:cs typeface="Arial" panose="020B0604020202020204" pitchFamily="34" charset="0"/>
            </a:endParaRPr>
          </a:p>
          <a:p>
            <a:pPr marL="45720" indent="0">
              <a:buNone/>
            </a:pPr>
            <a:r>
              <a:rPr lang="ru-RU" sz="2000" dirty="0" smtClean="0">
                <a:solidFill>
                  <a:schemeClr val="tx1"/>
                </a:solidFill>
                <a:latin typeface="Arial" panose="020B0604020202020204" pitchFamily="34" charset="0"/>
                <a:cs typeface="Arial" panose="020B0604020202020204" pitchFamily="34" charset="0"/>
              </a:rPr>
              <a:t>Безусловно, перечисленными процедурами не исчерпывается все многообразие форм оценки соответствия. Устанавливаемый перечень форм оценки соответствия является открытым для творчества разработчиков технических регламентов.</a:t>
            </a:r>
          </a:p>
          <a:p>
            <a:pPr marL="45720" indent="0">
              <a:buNone/>
            </a:pPr>
            <a:r>
              <a:rPr lang="ru-RU" sz="2000" dirty="0" smtClean="0">
                <a:solidFill>
                  <a:schemeClr val="tx1"/>
                </a:solidFill>
                <a:latin typeface="Arial" panose="020B0604020202020204" pitchFamily="34" charset="0"/>
                <a:cs typeface="Arial" panose="020B0604020202020204" pitchFamily="34" charset="0"/>
              </a:rPr>
              <a:t>Главное, к чему следует стремиться, это надежное обеспечение безопасности продукции без создания неоправданных экономических  барьеров для субъектов рынка. Такие преграды могут возникать:</a:t>
            </a:r>
          </a:p>
          <a:p>
            <a:pPr lvl="4">
              <a:buClr>
                <a:schemeClr val="tx1"/>
              </a:buClr>
              <a:buFont typeface="Wingdings" panose="05000000000000000000" pitchFamily="2" charset="2"/>
              <a:buChar char="q"/>
            </a:pPr>
            <a:r>
              <a:rPr lang="ru-RU" dirty="0" smtClean="0">
                <a:solidFill>
                  <a:schemeClr val="tx1"/>
                </a:solidFill>
                <a:latin typeface="Arial" panose="020B0604020202020204" pitchFamily="34" charset="0"/>
                <a:cs typeface="Arial" panose="020B0604020202020204" pitchFamily="34" charset="0"/>
              </a:rPr>
              <a:t> </a:t>
            </a:r>
            <a:r>
              <a:rPr lang="ru-RU" sz="2000" dirty="0" smtClean="0">
                <a:solidFill>
                  <a:schemeClr val="tx1"/>
                </a:solidFill>
                <a:latin typeface="Arial" panose="020B0604020202020204" pitchFamily="34" charset="0"/>
                <a:cs typeface="Arial" panose="020B0604020202020204" pitchFamily="34" charset="0"/>
              </a:rPr>
              <a:t>при выборе излишне жестких форм; </a:t>
            </a:r>
          </a:p>
          <a:p>
            <a:pPr lvl="4">
              <a:buClr>
                <a:schemeClr val="tx1"/>
              </a:buClr>
              <a:buFont typeface="Wingdings" panose="05000000000000000000" pitchFamily="2" charset="2"/>
              <a:buChar char="q"/>
            </a:pPr>
            <a:r>
              <a:rPr lang="ru-RU" sz="2000" dirty="0" smtClean="0">
                <a:solidFill>
                  <a:schemeClr val="tx1"/>
                </a:solidFill>
                <a:latin typeface="Arial" panose="020B0604020202020204" pitchFamily="34" charset="0"/>
                <a:cs typeface="Arial" panose="020B0604020202020204" pitchFamily="34" charset="0"/>
              </a:rPr>
              <a:t> скрытом дублировании форм в одном регламенте;</a:t>
            </a:r>
          </a:p>
          <a:p>
            <a:pPr lvl="4">
              <a:buClr>
                <a:schemeClr val="tx1"/>
              </a:buClr>
              <a:buFont typeface="Wingdings" panose="05000000000000000000" pitchFamily="2" charset="2"/>
              <a:buChar char="q"/>
            </a:pPr>
            <a:r>
              <a:rPr lang="ru-RU" sz="2000" dirty="0">
                <a:solidFill>
                  <a:schemeClr val="tx1"/>
                </a:solidFill>
                <a:latin typeface="Arial" panose="020B0604020202020204" pitchFamily="34" charset="0"/>
                <a:cs typeface="Arial" panose="020B0604020202020204" pitchFamily="34" charset="0"/>
              </a:rPr>
              <a:t> </a:t>
            </a:r>
            <a:r>
              <a:rPr lang="ru-RU" sz="2000" dirty="0" smtClean="0">
                <a:solidFill>
                  <a:schemeClr val="tx1"/>
                </a:solidFill>
                <a:latin typeface="Arial" panose="020B0604020202020204" pitchFamily="34" charset="0"/>
                <a:cs typeface="Arial" panose="020B0604020202020204" pitchFamily="34" charset="0"/>
              </a:rPr>
              <a:t>повторяемости процедур при контроле (надзоре) за одним и тем же видом деятельности разными органами контроля.</a:t>
            </a:r>
          </a:p>
          <a:p>
            <a:pPr marL="45720" indent="0">
              <a:buClr>
                <a:schemeClr val="tx1"/>
              </a:buClr>
              <a:buNone/>
            </a:pPr>
            <a:r>
              <a:rPr lang="ru-RU" sz="2000" dirty="0" smtClean="0">
                <a:solidFill>
                  <a:schemeClr val="tx1"/>
                </a:solidFill>
                <a:latin typeface="Arial" panose="020B0604020202020204" pitchFamily="34" charset="0"/>
                <a:cs typeface="Arial" panose="020B0604020202020204" pitchFamily="34" charset="0"/>
              </a:rPr>
              <a:t>Выбор форм оценки соответствия во многом зависит от специфики самой продукции.</a:t>
            </a:r>
            <a:endParaRPr lang="ru-RU"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19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110836"/>
          </a:xfrm>
        </p:spPr>
        <p:txBody>
          <a:bodyPr>
            <a:normAutofit fontScale="90000"/>
          </a:bodyPr>
          <a:lstStyle/>
          <a:p>
            <a:endParaRPr lang="ru-RU" dirty="0"/>
          </a:p>
        </p:txBody>
      </p:sp>
      <p:sp>
        <p:nvSpPr>
          <p:cNvPr id="3" name="Объект 2"/>
          <p:cNvSpPr>
            <a:spLocks noGrp="1"/>
          </p:cNvSpPr>
          <p:nvPr>
            <p:ph idx="1"/>
          </p:nvPr>
        </p:nvSpPr>
        <p:spPr>
          <a:xfrm>
            <a:off x="572655" y="544945"/>
            <a:ext cx="10880435" cy="5828146"/>
          </a:xfrm>
        </p:spPr>
        <p:txBody>
          <a:bodyPr>
            <a:normAutofit fontScale="92500" lnSpcReduction="20000"/>
          </a:bodyPr>
          <a:lstStyle/>
          <a:p>
            <a:pPr marL="45720" lvl="0" indent="0" algn="just">
              <a:lnSpc>
                <a:spcPct val="107000"/>
              </a:lnSpc>
              <a:buClr>
                <a:srgbClr val="A6B727"/>
              </a:buClr>
              <a:buNone/>
            </a:pPr>
            <a:r>
              <a:rPr lang="ru-RU"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3.2.3 Подтверждение соответствия.</a:t>
            </a:r>
            <a:endParaRPr lang="ru-RU"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 indent="0">
              <a:buNone/>
            </a:pPr>
            <a:r>
              <a:rPr lang="ru-RU" b="1" dirty="0">
                <a:solidFill>
                  <a:srgbClr val="000000"/>
                </a:solidFill>
                <a:latin typeface="Arial" panose="020B0604020202020204" pitchFamily="34" charset="0"/>
                <a:cs typeface="Arial" panose="020B0604020202020204" pitchFamily="34" charset="0"/>
              </a:rPr>
              <a:t>Оценка соответствия – </a:t>
            </a:r>
            <a:r>
              <a:rPr lang="ru-RU" sz="1800" dirty="0">
                <a:solidFill>
                  <a:srgbClr val="000000"/>
                </a:solidFill>
                <a:latin typeface="Arial" panose="020B0604020202020204" pitchFamily="34" charset="0"/>
                <a:cs typeface="Arial" panose="020B0604020202020204" pitchFamily="34" charset="0"/>
              </a:rPr>
              <a:t>это прямое или косвенное определение соблюдения требований, предъявляемых к объекту технического </a:t>
            </a:r>
            <a:r>
              <a:rPr lang="ru-RU" sz="1800" dirty="0" smtClean="0">
                <a:solidFill>
                  <a:srgbClr val="000000"/>
                </a:solidFill>
                <a:latin typeface="Arial" panose="020B0604020202020204" pitchFamily="34" charset="0"/>
                <a:cs typeface="Arial" panose="020B0604020202020204" pitchFamily="34" charset="0"/>
              </a:rPr>
              <a:t>регулирования. </a:t>
            </a:r>
          </a:p>
          <a:p>
            <a:pPr marL="45720" indent="0">
              <a:buNone/>
            </a:pPr>
            <a:r>
              <a:rPr lang="ru-RU" sz="1800" dirty="0" smtClean="0">
                <a:solidFill>
                  <a:srgbClr val="000000"/>
                </a:solidFill>
                <a:latin typeface="Arial" panose="020B0604020202020204" pitchFamily="34" charset="0"/>
                <a:cs typeface="Arial" panose="020B0604020202020204" pitchFamily="34" charset="0"/>
              </a:rPr>
              <a:t>Оценка соответствия сопровождается подтверждением соответствия. </a:t>
            </a:r>
          </a:p>
          <a:p>
            <a:pPr marL="45720" lvl="0" indent="0" algn="just">
              <a:lnSpc>
                <a:spcPct val="107000"/>
              </a:lnSpc>
              <a:buClr>
                <a:srgbClr val="A6B727"/>
              </a:buClr>
              <a:buNone/>
              <a:tabLst>
                <a:tab pos="2774950" algn="l"/>
              </a:tabLst>
            </a:pPr>
            <a:r>
              <a:rPr lang="ru-RU"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Подтверждение соответствия</a:t>
            </a:r>
            <a:r>
              <a:rPr lang="ru-RU"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ru-RU" sz="19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документальное удостоверение соответствия продукции или  иных  объектов,  процессов производства, эксплуатации,  хранения, перевозки, реализации и утилизации, выполнения работ  или  оказания  услуг  требованиям   технических   регламентов, положениям стандартов или условиям договоров</a:t>
            </a:r>
            <a:r>
              <a:rPr lang="ru-RU" sz="1900" dirty="0" smtClean="0">
                <a:solidFill>
                  <a:srgbClr val="A6B727"/>
                </a:solidFill>
                <a:latin typeface="Arial" panose="020B0604020202020204" pitchFamily="34" charset="0"/>
                <a:ea typeface="Times New Roman" panose="02020603050405020304" pitchFamily="18" charset="0"/>
                <a:cs typeface="Times New Roman" panose="02020603050405020304" pitchFamily="18" charset="0"/>
              </a:rPr>
              <a:t>.</a:t>
            </a:r>
          </a:p>
          <a:p>
            <a:pPr marL="45720" lvl="0" indent="0" algn="just">
              <a:lnSpc>
                <a:spcPct val="107000"/>
              </a:lnSpc>
              <a:buClr>
                <a:srgbClr val="A6B727"/>
              </a:buClr>
              <a:buNone/>
              <a:tabLst>
                <a:tab pos="2774950" algn="l"/>
              </a:tabLst>
            </a:pPr>
            <a:r>
              <a:rPr lang="ru-RU" sz="19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Подтверждение соответствия является частью оценки соответствия. Сертификат соответствия является одним из основных документов, способствующих фактически повышению конкурентоспособности продукции, работ, услуг на рынке.</a:t>
            </a:r>
            <a:endParaRPr lang="ru-RU"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buNone/>
            </a:pPr>
            <a:r>
              <a:rPr lang="ru-RU"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Декларирование соответствия </a:t>
            </a:r>
            <a:r>
              <a:rPr lang="ru-RU" sz="19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форма подтверждения соответствия продукции требованиям технических регламентов. </a:t>
            </a:r>
            <a:endParaRPr lang="ru-RU" sz="19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 indent="0">
              <a:buNone/>
            </a:pPr>
            <a:r>
              <a:rPr lang="ru-RU" sz="19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В </a:t>
            </a:r>
            <a:r>
              <a:rPr lang="ru-RU" sz="19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отличие от сертификации декларирование осуществляется первой стороной, как правило, </a:t>
            </a:r>
            <a:r>
              <a:rPr lang="ru-RU" sz="19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изготовителем. Декларирование может проводиться на соответствие положениям нормативных и технических документов, включая стандарты организации. Перечень форм и схем обязательного подтверждениям соответствия в отношении определенных видов продукции устанавливается в соответствующем техническом регламенте.</a:t>
            </a:r>
            <a:endParaRPr lang="ru-RU" sz="19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 lvl="0" indent="0" algn="just">
              <a:lnSpc>
                <a:spcPct val="107000"/>
              </a:lnSpc>
              <a:buClr>
                <a:srgbClr val="A6B727"/>
              </a:buClr>
              <a:buNone/>
              <a:tabLst>
                <a:tab pos="1708150" algn="l"/>
                <a:tab pos="2927350" algn="l"/>
                <a:tab pos="3308350" algn="l"/>
                <a:tab pos="4298950" algn="l"/>
              </a:tabLst>
            </a:pPr>
            <a:r>
              <a:rPr lang="ru-RU"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Декларация </a:t>
            </a:r>
            <a:r>
              <a:rPr lang="ru-RU"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о соответствии</a:t>
            </a:r>
            <a:r>
              <a:rPr lang="ru-RU" sz="1900" b="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ru-RU" sz="19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документ, удостоверяющий соответствие выпускаемой   в   обращение   продукции   требованиям технических регламентов</a:t>
            </a:r>
            <a:r>
              <a:rPr lang="ru-RU" sz="1900" i="1"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ru-RU" dirty="0"/>
          </a:p>
        </p:txBody>
      </p:sp>
    </p:spTree>
    <p:extLst>
      <p:ext uri="{BB962C8B-B14F-4D97-AF65-F5344CB8AC3E}">
        <p14:creationId xmlns:p14="http://schemas.microsoft.com/office/powerpoint/2010/main" val="533565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138544"/>
            <a:ext cx="9875520" cy="45719"/>
          </a:xfrm>
        </p:spPr>
        <p:txBody>
          <a:bodyPr>
            <a:normAutofit fontScale="90000"/>
          </a:bodyPr>
          <a:lstStyle/>
          <a:p>
            <a:endParaRPr lang="ru-RU" dirty="0"/>
          </a:p>
        </p:txBody>
      </p:sp>
      <p:sp>
        <p:nvSpPr>
          <p:cNvPr id="3" name="Объект 2"/>
          <p:cNvSpPr>
            <a:spLocks noGrp="1"/>
          </p:cNvSpPr>
          <p:nvPr>
            <p:ph idx="1"/>
          </p:nvPr>
        </p:nvSpPr>
        <p:spPr>
          <a:xfrm>
            <a:off x="598055" y="498764"/>
            <a:ext cx="10873509" cy="5772727"/>
          </a:xfrm>
        </p:spPr>
        <p:txBody>
          <a:bodyPr>
            <a:normAutofit/>
          </a:bodyPr>
          <a:lstStyle/>
          <a:p>
            <a:pPr marL="45720" lvl="0" indent="0" algn="just">
              <a:lnSpc>
                <a:spcPct val="107000"/>
              </a:lnSpc>
              <a:buClr>
                <a:srgbClr val="A6B727"/>
              </a:buClr>
              <a:buNone/>
            </a:pPr>
            <a:endParaRPr lang="ru-RU" sz="2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45720" lvl="0" indent="0" algn="just">
              <a:lnSpc>
                <a:spcPct val="107000"/>
              </a:lnSpc>
              <a:buClr>
                <a:srgbClr val="A6B727"/>
              </a:buClr>
              <a:buNone/>
            </a:pPr>
            <a:r>
              <a:rPr lang="ru-RU" sz="2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Введение </a:t>
            </a:r>
            <a:r>
              <a:rPr lang="ru-RU"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декларирования   соответствия вызвано необходимостью:</a:t>
            </a:r>
            <a:endParaRPr lang="ru-RU" sz="15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 lvl="0" indent="0" algn="just">
              <a:lnSpc>
                <a:spcPct val="107000"/>
              </a:lnSpc>
              <a:buClr>
                <a:srgbClr val="A6B727"/>
              </a:buClr>
              <a:buNone/>
            </a:pPr>
            <a:r>
              <a:rPr lang="ru-RU"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придания большей гибкости процедурам обязательного подтверждения соответствия</a:t>
            </a:r>
            <a:endParaRPr lang="ru-RU" sz="15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 lvl="0" indent="0" algn="just">
              <a:lnSpc>
                <a:spcPct val="107000"/>
              </a:lnSpc>
              <a:buClr>
                <a:srgbClr val="A6B727"/>
              </a:buClr>
              <a:buNone/>
            </a:pPr>
            <a:r>
              <a:rPr lang="ru-RU"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снижения затрат на их проведение без увеличения риска опасности, реализуемой на российском рынке продукции</a:t>
            </a:r>
            <a:endParaRPr lang="ru-RU" sz="15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 lvl="0" indent="0" algn="just">
              <a:lnSpc>
                <a:spcPct val="107000"/>
              </a:lnSpc>
              <a:buClr>
                <a:srgbClr val="A6B727"/>
              </a:buClr>
              <a:buNone/>
            </a:pPr>
            <a:r>
              <a:rPr lang="ru-RU"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ускорения товарооборота</a:t>
            </a:r>
            <a:endParaRPr lang="ru-RU" sz="15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 lvl="0" indent="0" algn="just">
              <a:lnSpc>
                <a:spcPct val="107000"/>
              </a:lnSpc>
              <a:buClr>
                <a:srgbClr val="A6B727"/>
              </a:buClr>
              <a:buNone/>
            </a:pPr>
            <a:r>
              <a:rPr lang="ru-RU"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создания благоприятных условий развития межгосударственной торговли и вступления России в ВТО.</a:t>
            </a:r>
            <a:endParaRPr lang="ru-RU" sz="15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 lvl="0" indent="0" algn="just">
              <a:lnSpc>
                <a:spcPct val="107000"/>
              </a:lnSpc>
              <a:buClr>
                <a:srgbClr val="A6B727"/>
              </a:buClr>
              <a:buNone/>
            </a:pPr>
            <a:r>
              <a:rPr lang="ru-RU"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Утвержденный Правительством Перечень продукции, соответствие которой может быть подтверждено декларацией о соответствии, содержит малоопасные виды товаров, например: аккумуляторы, фотообъективов, тетради, обои, сахар, хлебобулочные изделия.</a:t>
            </a:r>
            <a:endParaRPr lang="ru-RU" sz="15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ru-RU" sz="1800"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54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46304"/>
            <a:ext cx="9875520" cy="45719"/>
          </a:xfrm>
        </p:spPr>
        <p:txBody>
          <a:bodyPr>
            <a:normAutofit fontScale="90000"/>
          </a:bodyPr>
          <a:lstStyle/>
          <a:p>
            <a:endParaRPr lang="ru-RU" dirty="0"/>
          </a:p>
        </p:txBody>
      </p:sp>
      <p:sp>
        <p:nvSpPr>
          <p:cNvPr id="3" name="Объект 2"/>
          <p:cNvSpPr>
            <a:spLocks noGrp="1"/>
          </p:cNvSpPr>
          <p:nvPr>
            <p:ph idx="1"/>
          </p:nvPr>
        </p:nvSpPr>
        <p:spPr>
          <a:xfrm>
            <a:off x="1143000" y="521208"/>
            <a:ext cx="9872871" cy="5574792"/>
          </a:xfrm>
        </p:spPr>
        <p:txBody>
          <a:bodyPr>
            <a:normAutofit fontScale="92500" lnSpcReduction="10000"/>
          </a:bodyPr>
          <a:lstStyle/>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У поставщика обязательно должно быть наличие доказательств соответствия. Такими доказательствами могут быть:</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а). протоколы испытаний продукции, проведенных поставщиком и/или сторонними компетентными испытательными лабораториями;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б). сертификаты соответствия или протоколы испытаний на сырье, материалы, комплектующие изделия;</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tabLst>
                <a:tab pos="1936750" algn="l"/>
                <a:tab pos="3384550" algn="l"/>
                <a:tab pos="3917950" algn="l"/>
                <a:tab pos="4679950" algn="l"/>
              </a:tabLst>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в). документы, предусмотренные для данной продукции соответствующими федеральными законами и выданные уполномоченными   на   то органами и   организациями (гигиенические заключения, ветеринарные свидетельства, сертификаты пожарной безопасности);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г). сертификаты на систему качества;</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д). другие документы, прямо или косвенно подтверждающие соответствие продукции установленным требованиям.</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435644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173736"/>
          </a:xfrm>
        </p:spPr>
        <p:txBody>
          <a:bodyPr>
            <a:normAutofit fontScale="90000"/>
          </a:bodyPr>
          <a:lstStyle/>
          <a:p>
            <a:endParaRPr lang="ru-RU" dirty="0"/>
          </a:p>
        </p:txBody>
      </p:sp>
      <p:sp>
        <p:nvSpPr>
          <p:cNvPr id="3" name="Объект 2"/>
          <p:cNvSpPr>
            <a:spLocks noGrp="1"/>
          </p:cNvSpPr>
          <p:nvPr>
            <p:ph idx="1"/>
          </p:nvPr>
        </p:nvSpPr>
        <p:spPr>
          <a:xfrm>
            <a:off x="667512" y="630936"/>
            <a:ext cx="10817352" cy="5650992"/>
          </a:xfrm>
        </p:spPr>
        <p:txBody>
          <a:bodyPr>
            <a:normAutofit fontScale="62500" lnSpcReduction="20000"/>
          </a:bodyPr>
          <a:lstStyle/>
          <a:p>
            <a:pPr marL="45720" indent="0" algn="just">
              <a:lnSpc>
                <a:spcPct val="107000"/>
              </a:lnSpc>
              <a:spcBef>
                <a:spcPts val="1110"/>
              </a:spcBef>
              <a:spcAft>
                <a:spcPts val="0"/>
              </a:spcAft>
              <a:buNone/>
            </a:pPr>
            <a:r>
              <a:rPr lang="ru-RU" sz="29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Способ доказательства соответствия для продукции, имеющей относительно большую опасность, требует доказательства третьей стороны, т.е. необходим протокол испытаний аккредитованной испытательной лаборатории(ИЛ) или сертификат соответствия на систему качества, выданный органом по сертификации (ОС).</a:t>
            </a:r>
            <a:endParaRPr lang="ru-RU" sz="29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9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Принятая поставщиком декларация подлежит регистрации в ОС, аккредитованном в установленном порядке. Копия декларации хранится в ОС, в ее регистрационный номер включается код этого органа.</a:t>
            </a:r>
            <a:endParaRPr lang="ru-RU" sz="29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tabLst>
                <a:tab pos="3003550" algn="l"/>
                <a:tab pos="3994150" algn="l"/>
                <a:tab pos="5137150" algn="l"/>
              </a:tabLst>
            </a:pPr>
            <a:r>
              <a:rPr lang="ru-RU" sz="29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Зарегистрированная декларация является основанием для маркирования продукции знаком соответствия. Информация, сопровождающая товар, - это маркировка знаком соответствия и запись в сопроводительной   документации   о   принятой и зарегистрированной декларации. </a:t>
            </a:r>
            <a:endParaRPr lang="ru-RU" sz="29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9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Юридическая </a:t>
            </a:r>
            <a:r>
              <a:rPr lang="ru-RU" sz="29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природа декларации может быть определена исходя из следующих соображений. Если сертификат соответствия - документ, выдаваемый незаинтересованной организацией (ОС), то декларация - это выраженное в установленной форме волеизъявление заинтересованного лица, направленное на возникновение у него права на реализацию соответствующей продукции. </a:t>
            </a:r>
            <a:endParaRPr lang="ru-RU" sz="29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9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Декларация может быть признана недействительной на основании ст. 168 ГК РФ как не отвечающая требованиям закона, если указанные в ней сведения о продукции не соответствуют требованиям ТР. Декларация в этом случае считается ничтожной (недействительной) с момента ее составления и не влечет юридических последствий, а ее регистрация может быть аннулирована.</a:t>
            </a:r>
            <a:endParaRPr lang="ru-RU" sz="29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ru-RU" b="1" dirty="0"/>
          </a:p>
        </p:txBody>
      </p:sp>
    </p:spTree>
    <p:extLst>
      <p:ext uri="{BB962C8B-B14F-4D97-AF65-F5344CB8AC3E}">
        <p14:creationId xmlns:p14="http://schemas.microsoft.com/office/powerpoint/2010/main" val="1866280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18873"/>
            <a:ext cx="9875520" cy="45719"/>
          </a:xfrm>
        </p:spPr>
        <p:txBody>
          <a:bodyPr>
            <a:normAutofit fontScale="90000"/>
          </a:bodyPr>
          <a:lstStyle/>
          <a:p>
            <a:endParaRPr lang="ru-RU" dirty="0"/>
          </a:p>
        </p:txBody>
      </p:sp>
      <p:sp>
        <p:nvSpPr>
          <p:cNvPr id="3" name="Объект 2"/>
          <p:cNvSpPr>
            <a:spLocks noGrp="1"/>
          </p:cNvSpPr>
          <p:nvPr>
            <p:ph idx="1"/>
          </p:nvPr>
        </p:nvSpPr>
        <p:spPr>
          <a:xfrm>
            <a:off x="713232" y="685800"/>
            <a:ext cx="10771632" cy="5568696"/>
          </a:xfrm>
        </p:spPr>
        <p:txBody>
          <a:bodyPr>
            <a:normAutofit fontScale="85000" lnSpcReduction="20000"/>
          </a:bodyPr>
          <a:lstStyle/>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В перспективе согласно ст.24 Федерального закона "О техническом регулировании" декларирование соответствия осуществляется по одной из следующих схем:</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1). принятие декларации на основании собственных доказательств;</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2). принятие декларации с участием третьей стороны на основании: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а</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собственных доказательств;</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б</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доказательств, полученных с участием ОС и (или) аккредитованной испытательной лаборатории.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Схема декларирования соответствия с участием третьей стороны необходима для той продукции, потенциальная опасность которой требует усиления доказательной базы в процедуре подтверждения соответствия.</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Bef>
                <a:spcPts val="1110"/>
              </a:spcBef>
              <a:spcAft>
                <a:spcPts val="0"/>
              </a:spcAft>
              <a:buNone/>
              <a:tabLst>
                <a:tab pos="2254250" algn="l"/>
                <a:tab pos="3321050" algn="l"/>
              </a:tabLst>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Помимо традиционных заявителей (изготовителей продукции) безопасность могут подтверждать уполномоченные изготовителем организации (например, представительства фирмы) или импортеры, которые заключают договор с иностранным изготовителем как в части обеспечения соответствия поставляемой продукции требованиям технического регламента (ТР), так и в части ответственности за несоответствие поставляемой продукции требованиям ТР.</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2409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2236" y="73890"/>
            <a:ext cx="9875520" cy="45719"/>
          </a:xfrm>
        </p:spPr>
        <p:txBody>
          <a:bodyPr>
            <a:normAutofit fontScale="90000"/>
          </a:bodyPr>
          <a:lstStyle/>
          <a:p>
            <a:endParaRPr lang="ru-RU" dirty="0"/>
          </a:p>
        </p:txBody>
      </p:sp>
      <p:pic>
        <p:nvPicPr>
          <p:cNvPr id="4" name="Объект 3"/>
          <p:cNvPicPr>
            <a:picLocks noGrp="1" noChangeAspect="1"/>
          </p:cNvPicPr>
          <p:nvPr>
            <p:ph idx="1"/>
          </p:nvPr>
        </p:nvPicPr>
        <p:blipFill>
          <a:blip r:embed="rId3"/>
          <a:stretch>
            <a:fillRect/>
          </a:stretch>
        </p:blipFill>
        <p:spPr>
          <a:xfrm>
            <a:off x="2346036" y="73890"/>
            <a:ext cx="6493164" cy="7293067"/>
          </a:xfrm>
          <a:prstGeom prst="rect">
            <a:avLst/>
          </a:prstGeom>
        </p:spPr>
      </p:pic>
    </p:spTree>
    <p:extLst>
      <p:ext uri="{BB962C8B-B14F-4D97-AF65-F5344CB8AC3E}">
        <p14:creationId xmlns:p14="http://schemas.microsoft.com/office/powerpoint/2010/main" val="986450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639" y="175491"/>
            <a:ext cx="9875520" cy="1356360"/>
          </a:xfrm>
        </p:spPr>
        <p:txBody>
          <a:bodyPr>
            <a:normAutofit/>
          </a:bodyPr>
          <a:lstStyle/>
          <a:p>
            <a:r>
              <a:rPr lang="ru-RU" sz="2800" b="1" dirty="0" smtClean="0">
                <a:solidFill>
                  <a:schemeClr val="tx1"/>
                </a:solidFill>
                <a:latin typeface="Arial" panose="020B0604020202020204" pitchFamily="34" charset="0"/>
                <a:cs typeface="Arial" panose="020B0604020202020204" pitchFamily="34" charset="0"/>
              </a:rPr>
              <a:t>Формы подтверждения соответствия</a:t>
            </a:r>
            <a:endParaRPr lang="ru-RU" sz="2800" b="1" dirty="0">
              <a:solidFill>
                <a:schemeClr val="tx1"/>
              </a:solidFill>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pPr marL="45720" indent="0">
              <a:buNone/>
            </a:pPr>
            <a:endParaRPr lang="ru-RU" dirty="0"/>
          </a:p>
        </p:txBody>
      </p:sp>
      <p:pic>
        <p:nvPicPr>
          <p:cNvPr id="5" name="Рисунок 4"/>
          <p:cNvPicPr>
            <a:picLocks noChangeAspect="1"/>
          </p:cNvPicPr>
          <p:nvPr/>
        </p:nvPicPr>
        <p:blipFill>
          <a:blip r:embed="rId2"/>
          <a:stretch>
            <a:fillRect/>
          </a:stretch>
        </p:blipFill>
        <p:spPr>
          <a:xfrm>
            <a:off x="1143000" y="774058"/>
            <a:ext cx="9199661" cy="5913069"/>
          </a:xfrm>
          <a:prstGeom prst="rect">
            <a:avLst/>
          </a:prstGeom>
        </p:spPr>
      </p:pic>
    </p:spTree>
    <p:extLst>
      <p:ext uri="{BB962C8B-B14F-4D97-AF65-F5344CB8AC3E}">
        <p14:creationId xmlns:p14="http://schemas.microsoft.com/office/powerpoint/2010/main" val="938855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92024"/>
            <a:ext cx="9875520" cy="45719"/>
          </a:xfrm>
        </p:spPr>
        <p:txBody>
          <a:bodyPr>
            <a:normAutofit fontScale="90000"/>
          </a:bodyPr>
          <a:lstStyle/>
          <a:p>
            <a:endParaRPr lang="ru-RU" dirty="0"/>
          </a:p>
        </p:txBody>
      </p:sp>
      <p:sp>
        <p:nvSpPr>
          <p:cNvPr id="3" name="Объект 2"/>
          <p:cNvSpPr>
            <a:spLocks noGrp="1"/>
          </p:cNvSpPr>
          <p:nvPr>
            <p:ph idx="1"/>
          </p:nvPr>
        </p:nvSpPr>
        <p:spPr>
          <a:xfrm>
            <a:off x="521208" y="758952"/>
            <a:ext cx="10826496" cy="5724144"/>
          </a:xfrm>
        </p:spPr>
        <p:txBody>
          <a:bodyPr>
            <a:noAutofit/>
          </a:bodyPr>
          <a:lstStyle/>
          <a:p>
            <a:pPr marL="45720" indent="0">
              <a:buNone/>
            </a:pPr>
            <a:r>
              <a:rPr lang="ru-RU" u="sng" dirty="0">
                <a:solidFill>
                  <a:schemeClr val="tx1"/>
                </a:solidFill>
                <a:latin typeface="Arial" panose="020B0604020202020204" pitchFamily="34" charset="0"/>
                <a:cs typeface="Arial" panose="020B0604020202020204" pitchFamily="34" charset="0"/>
              </a:rPr>
              <a:t>Декларация соответствия </a:t>
            </a:r>
            <a:r>
              <a:rPr lang="ru-RU" dirty="0">
                <a:solidFill>
                  <a:schemeClr val="tx1"/>
                </a:solidFill>
                <a:latin typeface="Arial" panose="020B0604020202020204" pitchFamily="34" charset="0"/>
                <a:cs typeface="Arial" panose="020B0604020202020204" pitchFamily="34" charset="0"/>
              </a:rPr>
              <a:t>оформляется на русском языке и </a:t>
            </a:r>
            <a:r>
              <a:rPr lang="ru-RU" u="sng" dirty="0">
                <a:solidFill>
                  <a:schemeClr val="tx1"/>
                </a:solidFill>
                <a:latin typeface="Arial" panose="020B0604020202020204" pitchFamily="34" charset="0"/>
                <a:cs typeface="Arial" panose="020B0604020202020204" pitchFamily="34" charset="0"/>
              </a:rPr>
              <a:t>должна содержать</a:t>
            </a:r>
            <a:r>
              <a:rPr lang="ru-RU" dirty="0" smtClean="0">
                <a:solidFill>
                  <a:schemeClr val="tx1"/>
                </a:solidFill>
                <a:latin typeface="Arial" panose="020B0604020202020204" pitchFamily="34" charset="0"/>
                <a:cs typeface="Arial" panose="020B0604020202020204" pitchFamily="34" charset="0"/>
              </a:rPr>
              <a:t>:</a:t>
            </a:r>
          </a:p>
          <a:p>
            <a:pPr marL="548640" lvl="2" indent="0">
              <a:buNone/>
            </a:pPr>
            <a:endParaRPr lang="ru-RU" sz="2200" dirty="0">
              <a:solidFill>
                <a:schemeClr val="tx1"/>
              </a:solidFill>
              <a:latin typeface="Arial" panose="020B0604020202020204" pitchFamily="34" charset="0"/>
              <a:cs typeface="Arial" panose="020B0604020202020204" pitchFamily="34" charset="0"/>
            </a:endParaRPr>
          </a:p>
          <a:p>
            <a:pPr marL="548640" lvl="2" indent="0">
              <a:buNone/>
            </a:pPr>
            <a:r>
              <a:rPr lang="ru-RU" sz="2200" dirty="0" smtClean="0">
                <a:solidFill>
                  <a:schemeClr val="tx1"/>
                </a:solidFill>
                <a:latin typeface="Arial" panose="020B0604020202020204" pitchFamily="34" charset="0"/>
                <a:cs typeface="Arial" panose="020B0604020202020204" pitchFamily="34" charset="0"/>
              </a:rPr>
              <a:t>- </a:t>
            </a:r>
            <a:r>
              <a:rPr lang="ru-RU" sz="2200" dirty="0">
                <a:solidFill>
                  <a:schemeClr val="tx1"/>
                </a:solidFill>
                <a:latin typeface="Arial" panose="020B0604020202020204" pitchFamily="34" charset="0"/>
                <a:cs typeface="Arial" panose="020B0604020202020204" pitchFamily="34" charset="0"/>
              </a:rPr>
              <a:t>наименование и местонахождение заявителя;</a:t>
            </a:r>
          </a:p>
          <a:p>
            <a:pPr marL="548640" lvl="2" indent="0">
              <a:buNone/>
            </a:pPr>
            <a:r>
              <a:rPr lang="ru-RU" sz="2200" dirty="0">
                <a:solidFill>
                  <a:schemeClr val="tx1"/>
                </a:solidFill>
                <a:latin typeface="Arial" panose="020B0604020202020204" pitchFamily="34" charset="0"/>
                <a:cs typeface="Arial" panose="020B0604020202020204" pitchFamily="34" charset="0"/>
              </a:rPr>
              <a:t>- наименование и местонахождение изготовителя;</a:t>
            </a:r>
          </a:p>
          <a:p>
            <a:pPr marL="548640" lvl="2" indent="0">
              <a:buNone/>
            </a:pPr>
            <a:r>
              <a:rPr lang="ru-RU" sz="2200" dirty="0">
                <a:solidFill>
                  <a:schemeClr val="tx1"/>
                </a:solidFill>
                <a:latin typeface="Arial" panose="020B0604020202020204" pitchFamily="34" charset="0"/>
                <a:cs typeface="Arial" panose="020B0604020202020204" pitchFamily="34" charset="0"/>
              </a:rPr>
              <a:t>- информацию об объекте подтверждения соответствия, позволяющую </a:t>
            </a:r>
            <a:r>
              <a:rPr lang="ru-RU" sz="2200" dirty="0" smtClean="0">
                <a:solidFill>
                  <a:schemeClr val="tx1"/>
                </a:solidFill>
                <a:latin typeface="Arial" panose="020B0604020202020204" pitchFamily="34" charset="0"/>
                <a:cs typeface="Arial" panose="020B0604020202020204" pitchFamily="34" charset="0"/>
              </a:rPr>
              <a:t>  идентифицировать </a:t>
            </a:r>
            <a:r>
              <a:rPr lang="ru-RU" sz="2200" dirty="0">
                <a:solidFill>
                  <a:schemeClr val="tx1"/>
                </a:solidFill>
                <a:latin typeface="Arial" panose="020B0604020202020204" pitchFamily="34" charset="0"/>
                <a:cs typeface="Arial" panose="020B0604020202020204" pitchFamily="34" charset="0"/>
              </a:rPr>
              <a:t>этот объект;</a:t>
            </a:r>
          </a:p>
          <a:p>
            <a:pPr marL="548640" lvl="2" indent="0">
              <a:buNone/>
            </a:pPr>
            <a:r>
              <a:rPr lang="ru-RU" sz="2200" dirty="0">
                <a:solidFill>
                  <a:schemeClr val="tx1"/>
                </a:solidFill>
                <a:latin typeface="Arial" panose="020B0604020202020204" pitchFamily="34" charset="0"/>
                <a:cs typeface="Arial" panose="020B0604020202020204" pitchFamily="34" charset="0"/>
              </a:rPr>
              <a:t>- наименование ТР;</a:t>
            </a:r>
          </a:p>
          <a:p>
            <a:pPr marL="548640" lvl="2" indent="0">
              <a:buNone/>
            </a:pPr>
            <a:r>
              <a:rPr lang="ru-RU" sz="2200" dirty="0">
                <a:solidFill>
                  <a:schemeClr val="tx1"/>
                </a:solidFill>
                <a:latin typeface="Arial" panose="020B0604020202020204" pitchFamily="34" charset="0"/>
                <a:cs typeface="Arial" panose="020B0604020202020204" pitchFamily="34" charset="0"/>
              </a:rPr>
              <a:t>- указание на схему декларирования соответствия;</a:t>
            </a:r>
          </a:p>
          <a:p>
            <a:pPr marL="548640" lvl="2" indent="0">
              <a:buNone/>
            </a:pPr>
            <a:r>
              <a:rPr lang="ru-RU" sz="2200" dirty="0">
                <a:solidFill>
                  <a:schemeClr val="tx1"/>
                </a:solidFill>
                <a:latin typeface="Arial" panose="020B0604020202020204" pitchFamily="34" charset="0"/>
                <a:cs typeface="Arial" panose="020B0604020202020204" pitchFamily="34" charset="0"/>
              </a:rPr>
              <a:t>- заявление заявителя о безопасности продукции при ее использовании и принятии им </a:t>
            </a:r>
            <a:r>
              <a:rPr lang="ru-RU" sz="2200" dirty="0" smtClean="0">
                <a:solidFill>
                  <a:schemeClr val="tx1"/>
                </a:solidFill>
                <a:latin typeface="Arial" panose="020B0604020202020204" pitchFamily="34" charset="0"/>
                <a:cs typeface="Arial" panose="020B0604020202020204" pitchFamily="34" charset="0"/>
              </a:rPr>
              <a:t>    мер </a:t>
            </a:r>
            <a:r>
              <a:rPr lang="ru-RU" sz="2200" dirty="0">
                <a:solidFill>
                  <a:schemeClr val="tx1"/>
                </a:solidFill>
                <a:latin typeface="Arial" panose="020B0604020202020204" pitchFamily="34" charset="0"/>
                <a:cs typeface="Arial" panose="020B0604020202020204" pitchFamily="34" charset="0"/>
              </a:rPr>
              <a:t>по обеспечению </a:t>
            </a:r>
            <a:r>
              <a:rPr lang="ru-RU" sz="2200" dirty="0" smtClean="0">
                <a:solidFill>
                  <a:schemeClr val="tx1"/>
                </a:solidFill>
                <a:latin typeface="Arial" panose="020B0604020202020204" pitchFamily="34" charset="0"/>
                <a:cs typeface="Arial" panose="020B0604020202020204" pitchFamily="34" charset="0"/>
              </a:rPr>
              <a:t>соответствия продукции </a:t>
            </a:r>
            <a:r>
              <a:rPr lang="ru-RU" sz="2200" dirty="0">
                <a:solidFill>
                  <a:schemeClr val="tx1"/>
                </a:solidFill>
                <a:latin typeface="Arial" panose="020B0604020202020204" pitchFamily="34" charset="0"/>
                <a:cs typeface="Arial" panose="020B0604020202020204" pitchFamily="34" charset="0"/>
              </a:rPr>
              <a:t>требованиям ТР;</a:t>
            </a:r>
          </a:p>
          <a:p>
            <a:pPr marL="548640" lvl="2" indent="0">
              <a:buNone/>
            </a:pPr>
            <a:r>
              <a:rPr lang="ru-RU" sz="2200" dirty="0">
                <a:solidFill>
                  <a:schemeClr val="tx1"/>
                </a:solidFill>
                <a:latin typeface="Arial" panose="020B0604020202020204" pitchFamily="34" charset="0"/>
                <a:cs typeface="Arial" panose="020B0604020202020204" pitchFamily="34" charset="0"/>
              </a:rPr>
              <a:t>- сведения о проведенных испытаниях, сертификате системы качества и других документах, послуживших в качестве доказательной базы;</a:t>
            </a:r>
          </a:p>
          <a:p>
            <a:pPr marL="548640" lvl="2" indent="0">
              <a:buNone/>
            </a:pPr>
            <a:r>
              <a:rPr lang="ru-RU" sz="2200" dirty="0" smtClean="0">
                <a:solidFill>
                  <a:schemeClr val="tx1"/>
                </a:solidFill>
                <a:latin typeface="Arial" panose="020B0604020202020204" pitchFamily="34" charset="0"/>
                <a:cs typeface="Arial" panose="020B0604020202020204" pitchFamily="34" charset="0"/>
              </a:rPr>
              <a:t>- срок </a:t>
            </a:r>
            <a:r>
              <a:rPr lang="ru-RU" sz="2200" dirty="0">
                <a:solidFill>
                  <a:schemeClr val="tx1"/>
                </a:solidFill>
                <a:latin typeface="Arial" panose="020B0604020202020204" pitchFamily="34" charset="0"/>
                <a:cs typeface="Arial" panose="020B0604020202020204" pitchFamily="34" charset="0"/>
              </a:rPr>
              <a:t>действия </a:t>
            </a:r>
            <a:r>
              <a:rPr lang="ru-RU" sz="2200" dirty="0" smtClean="0">
                <a:solidFill>
                  <a:schemeClr val="tx1"/>
                </a:solidFill>
                <a:latin typeface="Arial" panose="020B0604020202020204" pitchFamily="34" charset="0"/>
                <a:cs typeface="Arial" panose="020B0604020202020204" pitchFamily="34" charset="0"/>
              </a:rPr>
              <a:t>декларации. </a:t>
            </a:r>
          </a:p>
        </p:txBody>
      </p:sp>
    </p:spTree>
    <p:extLst>
      <p:ext uri="{BB962C8B-B14F-4D97-AF65-F5344CB8AC3E}">
        <p14:creationId xmlns:p14="http://schemas.microsoft.com/office/powerpoint/2010/main" val="3097463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137160"/>
            <a:ext cx="9875520" cy="45719"/>
          </a:xfrm>
        </p:spPr>
        <p:txBody>
          <a:bodyPr>
            <a:normAutofit fontScale="90000"/>
          </a:bodyPr>
          <a:lstStyle/>
          <a:p>
            <a:endParaRPr lang="ru-RU" dirty="0"/>
          </a:p>
        </p:txBody>
      </p:sp>
      <p:sp>
        <p:nvSpPr>
          <p:cNvPr id="3" name="Объект 2"/>
          <p:cNvSpPr>
            <a:spLocks noGrp="1"/>
          </p:cNvSpPr>
          <p:nvPr>
            <p:ph idx="1"/>
          </p:nvPr>
        </p:nvSpPr>
        <p:spPr>
          <a:xfrm>
            <a:off x="1143000" y="585216"/>
            <a:ext cx="10277856" cy="5510784"/>
          </a:xfrm>
        </p:spPr>
        <p:txBody>
          <a:bodyPr>
            <a:noAutofit/>
          </a:bodyPr>
          <a:lstStyle/>
          <a:p>
            <a:pPr marL="45720" lvl="0" indent="0">
              <a:buClr>
                <a:srgbClr val="A6B727"/>
              </a:buClr>
              <a:buNone/>
            </a:pPr>
            <a:r>
              <a:rPr lang="ru-RU" sz="2300" dirty="0">
                <a:solidFill>
                  <a:srgbClr val="000000"/>
                </a:solidFill>
                <a:latin typeface="Arial" panose="020B0604020202020204" pitchFamily="34" charset="0"/>
                <a:cs typeface="Arial" panose="020B0604020202020204" pitchFamily="34" charset="0"/>
              </a:rPr>
              <a:t>Срок действия декларации определяется ТР. Форма декларации утверждается федеральным органом исполнительной власти по техническому регулированию. Оформленная по установленным правилам декларация подлежит регистрации федеральным органом исполнительной власти по техническому регулированию в течение трех дней. Декларация о соответствии и составляющие доказательные материалы хранятся у заявителя в течение трех лет с момента окончания срока действия </a:t>
            </a:r>
            <a:r>
              <a:rPr lang="ru-RU" sz="2300" dirty="0" smtClean="0">
                <a:solidFill>
                  <a:srgbClr val="000000"/>
                </a:solidFill>
                <a:latin typeface="Arial" panose="020B0604020202020204" pitchFamily="34" charset="0"/>
                <a:cs typeface="Arial" panose="020B0604020202020204" pitchFamily="34" charset="0"/>
              </a:rPr>
              <a:t>декларации.</a:t>
            </a:r>
          </a:p>
          <a:p>
            <a:pPr marL="45720" lvl="0" indent="0">
              <a:buClr>
                <a:srgbClr val="A6B727"/>
              </a:buClr>
              <a:buNone/>
            </a:pPr>
            <a:endParaRPr lang="ru-RU" sz="2300" dirty="0" smtClean="0">
              <a:solidFill>
                <a:srgbClr val="000000"/>
              </a:solidFill>
              <a:latin typeface="Arial" panose="020B0604020202020204" pitchFamily="34" charset="0"/>
              <a:cs typeface="Arial" panose="020B0604020202020204" pitchFamily="34" charset="0"/>
            </a:endParaRPr>
          </a:p>
          <a:p>
            <a:pPr marL="45720" lvl="0" indent="0">
              <a:buClr>
                <a:srgbClr val="A6B727"/>
              </a:buClr>
              <a:buNone/>
            </a:pPr>
            <a:r>
              <a:rPr lang="ru-RU" sz="2300" dirty="0" smtClean="0">
                <a:solidFill>
                  <a:schemeClr val="tx1"/>
                </a:solidFill>
                <a:latin typeface="Arial" panose="020B0604020202020204" pitchFamily="34" charset="0"/>
                <a:ea typeface="Calibri" panose="020F0502020204030204" pitchFamily="34" charset="0"/>
                <a:cs typeface="Arial" panose="020B0604020202020204" pitchFamily="34" charset="0"/>
              </a:rPr>
              <a:t>В </a:t>
            </a:r>
            <a:r>
              <a:rPr lang="ru-RU" sz="2300" dirty="0">
                <a:solidFill>
                  <a:schemeClr val="tx1"/>
                </a:solidFill>
                <a:latin typeface="Arial" panose="020B0604020202020204" pitchFamily="34" charset="0"/>
                <a:ea typeface="Calibri" panose="020F0502020204030204" pitchFamily="34" charset="0"/>
                <a:cs typeface="Arial" panose="020B0604020202020204" pitchFamily="34" charset="0"/>
              </a:rPr>
              <a:t>ближайшей перспективе декларирование соответствия станет в России, как и за рубежом, преобладающей формой обязательного подтверждения соответствия. Оно не будет ограничено малоопасной продукцией. Степень потенциальной опасности продукции будет учитываться в схеме декларирования ТР: с повышением риска от использования продукции будет увеличиваться объем доказательной базы.</a:t>
            </a:r>
          </a:p>
          <a:p>
            <a:endParaRPr lang="ru-RU" sz="2300" dirty="0">
              <a:solidFill>
                <a:schemeClr val="tx1"/>
              </a:solidFill>
            </a:endParaRPr>
          </a:p>
        </p:txBody>
      </p:sp>
    </p:spTree>
    <p:extLst>
      <p:ext uri="{BB962C8B-B14F-4D97-AF65-F5344CB8AC3E}">
        <p14:creationId xmlns:p14="http://schemas.microsoft.com/office/powerpoint/2010/main" val="1072201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57018"/>
            <a:ext cx="9875520" cy="45719"/>
          </a:xfrm>
        </p:spPr>
        <p:txBody>
          <a:bodyPr>
            <a:normAutofit fontScale="90000"/>
          </a:bodyPr>
          <a:lstStyle/>
          <a:p>
            <a:endParaRPr lang="ru-RU" dirty="0"/>
          </a:p>
        </p:txBody>
      </p:sp>
      <p:sp>
        <p:nvSpPr>
          <p:cNvPr id="3" name="Объект 2"/>
          <p:cNvSpPr>
            <a:spLocks noGrp="1"/>
          </p:cNvSpPr>
          <p:nvPr>
            <p:ph idx="1"/>
          </p:nvPr>
        </p:nvSpPr>
        <p:spPr>
          <a:xfrm>
            <a:off x="1143000" y="609600"/>
            <a:ext cx="10319327" cy="5486400"/>
          </a:xfrm>
        </p:spPr>
        <p:txBody>
          <a:bodyPr>
            <a:normAutofit fontScale="92500" lnSpcReduction="20000"/>
          </a:bodyPr>
          <a:lstStyle/>
          <a:p>
            <a:pPr marL="45720" indent="0">
              <a:lnSpc>
                <a:spcPct val="107000"/>
              </a:lnSpc>
              <a:spcAft>
                <a:spcPts val="0"/>
              </a:spcAft>
              <a:buNone/>
            </a:pPr>
            <a:r>
              <a:rPr lang="ru-RU" sz="24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Глава 3. Аккредитация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органов  по  </a:t>
            </a:r>
            <a:r>
              <a:rPr lang="ru-RU" sz="24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сертификации  испытательных </a:t>
            </a:r>
            <a:r>
              <a:rPr lang="en-US"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лабораторий (центров</a:t>
            </a:r>
            <a:r>
              <a:rPr lang="ru-RU" sz="24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Аккредитация органов  и  лабораторий,  выполняющих   работы   по  подтверждению соответствия, осуществляется в целях:</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подтверждения компетентности указанных субъектов;</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обеспечения доверия к их деятельности;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создания условий для признания результатов деятельности.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В каждой   системе обязательной сертификации создана  своя   система аккредитации,  имеющая  собственные  критерии и процедуры.  В  результате сложилась    парадоксальная     ситуация:     организации,  функционирующие в   разных   системах   сертификации,   не   признают  результатов деятельности друг друга, и заказчики вынуждены обращаться                            в несколько  органов,  представляющих  разные  системы.  Это  ведет к   дополнительным затратам,  а значит,  к  повышению  цены  продукции  и  снижению соответственно её конкурентоспособности.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395744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64656"/>
            <a:ext cx="9875520" cy="73889"/>
          </a:xfrm>
        </p:spPr>
        <p:txBody>
          <a:bodyPr>
            <a:normAutofit fontScale="90000"/>
          </a:bodyPr>
          <a:lstStyle/>
          <a:p>
            <a:endParaRPr lang="ru-RU" dirty="0"/>
          </a:p>
        </p:txBody>
      </p:sp>
      <p:sp>
        <p:nvSpPr>
          <p:cNvPr id="3" name="Объект 2"/>
          <p:cNvSpPr>
            <a:spLocks noGrp="1"/>
          </p:cNvSpPr>
          <p:nvPr>
            <p:ph idx="1"/>
          </p:nvPr>
        </p:nvSpPr>
        <p:spPr>
          <a:xfrm>
            <a:off x="1143000" y="646545"/>
            <a:ext cx="9872871" cy="5449455"/>
          </a:xfrm>
        </p:spPr>
        <p:txBody>
          <a:bodyPr>
            <a:normAutofit fontScale="92500"/>
          </a:bodyPr>
          <a:lstStyle/>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Именно с   аккредитации   начинается   признание    деятельности  отечественных организаций по подтверждению соответствия.  Не случайно  экспортеру в ряде случаев приходиться обращаться в зарубежный  ОС,  а  это дополнительные затраты средств и времени.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В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результате  проведенного  анализа  зарубежного   опыта работ  по аккредитации выявлена тенденция к созданию единого   национального аккредитующего органа во многих странах. Со вступлением   в действие  №184-ФЗ подход к этой деятельности кардинально изменился.  В Законе предусмотрено создание единой национальной системы и  единых  правил аккредитации  ОС  и ИЛ.  Порядок проведения аккредитации будет утвержден Правительством РФ.</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Предполагается, что  национальный  орган  по  аккредитации будет  иметь статус автономной некоммерческой организации.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219479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01600"/>
            <a:ext cx="9875520" cy="92364"/>
          </a:xfrm>
        </p:spPr>
        <p:txBody>
          <a:bodyPr>
            <a:normAutofit fontScale="90000"/>
          </a:bodyPr>
          <a:lstStyle/>
          <a:p>
            <a:endParaRPr lang="ru-RU" dirty="0"/>
          </a:p>
        </p:txBody>
      </p:sp>
      <p:sp>
        <p:nvSpPr>
          <p:cNvPr id="3" name="Объект 2"/>
          <p:cNvSpPr>
            <a:spLocks noGrp="1"/>
          </p:cNvSpPr>
          <p:nvPr>
            <p:ph idx="1"/>
          </p:nvPr>
        </p:nvSpPr>
        <p:spPr>
          <a:xfrm>
            <a:off x="1143000" y="646545"/>
            <a:ext cx="10134600" cy="5588000"/>
          </a:xfrm>
        </p:spPr>
        <p:txBody>
          <a:bodyPr>
            <a:normAutofit fontScale="85000" lnSpcReduction="10000"/>
          </a:bodyPr>
          <a:lstStyle/>
          <a:p>
            <a:pPr marL="45720" indent="0" algn="ctr">
              <a:lnSpc>
                <a:spcPct val="107000"/>
              </a:lnSpc>
              <a:spcAft>
                <a:spcPts val="0"/>
              </a:spcAft>
              <a:buNone/>
            </a:pPr>
            <a:r>
              <a:rPr lang="ru-RU" sz="24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Глава 4. Государственный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контроль и надзор</a:t>
            </a:r>
            <a:r>
              <a:rPr lang="en-US"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за </a:t>
            </a:r>
            <a:r>
              <a:rPr lang="ru-RU" sz="24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соблюдением государственных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стандартов,</a:t>
            </a:r>
            <a:r>
              <a:rPr lang="en-US"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правил обязательной сертификации </a:t>
            </a:r>
            <a:r>
              <a:rPr lang="ru-RU" sz="24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и за сертифицированной </a:t>
            </a:r>
            <a:r>
              <a:rPr lang="ru-RU" sz="24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продукцией.</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Закон от   08.08.01   №134-ФЗ   "О   защите  юридических  лиц  и  индивидуальных предпринимателей   при   проведении   государственного  контроля и  надзора" установил для всех органов исполнительной власти  и их подразделений общий порядок и правила проведения ими мероприятий  по контролю  за  соблюдением  субъектами  хозяйственной  деятельности  предъявляемых к ним требований  законодательства.  В  соответствии  с  указанным ФЗ  Госстандарт России принял Правила по стандартизации,  в которых установил  порядок   проведения   государственного   контроля  (надзора); утверждены Госстандартом России 23.09.2002 №91.</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buNone/>
            </a:pPr>
            <a:r>
              <a:rPr lang="ru-RU" sz="2400" dirty="0" smtClean="0">
                <a:solidFill>
                  <a:schemeClr val="tx1"/>
                </a:solidFill>
                <a:latin typeface="Arial" panose="020B0604020202020204" pitchFamily="34" charset="0"/>
                <a:ea typeface="Times New Roman" panose="02020603050405020304" pitchFamily="18" charset="0"/>
              </a:rPr>
              <a:t>Согласно </a:t>
            </a:r>
            <a:r>
              <a:rPr lang="ru-RU" sz="2400" dirty="0">
                <a:solidFill>
                  <a:schemeClr val="tx1"/>
                </a:solidFill>
                <a:latin typeface="Arial" panose="020B0604020202020204" pitchFamily="34" charset="0"/>
                <a:ea typeface="Times New Roman" panose="02020603050405020304" pitchFamily="18" charset="0"/>
              </a:rPr>
              <a:t>Порядку  государственный  контроль  и   надзор   (</a:t>
            </a:r>
            <a:r>
              <a:rPr lang="ru-RU" sz="2400" dirty="0" err="1">
                <a:solidFill>
                  <a:schemeClr val="tx1"/>
                </a:solidFill>
                <a:latin typeface="Arial" panose="020B0604020202020204" pitchFamily="34" charset="0"/>
                <a:ea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rPr>
              <a:t>)  проводится в  целях предупреждения,  выявления и пресечения нарушений  обязательных требований  в  области   стандартизации,   подтверждения  соответствия, качества и безопасности продукции,  работ и услуг. </a:t>
            </a:r>
            <a:r>
              <a:rPr lang="ru-RU" sz="2400" dirty="0" err="1">
                <a:solidFill>
                  <a:schemeClr val="tx1"/>
                </a:solidFill>
                <a:latin typeface="Arial" panose="020B0604020202020204" pitchFamily="34" charset="0"/>
                <a:ea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rPr>
              <a:t>  осуществляют государственные инспекторы по надзору за государственными   стандартами. </a:t>
            </a:r>
            <a:r>
              <a:rPr lang="ru-RU" sz="2400" dirty="0" err="1">
                <a:solidFill>
                  <a:schemeClr val="tx1"/>
                </a:solidFill>
                <a:latin typeface="Arial" panose="020B0604020202020204" pitchFamily="34" charset="0"/>
                <a:ea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rPr>
              <a:t>  проводится  посредством  выборочных проверок.</a:t>
            </a:r>
            <a:endParaRPr lang="ru-RU" dirty="0">
              <a:solidFill>
                <a:schemeClr val="tx1"/>
              </a:solidFill>
            </a:endParaRPr>
          </a:p>
        </p:txBody>
      </p:sp>
    </p:spTree>
    <p:extLst>
      <p:ext uri="{BB962C8B-B14F-4D97-AF65-F5344CB8AC3E}">
        <p14:creationId xmlns:p14="http://schemas.microsoft.com/office/powerpoint/2010/main" val="1998367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92825"/>
            <a:ext cx="9875520" cy="45719"/>
          </a:xfrm>
        </p:spPr>
        <p:txBody>
          <a:bodyPr>
            <a:normAutofit fontScale="90000"/>
          </a:bodyPr>
          <a:lstStyle/>
          <a:p>
            <a:endParaRPr lang="ru-RU" dirty="0"/>
          </a:p>
        </p:txBody>
      </p:sp>
      <p:sp>
        <p:nvSpPr>
          <p:cNvPr id="3" name="Объект 2"/>
          <p:cNvSpPr>
            <a:spLocks noGrp="1"/>
          </p:cNvSpPr>
          <p:nvPr>
            <p:ph idx="1"/>
          </p:nvPr>
        </p:nvSpPr>
        <p:spPr>
          <a:xfrm>
            <a:off x="1143000" y="581891"/>
            <a:ext cx="9872871" cy="5643418"/>
          </a:xfrm>
        </p:spPr>
        <p:txBody>
          <a:bodyPr>
            <a:normAutofit fontScale="77500" lnSpcReduction="20000"/>
          </a:bodyPr>
          <a:lstStyle/>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При  проведении </a:t>
            </a:r>
            <a:r>
              <a:rPr lang="ru-RU" sz="2400"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проверке подлежат</a:t>
            </a: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18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097280" lvl="4" indent="0" algn="just">
              <a:lnSpc>
                <a:spcPct val="107000"/>
              </a:lnSpc>
              <a:spcAft>
                <a:spcPts val="0"/>
              </a:spcAft>
              <a:buNone/>
            </a:pPr>
            <a:r>
              <a:rPr lang="ru-RU" sz="26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6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продукция,   </a:t>
            </a:r>
            <a:endParaRPr lang="ru-RU" sz="26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endParaRPr>
          </a:p>
          <a:p>
            <a:pPr marL="1097280" lvl="4" indent="0" algn="just">
              <a:lnSpc>
                <a:spcPct val="107000"/>
              </a:lnSpc>
              <a:spcAft>
                <a:spcPts val="0"/>
              </a:spcAft>
              <a:buNone/>
            </a:pPr>
            <a:r>
              <a:rPr lang="ru-RU" sz="26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техническая </a:t>
            </a:r>
            <a:r>
              <a:rPr lang="ru-RU" sz="26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документация</a:t>
            </a:r>
            <a:r>
              <a:rPr lang="ru-RU" sz="26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26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097280" lvl="4" indent="0" algn="just">
              <a:lnSpc>
                <a:spcPct val="107000"/>
              </a:lnSpc>
              <a:spcAft>
                <a:spcPts val="0"/>
              </a:spcAft>
              <a:buNone/>
            </a:pPr>
            <a:r>
              <a:rPr lang="ru-RU" sz="26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6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системы качества,     </a:t>
            </a:r>
            <a:endParaRPr lang="ru-RU" sz="26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097280" lvl="4" indent="0" algn="just">
              <a:lnSpc>
                <a:spcPct val="107000"/>
              </a:lnSpc>
              <a:spcAft>
                <a:spcPts val="0"/>
              </a:spcAft>
              <a:buNone/>
            </a:pPr>
            <a:r>
              <a:rPr lang="ru-RU" sz="26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6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работы по подтверждению соответствия</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2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Плановые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мероприятия  по  </a:t>
            </a:r>
            <a:r>
              <a:rPr lang="ru-RU" sz="2400"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проводятся не более чем один раз в два  года в отношении одного юр. лица или индивидуального предпринимателя.</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Внеплановые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контрольные  мероприятия</a:t>
            </a: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проводятся  при  получении  информации об  имеющихся  нарушениях,  которые  могут  причинить вред  здоровью людей,  окружающей среде ввиду  несоблюдения  организациями,  обязательных требований. Основанием для внеплановой проверки   могут послужить также и обращения с жалобами граждан, организаций по  поводу нарушения  их  прав,  связанных  с  невыполнением обязательных  </a:t>
            </a: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требований.</a:t>
            </a: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Государственные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инспектора </a:t>
            </a: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имеют право</a:t>
            </a: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p>
          <a:p>
            <a:pPr marL="274320" lvl="1" indent="0" algn="just">
              <a:lnSpc>
                <a:spcPct val="107000"/>
              </a:lnSpc>
              <a:spcAft>
                <a:spcPts val="0"/>
              </a:spcAft>
              <a:buNone/>
            </a:pPr>
            <a:r>
              <a:rPr lang="ru-RU"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доступа в служебные и производственные </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помещения </a:t>
            </a:r>
            <a:r>
              <a:rPr lang="ru-RU" sz="21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проверяемого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объекта</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21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274320" lvl="1" indent="0" algn="just">
              <a:lnSpc>
                <a:spcPct val="107000"/>
              </a:lnSpc>
              <a:buNone/>
            </a:pP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получения необходимых для </a:t>
            </a:r>
            <a:r>
              <a:rPr lang="ru-RU" sz="2100"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ГКиН</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документов</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21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274320" lvl="1" indent="0" algn="just">
              <a:lnSpc>
                <a:spcPct val="107000"/>
              </a:lnSpc>
              <a:buNone/>
            </a:pP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 использования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технических средств и </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специалистов проверяемой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организации</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2100" dirty="0"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274320" lvl="1" indent="0" algn="just">
              <a:lnSpc>
                <a:spcPct val="107000"/>
              </a:lnSpc>
              <a:buNone/>
            </a:pP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проведения отбора проб для контроля их </a:t>
            </a:r>
            <a:r>
              <a:rPr lang="ru-RU" sz="21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соответствия обязательным </a:t>
            </a:r>
            <a:r>
              <a:rPr lang="ru-RU" sz="21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требованиям;</a:t>
            </a:r>
            <a:endParaRPr lang="ru-RU" sz="2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74320" lvl="1" indent="0">
              <a:buNone/>
            </a:pPr>
            <a:r>
              <a:rPr lang="ru-RU" sz="2100" dirty="0" smtClean="0">
                <a:solidFill>
                  <a:schemeClr val="tx1"/>
                </a:solidFill>
                <a:latin typeface="Arial" panose="020B0604020202020204" pitchFamily="34" charset="0"/>
                <a:ea typeface="Times New Roman" panose="02020603050405020304" pitchFamily="18" charset="0"/>
              </a:rPr>
              <a:t> </a:t>
            </a:r>
            <a:r>
              <a:rPr lang="ru-RU" sz="2100" dirty="0">
                <a:solidFill>
                  <a:schemeClr val="tx1"/>
                </a:solidFill>
                <a:latin typeface="Arial" panose="020B0604020202020204" pitchFamily="34" charset="0"/>
                <a:ea typeface="Times New Roman" panose="02020603050405020304" pitchFamily="18" charset="0"/>
              </a:rPr>
              <a:t>- получение копий документов, необходимых для проведения </a:t>
            </a:r>
            <a:r>
              <a:rPr lang="ru-RU" sz="2100" dirty="0" err="1">
                <a:solidFill>
                  <a:schemeClr val="tx1"/>
                </a:solidFill>
                <a:latin typeface="Arial" panose="020B0604020202020204" pitchFamily="34" charset="0"/>
                <a:ea typeface="Times New Roman" panose="02020603050405020304" pitchFamily="18" charset="0"/>
              </a:rPr>
              <a:t>ГКиН</a:t>
            </a:r>
            <a:r>
              <a:rPr lang="ru-RU" sz="2100" dirty="0">
                <a:solidFill>
                  <a:schemeClr val="tx1"/>
                </a:solidFill>
                <a:latin typeface="Arial" panose="020B0604020202020204" pitchFamily="34" charset="0"/>
                <a:ea typeface="Times New Roman" panose="02020603050405020304" pitchFamily="18" charset="0"/>
              </a:rPr>
              <a:t>.</a:t>
            </a:r>
            <a:endParaRPr lang="ru-RU" sz="2100" dirty="0">
              <a:solidFill>
                <a:schemeClr val="tx1"/>
              </a:solidFill>
            </a:endParaRPr>
          </a:p>
        </p:txBody>
      </p:sp>
    </p:spTree>
    <p:extLst>
      <p:ext uri="{BB962C8B-B14F-4D97-AF65-F5344CB8AC3E}">
        <p14:creationId xmlns:p14="http://schemas.microsoft.com/office/powerpoint/2010/main" val="158920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157018"/>
          </a:xfrm>
        </p:spPr>
        <p:txBody>
          <a:bodyPr>
            <a:normAutofit fontScale="90000"/>
          </a:bodyPr>
          <a:lstStyle/>
          <a:p>
            <a:endParaRPr lang="ru-RU" dirty="0"/>
          </a:p>
        </p:txBody>
      </p:sp>
      <p:sp>
        <p:nvSpPr>
          <p:cNvPr id="3" name="Объект 2"/>
          <p:cNvSpPr>
            <a:spLocks noGrp="1"/>
          </p:cNvSpPr>
          <p:nvPr>
            <p:ph idx="1"/>
          </p:nvPr>
        </p:nvSpPr>
        <p:spPr>
          <a:xfrm>
            <a:off x="1143000" y="646545"/>
            <a:ext cx="9872871" cy="5504873"/>
          </a:xfrm>
        </p:spPr>
        <p:txBody>
          <a:bodyPr>
            <a:normAutofit fontScale="70000" lnSpcReduction="20000"/>
          </a:bodyPr>
          <a:lstStyle/>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Руководство организацией  и(или)  индивидуальный предприниматель  обеспечивает госинспекторам необходимые условия для проведения </a:t>
            </a:r>
            <a:r>
              <a:rPr lang="ru-RU" sz="2400"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При проведении </a:t>
            </a:r>
            <a:r>
              <a:rPr lang="ru-RU" sz="2400"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_проверяется</a:t>
            </a:r>
            <a:r>
              <a:rPr lang="en-US"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наличие документов  о  проведении  подтверждения  соответствия  продукции обязательным  требованиям,  их подлинность,  срок действия,   правильность оформления  и  регистрации  либо  наличие   сведений   о  подтверждении соответствия в сопроводительной документации;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 идентичность проверяемой продукции наименованию, указанному в   предъявленном сертификате   соответствия (или его копии)  или  в  декларации о соответствии;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 наличие   официальных  изданий  государственных  стандартов  и  других НД,  на  соответствие   которым   изготавливается   продукция,  выполняются работы, оказываются услуги.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Технический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осмотр производится непосредственно госинспектором с  привлечением специалистов организации.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На основании  результатов   технического   осмотра,   экспертизы  проводится оценка соответствия продукции обязательным требованиям. По  результатам мероприятий  по  </a:t>
            </a:r>
            <a:r>
              <a:rPr lang="ru-RU" sz="2400"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ГКиН</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составляется   акт   проверки   по  установленной форме.</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endParaRPr lang="ru-RU" dirty="0">
              <a:solidFill>
                <a:schemeClr val="tx1"/>
              </a:solidFill>
            </a:endParaRPr>
          </a:p>
        </p:txBody>
      </p:sp>
    </p:spTree>
    <p:extLst>
      <p:ext uri="{BB962C8B-B14F-4D97-AF65-F5344CB8AC3E}">
        <p14:creationId xmlns:p14="http://schemas.microsoft.com/office/powerpoint/2010/main" val="1175622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29309"/>
            <a:ext cx="9875520" cy="45719"/>
          </a:xfrm>
        </p:spPr>
        <p:txBody>
          <a:bodyPr>
            <a:normAutofit fontScale="90000"/>
          </a:bodyPr>
          <a:lstStyle/>
          <a:p>
            <a:endParaRPr lang="ru-RU" dirty="0"/>
          </a:p>
        </p:txBody>
      </p:sp>
      <p:sp>
        <p:nvSpPr>
          <p:cNvPr id="3" name="Объект 2"/>
          <p:cNvSpPr>
            <a:spLocks noGrp="1"/>
          </p:cNvSpPr>
          <p:nvPr>
            <p:ph idx="1"/>
          </p:nvPr>
        </p:nvSpPr>
        <p:spPr>
          <a:xfrm>
            <a:off x="1143000" y="618836"/>
            <a:ext cx="9872871" cy="5477164"/>
          </a:xfrm>
        </p:spPr>
        <p:txBody>
          <a:bodyPr>
            <a:normAutofit fontScale="85000" lnSpcReduction="10000"/>
          </a:bodyPr>
          <a:lstStyle/>
          <a:p>
            <a:pPr marL="45720" indent="0" algn="just">
              <a:lnSpc>
                <a:spcPct val="107000"/>
              </a:lnSpc>
              <a:spcAft>
                <a:spcPts val="0"/>
              </a:spcAft>
              <a:buNone/>
            </a:pPr>
            <a:r>
              <a:rPr lang="ru-RU" sz="2400" dirty="0" smtClean="0">
                <a:latin typeface="Arial" panose="020B0604020202020204" pitchFamily="34" charset="0"/>
                <a:ea typeface="Times New Roman" panose="02020603050405020304" pitchFamily="18" charset="0"/>
                <a:cs typeface="Times New Roman" panose="02020603050405020304" pitchFamily="18" charset="0"/>
              </a:rPr>
              <a:t>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По  результатам  проверки госинспектор (руководитель проверки)  обязан произвести запись в журнале  учета  мероприятий  по  контролю,  который  должны  иметь  все  юридические  лица.  Проверяемый  вправе письменно  изложить  свое  мнение  о  выводах  по  результатам  проверки, которое  прилагается  к  акту  с отметкой "Особое мнение".  Действие проверяющих и принятое решение можно обжаловать вышестоящему  инспектору или непосредственно в суде.</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По </a:t>
            </a: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результатам   проверки   может   быть   дано  предписание  об  устранении выявленных  нарушений.   Для   контроля   за   устранением  выявленных нарушений   проводятся   повторные   проверки.   Если  при  повторной проверке нарушений не выявлено,  то выдается разрешение  на  реализацию (использование, транспортирование, хранение) продукции.</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 indent="0" algn="just">
              <a:lnSpc>
                <a:spcPct val="107000"/>
              </a:lnSpc>
              <a:spcAft>
                <a:spcPts val="0"/>
              </a:spcAft>
              <a:buNone/>
            </a:pPr>
            <a:r>
              <a:rPr lang="ru-RU" sz="2400"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Юридические и  физические  лица,  а  также  Федеральные   органы  исполнительной  власти,  виновные в нарушении обязательных требований  государственных стандартов,  обязательных  норм  федеральных  органов  исполнительной власти (СанПиН, СНиП), правил обязательной сертификации  несут гражданско-правовую, административную и уголовную ответственность.</a:t>
            </a:r>
            <a:endParaRPr lang="ru-RU"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743633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400" y="387927"/>
            <a:ext cx="9875520" cy="526473"/>
          </a:xfrm>
        </p:spPr>
        <p:txBody>
          <a:bodyPr>
            <a:normAutofit fontScale="90000"/>
          </a:bodyPr>
          <a:lstStyle/>
          <a:p>
            <a:r>
              <a:rPr lang="ru-RU" sz="3200" b="1" dirty="0" smtClean="0">
                <a:solidFill>
                  <a:schemeClr val="tx1"/>
                </a:solidFill>
                <a:latin typeface="Arial" panose="020B0604020202020204" pitchFamily="34" charset="0"/>
                <a:cs typeface="Arial" panose="020B0604020202020204" pitchFamily="34" charset="0"/>
              </a:rPr>
              <a:t>Формы и схемы подтверждения соответствия</a:t>
            </a:r>
            <a:endParaRPr lang="ru-RU" sz="3200" b="1" dirty="0">
              <a:solidFill>
                <a:schemeClr val="tx1"/>
              </a:solidFill>
              <a:latin typeface="Arial" panose="020B0604020202020204" pitchFamily="34" charset="0"/>
              <a:cs typeface="Arial" panose="020B0604020202020204" pitchFamily="34" charset="0"/>
            </a:endParaRP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9745" y="914400"/>
            <a:ext cx="10067175" cy="5458691"/>
          </a:xfrm>
        </p:spPr>
      </p:pic>
    </p:spTree>
    <p:extLst>
      <p:ext uri="{BB962C8B-B14F-4D97-AF65-F5344CB8AC3E}">
        <p14:creationId xmlns:p14="http://schemas.microsoft.com/office/powerpoint/2010/main" val="1032956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64008"/>
            <a:ext cx="9875520" cy="137160"/>
          </a:xfrm>
        </p:spPr>
        <p:txBody>
          <a:bodyPr>
            <a:normAutofit fontScale="90000"/>
          </a:bodyPr>
          <a:lstStyle/>
          <a:p>
            <a:endParaRPr lang="ru-RU" dirty="0"/>
          </a:p>
        </p:txBody>
      </p:sp>
      <p:sp>
        <p:nvSpPr>
          <p:cNvPr id="3" name="Объект 2"/>
          <p:cNvSpPr>
            <a:spLocks noGrp="1"/>
          </p:cNvSpPr>
          <p:nvPr>
            <p:ph idx="1"/>
          </p:nvPr>
        </p:nvSpPr>
        <p:spPr>
          <a:xfrm>
            <a:off x="591128" y="378691"/>
            <a:ext cx="10991272" cy="6142182"/>
          </a:xfrm>
        </p:spPr>
        <p:txBody>
          <a:bodyPr>
            <a:normAutofit fontScale="77500" lnSpcReduction="20000"/>
          </a:bodyPr>
          <a:lstStyle/>
          <a:p>
            <a:pPr marL="45720" indent="0" algn="just">
              <a:lnSpc>
                <a:spcPct val="110000"/>
              </a:lnSpc>
              <a:spcAft>
                <a:spcPts val="1110"/>
              </a:spcAft>
              <a:buNone/>
            </a:pPr>
            <a:r>
              <a:rPr lang="ru-RU" sz="23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Глава 2. Декларирование </a:t>
            </a:r>
            <a:r>
              <a:rPr lang="ru-RU" sz="2300" b="1"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соответствия</a:t>
            </a:r>
            <a:r>
              <a:rPr lang="ru-RU" sz="2300" b="1" dirty="0" smtClean="0">
                <a:solidFill>
                  <a:schemeClr val="tx1"/>
                </a:solidFill>
                <a:latin typeface="Arial" panose="020B0604020202020204" pitchFamily="34" charset="0"/>
                <a:ea typeface="Times New Roman" panose="02020603050405020304" pitchFamily="18" charset="0"/>
                <a:cs typeface="Times New Roman" panose="02020603050405020304" pitchFamily="18" charset="0"/>
              </a:rPr>
              <a:t>.</a:t>
            </a:r>
          </a:p>
          <a:p>
            <a:pPr marL="45720" indent="0" algn="just">
              <a:lnSpc>
                <a:spcPct val="110000"/>
              </a:lnSpc>
              <a:spcAft>
                <a:spcPts val="1110"/>
              </a:spcAft>
              <a:buNone/>
            </a:pPr>
            <a:r>
              <a:rPr lang="ru-RU" sz="2300" b="1"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3.2.1 Общие положения. </a:t>
            </a:r>
            <a:r>
              <a:rPr lang="ru-RU" sz="18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01 июля 2003г. В РФ вступил  в силу Закон РФ </a:t>
            </a:r>
            <a:r>
              <a:rPr lang="en-US" sz="18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a:t>
            </a:r>
            <a:r>
              <a:rPr lang="ru-RU" sz="18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О техническом регулировании</a:t>
            </a:r>
            <a:r>
              <a:rPr lang="en-US" sz="18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a:t>
            </a:r>
            <a:r>
              <a:rPr lang="ru-RU" sz="18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(184-ФЗ).                </a:t>
            </a:r>
          </a:p>
          <a:p>
            <a:pPr marL="45720" indent="0" algn="just">
              <a:lnSpc>
                <a:spcPct val="110000"/>
              </a:lnSpc>
              <a:spcAft>
                <a:spcPts val="1110"/>
              </a:spcAft>
              <a:buNone/>
            </a:pP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Принципы технического регулирования </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(ст.3 184-ФЗ):</a:t>
            </a:r>
          </a:p>
          <a:p>
            <a:pPr marL="388620" indent="-342900" algn="just">
              <a:lnSpc>
                <a:spcPct val="110000"/>
              </a:lnSpc>
              <a:spcAft>
                <a:spcPts val="1110"/>
              </a:spcAft>
              <a:buClr>
                <a:schemeClr val="tx1"/>
              </a:buClr>
              <a:buFont typeface="+mj-lt"/>
              <a:buAutoNum type="arabicPeriod"/>
            </a:pPr>
            <a:r>
              <a:rPr lang="ru-RU" sz="2300" b="1"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Независимость органов по аккредитации, органов по сертификации от изготовителей продавцов, исполнителей и приобретателей</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Этот принцип, общепринятый в мировой практике свидетельствует о том, что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ОС </a:t>
            </a:r>
            <a:r>
              <a:rPr lang="ru-RU" sz="2300" u="sng" dirty="0" err="1" smtClean="0">
                <a:solidFill>
                  <a:schemeClr val="tx1"/>
                </a:solidFill>
                <a:latin typeface="Arial" panose="020B0604020202020204" pitchFamily="34" charset="0"/>
                <a:ea typeface="Calibri" panose="020F0502020204030204" pitchFamily="34" charset="0"/>
                <a:cs typeface="Times New Roman" panose="02020603050405020304" pitchFamily="18" charset="0"/>
              </a:rPr>
              <a:t>д.б</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третьей стороной, т.е. признаваться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независимым</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от первой стороны (изготовитель, продавец, исполнитель) и второй стороны (приобретатель, заказчик).</a:t>
            </a:r>
          </a:p>
          <a:p>
            <a:pPr marL="388620" indent="-342900" algn="just">
              <a:lnSpc>
                <a:spcPct val="110000"/>
              </a:lnSpc>
              <a:spcAft>
                <a:spcPts val="1110"/>
              </a:spcAft>
              <a:buClr>
                <a:schemeClr val="tx1"/>
              </a:buClr>
              <a:buFont typeface="+mj-lt"/>
              <a:buAutoNum type="arabicPeriod"/>
            </a:pPr>
            <a:r>
              <a:rPr lang="ru-RU" sz="2300" b="1"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Единая система и правила аккредитации. </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Этот принцип говорит о том, что по крайней мере,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при обязательной сертификации </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ОС и ИЛ должны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иметь аккредитацию</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полученную в рамках единой (национальной) системы аккредитации.</a:t>
            </a:r>
          </a:p>
          <a:p>
            <a:pPr marL="388620" indent="-342900" algn="just">
              <a:lnSpc>
                <a:spcPct val="110000"/>
              </a:lnSpc>
              <a:spcAft>
                <a:spcPts val="1110"/>
              </a:spcAft>
              <a:buClr>
                <a:schemeClr val="tx1"/>
              </a:buClr>
              <a:buFont typeface="+mj-lt"/>
              <a:buAutoNum type="arabicPeriod"/>
            </a:pPr>
            <a:r>
              <a:rPr lang="ru-RU" sz="2300" b="1"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Единство правил и методов исследований (испытаний) и измерений при проведении процедур обязательной оценки соответствия. </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Этот принцип свидетельствует о том, что, по крайней мере,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обязательное подтверждение</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соответствия должно проводиться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с использованием единых методов</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применительно к одним объектам </a:t>
            </a:r>
            <a:r>
              <a:rPr lang="ru-RU" sz="2300" u="sng"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для обеспечения сопоставимости и воспроизводимости результатов</a:t>
            </a:r>
            <a:r>
              <a:rPr lang="ru-RU" sz="2300" dirty="0" smtClean="0">
                <a:solidFill>
                  <a:schemeClr val="tx1"/>
                </a:solidFill>
                <a:latin typeface="Arial" panose="020B0604020202020204" pitchFamily="34" charset="0"/>
                <a:ea typeface="Calibri" panose="020F0502020204030204" pitchFamily="34" charset="0"/>
                <a:cs typeface="Times New Roman" panose="02020603050405020304" pitchFamily="18" charset="0"/>
              </a:rPr>
              <a:t> исследований (испытаний) и измерений, а также для предотвращения разногласий по поводу обоснования проведенной оценки соответствия.</a:t>
            </a:r>
            <a:endParaRPr lang="ru-RU" sz="2300" dirty="0"/>
          </a:p>
        </p:txBody>
      </p:sp>
    </p:spTree>
    <p:extLst>
      <p:ext uri="{BB962C8B-B14F-4D97-AF65-F5344CB8AC3E}">
        <p14:creationId xmlns:p14="http://schemas.microsoft.com/office/powerpoint/2010/main" val="3162353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29309"/>
            <a:ext cx="9875520" cy="45719"/>
          </a:xfrm>
        </p:spPr>
        <p:txBody>
          <a:bodyPr>
            <a:normAutofit fontScale="90000"/>
          </a:bodyPr>
          <a:lstStyle/>
          <a:p>
            <a:endParaRPr lang="ru-RU" dirty="0"/>
          </a:p>
        </p:txBody>
      </p:sp>
      <p:sp>
        <p:nvSpPr>
          <p:cNvPr id="3" name="Объект 2"/>
          <p:cNvSpPr>
            <a:spLocks noGrp="1"/>
          </p:cNvSpPr>
          <p:nvPr>
            <p:ph idx="1"/>
          </p:nvPr>
        </p:nvSpPr>
        <p:spPr>
          <a:xfrm>
            <a:off x="397165" y="628074"/>
            <a:ext cx="11406908" cy="5708072"/>
          </a:xfrm>
        </p:spPr>
        <p:txBody>
          <a:bodyPr>
            <a:normAutofit/>
          </a:bodyPr>
          <a:lstStyle/>
          <a:p>
            <a:pPr marL="45720" indent="0">
              <a:buClr>
                <a:schemeClr val="tx1"/>
              </a:buClr>
              <a:buNone/>
            </a:pPr>
            <a:r>
              <a:rPr lang="ru-RU" sz="2000" b="1" dirty="0" smtClean="0">
                <a:solidFill>
                  <a:schemeClr val="tx1"/>
                </a:solidFill>
                <a:latin typeface="Arial" panose="020B0604020202020204" pitchFamily="34" charset="0"/>
                <a:cs typeface="Arial" panose="020B0604020202020204" pitchFamily="34" charset="0"/>
              </a:rPr>
              <a:t>4. </a:t>
            </a:r>
            <a:r>
              <a:rPr lang="ru-RU" sz="1800" b="1" dirty="0" smtClean="0">
                <a:solidFill>
                  <a:schemeClr val="tx1"/>
                </a:solidFill>
                <a:latin typeface="Arial" panose="020B0604020202020204" pitchFamily="34" charset="0"/>
                <a:cs typeface="Arial" panose="020B0604020202020204" pitchFamily="34" charset="0"/>
              </a:rPr>
              <a:t>Недопустимость  ограничения конкуренции при осуществлении аккредитации и сертификации. </a:t>
            </a:r>
            <a:r>
              <a:rPr lang="ru-RU" sz="1800" dirty="0" smtClean="0">
                <a:solidFill>
                  <a:schemeClr val="tx1"/>
                </a:solidFill>
                <a:latin typeface="Arial" panose="020B0604020202020204" pitchFamily="34" charset="0"/>
                <a:cs typeface="Arial" panose="020B0604020202020204" pitchFamily="34" charset="0"/>
              </a:rPr>
              <a:t>Этот принцип можно трактовать как </a:t>
            </a:r>
            <a:r>
              <a:rPr lang="ru-RU" sz="1800" u="sng" dirty="0" smtClean="0">
                <a:solidFill>
                  <a:schemeClr val="tx1"/>
                </a:solidFill>
                <a:latin typeface="Arial" panose="020B0604020202020204" pitchFamily="34" charset="0"/>
                <a:cs typeface="Arial" panose="020B0604020202020204" pitchFamily="34" charset="0"/>
              </a:rPr>
              <a:t>равенство возможностей</a:t>
            </a:r>
            <a:r>
              <a:rPr lang="ru-RU" sz="1800" dirty="0" smtClean="0">
                <a:solidFill>
                  <a:schemeClr val="tx1"/>
                </a:solidFill>
                <a:latin typeface="Arial" panose="020B0604020202020204" pitchFamily="34" charset="0"/>
                <a:cs typeface="Arial" panose="020B0604020202020204" pitchFamily="34" charset="0"/>
              </a:rPr>
              <a:t> различных органов по сертификации и аккредитации </a:t>
            </a:r>
            <a:r>
              <a:rPr lang="ru-RU" sz="1800" u="sng" dirty="0" smtClean="0">
                <a:solidFill>
                  <a:schemeClr val="tx1"/>
                </a:solidFill>
                <a:latin typeface="Arial" panose="020B0604020202020204" pitchFamily="34" charset="0"/>
                <a:cs typeface="Arial" panose="020B0604020202020204" pitchFamily="34" charset="0"/>
              </a:rPr>
              <a:t>и недопущения дискриминации</a:t>
            </a:r>
            <a:r>
              <a:rPr lang="ru-RU" sz="1800" dirty="0" smtClean="0">
                <a:solidFill>
                  <a:schemeClr val="tx1"/>
                </a:solidFill>
                <a:latin typeface="Arial" panose="020B0604020202020204" pitchFamily="34" charset="0"/>
                <a:cs typeface="Arial" panose="020B0604020202020204" pitchFamily="34" charset="0"/>
              </a:rPr>
              <a:t> отдельных органов. Что касается конкуренции в изначальном смысле этого понятия, то при обязательном подтверждении соответствия  такой принцип за рубежом признается вредным. Действительно провозглашение конкуренции в сфере оценки соответствия может привести к снижению объективности оценок.</a:t>
            </a:r>
          </a:p>
          <a:p>
            <a:pPr marL="45720" indent="0">
              <a:buClr>
                <a:schemeClr val="tx1"/>
              </a:buClr>
              <a:buNone/>
            </a:pPr>
            <a:r>
              <a:rPr lang="ru-RU" sz="1800" b="1" dirty="0" smtClean="0">
                <a:solidFill>
                  <a:schemeClr val="tx1"/>
                </a:solidFill>
                <a:latin typeface="Arial" panose="020B0604020202020204" pitchFamily="34" charset="0"/>
                <a:cs typeface="Arial" panose="020B0604020202020204" pitchFamily="34" charset="0"/>
              </a:rPr>
              <a:t>5. Недопустимость  совмещения полномочий  органа государственного контроля (надзора) и органа по сертификации. </a:t>
            </a:r>
            <a:r>
              <a:rPr lang="ru-RU" sz="1800" dirty="0" smtClean="0">
                <a:solidFill>
                  <a:schemeClr val="tx1"/>
                </a:solidFill>
                <a:latin typeface="Arial" panose="020B0604020202020204" pitchFamily="34" charset="0"/>
                <a:cs typeface="Arial" panose="020B0604020202020204" pitchFamily="34" charset="0"/>
              </a:rPr>
              <a:t>Данный принцип является важным и уже реализуется в РФ и за рубежом как </a:t>
            </a:r>
            <a:r>
              <a:rPr lang="ru-RU" sz="1800" u="sng" dirty="0" smtClean="0">
                <a:solidFill>
                  <a:schemeClr val="tx1"/>
                </a:solidFill>
                <a:latin typeface="Arial" panose="020B0604020202020204" pitchFamily="34" charset="0"/>
                <a:cs typeface="Arial" panose="020B0604020202020204" pitchFamily="34" charset="0"/>
              </a:rPr>
              <a:t>противодействие оказанию давления на заявителя</a:t>
            </a:r>
            <a:r>
              <a:rPr lang="ru-RU" sz="1800" dirty="0" smtClean="0">
                <a:solidFill>
                  <a:schemeClr val="tx1"/>
                </a:solidFill>
                <a:latin typeface="Arial" panose="020B0604020202020204" pitchFamily="34" charset="0"/>
                <a:cs typeface="Arial" panose="020B0604020202020204" pitchFamily="34" charset="0"/>
              </a:rPr>
              <a:t>, используя полномочия органа контроля (надзора).</a:t>
            </a:r>
          </a:p>
          <a:p>
            <a:pPr marL="45720" indent="0">
              <a:buClr>
                <a:schemeClr val="tx1"/>
              </a:buClr>
              <a:buNone/>
            </a:pPr>
            <a:r>
              <a:rPr lang="ru-RU" sz="1800" b="1" dirty="0" smtClean="0">
                <a:solidFill>
                  <a:schemeClr val="tx1"/>
                </a:solidFill>
                <a:latin typeface="Arial" panose="020B0604020202020204" pitchFamily="34" charset="0"/>
                <a:cs typeface="Arial" panose="020B0604020202020204" pitchFamily="34" charset="0"/>
              </a:rPr>
              <a:t>6. Недопустимость совмещения одним органом полномочий на аккредитацию и сертификацию. </a:t>
            </a:r>
            <a:r>
              <a:rPr lang="ru-RU" sz="1800" dirty="0" smtClean="0">
                <a:solidFill>
                  <a:schemeClr val="tx1"/>
                </a:solidFill>
                <a:latin typeface="Arial" panose="020B0604020202020204" pitchFamily="34" charset="0"/>
                <a:cs typeface="Arial" panose="020B0604020202020204" pitchFamily="34" charset="0"/>
              </a:rPr>
              <a:t>Этот принцип также общепризнанный, так как подобное </a:t>
            </a:r>
            <a:r>
              <a:rPr lang="ru-RU" sz="1800" u="sng" dirty="0" smtClean="0">
                <a:solidFill>
                  <a:schemeClr val="tx1"/>
                </a:solidFill>
                <a:latin typeface="Arial" panose="020B0604020202020204" pitchFamily="34" charset="0"/>
                <a:cs typeface="Arial" panose="020B0604020202020204" pitchFamily="34" charset="0"/>
              </a:rPr>
              <a:t>совмещение нарушает принцип третьей стороны,</a:t>
            </a:r>
            <a:r>
              <a:rPr lang="ru-RU" sz="1800" dirty="0" smtClean="0">
                <a:solidFill>
                  <a:schemeClr val="tx1"/>
                </a:solidFill>
                <a:latin typeface="Arial" panose="020B0604020202020204" pitchFamily="34" charset="0"/>
                <a:cs typeface="Arial" panose="020B0604020202020204" pitchFamily="34" charset="0"/>
              </a:rPr>
              <a:t> которому должны следовать органы по сертификации и органы по аккредитации.</a:t>
            </a:r>
          </a:p>
          <a:p>
            <a:pPr marL="45720" indent="0">
              <a:buClr>
                <a:schemeClr val="tx1"/>
              </a:buClr>
              <a:buNone/>
            </a:pPr>
            <a:endParaRPr lang="ru-RU" sz="1800" dirty="0" smtClean="0">
              <a:solidFill>
                <a:schemeClr val="tx1"/>
              </a:solidFill>
              <a:latin typeface="Arial" panose="020B0604020202020204" pitchFamily="34" charset="0"/>
              <a:cs typeface="Arial" panose="020B0604020202020204" pitchFamily="34" charset="0"/>
            </a:endParaRPr>
          </a:p>
          <a:p>
            <a:pPr marL="45720" indent="0">
              <a:buClr>
                <a:schemeClr val="tx1"/>
              </a:buClr>
              <a:buNone/>
            </a:pPr>
            <a:r>
              <a:rPr lang="ru-RU" sz="1800" b="1" dirty="0" smtClean="0">
                <a:solidFill>
                  <a:schemeClr val="tx1"/>
                </a:solidFill>
                <a:latin typeface="Arial" panose="020B0604020202020204" pitchFamily="34" charset="0"/>
                <a:cs typeface="Arial" panose="020B0604020202020204" pitchFamily="34" charset="0"/>
              </a:rPr>
              <a:t>Техническое регулирование</a:t>
            </a:r>
            <a:r>
              <a:rPr lang="en-US" sz="1800" b="1" dirty="0" smtClean="0">
                <a:solidFill>
                  <a:schemeClr val="tx1"/>
                </a:solidFill>
                <a:latin typeface="Arial" panose="020B0604020202020204" pitchFamily="34" charset="0"/>
                <a:cs typeface="Arial" panose="020B0604020202020204" pitchFamily="34" charset="0"/>
              </a:rPr>
              <a:t> </a:t>
            </a:r>
            <a:r>
              <a:rPr lang="ru-RU" sz="1800" b="1" dirty="0" smtClean="0">
                <a:solidFill>
                  <a:schemeClr val="tx1"/>
                </a:solidFill>
                <a:latin typeface="Arial" panose="020B0604020202020204" pitchFamily="34" charset="0"/>
                <a:cs typeface="Arial" panose="020B0604020202020204" pitchFamily="34" charset="0"/>
              </a:rPr>
              <a:t>состоит из 2-х крупных блоков:</a:t>
            </a:r>
          </a:p>
          <a:p>
            <a:pPr marL="45720" indent="0">
              <a:buClr>
                <a:schemeClr val="tx1"/>
              </a:buClr>
              <a:buNone/>
            </a:pPr>
            <a:r>
              <a:rPr lang="ru-RU" sz="1700" dirty="0" smtClean="0">
                <a:solidFill>
                  <a:schemeClr val="tx1"/>
                </a:solidFill>
                <a:latin typeface="Arial" panose="020B0604020202020204" pitchFamily="34" charset="0"/>
                <a:cs typeface="Arial" panose="020B0604020202020204" pitchFamily="34" charset="0"/>
              </a:rPr>
              <a:t>1-ый блок включает: обязательные нормы – технические регламенты и добровольные нормы – стандарты. </a:t>
            </a:r>
          </a:p>
          <a:p>
            <a:pPr marL="45720" indent="0">
              <a:buClr>
                <a:schemeClr val="tx1"/>
              </a:buClr>
              <a:buNone/>
            </a:pPr>
            <a:r>
              <a:rPr lang="ru-RU" sz="1700" dirty="0" smtClean="0">
                <a:solidFill>
                  <a:schemeClr val="tx1"/>
                </a:solidFill>
                <a:latin typeface="Arial" panose="020B0604020202020204" pitchFamily="34" charset="0"/>
                <a:cs typeface="Arial" panose="020B0604020202020204" pitchFamily="34" charset="0"/>
              </a:rPr>
              <a:t>2-ой блок – оценка соответствия, механизм, позволяющий контролировать соблюдение не только обязательных, но в том числе и добровольных норм с целью повышения конкурентоспособности и качества продукции.</a:t>
            </a:r>
            <a:endParaRPr lang="ru-RU"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008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0"/>
            <a:ext cx="9875520" cy="45719"/>
          </a:xfrm>
        </p:spPr>
        <p:txBody>
          <a:bodyPr>
            <a:normAutofit fontScale="90000"/>
          </a:bodyPr>
          <a:lstStyle/>
          <a:p>
            <a:endParaRPr lang="ru-RU" dirty="0"/>
          </a:p>
        </p:txBody>
      </p:sp>
      <p:sp>
        <p:nvSpPr>
          <p:cNvPr id="3" name="Объект 2"/>
          <p:cNvSpPr>
            <a:spLocks noGrp="1"/>
          </p:cNvSpPr>
          <p:nvPr>
            <p:ph idx="1"/>
          </p:nvPr>
        </p:nvSpPr>
        <p:spPr>
          <a:xfrm>
            <a:off x="517235" y="471055"/>
            <a:ext cx="11203709" cy="5809672"/>
          </a:xfrm>
        </p:spPr>
        <p:txBody>
          <a:bodyPr>
            <a:normAutofit/>
          </a:bodyPr>
          <a:lstStyle/>
          <a:p>
            <a:pPr marL="45720" indent="0">
              <a:buNone/>
            </a:pPr>
            <a:r>
              <a:rPr lang="ru-RU" sz="1800" dirty="0" smtClean="0">
                <a:solidFill>
                  <a:schemeClr val="tx1"/>
                </a:solidFill>
                <a:latin typeface="Arial" panose="020B0604020202020204" pitchFamily="34" charset="0"/>
                <a:cs typeface="Arial" panose="020B0604020202020204" pitchFamily="34" charset="0"/>
              </a:rPr>
              <a:t>Состав мер регулирования: </a:t>
            </a:r>
          </a:p>
          <a:p>
            <a:pPr marL="45720" indent="0">
              <a:buNone/>
            </a:pPr>
            <a:r>
              <a:rPr lang="ru-RU" sz="1800" dirty="0" smtClean="0">
                <a:solidFill>
                  <a:schemeClr val="tx1"/>
                </a:solidFill>
                <a:latin typeface="Arial" panose="020B0604020202020204" pitchFamily="34" charset="0"/>
                <a:cs typeface="Arial" panose="020B0604020202020204" pitchFamily="34" charset="0"/>
              </a:rPr>
              <a:t>1-я группа – меры, основанные на законодательстве об ответственности за качество и безопасность поставляемой продукции. Это законодательство формируется на базе Закона о защите прав потребителей. Первая группа определяет, насколько жесткими будут меры регулирования, принимаемые правительством по отношению к изготовителям. Поэтому она является базовой для всего механизма регулирования и носит предупредительный характер. Основным принципом законодательства должна быть неотвратимость ответственности изготовителя, а также организации в цепи </a:t>
            </a:r>
            <a:r>
              <a:rPr lang="en-US" sz="1800" dirty="0" smtClean="0">
                <a:solidFill>
                  <a:schemeClr val="tx1"/>
                </a:solidFill>
                <a:latin typeface="Arial" panose="020B0604020202020204" pitchFamily="34" charset="0"/>
                <a:cs typeface="Arial" panose="020B0604020202020204" pitchFamily="34" charset="0"/>
              </a:rPr>
              <a:t>“</a:t>
            </a:r>
            <a:r>
              <a:rPr lang="ru-RU" sz="1800" dirty="0" smtClean="0">
                <a:solidFill>
                  <a:schemeClr val="tx1"/>
                </a:solidFill>
                <a:latin typeface="Arial" panose="020B0604020202020204" pitchFamily="34" charset="0"/>
                <a:cs typeface="Arial" panose="020B0604020202020204" pitchFamily="34" charset="0"/>
              </a:rPr>
              <a:t>изготовитель - продавец - потребитель</a:t>
            </a:r>
            <a:r>
              <a:rPr lang="en-US" sz="1800" dirty="0" smtClean="0">
                <a:solidFill>
                  <a:schemeClr val="tx1"/>
                </a:solidFill>
                <a:latin typeface="Arial" panose="020B0604020202020204" pitchFamily="34" charset="0"/>
                <a:cs typeface="Arial" panose="020B0604020202020204" pitchFamily="34" charset="0"/>
              </a:rPr>
              <a:t>”</a:t>
            </a:r>
            <a:r>
              <a:rPr lang="ru-RU" sz="1800" dirty="0" smtClean="0">
                <a:solidFill>
                  <a:schemeClr val="tx1"/>
                </a:solidFill>
                <a:latin typeface="Arial" panose="020B0604020202020204" pitchFamily="34" charset="0"/>
                <a:cs typeface="Arial" panose="020B0604020202020204" pitchFamily="34" charset="0"/>
              </a:rPr>
              <a:t>, по вине которой к потребителю поступила недоброкачественная продукция или произошло искажение информации о её фактических характеристиках. Бремя доказательства доброкачественности реализуемой продукции лежит</a:t>
            </a:r>
            <a:r>
              <a:rPr lang="en-US" sz="1800" dirty="0" smtClean="0">
                <a:solidFill>
                  <a:schemeClr val="tx1"/>
                </a:solidFill>
                <a:latin typeface="Arial" panose="020B0604020202020204" pitchFamily="34" charset="0"/>
                <a:cs typeface="Arial" panose="020B0604020202020204" pitchFamily="34" charset="0"/>
              </a:rPr>
              <a:t> </a:t>
            </a:r>
            <a:r>
              <a:rPr lang="ru-RU" sz="1800" dirty="0" smtClean="0">
                <a:solidFill>
                  <a:schemeClr val="tx1"/>
                </a:solidFill>
                <a:latin typeface="Arial" panose="020B0604020202020204" pitchFamily="34" charset="0"/>
                <a:cs typeface="Arial" panose="020B0604020202020204" pitchFamily="34" charset="0"/>
              </a:rPr>
              <a:t>на изготовителе. Потребитель должен доказывать только наличие дефекта, величину ущерба и связь между дефектом и ущербом.</a:t>
            </a:r>
          </a:p>
          <a:p>
            <a:pPr marL="45720" indent="0">
              <a:buNone/>
            </a:pPr>
            <a:r>
              <a:rPr lang="ru-RU" sz="1800" dirty="0" smtClean="0">
                <a:solidFill>
                  <a:schemeClr val="tx1"/>
                </a:solidFill>
                <a:latin typeface="Arial" panose="020B0604020202020204" pitchFamily="34" charset="0"/>
                <a:cs typeface="Arial" panose="020B0604020202020204" pitchFamily="34" charset="0"/>
              </a:rPr>
              <a:t>2-я группа – техническое регулирование, осуществляемое государством для достижения поставленных целей в области безопасности продукции. Как правило, необходимость такого регулирования существенна для продукции с высокой степенью риска для потребителей. К основным мерам второй группы относятся технические регламенты и оценка соответствия. Наиболее применяемыми её формами являются подтверждение соответствия, </a:t>
            </a:r>
            <a:r>
              <a:rPr lang="ru-RU" sz="1800" dirty="0" err="1" smtClean="0">
                <a:solidFill>
                  <a:schemeClr val="tx1"/>
                </a:solidFill>
                <a:latin typeface="Arial" panose="020B0604020202020204" pitchFamily="34" charset="0"/>
                <a:cs typeface="Arial" panose="020B0604020202020204" pitchFamily="34" charset="0"/>
              </a:rPr>
              <a:t>ГКиН</a:t>
            </a:r>
            <a:r>
              <a:rPr lang="ru-RU" sz="1800" dirty="0" smtClean="0">
                <a:solidFill>
                  <a:schemeClr val="tx1"/>
                </a:solidFill>
                <a:latin typeface="Arial" panose="020B0604020202020204" pitchFamily="34" charset="0"/>
                <a:cs typeface="Arial" panose="020B0604020202020204" pitchFamily="34" charset="0"/>
              </a:rPr>
              <a:t>, аккредитация.</a:t>
            </a:r>
          </a:p>
          <a:p>
            <a:pPr marL="45720" indent="0">
              <a:buNone/>
            </a:pPr>
            <a:r>
              <a:rPr lang="ru-RU" sz="1800" dirty="0" smtClean="0">
                <a:solidFill>
                  <a:schemeClr val="tx1"/>
                </a:solidFill>
                <a:latin typeface="Arial" panose="020B0604020202020204" pitchFamily="34" charset="0"/>
                <a:cs typeface="Arial" panose="020B0604020202020204" pitchFamily="34" charset="0"/>
              </a:rPr>
              <a:t>3-я группа – меры, предусматривающие использование добровольных стандартов и добровольной сертификации, внедрение системы качества, обучение и информирование  потребителей, страхование ответственности за ущерб. Они имеют более широкое назначение, чем обеспечение безопасности и качества продукции.</a:t>
            </a:r>
            <a:endParaRPr lang="ru-RU"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468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45718"/>
            <a:ext cx="9875520" cy="45719"/>
          </a:xfrm>
        </p:spPr>
        <p:txBody>
          <a:bodyPr>
            <a:normAutofit fontScale="90000"/>
          </a:bodyPr>
          <a:lstStyle/>
          <a:p>
            <a:endParaRPr lang="ru-RU" dirty="0"/>
          </a:p>
        </p:txBody>
      </p:sp>
      <p:sp>
        <p:nvSpPr>
          <p:cNvPr id="3" name="Объект 2"/>
          <p:cNvSpPr>
            <a:spLocks noGrp="1"/>
          </p:cNvSpPr>
          <p:nvPr>
            <p:ph idx="1"/>
          </p:nvPr>
        </p:nvSpPr>
        <p:spPr>
          <a:xfrm>
            <a:off x="535710" y="406399"/>
            <a:ext cx="11148290" cy="6068292"/>
          </a:xfrm>
        </p:spPr>
        <p:txBody>
          <a:bodyPr>
            <a:normAutofit/>
          </a:bodyPr>
          <a:lstStyle/>
          <a:p>
            <a:pPr marL="45720" indent="0">
              <a:buNone/>
            </a:pPr>
            <a:r>
              <a:rPr lang="ru-RU" b="1" dirty="0" smtClean="0">
                <a:solidFill>
                  <a:schemeClr val="tx1"/>
                </a:solidFill>
                <a:latin typeface="Arial" panose="020B0604020202020204" pitchFamily="34" charset="0"/>
                <a:cs typeface="Arial" panose="020B0604020202020204" pitchFamily="34" charset="0"/>
              </a:rPr>
              <a:t>3.2.2 Формы оценки соответствия.</a:t>
            </a:r>
          </a:p>
          <a:p>
            <a:pPr marL="45720" indent="0">
              <a:buNone/>
            </a:pPr>
            <a:r>
              <a:rPr lang="ru-RU" b="1" dirty="0" smtClean="0">
                <a:solidFill>
                  <a:schemeClr val="tx1"/>
                </a:solidFill>
                <a:latin typeface="Arial" panose="020B0604020202020204" pitchFamily="34" charset="0"/>
                <a:cs typeface="Arial" panose="020B0604020202020204" pitchFamily="34" charset="0"/>
              </a:rPr>
              <a:t>Оценка соответствия – </a:t>
            </a:r>
            <a:r>
              <a:rPr lang="ru-RU" sz="1800" dirty="0" smtClean="0">
                <a:solidFill>
                  <a:schemeClr val="tx1"/>
                </a:solidFill>
                <a:latin typeface="Arial" panose="020B0604020202020204" pitchFamily="34" charset="0"/>
                <a:cs typeface="Arial" panose="020B0604020202020204" pitchFamily="34" charset="0"/>
              </a:rPr>
              <a:t>это прямое или косвенное определение соблюдения требований, предъявляемых к объекту технического регулирования. Оценку соответствия продукции, процессов, работ и услуг проводят на соответствие требованиям технических регламентов, положениям стандартов и условиям договоров.</a:t>
            </a:r>
          </a:p>
          <a:p>
            <a:pPr marL="45720" indent="0">
              <a:buNone/>
            </a:pPr>
            <a:r>
              <a:rPr lang="ru-RU" sz="1800" dirty="0" smtClean="0">
                <a:solidFill>
                  <a:schemeClr val="tx1"/>
                </a:solidFill>
                <a:latin typeface="Arial" panose="020B0604020202020204" pitchFamily="34" charset="0"/>
                <a:cs typeface="Arial" panose="020B0604020202020204" pitchFamily="34" charset="0"/>
              </a:rPr>
              <a:t>Оценка соответствия описывается как последовательность выполнения трех функций:</a:t>
            </a:r>
          </a:p>
          <a:p>
            <a:pPr>
              <a:buClr>
                <a:schemeClr val="tx1"/>
              </a:buClr>
              <a:buFont typeface="Wingdings" panose="05000000000000000000" pitchFamily="2" charset="2"/>
              <a:buChar char="q"/>
            </a:pPr>
            <a:r>
              <a:rPr lang="ru-RU" sz="1800" dirty="0" smtClean="0">
                <a:solidFill>
                  <a:schemeClr val="tx1"/>
                </a:solidFill>
                <a:latin typeface="Arial" panose="020B0604020202020204" pitchFamily="34" charset="0"/>
                <a:cs typeface="Arial" panose="020B0604020202020204" pitchFamily="34" charset="0"/>
              </a:rPr>
              <a:t> </a:t>
            </a:r>
            <a:r>
              <a:rPr lang="ru-RU" sz="1800" b="1" dirty="0" smtClean="0">
                <a:solidFill>
                  <a:schemeClr val="tx1"/>
                </a:solidFill>
                <a:latin typeface="Arial" panose="020B0604020202020204" pitchFamily="34" charset="0"/>
                <a:cs typeface="Arial" panose="020B0604020202020204" pitchFamily="34" charset="0"/>
              </a:rPr>
              <a:t>Выбор</a:t>
            </a:r>
            <a:r>
              <a:rPr lang="ru-RU" sz="1800" dirty="0" smtClean="0">
                <a:solidFill>
                  <a:schemeClr val="tx1"/>
                </a:solidFill>
                <a:latin typeface="Arial" panose="020B0604020202020204" pitchFamily="34" charset="0"/>
                <a:cs typeface="Arial" panose="020B0604020202020204" pitchFamily="34" charset="0"/>
              </a:rPr>
              <a:t> (точнее </a:t>
            </a:r>
            <a:r>
              <a:rPr lang="ru-RU" sz="1800" b="1" dirty="0" smtClean="0">
                <a:solidFill>
                  <a:schemeClr val="tx1"/>
                </a:solidFill>
                <a:latin typeface="Arial" panose="020B0604020202020204" pitchFamily="34" charset="0"/>
                <a:cs typeface="Arial" panose="020B0604020202020204" pitchFamily="34" charset="0"/>
              </a:rPr>
              <a:t>отбор</a:t>
            </a:r>
            <a:r>
              <a:rPr lang="ru-RU" sz="1800" dirty="0" smtClean="0">
                <a:solidFill>
                  <a:schemeClr val="tx1"/>
                </a:solidFill>
                <a:latin typeface="Arial" panose="020B0604020202020204" pitchFamily="34" charset="0"/>
                <a:cs typeface="Arial" panose="020B0604020202020204" pitchFamily="34" charset="0"/>
              </a:rPr>
              <a:t>) включает планирование и подготовку действий для сбора или предоставления всей информации и входную информацию, необходимую для перехода к следующей функции. </a:t>
            </a:r>
          </a:p>
          <a:p>
            <a:pPr marL="45720" indent="0">
              <a:buClr>
                <a:schemeClr val="tx1"/>
              </a:buClr>
              <a:buNone/>
            </a:pPr>
            <a:r>
              <a:rPr lang="ru-RU" sz="1800" dirty="0" smtClean="0">
                <a:solidFill>
                  <a:schemeClr val="tx1"/>
                </a:solidFill>
                <a:latin typeface="Arial" panose="020B0604020202020204" pitchFamily="34" charset="0"/>
                <a:cs typeface="Arial" panose="020B0604020202020204" pitchFamily="34" charset="0"/>
              </a:rPr>
              <a:t>Функция выбора является исходной в оценке соответствия и потому имеет чрезвычайно важное значение. Ошибка в выборе даже при тщательном выполнении  других функций может привести к ошибке результатов оценки соответствия в целом.</a:t>
            </a:r>
          </a:p>
          <a:p>
            <a:pPr>
              <a:buClr>
                <a:schemeClr val="tx1"/>
              </a:buClr>
              <a:buFont typeface="Wingdings" panose="05000000000000000000" pitchFamily="2" charset="2"/>
              <a:buChar char="q"/>
            </a:pPr>
            <a:r>
              <a:rPr lang="ru-RU" sz="1800" dirty="0" smtClean="0">
                <a:solidFill>
                  <a:schemeClr val="tx1"/>
                </a:solidFill>
                <a:latin typeface="Arial" panose="020B0604020202020204" pitchFamily="34" charset="0"/>
                <a:cs typeface="Arial" panose="020B0604020202020204" pitchFamily="34" charset="0"/>
              </a:rPr>
              <a:t> </a:t>
            </a:r>
            <a:r>
              <a:rPr lang="ru-RU" sz="1800" b="1" dirty="0" smtClean="0">
                <a:solidFill>
                  <a:schemeClr val="tx1"/>
                </a:solidFill>
                <a:latin typeface="Arial" panose="020B0604020202020204" pitchFamily="34" charset="0"/>
                <a:cs typeface="Arial" panose="020B0604020202020204" pitchFamily="34" charset="0"/>
              </a:rPr>
              <a:t>Определение</a:t>
            </a:r>
            <a:r>
              <a:rPr lang="ru-RU" sz="1800" dirty="0" smtClean="0">
                <a:solidFill>
                  <a:schemeClr val="tx1"/>
                </a:solidFill>
                <a:latin typeface="Arial" panose="020B0604020202020204" pitchFamily="34" charset="0"/>
                <a:cs typeface="Arial" panose="020B0604020202020204" pitchFamily="34" charset="0"/>
              </a:rPr>
              <a:t> предпринимается с целью раскрытия полной информации о выполнении заданных требований объектом оценки соответствия или его образцом. Основные виды действий по определению: проведение испытаний, контроль, аудит, экспертная оценка.</a:t>
            </a:r>
          </a:p>
          <a:p>
            <a:pPr>
              <a:buClr>
                <a:schemeClr val="tx1"/>
              </a:buClr>
              <a:buFont typeface="Wingdings" panose="05000000000000000000" pitchFamily="2" charset="2"/>
              <a:buChar char="q"/>
            </a:pPr>
            <a:r>
              <a:rPr lang="ru-RU" sz="1800" dirty="0" smtClean="0">
                <a:solidFill>
                  <a:schemeClr val="tx1"/>
                </a:solidFill>
                <a:latin typeface="Arial" panose="020B0604020202020204" pitchFamily="34" charset="0"/>
                <a:cs typeface="Arial" panose="020B0604020202020204" pitchFamily="34" charset="0"/>
              </a:rPr>
              <a:t> </a:t>
            </a:r>
            <a:r>
              <a:rPr lang="ru-RU" sz="1800" b="1" dirty="0" smtClean="0">
                <a:solidFill>
                  <a:schemeClr val="tx1"/>
                </a:solidFill>
                <a:latin typeface="Arial" panose="020B0604020202020204" pitchFamily="34" charset="0"/>
                <a:cs typeface="Arial" panose="020B0604020202020204" pitchFamily="34" charset="0"/>
              </a:rPr>
              <a:t>Проверка и подтверждение соответствия </a:t>
            </a:r>
            <a:r>
              <a:rPr lang="ru-RU" sz="1800" dirty="0" smtClean="0">
                <a:solidFill>
                  <a:schemeClr val="tx1"/>
                </a:solidFill>
                <a:latin typeface="Arial" panose="020B0604020202020204" pitchFamily="34" charset="0"/>
                <a:cs typeface="Arial" panose="020B0604020202020204" pitchFamily="34" charset="0"/>
              </a:rPr>
              <a:t>завершающие стадии перед принятием важного решения о том, в полном ли объеме было доказано выполнение заданных требований объектом оценки соответствия. Если </a:t>
            </a:r>
            <a:r>
              <a:rPr lang="en-US" sz="1800" dirty="0" smtClean="0">
                <a:solidFill>
                  <a:schemeClr val="tx1"/>
                </a:solidFill>
                <a:latin typeface="Arial" panose="020B0604020202020204" pitchFamily="34" charset="0"/>
                <a:cs typeface="Arial" panose="020B0604020202020204" pitchFamily="34" charset="0"/>
              </a:rPr>
              <a:t>“</a:t>
            </a:r>
            <a:r>
              <a:rPr lang="ru-RU" sz="1800" dirty="0" smtClean="0">
                <a:solidFill>
                  <a:schemeClr val="tx1"/>
                </a:solidFill>
                <a:latin typeface="Arial" panose="020B0604020202020204" pitchFamily="34" charset="0"/>
                <a:cs typeface="Arial" panose="020B0604020202020204" pitchFamily="34" charset="0"/>
              </a:rPr>
              <a:t>да</a:t>
            </a:r>
            <a:r>
              <a:rPr lang="en-US" sz="1800" dirty="0" smtClean="0">
                <a:solidFill>
                  <a:schemeClr val="tx1"/>
                </a:solidFill>
                <a:latin typeface="Arial" panose="020B0604020202020204" pitchFamily="34" charset="0"/>
                <a:cs typeface="Arial" panose="020B0604020202020204" pitchFamily="34" charset="0"/>
              </a:rPr>
              <a:t>”</a:t>
            </a:r>
            <a:r>
              <a:rPr lang="ru-RU" sz="1800" dirty="0" smtClean="0">
                <a:solidFill>
                  <a:schemeClr val="tx1"/>
                </a:solidFill>
                <a:latin typeface="Arial" panose="020B0604020202020204" pitchFamily="34" charset="0"/>
                <a:cs typeface="Arial" panose="020B0604020202020204" pitchFamily="34" charset="0"/>
              </a:rPr>
              <a:t>, то результатом подтверждения соответствия является</a:t>
            </a:r>
            <a:r>
              <a:rPr lang="en-US" sz="1800" dirty="0" smtClean="0">
                <a:solidFill>
                  <a:schemeClr val="tx1"/>
                </a:solidFill>
                <a:latin typeface="Arial" panose="020B0604020202020204" pitchFamily="34" charset="0"/>
                <a:cs typeface="Arial" panose="020B0604020202020204" pitchFamily="34" charset="0"/>
              </a:rPr>
              <a:t> “</a:t>
            </a:r>
            <a:r>
              <a:rPr lang="ru-RU" sz="1800" dirty="0" smtClean="0">
                <a:solidFill>
                  <a:schemeClr val="tx1"/>
                </a:solidFill>
                <a:latin typeface="Arial" panose="020B0604020202020204" pitchFamily="34" charset="0"/>
                <a:cs typeface="Arial" panose="020B0604020202020204" pitchFamily="34" charset="0"/>
              </a:rPr>
              <a:t>заявление</a:t>
            </a:r>
            <a:r>
              <a:rPr lang="en-US" sz="1800" dirty="0" smtClean="0">
                <a:solidFill>
                  <a:schemeClr val="tx1"/>
                </a:solidFill>
                <a:latin typeface="Arial" panose="020B0604020202020204" pitchFamily="34" charset="0"/>
                <a:cs typeface="Arial" panose="020B0604020202020204" pitchFamily="34" charset="0"/>
              </a:rPr>
              <a:t>”</a:t>
            </a:r>
            <a:r>
              <a:rPr lang="ru-RU" sz="1800" dirty="0" smtClean="0">
                <a:solidFill>
                  <a:schemeClr val="tx1"/>
                </a:solidFill>
                <a:latin typeface="Arial" panose="020B0604020202020204" pitchFamily="34" charset="0"/>
                <a:cs typeface="Arial" panose="020B0604020202020204" pitchFamily="34" charset="0"/>
              </a:rPr>
              <a:t>, которое наиболее быстро доводится до всех потенциальных пользователей.</a:t>
            </a:r>
            <a:endParaRPr lang="ru-R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866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flipV="1">
            <a:off x="1143000" y="64656"/>
            <a:ext cx="9875520" cy="55418"/>
          </a:xfrm>
        </p:spPr>
        <p:txBody>
          <a:bodyPr>
            <a:normAutofit fontScale="90000"/>
          </a:bodyPr>
          <a:lstStyle/>
          <a:p>
            <a:endParaRPr lang="ru-RU" dirty="0"/>
          </a:p>
        </p:txBody>
      </p:sp>
      <p:sp>
        <p:nvSpPr>
          <p:cNvPr id="3" name="Объект 2"/>
          <p:cNvSpPr>
            <a:spLocks noGrp="1"/>
          </p:cNvSpPr>
          <p:nvPr>
            <p:ph idx="1"/>
          </p:nvPr>
        </p:nvSpPr>
        <p:spPr>
          <a:xfrm>
            <a:off x="517585" y="591127"/>
            <a:ext cx="11222966" cy="5697529"/>
          </a:xfrm>
        </p:spPr>
        <p:txBody>
          <a:bodyPr>
            <a:normAutofit lnSpcReduction="10000"/>
          </a:bodyPr>
          <a:lstStyle/>
          <a:p>
            <a:pPr marL="45720" indent="0">
              <a:buNone/>
            </a:pPr>
            <a:r>
              <a:rPr lang="ru-RU" sz="2000" b="1" dirty="0" smtClean="0">
                <a:solidFill>
                  <a:schemeClr val="tx1"/>
                </a:solidFill>
                <a:latin typeface="Arial" panose="020B0604020202020204" pitchFamily="34" charset="0"/>
                <a:cs typeface="Arial" panose="020B0604020202020204" pitchFamily="34" charset="0"/>
              </a:rPr>
              <a:t>Формы оценки соответствия:</a:t>
            </a:r>
          </a:p>
          <a:p>
            <a:pPr marL="45720" indent="0">
              <a:buClrTx/>
              <a:buNone/>
            </a:pPr>
            <a:r>
              <a:rPr lang="ru-RU" sz="2000" b="1" i="1" dirty="0" smtClean="0">
                <a:solidFill>
                  <a:schemeClr val="tx1"/>
                </a:solidFill>
                <a:latin typeface="Arial" panose="020B0604020202020204" pitchFamily="34" charset="0"/>
                <a:cs typeface="Arial" panose="020B0604020202020204" pitchFamily="34" charset="0"/>
              </a:rPr>
              <a:t>1. Одобрение. </a:t>
            </a:r>
          </a:p>
          <a:p>
            <a:pPr marL="45720" indent="0">
              <a:buClrTx/>
              <a:buNone/>
            </a:pPr>
            <a:r>
              <a:rPr lang="ru-RU" sz="2000" dirty="0" smtClean="0">
                <a:solidFill>
                  <a:schemeClr val="tx1"/>
                </a:solidFill>
                <a:latin typeface="Arial" panose="020B0604020202020204" pitchFamily="34" charset="0"/>
                <a:cs typeface="Arial" panose="020B0604020202020204" pitchFamily="34" charset="0"/>
              </a:rPr>
              <a:t>Согласно международному стандарту ИСО/МЭК 17000 одобрение – это разрешение:</a:t>
            </a:r>
          </a:p>
          <a:p>
            <a:pPr lvl="4">
              <a:buClrTx/>
              <a:buFont typeface="Wingdings" panose="05000000000000000000" pitchFamily="2" charset="2"/>
              <a:buChar char="q"/>
            </a:pPr>
            <a:r>
              <a:rPr lang="ru-RU" sz="1700" dirty="0">
                <a:solidFill>
                  <a:schemeClr val="tx1"/>
                </a:solidFill>
                <a:latin typeface="Arial" panose="020B0604020202020204" pitchFamily="34" charset="0"/>
                <a:cs typeface="Arial" panose="020B0604020202020204" pitchFamily="34" charset="0"/>
              </a:rPr>
              <a:t>н</a:t>
            </a:r>
            <a:r>
              <a:rPr lang="ru-RU" sz="1700" dirty="0" smtClean="0">
                <a:solidFill>
                  <a:schemeClr val="tx1"/>
                </a:solidFill>
                <a:latin typeface="Arial" panose="020B0604020202020204" pitchFamily="34" charset="0"/>
                <a:cs typeface="Arial" panose="020B0604020202020204" pitchFamily="34" charset="0"/>
              </a:rPr>
              <a:t>а выход продукции или процесса на рынок;</a:t>
            </a:r>
          </a:p>
          <a:p>
            <a:pPr lvl="4">
              <a:buClrTx/>
              <a:buFont typeface="Wingdings" panose="05000000000000000000" pitchFamily="2" charset="2"/>
              <a:buChar char="q"/>
            </a:pPr>
            <a:r>
              <a:rPr lang="ru-RU" sz="1700" dirty="0" smtClean="0">
                <a:solidFill>
                  <a:schemeClr val="tx1"/>
                </a:solidFill>
                <a:latin typeface="Arial" panose="020B0604020202020204" pitchFamily="34" charset="0"/>
                <a:cs typeface="Arial" panose="020B0604020202020204" pitchFamily="34" charset="0"/>
              </a:rPr>
              <a:t>на использование продукции или процесса по заданному назначению или в заданных условиях.</a:t>
            </a:r>
          </a:p>
          <a:p>
            <a:pPr marL="45720" indent="0">
              <a:buClrTx/>
              <a:buNone/>
            </a:pPr>
            <a:r>
              <a:rPr lang="ru-RU" sz="2000" dirty="0" smtClean="0">
                <a:solidFill>
                  <a:schemeClr val="tx1"/>
                </a:solidFill>
                <a:latin typeface="Arial" panose="020B0604020202020204" pitchFamily="34" charset="0"/>
                <a:cs typeface="Arial" panose="020B0604020202020204" pitchFamily="34" charset="0"/>
              </a:rPr>
              <a:t>Одобрение можно рассматривать как некоторый обобщающий термин для процедур оценки соответствия на предрыночной стадии</a:t>
            </a:r>
            <a:r>
              <a:rPr lang="ru-RU" dirty="0" smtClean="0">
                <a:solidFill>
                  <a:schemeClr val="tx1"/>
                </a:solidFill>
                <a:latin typeface="Arial" panose="020B0604020202020204" pitchFamily="34" charset="0"/>
                <a:cs typeface="Arial" panose="020B0604020202020204" pitchFamily="34" charset="0"/>
              </a:rPr>
              <a:t>.</a:t>
            </a:r>
            <a:endParaRPr lang="ru-RU" sz="2000" b="1" i="1" dirty="0" smtClean="0">
              <a:solidFill>
                <a:schemeClr val="tx1"/>
              </a:solidFill>
              <a:latin typeface="Arial" panose="020B0604020202020204" pitchFamily="34" charset="0"/>
              <a:cs typeface="Arial" panose="020B0604020202020204" pitchFamily="34" charset="0"/>
            </a:endParaRPr>
          </a:p>
          <a:p>
            <a:pPr marL="45720" indent="0">
              <a:buClrTx/>
              <a:buNone/>
            </a:pPr>
            <a:r>
              <a:rPr lang="ru-RU" sz="2000" b="1" i="1" dirty="0" smtClean="0">
                <a:solidFill>
                  <a:schemeClr val="tx1"/>
                </a:solidFill>
                <a:latin typeface="Arial" panose="020B0604020202020204" pitchFamily="34" charset="0"/>
                <a:cs typeface="Arial" panose="020B0604020202020204" pitchFamily="34" charset="0"/>
              </a:rPr>
              <a:t>2. Утверждение типа.</a:t>
            </a:r>
          </a:p>
          <a:p>
            <a:pPr marL="45720" indent="0">
              <a:buClrTx/>
              <a:buNone/>
            </a:pPr>
            <a:r>
              <a:rPr lang="ru-RU" sz="2000" dirty="0" smtClean="0">
                <a:solidFill>
                  <a:schemeClr val="tx1"/>
                </a:solidFill>
                <a:latin typeface="Arial" panose="020B0604020202020204" pitchFamily="34" charset="0"/>
                <a:cs typeface="Arial" panose="020B0604020202020204" pitchFamily="34" charset="0"/>
              </a:rPr>
              <a:t>Утверждение типа является наиболее общей процедурой предрыночной оценки соответствия продукции. Оно предусматривает оценку типового образца и фактически подтверждает соответствие образца установленным требованиям. Результаты оценки распространяются на всю партию продукции, в отношении которой испытанный образец признается типовым. </a:t>
            </a:r>
          </a:p>
          <a:p>
            <a:pPr marL="45720" indent="0">
              <a:buClrTx/>
              <a:buNone/>
            </a:pPr>
            <a:r>
              <a:rPr lang="ru-RU" sz="2000" dirty="0" smtClean="0">
                <a:solidFill>
                  <a:schemeClr val="tx1"/>
                </a:solidFill>
                <a:latin typeface="Arial" panose="020B0604020202020204" pitchFamily="34" charset="0"/>
                <a:cs typeface="Arial" panose="020B0604020202020204" pitchFamily="34" charset="0"/>
              </a:rPr>
              <a:t>Утверждение типа применяется для </a:t>
            </a:r>
            <a:r>
              <a:rPr lang="ru-RU" sz="2000" dirty="0" err="1" smtClean="0">
                <a:solidFill>
                  <a:schemeClr val="tx1"/>
                </a:solidFill>
                <a:latin typeface="Arial" panose="020B0604020202020204" pitchFamily="34" charset="0"/>
                <a:cs typeface="Arial" panose="020B0604020202020204" pitchFamily="34" charset="0"/>
              </a:rPr>
              <a:t>машино</a:t>
            </a:r>
            <a:r>
              <a:rPr lang="ru-RU" sz="2000" dirty="0" smtClean="0">
                <a:solidFill>
                  <a:schemeClr val="tx1"/>
                </a:solidFill>
                <a:latin typeface="Arial" panose="020B0604020202020204" pitchFamily="34" charset="0"/>
                <a:cs typeface="Arial" panose="020B0604020202020204" pitchFamily="34" charset="0"/>
              </a:rPr>
              <a:t>- и приборостроительной продукции, в которой источники опасности обусловлены чаще всего конструктивными решениями. После утверждения типа продукция обычно допускается к обращению на рынке, поэтому иногда эту форму оценки соответствия называют </a:t>
            </a:r>
            <a:r>
              <a:rPr lang="en-US" sz="2000" dirty="0" smtClean="0">
                <a:solidFill>
                  <a:schemeClr val="tx1"/>
                </a:solidFill>
                <a:latin typeface="Arial" panose="020B0604020202020204" pitchFamily="34" charset="0"/>
                <a:cs typeface="Arial" panose="020B0604020202020204" pitchFamily="34" charset="0"/>
              </a:rPr>
              <a:t>“</a:t>
            </a:r>
            <a:r>
              <a:rPr lang="ru-RU" sz="2000" dirty="0" smtClean="0">
                <a:solidFill>
                  <a:schemeClr val="tx1"/>
                </a:solidFill>
                <a:latin typeface="Arial" panose="020B0604020202020204" pitchFamily="34" charset="0"/>
                <a:cs typeface="Arial" panose="020B0604020202020204" pitchFamily="34" charset="0"/>
              </a:rPr>
              <a:t>разрешением на применение</a:t>
            </a:r>
            <a:r>
              <a:rPr lang="en-US" sz="2000" dirty="0" smtClean="0">
                <a:solidFill>
                  <a:schemeClr val="tx1"/>
                </a:solidFill>
                <a:latin typeface="Arial" panose="020B0604020202020204" pitchFamily="34" charset="0"/>
                <a:cs typeface="Arial" panose="020B0604020202020204" pitchFamily="34" charset="0"/>
              </a:rPr>
              <a:t>”</a:t>
            </a:r>
            <a:r>
              <a:rPr lang="ru-RU" sz="2000" dirty="0" smtClean="0">
                <a:solidFill>
                  <a:schemeClr val="tx1"/>
                </a:solidFill>
                <a:latin typeface="Arial" panose="020B0604020202020204" pitchFamily="34" charset="0"/>
                <a:cs typeface="Arial" panose="020B0604020202020204" pitchFamily="34" charset="0"/>
              </a:rPr>
              <a:t>. Одобрение типа выдается Ростехрегулированием.</a:t>
            </a:r>
            <a:endParaRPr lang="ru-RU" sz="2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302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3000" y="135435"/>
            <a:ext cx="9875520" cy="45719"/>
          </a:xfrm>
        </p:spPr>
        <p:txBody>
          <a:bodyPr>
            <a:normAutofit fontScale="90000"/>
          </a:bodyPr>
          <a:lstStyle/>
          <a:p>
            <a:endParaRPr lang="ru-RU" dirty="0"/>
          </a:p>
        </p:txBody>
      </p:sp>
      <p:sp>
        <p:nvSpPr>
          <p:cNvPr id="3" name="Объект 2"/>
          <p:cNvSpPr>
            <a:spLocks noGrp="1"/>
          </p:cNvSpPr>
          <p:nvPr>
            <p:ph idx="1"/>
          </p:nvPr>
        </p:nvSpPr>
        <p:spPr>
          <a:xfrm>
            <a:off x="534837" y="543463"/>
            <a:ext cx="11136701" cy="5926347"/>
          </a:xfrm>
        </p:spPr>
        <p:txBody>
          <a:bodyPr>
            <a:normAutofit fontScale="92500" lnSpcReduction="10000"/>
          </a:bodyPr>
          <a:lstStyle/>
          <a:p>
            <a:pPr marL="45720" lvl="0" indent="0">
              <a:buClrTx/>
              <a:buNone/>
            </a:pPr>
            <a:r>
              <a:rPr lang="ru-RU" sz="2000" b="1" i="1" dirty="0" smtClean="0">
                <a:solidFill>
                  <a:srgbClr val="000000"/>
                </a:solidFill>
                <a:latin typeface="Arial" panose="020B0604020202020204" pitchFamily="34" charset="0"/>
                <a:cs typeface="Arial" panose="020B0604020202020204" pitchFamily="34" charset="0"/>
              </a:rPr>
              <a:t>3. Регистрация </a:t>
            </a:r>
            <a:r>
              <a:rPr lang="ru-RU" sz="2000" b="1" i="1" dirty="0">
                <a:solidFill>
                  <a:srgbClr val="000000"/>
                </a:solidFill>
                <a:latin typeface="Arial" panose="020B0604020202020204" pitchFamily="34" charset="0"/>
                <a:cs typeface="Arial" panose="020B0604020202020204" pitchFamily="34" charset="0"/>
              </a:rPr>
              <a:t>объекта технического </a:t>
            </a:r>
            <a:r>
              <a:rPr lang="ru-RU" sz="2000" b="1" i="1" dirty="0" smtClean="0">
                <a:solidFill>
                  <a:srgbClr val="000000"/>
                </a:solidFill>
                <a:latin typeface="Arial" panose="020B0604020202020204" pitchFamily="34" charset="0"/>
                <a:cs typeface="Arial" panose="020B0604020202020204" pitchFamily="34" charset="0"/>
              </a:rPr>
              <a:t>регулирования. </a:t>
            </a:r>
            <a:r>
              <a:rPr lang="ru-RU" sz="2000" dirty="0" smtClean="0">
                <a:solidFill>
                  <a:srgbClr val="000000"/>
                </a:solidFill>
                <a:latin typeface="Arial" panose="020B0604020202020204" pitchFamily="34" charset="0"/>
                <a:cs typeface="Arial" panose="020B0604020202020204" pitchFamily="34" charset="0"/>
              </a:rPr>
              <a:t>Процедура регистрации во многом подобна утверждению типа. Включение информации о продукции в соответствующий реестр (регистрация) позволяет регистрирующему органу определить изготовителя (поставщика) и в случае выявления несоответствия инициировать применение корректирующих мер, например, отзыв продукции с рынка. Обычно этот вид оценки соответствия применяется для расходуемой продукции (пищевой, парфюмерно-косметической, лекарственной), для того чтобы своевременно удостовериться в безопасности её рецептуры.</a:t>
            </a:r>
          </a:p>
          <a:p>
            <a:pPr marL="45720" lvl="0" indent="0">
              <a:buClrTx/>
              <a:buNone/>
            </a:pPr>
            <a:r>
              <a:rPr lang="ru-RU" sz="2000" dirty="0" smtClean="0">
                <a:solidFill>
                  <a:srgbClr val="000000"/>
                </a:solidFill>
                <a:latin typeface="Arial" panose="020B0604020202020204" pitchFamily="34" charset="0"/>
                <a:cs typeface="Arial" panose="020B0604020202020204" pitchFamily="34" charset="0"/>
              </a:rPr>
              <a:t>На практике процедуры утверждения типа и регистрации дополняются другими формами оценки соответствия, чтобы убедиться, что продукция, находящаяся в обращении, остается безопасной.</a:t>
            </a:r>
            <a:endParaRPr lang="ru-RU" sz="2000" dirty="0">
              <a:solidFill>
                <a:srgbClr val="000000"/>
              </a:solidFill>
              <a:latin typeface="Arial" panose="020B0604020202020204" pitchFamily="34" charset="0"/>
              <a:cs typeface="Arial" panose="020B0604020202020204" pitchFamily="34" charset="0"/>
            </a:endParaRPr>
          </a:p>
          <a:p>
            <a:pPr marL="45720" lvl="0" indent="0">
              <a:buClrTx/>
              <a:buNone/>
            </a:pPr>
            <a:r>
              <a:rPr lang="ru-RU" sz="2000" b="1" i="1" dirty="0" smtClean="0">
                <a:solidFill>
                  <a:srgbClr val="000000"/>
                </a:solidFill>
                <a:latin typeface="Arial" panose="020B0604020202020204" pitchFamily="34" charset="0"/>
                <a:cs typeface="Arial" panose="020B0604020202020204" pitchFamily="34" charset="0"/>
              </a:rPr>
              <a:t>4. Приемка </a:t>
            </a:r>
            <a:r>
              <a:rPr lang="ru-RU" sz="2000" b="1" i="1" dirty="0">
                <a:solidFill>
                  <a:srgbClr val="000000"/>
                </a:solidFill>
                <a:latin typeface="Arial" panose="020B0604020202020204" pitchFamily="34" charset="0"/>
                <a:cs typeface="Arial" panose="020B0604020202020204" pitchFamily="34" charset="0"/>
              </a:rPr>
              <a:t>и ввод в эксплуатацию </a:t>
            </a:r>
            <a:r>
              <a:rPr lang="ru-RU" sz="2000" b="1" i="1" dirty="0" smtClean="0">
                <a:solidFill>
                  <a:srgbClr val="000000"/>
                </a:solidFill>
                <a:latin typeface="Arial" panose="020B0604020202020204" pitchFamily="34" charset="0"/>
                <a:cs typeface="Arial" panose="020B0604020202020204" pitchFamily="34" charset="0"/>
              </a:rPr>
              <a:t>объекта.</a:t>
            </a:r>
          </a:p>
          <a:p>
            <a:pPr marL="45720" lvl="0" indent="0">
              <a:buClrTx/>
              <a:buNone/>
            </a:pPr>
            <a:r>
              <a:rPr lang="ru-RU" sz="2000" dirty="0" smtClean="0">
                <a:solidFill>
                  <a:srgbClr val="000000"/>
                </a:solidFill>
                <a:latin typeface="Arial" panose="020B0604020202020204" pitchFamily="34" charset="0"/>
                <a:cs typeface="Arial" panose="020B0604020202020204" pitchFamily="34" charset="0"/>
              </a:rPr>
              <a:t>Это одна из основных форм оценки соответствия сложных технических объектов (систем), таких как здания, сооружения, газопроводы, установленным требованиям. Приемка объекта проводится представителем заказчика (комиссией) для удостоверения факта окончания изготовления (монтажа, строительства) объекта и оценки возможности его использования по назначению. Как правило, такая форма оценки соответствия применяется тогда, когда сложный технический объект создается несколькими предприятиями, включая монтаж оборудования. В этом случае другие формы оценки соответствия, такие как подтверждение соответствия составных частей, оказываются недостаточными. </a:t>
            </a:r>
          </a:p>
          <a:p>
            <a:pPr marL="45720" lvl="0" indent="0">
              <a:buClrTx/>
              <a:buNone/>
            </a:pPr>
            <a:r>
              <a:rPr lang="ru-RU" sz="2000" dirty="0" smtClean="0">
                <a:solidFill>
                  <a:srgbClr val="000000"/>
                </a:solidFill>
                <a:latin typeface="Arial" panose="020B0604020202020204" pitchFamily="34" charset="0"/>
                <a:cs typeface="Arial" panose="020B0604020202020204" pitchFamily="34" charset="0"/>
              </a:rPr>
              <a:t>Приемка продукции может осуществляться у изготовителя, при получении продукции приобретателем ( в рамках входного контроля по качеству и количеству); приемка объектов строительства – на месте, перед вводом или одновременно с вводом в эксплуатацию.</a:t>
            </a:r>
            <a:endParaRPr lang="ru-RU"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739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азис">
  <a:themeElements>
    <a:clrScheme name="Базис">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Базис</Template>
  <TotalTime>1530</TotalTime>
  <Words>3066</Words>
  <Application>Microsoft Office PowerPoint</Application>
  <PresentationFormat>Широкоэкранный</PresentationFormat>
  <Paragraphs>160</Paragraphs>
  <Slides>27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27</vt:i4>
      </vt:variant>
    </vt:vector>
  </HeadingPairs>
  <TitlesOfParts>
    <vt:vector size="33" baseType="lpstr">
      <vt:lpstr>Arial</vt:lpstr>
      <vt:lpstr>Calibri</vt:lpstr>
      <vt:lpstr>Corbel</vt:lpstr>
      <vt:lpstr>Times New Roman</vt:lpstr>
      <vt:lpstr>Wingdings</vt:lpstr>
      <vt:lpstr>Базис</vt:lpstr>
      <vt:lpstr>Оценка соответствия и Декларирование</vt:lpstr>
      <vt:lpstr>Формы подтверждения соответствия</vt:lpstr>
      <vt:lpstr>Формы и схемы подтверждения соответствия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Б</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Оценка соответствия и Декларирование</dc:title>
  <dc:creator>1</dc:creator>
  <cp:lastModifiedBy>master</cp:lastModifiedBy>
  <cp:revision>104</cp:revision>
  <dcterms:created xsi:type="dcterms:W3CDTF">2020-05-02T10:12:17Z</dcterms:created>
  <dcterms:modified xsi:type="dcterms:W3CDTF">2021-05-12T18:02:26Z</dcterms:modified>
</cp:coreProperties>
</file>