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18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3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2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7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68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99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3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1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1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8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D85E-7087-44FD-852C-B54B3073DDA0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77782D-07B7-48AD-987C-5AE186AD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2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173" y="1842448"/>
            <a:ext cx="10740787" cy="2948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900" b="1" dirty="0" smtClean="0">
                <a:solidFill>
                  <a:schemeClr val="accent1">
                    <a:lumMod val="50000"/>
                  </a:schemeClr>
                </a:solidFill>
              </a:rPr>
              <a:t>КАДРОВОЕ  ОБЕСПЕЧЕНИЕ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.  </a:t>
            </a:r>
            <a:r>
              <a:rPr lang="ru-RU" sz="6000" b="1" dirty="0" smtClean="0">
                <a:solidFill>
                  <a:schemeClr val="accent1">
                    <a:lumMod val="50000"/>
                  </a:schemeClr>
                </a:solidFill>
              </a:rPr>
              <a:t>Оценка компетентности        персонала.</a:t>
            </a:r>
            <a:endParaRPr lang="ru-RU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5400000">
            <a:off x="7945838" y="4056227"/>
            <a:ext cx="341194" cy="658618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15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8208" y="-2565779"/>
            <a:ext cx="8911687" cy="22188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3582" y="286603"/>
            <a:ext cx="11054687" cy="6086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Допускается получение одним экспертом права осуществления деятельности по нескольким специализациям. Для этого эксперт должен пройти соответствующее обучение и процедуру сертификации по всем заявленным специализациям.</a:t>
            </a:r>
          </a:p>
          <a:p>
            <a:pPr marL="0" indent="0">
              <a:buNone/>
            </a:pPr>
            <a:r>
              <a:rPr lang="ru-RU" sz="2000" dirty="0" smtClean="0"/>
              <a:t>Требования к компетентности экспертов-метрологов по вышеназванным специализациям бывают общим и специальными.</a:t>
            </a:r>
          </a:p>
          <a:p>
            <a:pPr marL="0" indent="0">
              <a:buNone/>
            </a:pPr>
            <a:r>
              <a:rPr lang="ru-RU" sz="2000" b="1" u="sng" dirty="0" smtClean="0">
                <a:solidFill>
                  <a:schemeClr val="accent1">
                    <a:lumMod val="75000"/>
                  </a:schemeClr>
                </a:solidFill>
              </a:rPr>
              <a:t>Общие требования: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/>
              <a:t>Высшее техническое образование (для эксперта) или инженерно-экономическое (для руководителя), подтвержденное документом государственного образца;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/>
              <a:t>Дополнительная подготовка (обучение) по вопросам технического регулирования, стандартизации, обеспечения единства измерений, подтверждения соответствия (сертификации), защиты прав потребителей, качества и безопасности продукции ( товаров, работ, услуг), государственного контроля и надзора;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/>
              <a:t>Стаж работы.</a:t>
            </a:r>
          </a:p>
          <a:p>
            <a:pPr marL="0" indent="0">
              <a:buNone/>
            </a:pPr>
            <a:r>
              <a:rPr lang="ru-RU" sz="2000" dirty="0" smtClean="0"/>
              <a:t>Стаж работы по специальности в организациях на руководящих должностях </a:t>
            </a:r>
            <a:r>
              <a:rPr lang="ru-RU" sz="2000" dirty="0"/>
              <a:t>д</a:t>
            </a:r>
            <a:r>
              <a:rPr lang="ru-RU" sz="2000" dirty="0" smtClean="0"/>
              <a:t>. б. не менее 5 лет по заявленной специализации; эксперта – не мене 2-х лет работы по профилю деятельности.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5820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545910"/>
            <a:ext cx="8911687" cy="20471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9117" y="191068"/>
            <a:ext cx="10740788" cy="6127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Учебный центр </a:t>
            </a:r>
            <a:r>
              <a:rPr lang="ru-RU" dirty="0" smtClean="0"/>
              <a:t>– организация, осуществляющая специальное обучение  и повышение квалификации  специалистов в области  обеспечения единства измерений, имеющая право ведения образовательной деятельности в сфере дополнительного образования и аккредитованная в установленном порядке.</a:t>
            </a:r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Центр стажировки </a:t>
            </a:r>
            <a:r>
              <a:rPr lang="ru-RU" dirty="0" smtClean="0"/>
              <a:t>– организация, осуществляющая обучение специалистов в области обеспечения единства измерений практическим навыкам выполнения экспертной деятельности, признаваемая центральным органом Системы. Содержание стажировок определяется организациями, на базе которых они проводятся, и назначенными ими руководителями стажировок в зависимости от стажа и места работы кандидатов в эксперты-аудиторы, их квалификации.</a:t>
            </a:r>
          </a:p>
          <a:p>
            <a:pPr marL="0" indent="0">
              <a:buNone/>
            </a:pPr>
            <a:r>
              <a:rPr lang="ru-RU" dirty="0" smtClean="0"/>
              <a:t>Количество стажировок </a:t>
            </a:r>
            <a:r>
              <a:rPr lang="ru-RU" dirty="0" err="1" smtClean="0"/>
              <a:t>д.б</a:t>
            </a:r>
            <a:r>
              <a:rPr lang="ru-RU" dirty="0" smtClean="0"/>
              <a:t>. для экспертов по:</a:t>
            </a:r>
          </a:p>
          <a:p>
            <a:pPr>
              <a:buAutoNum type="arabicPeriod"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Стандартизации</a:t>
            </a:r>
            <a:r>
              <a:rPr lang="ru-RU" b="1" dirty="0" smtClean="0"/>
              <a:t> </a:t>
            </a:r>
            <a:r>
              <a:rPr lang="ru-RU" dirty="0" smtClean="0"/>
              <a:t>– не менее 4-х, включая подготовку и проведение экспертизы стандартов и НД, анализ базы НД и подготовки предложений по её совершенствованию;</a:t>
            </a:r>
          </a:p>
          <a:p>
            <a:pPr>
              <a:buAutoNum type="arabicPeriod"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Сертификации систем менеджмента </a:t>
            </a:r>
            <a:r>
              <a:rPr lang="ru-RU" dirty="0" smtClean="0"/>
              <a:t>– не менее 4-х, включая анализ документов, участие в проверках и составление отчетов о них;</a:t>
            </a:r>
          </a:p>
          <a:p>
            <a:pPr>
              <a:buAutoNum type="arabicPeriod"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Подтверждение соответствия продукции и услуг </a:t>
            </a:r>
            <a:r>
              <a:rPr lang="ru-RU" dirty="0" smtClean="0"/>
              <a:t>– не менее 5-ти, включая участие в работах по сертификации по разным схемам;</a:t>
            </a:r>
          </a:p>
          <a:p>
            <a:pPr>
              <a:buAutoNum type="arabicPeriod"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Аккредитация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рганов по подтверждению соответствия, ИЛ (центров)</a:t>
            </a:r>
            <a:r>
              <a:rPr lang="ru-RU" dirty="0" smtClean="0"/>
              <a:t> – не менее 4-х, включая участие в работе комиссии по аттестационному обследованию органов по подтверждению соответствия и/или ИЛ (центров).</a:t>
            </a:r>
          </a:p>
          <a:p>
            <a:pPr>
              <a:buAutoNum type="arabicPeriod"/>
            </a:pP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01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368490"/>
            <a:ext cx="8911687" cy="8188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2072" y="272955"/>
            <a:ext cx="10522424" cy="620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Образование, теоретическая подготовка и стажировки должны соответствовать заявляемой области аттестации. В зависимости от опыта , образования, освоенного специалистами специального курса повышения квалификации и пройденных стажировок специалист может быть аттестован в одном или нескольких направлениях деятельности.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Отчет о стажировке </a:t>
            </a:r>
            <a:r>
              <a:rPr lang="ru-RU" sz="2000" dirty="0" smtClean="0"/>
              <a:t>должен содержать: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dirty="0" smtClean="0"/>
              <a:t> </a:t>
            </a:r>
            <a:r>
              <a:rPr lang="ru-RU" sz="2000" dirty="0" smtClean="0"/>
              <a:t>информацию о выполненной заявителем работе в соответствии с требованиями, предъявляемыми к эксперту по заявленной специализации;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сведения о центре стажировки;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 сроки прохождения стажировки;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наименование и регистрационные номера документов, выданных по результатам экспертных работ, в которых участвовал заявитель;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 перечень нормативной документации, применяемой при проведении экспертных работ;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заключение руководителя стажировки с оценкой теоретической подготовки и практического опыта заявителя.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7378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436728"/>
            <a:ext cx="8911687" cy="12282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3833" y="272955"/>
            <a:ext cx="10508776" cy="6155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u="sng" dirty="0" smtClean="0">
                <a:solidFill>
                  <a:schemeClr val="accent1">
                    <a:lumMod val="75000"/>
                  </a:schemeClr>
                </a:solidFill>
              </a:rPr>
              <a:t>Специальные требования к эксперту.</a:t>
            </a:r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200" dirty="0" smtClean="0"/>
              <a:t>Эксперты любого уровня и специализации </a:t>
            </a: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должны знать</a:t>
            </a:r>
            <a:r>
              <a:rPr lang="ru-RU" sz="2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з</a:t>
            </a:r>
            <a:r>
              <a:rPr lang="ru-RU" sz="2200" dirty="0" smtClean="0"/>
              <a:t>аконодательные  и иные нормативные правовые акты РФ и субъектов РФ;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н</a:t>
            </a:r>
            <a:r>
              <a:rPr lang="ru-RU" sz="2200" dirty="0" smtClean="0"/>
              <a:t>ормативные документы, касающиеся технического регулирования, стандартизации, обеспечения единства измерений, подтверждения соответствия (сертификации), аккредитации, защиты прав потребителей, качества и безопасности продукции (товаров, работ, услуг);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п</a:t>
            </a:r>
            <a:r>
              <a:rPr lang="ru-RU" sz="2200" dirty="0" smtClean="0"/>
              <a:t>орядок проведения аттестации государственных инспекторов по надзору за государственными стандартами и обеспечением единства измерений;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п</a:t>
            </a:r>
            <a:r>
              <a:rPr lang="ru-RU" sz="2200" dirty="0" smtClean="0"/>
              <a:t>орядок аттестации работников в качестве </a:t>
            </a:r>
            <a:r>
              <a:rPr lang="ru-RU" sz="2200" dirty="0" err="1" smtClean="0"/>
              <a:t>поверителей</a:t>
            </a:r>
            <a:r>
              <a:rPr lang="ru-RU" sz="2200" dirty="0" smtClean="0"/>
              <a:t>;</a:t>
            </a:r>
            <a:endParaRPr lang="ru-RU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п</a:t>
            </a:r>
            <a:r>
              <a:rPr lang="ru-RU" sz="2200" dirty="0" smtClean="0"/>
              <a:t>равила, методы обеспечения защиты информации представляющей государственную и коммерческую тайны;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т</a:t>
            </a:r>
            <a:r>
              <a:rPr lang="ru-RU" sz="2200" dirty="0" smtClean="0"/>
              <a:t>ребования по охране труда, производственной санитарии противопожарной защите.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83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341194"/>
            <a:ext cx="8911687" cy="1637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9358" y="177421"/>
            <a:ext cx="11150672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Сертификация компетентности эксперта включает этапы</a:t>
            </a:r>
            <a:r>
              <a:rPr lang="ru-RU" dirty="0" smtClean="0"/>
              <a:t>:</a:t>
            </a:r>
          </a:p>
          <a:p>
            <a:pPr marL="457200" lvl="1" indent="0">
              <a:buNone/>
            </a:pP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ru-RU" sz="2200" dirty="0" smtClean="0"/>
              <a:t>Подача заявления на сертификацию в орган по сертификации.</a:t>
            </a:r>
          </a:p>
          <a:p>
            <a:pPr marL="457200" lvl="1" indent="0">
              <a:buNone/>
            </a:pP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ru-RU" sz="2200" dirty="0" smtClean="0"/>
              <a:t>Принятие ОС мотивированного заключения по заявлению с определением схемы сертификации и заключение на сертификацию. </a:t>
            </a:r>
          </a:p>
          <a:p>
            <a:pPr marL="0" indent="0">
              <a:buNone/>
            </a:pPr>
            <a:r>
              <a:rPr lang="ru-RU" sz="1900" dirty="0" smtClean="0"/>
              <a:t>Для оценки соответствия компетентности заявителя требованиям, предъявляемым к эксперту, используются схемы сертификации:</a:t>
            </a:r>
          </a:p>
          <a:p>
            <a:pPr marL="0" indent="0">
              <a:buNone/>
            </a:pPr>
            <a:r>
              <a:rPr lang="ru-RU" sz="1900" b="1" i="1" dirty="0" smtClean="0">
                <a:solidFill>
                  <a:schemeClr val="accent1">
                    <a:lumMod val="75000"/>
                  </a:schemeClr>
                </a:solidFill>
              </a:rPr>
              <a:t>Схема 1</a:t>
            </a:r>
            <a:r>
              <a:rPr lang="ru-RU" sz="1900" dirty="0" smtClean="0"/>
              <a:t> – оценка компетентности заявителя про результатам рассмотрения представленных документов с последующим контролем за деятельностью эксперта.</a:t>
            </a:r>
          </a:p>
          <a:p>
            <a:pPr marL="0" indent="0">
              <a:buNone/>
            </a:pPr>
            <a:r>
              <a:rPr lang="ru-RU" sz="1900" b="1" i="1" dirty="0" smtClean="0">
                <a:solidFill>
                  <a:schemeClr val="accent1">
                    <a:lumMod val="75000"/>
                  </a:schemeClr>
                </a:solidFill>
              </a:rPr>
              <a:t>Схема 2</a:t>
            </a:r>
            <a:r>
              <a:rPr lang="ru-RU" sz="1900" dirty="0" smtClean="0"/>
              <a:t> – оценка компетентности заявителя по результатам экзамена и рассмотрения представленных документов с последующим контролем за деятельностью эксперта.</a:t>
            </a:r>
          </a:p>
          <a:p>
            <a:pPr marL="0" indent="0">
              <a:buNone/>
            </a:pPr>
            <a:r>
              <a:rPr lang="ru-RU" sz="1900" dirty="0" smtClean="0"/>
              <a:t>По схеме 1 проводится оценка компетентности заявителя, прошедшего повышение квалификации и стажировку по заявленной специализации в аккредитованных учебном центре и центре стажировки. В остальных случаях применяется схема 2.</a:t>
            </a:r>
          </a:p>
          <a:p>
            <a:pPr marL="400050" lvl="1" indent="0"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ru-RU" sz="2200" dirty="0" smtClean="0"/>
              <a:t>Рассмотрение экспертной комиссией ОС документов заявителя ( а при необходимости прохождение заявителем экзаменов) и выдача заключения с оценкой соответствия компетентности заявителя установленным требованиям.</a:t>
            </a:r>
          </a:p>
          <a:p>
            <a:pPr marL="400050" lvl="1" indent="0">
              <a:buNone/>
            </a:pP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ru-RU" sz="2200" dirty="0" smtClean="0"/>
              <a:t> Принятие ОС решения о выдаче (или об отказе в выдаче) сертификата компетентности эксперта.  На основании заключения экспертной комиссии ОС принимает решение о выдаче заявителю сертификата компетентности эксперта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913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341194"/>
            <a:ext cx="8911687" cy="1637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3833" y="218364"/>
            <a:ext cx="10699845" cy="6291618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ru-RU" dirty="0" smtClean="0"/>
              <a:t> 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5 . </a:t>
            </a:r>
            <a:r>
              <a:rPr lang="ru-RU" sz="2200" dirty="0" smtClean="0"/>
              <a:t>Оформление и выдача заявителю сертификата компетентности эксперта или мотивированного отказа в выдаче сертификата. При положительном решении по оценке компетентности заявителя ОС проводит оформление и выдачу заявителю сертификата компетентности эксперта с присвоением номера, полученного в Реестре Системы, а также удостоверение установленного образца. </a:t>
            </a: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Срок действия сертификата 3 года.</a:t>
            </a:r>
          </a:p>
          <a:p>
            <a:pPr marL="400050" lvl="1" indent="0">
              <a:buNone/>
            </a:pP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ru-RU" sz="2200" dirty="0" smtClean="0"/>
              <a:t>Проведение контроля  за деятельностью эксперта.</a:t>
            </a:r>
          </a:p>
          <a:p>
            <a:pPr marL="0" indent="0">
              <a:buNone/>
            </a:pPr>
            <a:r>
              <a:rPr lang="ru-RU" sz="2200" dirty="0" smtClean="0"/>
              <a:t>Контроль проводится в течении всего срока действия сертификата, не реже </a:t>
            </a: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200" dirty="0" smtClean="0"/>
              <a:t> раза в год в форме анализа ежегодных отчетов эксперта и отзывов о его деятельности. При поступлении претензий к деятельности эксперта ОС проводит внеплановый контроль. По результатам которого оформляется акт, в котором дается оценка соответствия компетенции эксперта установленным требованиям, и заключение о сохранении, приостановлении или прекращении действия ранее выданного сертификата компетентности эксперта.</a:t>
            </a:r>
          </a:p>
          <a:p>
            <a:pPr marL="400050" lvl="1" indent="0">
              <a:buNone/>
            </a:pPr>
            <a:r>
              <a:rPr lang="ru-RU" sz="2200" b="1" dirty="0" smtClean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ru-RU" sz="2200" dirty="0" smtClean="0"/>
              <a:t>Приостановление действия сертификата компетентности эксперта (в случае отрицательной оценки по результатам контроля за его деятельностью), проведение корректирующих мероприятий.</a:t>
            </a:r>
            <a:endParaRPr lang="ru-RU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341194"/>
            <a:ext cx="8911687" cy="1637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3833" y="218364"/>
            <a:ext cx="10699845" cy="62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Решение о приостановлении действия сертификата компетентности принимается в том случае, если эксперт путем предложенных корректирующих его деятельность мероприятий может устранить обнаруженные причины некомпетентности и подтвердить свою компетентность без экзамена или собеседования.</a:t>
            </a:r>
          </a:p>
          <a:p>
            <a:pPr marL="0" indent="0">
              <a:buNone/>
            </a:pPr>
            <a:r>
              <a:rPr lang="ru-RU" sz="2000" dirty="0" smtClean="0"/>
              <a:t>Действие сертификата может быть прекращено в случаях, если эксперт заведомо допускает нарушения метрологических правил и норм или выполняет работы, не входящие в его специализацию.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Продление срока действия сертификата компетентности эксперта ОС по заявлению, поданному экспертом не позднее, чем за 2 месяца до истечения срока действия сертификата компетентности.</a:t>
            </a:r>
          </a:p>
          <a:p>
            <a:pPr marL="0" indent="0">
              <a:buNone/>
            </a:pPr>
            <a:r>
              <a:rPr lang="ru-RU" sz="2000" dirty="0" smtClean="0"/>
              <a:t>Решение о продлении срока действия сертификата компетентности эксперта   (или об отказе в продлении) принимается на основании результатов анализа деятельности эксперта и прохождения курсов актуализации знаний по специализации.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     8.</a:t>
            </a:r>
            <a:r>
              <a:rPr lang="ru-RU" sz="2000" dirty="0" smtClean="0"/>
              <a:t> Распространение информации о результатах сертификации эксперта.</a:t>
            </a:r>
          </a:p>
          <a:p>
            <a:pPr marL="0" indent="0">
              <a:buNone/>
            </a:pPr>
            <a:r>
              <a:rPr lang="ru-RU" sz="2000" dirty="0" smtClean="0"/>
              <a:t>Информацию о прекращении действия сертификата компетентности эксперта ОС доводит до участников Системы и заинтересованных организаций.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5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409433"/>
            <a:ext cx="8911687" cy="1910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1379" y="150124"/>
            <a:ext cx="10304060" cy="64963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b="1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ОБЩИЕ ПОЛОЖЕНИЯ</a:t>
            </a:r>
          </a:p>
          <a:p>
            <a:pPr marL="0" indent="0">
              <a:buNone/>
            </a:pPr>
            <a:endParaRPr lang="ru-RU" sz="9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обеспечения качества задействовано большое число участников, состав которых изменяется по мере реализации проекта. За качество продукции отвечает как проектно-ориентированные подразделения предприятия (в первую очередь служба менеджеров проекта и инспектор качества), так и его функциональные службы (служба управления качеством предприятия).</a:t>
            </a:r>
          </a:p>
          <a:p>
            <a:pPr marL="0" indent="0">
              <a:buNone/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Персонал, выполняющий мероприятия по обеспечению качеством продукции, проведению её стандартизации и сертификации, должен быть высоко квалифицированным. Чтобы этот персонал обладал достаточным профессионализмом, проект-менеджер обязан обеспечить его обучение. Поэтому вложение инвестиций в подготовку, переподготовку и повышение квалификации кадров является залогом обеспечения качества и конкурентоспособности продукции на рынке.</a:t>
            </a:r>
          </a:p>
          <a:p>
            <a:pPr marL="0" indent="0">
              <a:buNone/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качеством всегда автоматизирован. С помощью средств вычислительной техники могут быть  решены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блегчение сбора и обработки информации;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ортировка продукции по группам для определения видов продукции, подвергающейся оценке по одинаковым нормам и стандартам;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втоматизированный контроль за соответствием продукции установленным нормам и стандартам.</a:t>
            </a:r>
            <a:endParaRPr lang="ru-RU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409433"/>
            <a:ext cx="8911687" cy="1910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1379" y="150124"/>
            <a:ext cx="10304060" cy="63462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Bahnschrift SemiLight" panose="020B0502040204020203" pitchFamily="34" charset="0"/>
              </a:rPr>
              <a:t> </a:t>
            </a:r>
            <a:r>
              <a:rPr lang="ru-RU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Важнейшей частью контроля качества является техническая инспекция. Она осуществляется как на предприятии-поставщике, так и на производстве. Для проведения технической инспекции назначаются квалифицированные инспекторы (например, руководители отделов технического контроля), владеющие навыком проведения технических инспекций и методиками технического контроля конкретных изделий.</a:t>
            </a:r>
          </a:p>
          <a:p>
            <a:pPr marL="0" indent="0">
              <a:buNone/>
            </a:pPr>
            <a:r>
              <a:rPr lang="ru-RU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достижение необходимого качества продукции отвечает поставщик, но технический эксперт должен выявить условия, которые неблагоприятно влияют на качество продукции и создают условия для дорогостоящих переделок и тем самым вызывают задержку производственного процесса.</a:t>
            </a:r>
          </a:p>
          <a:p>
            <a:pPr marL="0" indent="0">
              <a:buNone/>
            </a:pPr>
            <a:r>
              <a:rPr lang="ru-RU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зависимости от уровня технического контроля затраты него составляют от 0,5 до 1 % общего бюджета проекта. Значительная часть процедур деятельности по стандартизации, метрологии и сертификации связана с организацией и проведением экспертиз.</a:t>
            </a:r>
          </a:p>
          <a:p>
            <a:pPr marL="0" indent="0">
              <a:buNone/>
            </a:pPr>
            <a:r>
              <a:rPr lang="ru-RU" sz="23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Экспертиза – </a:t>
            </a:r>
            <a:r>
              <a:rPr lang="ru-RU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какого-либо вопроса, требующего специальных знаний, с представлением мотивированного заключения.</a:t>
            </a:r>
          </a:p>
          <a:p>
            <a:pPr marL="0" indent="0">
              <a:buNone/>
            </a:pPr>
            <a:r>
              <a:rPr lang="ru-RU" sz="23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Эксперт – </a:t>
            </a:r>
            <a:r>
              <a:rPr lang="ru-RU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специалист в какой-либо области деятельности, имеющий соответствующее профессиональное образование, практический опыт работы и сертификат компетентности, выданный органом по сертификации экспертов.</a:t>
            </a:r>
            <a:endParaRPr lang="ru-RU" sz="23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409433"/>
            <a:ext cx="8911687" cy="1910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8549" y="150124"/>
            <a:ext cx="10426890" cy="63462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эффективной оценки на основе единых требований ОС должен определить минимальные критерии компетентности с учетом требований соответствующих международных стандартов. Необходимо четко разграничивать компетенции технических экспертов и экспертов по сертификации (ГОСТ Р ИСО 10011-2 Руководящие указания по проверке систем качества. Часть 2. Квалификационные 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критерии для </a:t>
            </a: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экспертов-аудиторов). Отбор экспертов проводят исходя из их компетентности, профессиональной подготовки, квалификации и опыта.  Персонал (члены комиссии) должны обладать знаниями: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соответствующем методе оценки и нормативных документах, его описывающих;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нормах законодательства, процедурах сертификации и требованиях к ней;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техническим вопросам в конкретной области деятельности, по которой подана заявка на сертификацию;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возможных нарушениях и их источниках (важно для технических экспертов);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ля достоверной оценки компетентности поставщика производить продукцию, осуществлять процессы и предоставлять услуги в заявленной области сертификации.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Персонал, осуществляющий оценку, обязан сохранять условия конфиденциальности всех рабочих процедур и полученной информации.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3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518614"/>
            <a:ext cx="8911687" cy="1091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640" y="177421"/>
            <a:ext cx="10945504" cy="64144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Сотрудники ОС должны иметь четкие должностные инструкции с описанием их обязанностей и полномочий, которые следует периодически актуализировать.</a:t>
            </a: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ru-RU" sz="2200" b="1" u="sng" dirty="0" smtClean="0">
                <a:solidFill>
                  <a:schemeClr val="accent1">
                    <a:lumMod val="50000"/>
                  </a:schemeClr>
                </a:solidFill>
              </a:rPr>
              <a:t>Компетентность эксперта </a:t>
            </a:r>
            <a:r>
              <a:rPr lang="ru-RU" sz="2200" dirty="0" smtClean="0"/>
              <a:t>– совокупность знаний, умений и навыков эксперта, необходимых для осуществления им экспертной деятельности по специализации в конкретной области. </a:t>
            </a:r>
          </a:p>
          <a:p>
            <a:pPr marL="0" indent="0">
              <a:buNone/>
            </a:pPr>
            <a:r>
              <a:rPr lang="ru-RU" sz="2200" dirty="0" smtClean="0"/>
              <a:t>Специфика деятельности экспертов: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 smtClean="0"/>
              <a:t>по сертификации систем качества;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 smtClean="0"/>
              <a:t>по сертификации продукции;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 smtClean="0"/>
              <a:t>по сертификации производств;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 smtClean="0"/>
              <a:t>по сертификации работ и услуг;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/>
              <a:t>п</a:t>
            </a:r>
            <a:r>
              <a:rPr lang="ru-RU" sz="1900" dirty="0" smtClean="0"/>
              <a:t>о аккредитации органов по сертификации;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/>
              <a:t>п</a:t>
            </a:r>
            <a:r>
              <a:rPr lang="ru-RU" sz="1900" dirty="0" smtClean="0"/>
              <a:t>о аккредитации испытательных (измерительных) лабораторий (центров);</a:t>
            </a:r>
          </a:p>
          <a:p>
            <a:pPr marL="1543050" lvl="3">
              <a:buFont typeface="Wingdings" panose="05000000000000000000" pitchFamily="2" charset="2"/>
              <a:buChar char="q"/>
            </a:pPr>
            <a:r>
              <a:rPr lang="ru-RU" sz="1900" dirty="0"/>
              <a:t>п</a:t>
            </a:r>
            <a:r>
              <a:rPr lang="ru-RU" sz="1900" dirty="0" smtClean="0"/>
              <a:t>о испытаниям.</a:t>
            </a:r>
          </a:p>
          <a:p>
            <a:pPr marL="0" indent="0">
              <a:buNone/>
            </a:pPr>
            <a:r>
              <a:rPr lang="ru-RU" sz="2200" b="1" i="1" u="sng" dirty="0" smtClean="0">
                <a:solidFill>
                  <a:schemeClr val="accent1">
                    <a:lumMod val="75000"/>
                  </a:schemeClr>
                </a:solidFill>
              </a:rPr>
              <a:t>Компетентность</a:t>
            </a:r>
            <a:r>
              <a:rPr lang="ru-RU" sz="2200" dirty="0" smtClean="0"/>
              <a:t> – высшее профессиональной образование, подтвержденное документом государственного образца.</a:t>
            </a:r>
          </a:p>
          <a:p>
            <a:pPr marL="0" indent="0">
              <a:buNone/>
            </a:pPr>
            <a:r>
              <a:rPr lang="ru-RU" sz="2200" b="1" i="1" u="sng" dirty="0" smtClean="0">
                <a:solidFill>
                  <a:schemeClr val="accent1">
                    <a:lumMod val="75000"/>
                  </a:schemeClr>
                </a:solidFill>
              </a:rPr>
              <a:t>Опыт</a:t>
            </a:r>
            <a:r>
              <a:rPr lang="ru-RU" sz="2200" dirty="0" smtClean="0"/>
              <a:t> – </a:t>
            </a:r>
            <a:r>
              <a:rPr lang="en-US" sz="2200" dirty="0" smtClean="0"/>
              <a:t>min </a:t>
            </a:r>
            <a:r>
              <a:rPr lang="ru-RU" sz="2200" dirty="0" smtClean="0"/>
              <a:t>4-х летний документально подтвержденный стаж практической работы в области сертификации (аккредитации) по одному и нескольким из видов деятельности: разработка, производство, испытания (оценка), приемка, внедрение, эксплуатация (использование), выполнение работ, оказание услуг, преподавательская и консультационная деятельность, государственный контроль и надзор.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53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696036"/>
            <a:ext cx="8911687" cy="34119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684" y="122829"/>
            <a:ext cx="11218459" cy="6196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Эксперт должен обладать: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/>
              <a:t>ш</a:t>
            </a:r>
            <a:r>
              <a:rPr lang="ru-RU" sz="1800" dirty="0" smtClean="0"/>
              <a:t>ироким кругозором, логическим мышлением, аналитическим складом ума,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 smtClean="0"/>
              <a:t>твердостью воли и способностью реально оценивать ситуацию,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/>
              <a:t>п</a:t>
            </a:r>
            <a:r>
              <a:rPr lang="ru-RU" sz="1800" dirty="0" smtClean="0"/>
              <a:t>онимать сложные процессы с точки зрения главной перспективы,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 smtClean="0"/>
              <a:t>владеть правилами делового этикета и быть выдержанным</a:t>
            </a:r>
          </a:p>
          <a:p>
            <a:pPr marL="114300" indent="0">
              <a:buNone/>
            </a:pPr>
            <a:r>
              <a:rPr lang="ru-RU" sz="2000" dirty="0" smtClean="0"/>
              <a:t>Эксперт обязан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ru-RU" sz="1800" dirty="0" smtClean="0"/>
              <a:t>иметь навыки по руководству, требуемые для осуществления его деятельности;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/>
              <a:t>о</a:t>
            </a:r>
            <a:r>
              <a:rPr lang="ru-RU" sz="1800" dirty="0" smtClean="0"/>
              <a:t>беспечивать конфиденциальность информации, полученной в ходе деятельности;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ru-RU" sz="1800" dirty="0" smtClean="0"/>
              <a:t>быть объективным и беспристрастным, не иметь прямой или косвенной связи с разработкой и внедрением объекта сертификации или ведением подготовки к сертификации проверяемой организации.</a:t>
            </a:r>
          </a:p>
          <a:p>
            <a:pPr marL="114300" indent="0">
              <a:buNone/>
            </a:pPr>
            <a:r>
              <a:rPr lang="ru-RU" sz="2000" dirty="0" smtClean="0"/>
              <a:t>Эксперт должен: 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ru-RU" sz="1800" dirty="0" smtClean="0"/>
              <a:t>иметь способность ясно и свободно выражать свои мысли письменно и устно;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ru-RU" sz="1800" dirty="0" smtClean="0"/>
              <a:t>обладать независимостью от организаций и физических лиц, с которыми осуществляется его деятельность, основанной на отсутствии коммерческого и финансового интереса или другого давления, которое может оказать влияние на принимаемые решения, сохранять верность заключению вопреки давлению о внесении изменений, не основанных на доказательствах.</a:t>
            </a:r>
          </a:p>
          <a:p>
            <a:pPr lvl="4">
              <a:buFont typeface="Wingdings" panose="05000000000000000000" pitchFamily="2" charset="2"/>
              <a:buChar char="q"/>
            </a:pPr>
            <a:endParaRPr lang="ru-RU" sz="1600" dirty="0"/>
          </a:p>
          <a:p>
            <a:pPr lvl="4">
              <a:buFont typeface="Wingdings" panose="05000000000000000000" pitchFamily="2" charset="2"/>
              <a:buChar char="q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0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614149"/>
            <a:ext cx="8911687" cy="40943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800" y="250208"/>
            <a:ext cx="10553582" cy="636895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Эксперту необходимо знать: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 smtClean="0"/>
              <a:t>Законодательство РФ, Постановления Правительства РФ, относящиеся к области сертификации, стандартизации и метрологии;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 smtClean="0"/>
              <a:t>направления и основные принципы международного сотрудничества в </a:t>
            </a:r>
            <a:r>
              <a:rPr lang="ru-RU" sz="1800" dirty="0"/>
              <a:t>области сертификации, стандартизации и метрологии</a:t>
            </a:r>
            <a:r>
              <a:rPr lang="ru-RU" sz="1800" dirty="0" smtClean="0"/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м</a:t>
            </a:r>
            <a:r>
              <a:rPr lang="ru-RU" sz="1800" dirty="0" smtClean="0"/>
              <a:t>еждународную, региональную, зарубежную практику сертификации;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</a:t>
            </a:r>
            <a:r>
              <a:rPr lang="ru-RU" sz="1800" dirty="0" smtClean="0"/>
              <a:t>бщие принципы построения систем менеджмента качества в соответствии со стандартами </a:t>
            </a:r>
            <a:r>
              <a:rPr lang="ru-RU" sz="1800" b="1" dirty="0" smtClean="0"/>
              <a:t>ИСО 9000 </a:t>
            </a:r>
            <a:r>
              <a:rPr lang="ru-RU" sz="1800" dirty="0" smtClean="0"/>
              <a:t>(</a:t>
            </a:r>
            <a:r>
              <a:rPr lang="ru-RU" sz="1800" dirty="0"/>
              <a:t>серия международных стандартов, содержащих термины и определения, основные принципы менеджмента качества, требования к </a:t>
            </a:r>
            <a:r>
              <a:rPr lang="ru-RU" sz="1800" dirty="0" smtClean="0"/>
              <a:t>системе менеджмента качества</a:t>
            </a:r>
            <a:r>
              <a:rPr lang="ru-RU" sz="1800" dirty="0"/>
              <a:t> организаций и предприятий, а также руководство по достижению устойчивого </a:t>
            </a:r>
            <a:r>
              <a:rPr lang="ru-RU" sz="1800" dirty="0" smtClean="0"/>
              <a:t>результата) и </a:t>
            </a:r>
            <a:r>
              <a:rPr lang="ru-RU" sz="1800" b="1" dirty="0" smtClean="0"/>
              <a:t>ИСО 14000 </a:t>
            </a:r>
            <a:r>
              <a:rPr lang="ru-RU" sz="1800" dirty="0" smtClean="0"/>
              <a:t>(международный </a:t>
            </a:r>
            <a:r>
              <a:rPr lang="ru-RU" sz="1800" dirty="0"/>
              <a:t>стандарт, содержащий требования к системе экологического </a:t>
            </a:r>
            <a:r>
              <a:rPr lang="ru-RU" sz="1800" dirty="0" smtClean="0"/>
              <a:t>управления, </a:t>
            </a:r>
            <a:r>
              <a:rPr lang="ru-RU" sz="1800" dirty="0"/>
              <a:t>по которым проходит </a:t>
            </a:r>
            <a:r>
              <a:rPr lang="ru-RU" sz="1800" dirty="0" smtClean="0"/>
              <a:t>сертификация);</a:t>
            </a:r>
            <a:endParaRPr lang="ru-RU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</a:t>
            </a:r>
            <a:r>
              <a:rPr lang="ru-RU" sz="1800" dirty="0" smtClean="0"/>
              <a:t>бщие правила и рекомендации по сертификации в РФ;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</a:t>
            </a:r>
            <a:r>
              <a:rPr lang="ru-RU" sz="1800" dirty="0" smtClean="0"/>
              <a:t>равила, порядки и руководящие документы Системы сертификации ГОСТ Р;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</a:t>
            </a:r>
            <a:r>
              <a:rPr lang="ru-RU" sz="1800" dirty="0" smtClean="0"/>
              <a:t>сихологические аспекты работы с кадрами.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7603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504967"/>
            <a:ext cx="8911687" cy="1637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570" y="204715"/>
            <a:ext cx="11163869" cy="65509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ru-RU" sz="7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Оценка компетентности персонала</a:t>
            </a:r>
          </a:p>
          <a:p>
            <a:pPr marL="0" indent="0">
              <a:buNone/>
            </a:pPr>
            <a:r>
              <a:rPr lang="ru-RU" sz="2800" dirty="0" smtClean="0"/>
              <a:t>                    </a:t>
            </a:r>
          </a:p>
          <a:p>
            <a:pPr marL="0" indent="0">
              <a:buNone/>
            </a:pPr>
            <a:r>
              <a:rPr lang="ru-RU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</a:rPr>
              <a:t>                   </a:t>
            </a:r>
            <a:r>
              <a:rPr lang="ru-RU" sz="5000" b="1" i="1" dirty="0" smtClean="0">
                <a:solidFill>
                  <a:schemeClr val="accent1">
                    <a:lumMod val="75000"/>
                  </a:schemeClr>
                </a:solidFill>
              </a:rPr>
              <a:t>Сертификация экспертов </a:t>
            </a:r>
            <a:r>
              <a:rPr lang="ru-RU" sz="5000" dirty="0" smtClean="0"/>
              <a:t>– деятельность по оценке соответствия        компетентности экспертов установленным к ним требованиям.</a:t>
            </a:r>
            <a:endParaRPr lang="ru-RU" sz="5000" dirty="0"/>
          </a:p>
          <a:p>
            <a:pPr marL="0" indent="0">
              <a:buNone/>
            </a:pPr>
            <a:r>
              <a:rPr lang="ru-RU" sz="5000" b="1" dirty="0" smtClean="0">
                <a:solidFill>
                  <a:schemeClr val="accent1">
                    <a:lumMod val="75000"/>
                  </a:schemeClr>
                </a:solidFill>
              </a:rPr>
              <a:t>Заявитель сертификации </a:t>
            </a:r>
            <a:r>
              <a:rPr lang="ru-RU" sz="5000" dirty="0" smtClean="0"/>
              <a:t>– физическое лицо, желающее подтвердить свою компетентность в конкретной области деятельности посредством прохождения процедуры сертификации в органе по сертификации экспертов.</a:t>
            </a:r>
          </a:p>
          <a:p>
            <a:pPr marL="0" indent="0">
              <a:buNone/>
            </a:pPr>
            <a:r>
              <a:rPr lang="ru-RU" sz="5000" dirty="0" smtClean="0"/>
              <a:t>Сертификация экспертов проводится по следующей специализации.</a:t>
            </a:r>
          </a:p>
          <a:p>
            <a:pPr marL="0" indent="0">
              <a:buNone/>
            </a:pPr>
            <a:r>
              <a:rPr lang="ru-RU" sz="5000" b="1" u="sng" dirty="0" smtClean="0">
                <a:solidFill>
                  <a:schemeClr val="accent1">
                    <a:lumMod val="75000"/>
                  </a:schemeClr>
                </a:solidFill>
              </a:rPr>
              <a:t>В области аккредитации: 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метрологических </a:t>
            </a:r>
            <a:r>
              <a:rPr lang="ru-RU" sz="4500" dirty="0"/>
              <a:t>служб (МС) на право поверки и калибровки средств измерений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измерительных </a:t>
            </a:r>
            <a:r>
              <a:rPr lang="ru-RU" sz="4500" dirty="0"/>
              <a:t>( в том числе аналитических) лабораторий</a:t>
            </a:r>
            <a:r>
              <a:rPr lang="ru-RU" sz="4500" dirty="0" smtClean="0"/>
              <a:t>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органов и лабораторий систем добровольной сертификации;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средств измерений;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/>
              <a:t>г</a:t>
            </a:r>
            <a:r>
              <a:rPr lang="ru-RU" sz="4500" dirty="0" smtClean="0"/>
              <a:t>осударственных центров испытаний средств измерений;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/>
              <a:t>о</a:t>
            </a:r>
            <a:r>
              <a:rPr lang="ru-RU" sz="4500" dirty="0" smtClean="0"/>
              <a:t>рганов по сертификации систем менеджмента качества;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/>
              <a:t>г</a:t>
            </a:r>
            <a:r>
              <a:rPr lang="ru-RU" sz="4500" dirty="0" smtClean="0"/>
              <a:t>оловных и базовых организаций МС;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МС на осуществление метрологического надзора;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Учебных центров и центров стажировки специалистов в области метрологии;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sz="4500" dirty="0" smtClean="0"/>
              <a:t>Органов по сертификации экспертов-метрологов.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9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2592925" y="-504967"/>
            <a:ext cx="8911687" cy="13647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7556" y="409433"/>
            <a:ext cx="10522424" cy="6086902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В области испытаний:    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/>
              <a:t>с</a:t>
            </a:r>
            <a:r>
              <a:rPr lang="ru-RU" sz="1800" dirty="0" smtClean="0"/>
              <a:t>редств измерений ( по видам и областям измерений);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/>
              <a:t>и</a:t>
            </a:r>
            <a:r>
              <a:rPr lang="ru-RU" sz="1800" dirty="0" smtClean="0"/>
              <a:t>гровых автоматов с денежным выигрышем.</a:t>
            </a:r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В области аттестации: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 smtClean="0"/>
              <a:t>испытательного оборудования;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/>
              <a:t>с</a:t>
            </a:r>
            <a:r>
              <a:rPr lang="ru-RU" sz="1800" dirty="0" smtClean="0"/>
              <a:t>редств контроля;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/>
              <a:t>м</a:t>
            </a:r>
            <a:r>
              <a:rPr lang="ru-RU" sz="1800" dirty="0" smtClean="0"/>
              <a:t>етодик выполнения измерений;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/>
              <a:t>о</a:t>
            </a:r>
            <a:r>
              <a:rPr lang="ru-RU" sz="1800" dirty="0" smtClean="0"/>
              <a:t>бразцов веществ и материалов.</a:t>
            </a:r>
            <a:r>
              <a:rPr lang="ru-RU" sz="1800" b="1" u="sng" dirty="0" smtClean="0"/>
              <a:t>              </a:t>
            </a:r>
            <a:endParaRPr lang="ru-RU" sz="1800" dirty="0" smtClean="0"/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В области сертификации: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 smtClean="0"/>
              <a:t>средства измерений по видам и областям измерений;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 smtClean="0"/>
              <a:t>системы менеджмента качества.</a:t>
            </a:r>
          </a:p>
          <a:p>
            <a:pPr marL="0" indent="0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В области экспертизы: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 smtClean="0"/>
              <a:t>проектов ТР, программ и национальных стандартов;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ru-RU" sz="1800" dirty="0"/>
              <a:t>п</a:t>
            </a:r>
            <a:r>
              <a:rPr lang="ru-RU" sz="1800" dirty="0" smtClean="0"/>
              <a:t>роектов научно-технической, технологической и конструкторской документации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973740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1166</TotalTime>
  <Words>2069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Bahnschrift SemiLight</vt:lpstr>
      <vt:lpstr>Century Gothic</vt:lpstr>
      <vt:lpstr>Tahoma</vt:lpstr>
      <vt:lpstr>Wingdings</vt:lpstr>
      <vt:lpstr>Wingdings 3</vt:lpstr>
      <vt:lpstr>Легкий дым</vt:lpstr>
      <vt:lpstr>КАДРОВОЕ  ОБЕСПЕЧЕНИЕ.  Оценка компетентности        персонала.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КАДРОВОЕ  ОБЕСПЕЧЕНИЕ.  Оценка компетентности        персонала.</dc:title>
  <dc:creator>Сильвестрова Елена Эдуардовна</dc:creator>
  <cp:lastModifiedBy>master</cp:lastModifiedBy>
  <cp:revision>51</cp:revision>
  <cp:lastPrinted>2022-11-18T21:11:15Z</cp:lastPrinted>
  <dcterms:created xsi:type="dcterms:W3CDTF">2022-11-14T14:16:38Z</dcterms:created>
  <dcterms:modified xsi:type="dcterms:W3CDTF">2022-11-26T18:55:57Z</dcterms:modified>
</cp:coreProperties>
</file>