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3" r:id="rId3"/>
    <p:sldId id="258" r:id="rId4"/>
    <p:sldId id="261" r:id="rId5"/>
    <p:sldId id="262" r:id="rId6"/>
    <p:sldId id="274" r:id="rId7"/>
    <p:sldId id="275" r:id="rId8"/>
    <p:sldId id="259" r:id="rId9"/>
    <p:sldId id="276" r:id="rId10"/>
    <p:sldId id="260" r:id="rId11"/>
    <p:sldId id="277" r:id="rId12"/>
    <p:sldId id="278" r:id="rId13"/>
    <p:sldId id="263" r:id="rId14"/>
    <p:sldId id="264" r:id="rId15"/>
    <p:sldId id="265" r:id="rId16"/>
    <p:sldId id="279" r:id="rId17"/>
    <p:sldId id="266" r:id="rId18"/>
    <p:sldId id="280" r:id="rId19"/>
    <p:sldId id="267" r:id="rId20"/>
    <p:sldId id="268" r:id="rId21"/>
    <p:sldId id="269" r:id="rId22"/>
    <p:sldId id="270" r:id="rId23"/>
    <p:sldId id="271"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B248E87-3DF7-49DB-BE02-C62E5E034040}" type="datetimeFigureOut">
              <a:rPr lang="ru-RU" smtClean="0"/>
              <a:t>17.02.2021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7CF7AF9-1596-4A6D-993B-7C7B7D47727B}" type="slidenum">
              <a:rPr lang="ru-RU" smtClean="0"/>
              <a:t>‹#›</a:t>
            </a:fld>
            <a:endParaRPr lang="ru-RU"/>
          </a:p>
        </p:txBody>
      </p:sp>
    </p:spTree>
    <p:extLst>
      <p:ext uri="{BB962C8B-B14F-4D97-AF65-F5344CB8AC3E}">
        <p14:creationId xmlns:p14="http://schemas.microsoft.com/office/powerpoint/2010/main" val="233172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B248E87-3DF7-49DB-BE02-C62E5E034040}" type="datetimeFigureOut">
              <a:rPr lang="ru-RU" smtClean="0"/>
              <a:t>17.02.2021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7CF7AF9-1596-4A6D-993B-7C7B7D47727B}" type="slidenum">
              <a:rPr lang="ru-RU" smtClean="0"/>
              <a:t>‹#›</a:t>
            </a:fld>
            <a:endParaRPr lang="ru-RU"/>
          </a:p>
        </p:txBody>
      </p:sp>
    </p:spTree>
    <p:extLst>
      <p:ext uri="{BB962C8B-B14F-4D97-AF65-F5344CB8AC3E}">
        <p14:creationId xmlns:p14="http://schemas.microsoft.com/office/powerpoint/2010/main" val="335113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B248E87-3DF7-49DB-BE02-C62E5E034040}" type="datetimeFigureOut">
              <a:rPr lang="ru-RU" smtClean="0"/>
              <a:t>17.02.2021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7CF7AF9-1596-4A6D-993B-7C7B7D47727B}" type="slidenum">
              <a:rPr lang="ru-RU" smtClean="0"/>
              <a:t>‹#›</a:t>
            </a:fld>
            <a:endParaRPr lang="ru-RU"/>
          </a:p>
        </p:txBody>
      </p:sp>
    </p:spTree>
    <p:extLst>
      <p:ext uri="{BB962C8B-B14F-4D97-AF65-F5344CB8AC3E}">
        <p14:creationId xmlns:p14="http://schemas.microsoft.com/office/powerpoint/2010/main" val="1443493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smtClean="0"/>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8A8A4E2-7D13-43BB-978B-4B77F9B49FB6}" type="datetimeFigureOut">
              <a:rPr lang="ru-RU" smtClean="0">
                <a:solidFill>
                  <a:srgbClr val="696464"/>
                </a:solidFill>
              </a:rPr>
              <a:pPr/>
              <a:t>17.02.2021</a:t>
            </a:fld>
            <a:endParaRPr lang="ru-RU">
              <a:solidFill>
                <a:srgbClr val="696464"/>
              </a:solidFill>
            </a:endParaRPr>
          </a:p>
        </p:txBody>
      </p:sp>
      <p:sp>
        <p:nvSpPr>
          <p:cNvPr id="5" name="Footer Placeholder 4"/>
          <p:cNvSpPr>
            <a:spLocks noGrp="1"/>
          </p:cNvSpPr>
          <p:nvPr>
            <p:ph type="ftr" sz="quarter" idx="11"/>
          </p:nvPr>
        </p:nvSpPr>
        <p:spPr/>
        <p:txBody>
          <a:bodyPr/>
          <a:lstStyle/>
          <a:p>
            <a:endParaRPr lang="ru-RU">
              <a:solidFill>
                <a:srgbClr val="696464"/>
              </a:solidFill>
            </a:endParaRP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C819E74-C8D2-49BD-A2D3-F5C1C2C23E99}" type="slidenum">
              <a:rPr lang="ru-RU" smtClean="0"/>
              <a:pPr/>
              <a:t>‹#›</a:t>
            </a:fld>
            <a:endParaRPr lang="ru-RU"/>
          </a:p>
        </p:txBody>
      </p:sp>
    </p:spTree>
    <p:extLst>
      <p:ext uri="{BB962C8B-B14F-4D97-AF65-F5344CB8AC3E}">
        <p14:creationId xmlns:p14="http://schemas.microsoft.com/office/powerpoint/2010/main" val="683582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A8A4E2-7D13-43BB-978B-4B77F9B49FB6}" type="datetimeFigureOut">
              <a:rPr lang="ru-RU" smtClean="0">
                <a:solidFill>
                  <a:srgbClr val="696464"/>
                </a:solidFill>
              </a:rPr>
              <a:pPr/>
              <a:t>17.02.2021</a:t>
            </a:fld>
            <a:endParaRPr lang="ru-RU">
              <a:solidFill>
                <a:srgbClr val="696464"/>
              </a:solidFill>
            </a:endParaRPr>
          </a:p>
        </p:txBody>
      </p:sp>
      <p:sp>
        <p:nvSpPr>
          <p:cNvPr id="5" name="Footer Placeholder 4"/>
          <p:cNvSpPr>
            <a:spLocks noGrp="1"/>
          </p:cNvSpPr>
          <p:nvPr>
            <p:ph type="ftr" sz="quarter" idx="11"/>
          </p:nvPr>
        </p:nvSpPr>
        <p:spPr/>
        <p:txBody>
          <a:bodyPr/>
          <a:lstStyle/>
          <a:p>
            <a:endParaRPr lang="ru-RU">
              <a:solidFill>
                <a:srgbClr val="696464"/>
              </a:solidFill>
            </a:endParaRPr>
          </a:p>
        </p:txBody>
      </p:sp>
      <p:sp>
        <p:nvSpPr>
          <p:cNvPr id="6" name="Slide Number Placeholder 5"/>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287472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smtClean="0"/>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F8A8A4E2-7D13-43BB-978B-4B77F9B49FB6}" type="datetimeFigureOut">
              <a:rPr lang="ru-RU" smtClean="0">
                <a:solidFill>
                  <a:srgbClr val="696464"/>
                </a:solidFill>
              </a:rPr>
              <a:pPr/>
              <a:t>17.02.2021</a:t>
            </a:fld>
            <a:endParaRPr lang="ru-RU">
              <a:solidFill>
                <a:srgbClr val="696464"/>
              </a:solidFill>
            </a:endParaRPr>
          </a:p>
        </p:txBody>
      </p:sp>
      <p:sp>
        <p:nvSpPr>
          <p:cNvPr id="5" name="Footer Placeholder 4"/>
          <p:cNvSpPr>
            <a:spLocks noGrp="1"/>
          </p:cNvSpPr>
          <p:nvPr>
            <p:ph type="ftr" sz="quarter" idx="11"/>
          </p:nvPr>
        </p:nvSpPr>
        <p:spPr>
          <a:xfrm>
            <a:off x="2182708" y="6272784"/>
            <a:ext cx="6327648" cy="365125"/>
          </a:xfrm>
        </p:spPr>
        <p:txBody>
          <a:bodyPr/>
          <a:lstStyle/>
          <a:p>
            <a:endParaRPr lang="ru-RU">
              <a:solidFill>
                <a:srgbClr val="696464"/>
              </a:solidFill>
            </a:endParaRP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C819E74-C8D2-49BD-A2D3-F5C1C2C23E99}" type="slidenum">
              <a:rPr lang="ru-RU" smtClean="0"/>
              <a:pPr/>
              <a:t>‹#›</a:t>
            </a:fld>
            <a:endParaRPr lang="ru-RU"/>
          </a:p>
        </p:txBody>
      </p:sp>
    </p:spTree>
    <p:extLst>
      <p:ext uri="{BB962C8B-B14F-4D97-AF65-F5344CB8AC3E}">
        <p14:creationId xmlns:p14="http://schemas.microsoft.com/office/powerpoint/2010/main" val="8831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8A8A4E2-7D13-43BB-978B-4B77F9B49FB6}" type="datetimeFigureOut">
              <a:rPr lang="ru-RU" smtClean="0">
                <a:solidFill>
                  <a:srgbClr val="696464"/>
                </a:solidFill>
              </a:rPr>
              <a:pPr/>
              <a:t>17.02.2021</a:t>
            </a:fld>
            <a:endParaRPr lang="ru-RU">
              <a:solidFill>
                <a:srgbClr val="696464"/>
              </a:solidFill>
            </a:endParaRPr>
          </a:p>
        </p:txBody>
      </p:sp>
      <p:sp>
        <p:nvSpPr>
          <p:cNvPr id="6" name="Footer Placeholder 5"/>
          <p:cNvSpPr>
            <a:spLocks noGrp="1"/>
          </p:cNvSpPr>
          <p:nvPr>
            <p:ph type="ftr" sz="quarter" idx="11"/>
          </p:nvPr>
        </p:nvSpPr>
        <p:spPr/>
        <p:txBody>
          <a:bodyPr/>
          <a:lstStyle/>
          <a:p>
            <a:endParaRPr lang="ru-RU">
              <a:solidFill>
                <a:srgbClr val="696464"/>
              </a:solidFill>
            </a:endParaRPr>
          </a:p>
        </p:txBody>
      </p:sp>
      <p:sp>
        <p:nvSpPr>
          <p:cNvPr id="7" name="Slide Number Placeholder 6"/>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845327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8A8A4E2-7D13-43BB-978B-4B77F9B49FB6}" type="datetimeFigureOut">
              <a:rPr lang="ru-RU" smtClean="0">
                <a:solidFill>
                  <a:srgbClr val="696464"/>
                </a:solidFill>
              </a:rPr>
              <a:pPr/>
              <a:t>17.02.2021</a:t>
            </a:fld>
            <a:endParaRPr lang="ru-RU">
              <a:solidFill>
                <a:srgbClr val="696464"/>
              </a:solidFill>
            </a:endParaRPr>
          </a:p>
        </p:txBody>
      </p:sp>
      <p:sp>
        <p:nvSpPr>
          <p:cNvPr id="8" name="Footer Placeholder 7"/>
          <p:cNvSpPr>
            <a:spLocks noGrp="1"/>
          </p:cNvSpPr>
          <p:nvPr>
            <p:ph type="ftr" sz="quarter" idx="11"/>
          </p:nvPr>
        </p:nvSpPr>
        <p:spPr/>
        <p:txBody>
          <a:bodyPr/>
          <a:lstStyle/>
          <a:p>
            <a:endParaRPr lang="ru-RU">
              <a:solidFill>
                <a:srgbClr val="696464"/>
              </a:solidFill>
            </a:endParaRPr>
          </a:p>
        </p:txBody>
      </p:sp>
      <p:sp>
        <p:nvSpPr>
          <p:cNvPr id="9" name="Slide Number Placeholder 8"/>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1305721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8A8A4E2-7D13-43BB-978B-4B77F9B49FB6}" type="datetimeFigureOut">
              <a:rPr lang="ru-RU" smtClean="0">
                <a:solidFill>
                  <a:srgbClr val="696464"/>
                </a:solidFill>
              </a:rPr>
              <a:pPr/>
              <a:t>17.02.2021</a:t>
            </a:fld>
            <a:endParaRPr lang="ru-RU">
              <a:solidFill>
                <a:srgbClr val="696464"/>
              </a:solidFill>
            </a:endParaRPr>
          </a:p>
        </p:txBody>
      </p:sp>
      <p:sp>
        <p:nvSpPr>
          <p:cNvPr id="4" name="Footer Placeholder 3"/>
          <p:cNvSpPr>
            <a:spLocks noGrp="1"/>
          </p:cNvSpPr>
          <p:nvPr>
            <p:ph type="ftr" sz="quarter" idx="11"/>
          </p:nvPr>
        </p:nvSpPr>
        <p:spPr/>
        <p:txBody>
          <a:bodyPr/>
          <a:lstStyle/>
          <a:p>
            <a:endParaRPr lang="ru-RU">
              <a:solidFill>
                <a:srgbClr val="696464"/>
              </a:solidFill>
            </a:endParaRPr>
          </a:p>
        </p:txBody>
      </p:sp>
      <p:sp>
        <p:nvSpPr>
          <p:cNvPr id="5" name="Slide Number Placeholder 4"/>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3679954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8A4E2-7D13-43BB-978B-4B77F9B49FB6}" type="datetimeFigureOut">
              <a:rPr lang="ru-RU" smtClean="0">
                <a:solidFill>
                  <a:srgbClr val="696464"/>
                </a:solidFill>
              </a:rPr>
              <a:pPr/>
              <a:t>17.02.2021</a:t>
            </a:fld>
            <a:endParaRPr lang="ru-RU">
              <a:solidFill>
                <a:srgbClr val="696464"/>
              </a:solidFill>
            </a:endParaRPr>
          </a:p>
        </p:txBody>
      </p:sp>
      <p:sp>
        <p:nvSpPr>
          <p:cNvPr id="3" name="Footer Placeholder 2"/>
          <p:cNvSpPr>
            <a:spLocks noGrp="1"/>
          </p:cNvSpPr>
          <p:nvPr>
            <p:ph type="ftr" sz="quarter" idx="11"/>
          </p:nvPr>
        </p:nvSpPr>
        <p:spPr/>
        <p:txBody>
          <a:bodyPr/>
          <a:lstStyle/>
          <a:p>
            <a:endParaRPr lang="ru-RU">
              <a:solidFill>
                <a:srgbClr val="696464"/>
              </a:solidFill>
            </a:endParaRPr>
          </a:p>
        </p:txBody>
      </p:sp>
      <p:sp>
        <p:nvSpPr>
          <p:cNvPr id="4" name="Slide Number Placeholder 3"/>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2553968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8A8A4E2-7D13-43BB-978B-4B77F9B49FB6}" type="datetimeFigureOut">
              <a:rPr lang="ru-RU" smtClean="0">
                <a:solidFill>
                  <a:srgbClr val="696464"/>
                </a:solidFill>
              </a:rPr>
              <a:pPr/>
              <a:t>17.02.2021</a:t>
            </a:fld>
            <a:endParaRPr lang="ru-RU">
              <a:solidFill>
                <a:srgbClr val="696464"/>
              </a:solidFill>
            </a:endParaRPr>
          </a:p>
        </p:txBody>
      </p:sp>
      <p:sp>
        <p:nvSpPr>
          <p:cNvPr id="6" name="Footer Placeholder 5"/>
          <p:cNvSpPr>
            <a:spLocks noGrp="1"/>
          </p:cNvSpPr>
          <p:nvPr>
            <p:ph type="ftr" sz="quarter" idx="11"/>
          </p:nvPr>
        </p:nvSpPr>
        <p:spPr/>
        <p:txBody>
          <a:bodyPr/>
          <a:lstStyle/>
          <a:p>
            <a:endParaRPr lang="ru-RU">
              <a:solidFill>
                <a:srgbClr val="696464"/>
              </a:solidFill>
            </a:endParaRP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117247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B248E87-3DF7-49DB-BE02-C62E5E034040}" type="datetimeFigureOut">
              <a:rPr lang="ru-RU" smtClean="0"/>
              <a:t>17.02.2021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7CF7AF9-1596-4A6D-993B-7C7B7D47727B}" type="slidenum">
              <a:rPr lang="ru-RU" smtClean="0"/>
              <a:t>‹#›</a:t>
            </a:fld>
            <a:endParaRPr lang="ru-RU"/>
          </a:p>
        </p:txBody>
      </p:sp>
    </p:spTree>
    <p:extLst>
      <p:ext uri="{BB962C8B-B14F-4D97-AF65-F5344CB8AC3E}">
        <p14:creationId xmlns:p14="http://schemas.microsoft.com/office/powerpoint/2010/main" val="1659806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8A8A4E2-7D13-43BB-978B-4B77F9B49FB6}" type="datetimeFigureOut">
              <a:rPr lang="ru-RU" smtClean="0">
                <a:solidFill>
                  <a:srgbClr val="696464"/>
                </a:solidFill>
              </a:rPr>
              <a:pPr/>
              <a:t>17.02.2021</a:t>
            </a:fld>
            <a:endParaRPr lang="ru-RU">
              <a:solidFill>
                <a:srgbClr val="696464"/>
              </a:solidFill>
            </a:endParaRP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4138532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A8A4E2-7D13-43BB-978B-4B77F9B49FB6}" type="datetimeFigureOut">
              <a:rPr lang="ru-RU" smtClean="0">
                <a:solidFill>
                  <a:srgbClr val="696464"/>
                </a:solidFill>
              </a:rPr>
              <a:pPr/>
              <a:t>17.02.2021</a:t>
            </a:fld>
            <a:endParaRPr lang="ru-RU">
              <a:solidFill>
                <a:srgbClr val="696464"/>
              </a:solidFill>
            </a:endParaRPr>
          </a:p>
        </p:txBody>
      </p:sp>
      <p:sp>
        <p:nvSpPr>
          <p:cNvPr id="5" name="Footer Placeholder 4"/>
          <p:cNvSpPr>
            <a:spLocks noGrp="1"/>
          </p:cNvSpPr>
          <p:nvPr>
            <p:ph type="ftr" sz="quarter" idx="11"/>
          </p:nvPr>
        </p:nvSpPr>
        <p:spPr/>
        <p:txBody>
          <a:bodyPr/>
          <a:lstStyle/>
          <a:p>
            <a:endParaRPr lang="ru-RU">
              <a:solidFill>
                <a:srgbClr val="696464"/>
              </a:solidFill>
            </a:endParaRPr>
          </a:p>
        </p:txBody>
      </p:sp>
      <p:sp>
        <p:nvSpPr>
          <p:cNvPr id="6" name="Slide Number Placeholder 5"/>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37142313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A8A4E2-7D13-43BB-978B-4B77F9B49FB6}" type="datetimeFigureOut">
              <a:rPr lang="ru-RU" smtClean="0">
                <a:solidFill>
                  <a:srgbClr val="696464"/>
                </a:solidFill>
              </a:rPr>
              <a:pPr/>
              <a:t>17.02.2021</a:t>
            </a:fld>
            <a:endParaRPr lang="ru-RU">
              <a:solidFill>
                <a:srgbClr val="696464"/>
              </a:solidFill>
            </a:endParaRPr>
          </a:p>
        </p:txBody>
      </p:sp>
      <p:sp>
        <p:nvSpPr>
          <p:cNvPr id="5" name="Footer Placeholder 4"/>
          <p:cNvSpPr>
            <a:spLocks noGrp="1"/>
          </p:cNvSpPr>
          <p:nvPr>
            <p:ph type="ftr" sz="quarter" idx="11"/>
          </p:nvPr>
        </p:nvSpPr>
        <p:spPr/>
        <p:txBody>
          <a:bodyPr/>
          <a:lstStyle/>
          <a:p>
            <a:endParaRPr lang="ru-RU">
              <a:solidFill>
                <a:srgbClr val="696464"/>
              </a:solidFill>
            </a:endParaRPr>
          </a:p>
        </p:txBody>
      </p:sp>
      <p:sp>
        <p:nvSpPr>
          <p:cNvPr id="6" name="Slide Number Placeholder 5"/>
          <p:cNvSpPr>
            <a:spLocks noGrp="1"/>
          </p:cNvSpPr>
          <p:nvPr>
            <p:ph type="sldNum" sz="quarter" idx="12"/>
          </p:nvPr>
        </p:nvSpPr>
        <p:spPr/>
        <p:txBody>
          <a:bodyPr/>
          <a:lstStyle/>
          <a:p>
            <a:fld id="{9C819E74-C8D2-49BD-A2D3-F5C1C2C23E99}" type="slidenum">
              <a:rPr lang="ru-RU" smtClean="0"/>
              <a:pPr/>
              <a:t>‹#›</a:t>
            </a:fld>
            <a:endParaRPr lang="ru-RU"/>
          </a:p>
        </p:txBody>
      </p:sp>
    </p:spTree>
    <p:extLst>
      <p:ext uri="{BB962C8B-B14F-4D97-AF65-F5344CB8AC3E}">
        <p14:creationId xmlns:p14="http://schemas.microsoft.com/office/powerpoint/2010/main" val="219821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B248E87-3DF7-49DB-BE02-C62E5E034040}" type="datetimeFigureOut">
              <a:rPr lang="ru-RU" smtClean="0"/>
              <a:t>17.02.2021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7CF7AF9-1596-4A6D-993B-7C7B7D47727B}" type="slidenum">
              <a:rPr lang="ru-RU" smtClean="0"/>
              <a:t>‹#›</a:t>
            </a:fld>
            <a:endParaRPr lang="ru-RU"/>
          </a:p>
        </p:txBody>
      </p:sp>
    </p:spTree>
    <p:extLst>
      <p:ext uri="{BB962C8B-B14F-4D97-AF65-F5344CB8AC3E}">
        <p14:creationId xmlns:p14="http://schemas.microsoft.com/office/powerpoint/2010/main" val="305605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B248E87-3DF7-49DB-BE02-C62E5E034040}" type="datetimeFigureOut">
              <a:rPr lang="ru-RU" smtClean="0"/>
              <a:t>17.02.2021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7CF7AF9-1596-4A6D-993B-7C7B7D47727B}" type="slidenum">
              <a:rPr lang="ru-RU" smtClean="0"/>
              <a:t>‹#›</a:t>
            </a:fld>
            <a:endParaRPr lang="ru-RU"/>
          </a:p>
        </p:txBody>
      </p:sp>
    </p:spTree>
    <p:extLst>
      <p:ext uri="{BB962C8B-B14F-4D97-AF65-F5344CB8AC3E}">
        <p14:creationId xmlns:p14="http://schemas.microsoft.com/office/powerpoint/2010/main" val="342577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B248E87-3DF7-49DB-BE02-C62E5E034040}" type="datetimeFigureOut">
              <a:rPr lang="ru-RU" smtClean="0"/>
              <a:t>17.02.2021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7CF7AF9-1596-4A6D-993B-7C7B7D47727B}" type="slidenum">
              <a:rPr lang="ru-RU" smtClean="0"/>
              <a:t>‹#›</a:t>
            </a:fld>
            <a:endParaRPr lang="ru-RU"/>
          </a:p>
        </p:txBody>
      </p:sp>
    </p:spTree>
    <p:extLst>
      <p:ext uri="{BB962C8B-B14F-4D97-AF65-F5344CB8AC3E}">
        <p14:creationId xmlns:p14="http://schemas.microsoft.com/office/powerpoint/2010/main" val="330999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B248E87-3DF7-49DB-BE02-C62E5E034040}" type="datetimeFigureOut">
              <a:rPr lang="ru-RU" smtClean="0"/>
              <a:t>17.02.2021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7CF7AF9-1596-4A6D-993B-7C7B7D47727B}" type="slidenum">
              <a:rPr lang="ru-RU" smtClean="0"/>
              <a:t>‹#›</a:t>
            </a:fld>
            <a:endParaRPr lang="ru-RU"/>
          </a:p>
        </p:txBody>
      </p:sp>
    </p:spTree>
    <p:extLst>
      <p:ext uri="{BB962C8B-B14F-4D97-AF65-F5344CB8AC3E}">
        <p14:creationId xmlns:p14="http://schemas.microsoft.com/office/powerpoint/2010/main" val="318139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B248E87-3DF7-49DB-BE02-C62E5E034040}" type="datetimeFigureOut">
              <a:rPr lang="ru-RU" smtClean="0"/>
              <a:t>17.02.2021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7CF7AF9-1596-4A6D-993B-7C7B7D47727B}" type="slidenum">
              <a:rPr lang="ru-RU" smtClean="0"/>
              <a:t>‹#›</a:t>
            </a:fld>
            <a:endParaRPr lang="ru-RU"/>
          </a:p>
        </p:txBody>
      </p:sp>
    </p:spTree>
    <p:extLst>
      <p:ext uri="{BB962C8B-B14F-4D97-AF65-F5344CB8AC3E}">
        <p14:creationId xmlns:p14="http://schemas.microsoft.com/office/powerpoint/2010/main" val="299984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B248E87-3DF7-49DB-BE02-C62E5E034040}" type="datetimeFigureOut">
              <a:rPr lang="ru-RU" smtClean="0"/>
              <a:t>17.02.2021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7CF7AF9-1596-4A6D-993B-7C7B7D47727B}" type="slidenum">
              <a:rPr lang="ru-RU" smtClean="0"/>
              <a:t>‹#›</a:t>
            </a:fld>
            <a:endParaRPr lang="ru-RU"/>
          </a:p>
        </p:txBody>
      </p:sp>
    </p:spTree>
    <p:extLst>
      <p:ext uri="{BB962C8B-B14F-4D97-AF65-F5344CB8AC3E}">
        <p14:creationId xmlns:p14="http://schemas.microsoft.com/office/powerpoint/2010/main" val="8558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B248E87-3DF7-49DB-BE02-C62E5E034040}" type="datetimeFigureOut">
              <a:rPr lang="ru-RU" smtClean="0"/>
              <a:t>17.02.2021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7CF7AF9-1596-4A6D-993B-7C7B7D47727B}" type="slidenum">
              <a:rPr lang="ru-RU" smtClean="0"/>
              <a:t>‹#›</a:t>
            </a:fld>
            <a:endParaRPr lang="ru-RU"/>
          </a:p>
        </p:txBody>
      </p:sp>
    </p:spTree>
    <p:extLst>
      <p:ext uri="{BB962C8B-B14F-4D97-AF65-F5344CB8AC3E}">
        <p14:creationId xmlns:p14="http://schemas.microsoft.com/office/powerpoint/2010/main" val="314482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48E87-3DF7-49DB-BE02-C62E5E034040}" type="datetimeFigureOut">
              <a:rPr lang="ru-RU" smtClean="0"/>
              <a:t>17.02.2021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F7AF9-1596-4A6D-993B-7C7B7D47727B}" type="slidenum">
              <a:rPr lang="ru-RU" smtClean="0"/>
              <a:t>‹#›</a:t>
            </a:fld>
            <a:endParaRPr lang="ru-RU"/>
          </a:p>
        </p:txBody>
      </p:sp>
    </p:spTree>
    <p:extLst>
      <p:ext uri="{BB962C8B-B14F-4D97-AF65-F5344CB8AC3E}">
        <p14:creationId xmlns:p14="http://schemas.microsoft.com/office/powerpoint/2010/main" val="2962389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8A8A4E2-7D13-43BB-978B-4B77F9B49FB6}" type="datetimeFigureOut">
              <a:rPr lang="ru-RU" smtClean="0">
                <a:solidFill>
                  <a:srgbClr val="696464"/>
                </a:solidFill>
              </a:rPr>
              <a:pPr/>
              <a:t>17.02.2021</a:t>
            </a:fld>
            <a:endParaRPr lang="ru-RU">
              <a:solidFill>
                <a:srgbClr val="696464"/>
              </a:solidFill>
            </a:endParaRP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ru-RU">
              <a:solidFill>
                <a:srgbClr val="696464"/>
              </a:solidFill>
            </a:endParaRP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C819E74-C8D2-49BD-A2D3-F5C1C2C23E99}" type="slidenum">
              <a:rPr lang="ru-RU" smtClean="0"/>
              <a:pPr/>
              <a:t>‹#›</a:t>
            </a:fld>
            <a:endParaRPr lang="ru-RU"/>
          </a:p>
        </p:txBody>
      </p:sp>
    </p:spTree>
    <p:extLst>
      <p:ext uri="{BB962C8B-B14F-4D97-AF65-F5344CB8AC3E}">
        <p14:creationId xmlns:p14="http://schemas.microsoft.com/office/powerpoint/2010/main" val="4094728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04967" y="1460310"/>
            <a:ext cx="11191163" cy="3193577"/>
          </a:xfrm>
        </p:spPr>
        <p:txBody>
          <a:bodyPr>
            <a:normAutofit fontScale="90000"/>
          </a:bodyPr>
          <a:lstStyle/>
          <a:p>
            <a:r>
              <a:rPr lang="ru-RU" sz="4900" b="1" dirty="0" smtClean="0"/>
              <a:t/>
            </a:r>
            <a:br>
              <a:rPr lang="ru-RU" sz="4900" b="1" dirty="0" smtClean="0"/>
            </a:br>
            <a:r>
              <a:rPr lang="ru-RU" sz="4900" b="1" dirty="0" smtClean="0"/>
              <a:t>Раздел 1</a:t>
            </a:r>
            <a:r>
              <a:rPr lang="ru-RU" sz="4400" b="1" dirty="0" smtClean="0"/>
              <a:t>. </a:t>
            </a:r>
            <a:r>
              <a:rPr lang="ru-RU" sz="8800" b="1" dirty="0" smtClean="0"/>
              <a:t>МЕТРОЛОГИЯ.</a:t>
            </a:r>
            <a:r>
              <a:rPr lang="ru-RU" dirty="0" smtClean="0"/>
              <a:t> </a:t>
            </a:r>
            <a:r>
              <a:rPr lang="ru-RU" sz="4900" b="1" dirty="0" smtClean="0"/>
              <a:t>Глава 2</a:t>
            </a:r>
            <a:r>
              <a:rPr lang="ru-RU" sz="4400" b="1" dirty="0" smtClean="0"/>
              <a:t>.    </a:t>
            </a:r>
            <a:r>
              <a:rPr lang="ru-RU" sz="6000" b="1" dirty="0" smtClean="0"/>
              <a:t>Системы  физических </a:t>
            </a:r>
            <a:br>
              <a:rPr lang="ru-RU" sz="6000" b="1" dirty="0" smtClean="0"/>
            </a:br>
            <a:r>
              <a:rPr lang="ru-RU" sz="6000" b="1" dirty="0"/>
              <a:t> </a:t>
            </a:r>
            <a:r>
              <a:rPr lang="ru-RU" sz="6000" b="1" dirty="0" smtClean="0"/>
              <a:t>                 величин</a:t>
            </a:r>
            <a:r>
              <a:rPr lang="ru-RU" sz="5400" b="1" dirty="0" smtClean="0"/>
              <a:t>.</a:t>
            </a:r>
            <a:r>
              <a:rPr lang="ru-RU" sz="6700" b="1" dirty="0" smtClean="0"/>
              <a:t/>
            </a:r>
            <a:br>
              <a:rPr lang="ru-RU" sz="6700" b="1" dirty="0" smtClean="0"/>
            </a:br>
            <a:r>
              <a:rPr lang="ru-RU" sz="4900" b="1" dirty="0" smtClean="0"/>
              <a:t>Глава 3</a:t>
            </a:r>
            <a:r>
              <a:rPr lang="ru-RU" sz="4400" b="1" dirty="0" smtClean="0"/>
              <a:t>.    </a:t>
            </a:r>
            <a:r>
              <a:rPr lang="ru-RU" sz="5400" b="1" dirty="0" smtClean="0">
                <a:solidFill>
                  <a:schemeClr val="tx1"/>
                </a:solidFill>
              </a:rPr>
              <a:t>МЕТОДЫ  и  виды  </a:t>
            </a:r>
            <a:br>
              <a:rPr lang="ru-RU" sz="5400" b="1" dirty="0" smtClean="0">
                <a:solidFill>
                  <a:schemeClr val="tx1"/>
                </a:solidFill>
              </a:rPr>
            </a:br>
            <a:r>
              <a:rPr lang="ru-RU" sz="5400" b="1" dirty="0">
                <a:solidFill>
                  <a:schemeClr val="tx1"/>
                </a:solidFill>
              </a:rPr>
              <a:t> </a:t>
            </a:r>
            <a:r>
              <a:rPr lang="ru-RU" sz="5400" b="1" dirty="0" smtClean="0">
                <a:solidFill>
                  <a:schemeClr val="tx1"/>
                </a:solidFill>
              </a:rPr>
              <a:t>                   ИЗМЕРЕНЙ.</a:t>
            </a:r>
            <a:br>
              <a:rPr lang="ru-RU" sz="5400" b="1" dirty="0" smtClean="0">
                <a:solidFill>
                  <a:schemeClr val="tx1"/>
                </a:solidFill>
              </a:rPr>
            </a:br>
            <a:endParaRPr lang="ru-RU" sz="5400" b="1" dirty="0">
              <a:solidFill>
                <a:schemeClr val="tx1"/>
              </a:solidFill>
            </a:endParaRPr>
          </a:p>
        </p:txBody>
      </p:sp>
      <p:sp>
        <p:nvSpPr>
          <p:cNvPr id="3" name="Подзаголовок 2"/>
          <p:cNvSpPr>
            <a:spLocks noGrp="1"/>
          </p:cNvSpPr>
          <p:nvPr>
            <p:ph type="subTitle" idx="1"/>
          </p:nvPr>
        </p:nvSpPr>
        <p:spPr>
          <a:xfrm>
            <a:off x="805218" y="531292"/>
            <a:ext cx="9144000" cy="45719"/>
          </a:xfrm>
        </p:spPr>
        <p:txBody>
          <a:bodyPr>
            <a:normAutofit fontScale="25000" lnSpcReduction="20000"/>
          </a:bodyPr>
          <a:lstStyle/>
          <a:p>
            <a:r>
              <a:rPr lang="ru-RU" dirty="0" smtClean="0"/>
              <a:t>СС</a:t>
            </a:r>
            <a:endParaRPr lang="ru-RU" dirty="0"/>
          </a:p>
        </p:txBody>
      </p:sp>
    </p:spTree>
    <p:extLst>
      <p:ext uri="{BB962C8B-B14F-4D97-AF65-F5344CB8AC3E}">
        <p14:creationId xmlns:p14="http://schemas.microsoft.com/office/powerpoint/2010/main" val="2301836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168548"/>
            <a:ext cx="10515600" cy="45719"/>
          </a:xfrm>
        </p:spPr>
        <p:txBody>
          <a:bodyPr>
            <a:normAutofit fontScale="90000"/>
          </a:bodyPr>
          <a:lstStyle/>
          <a:p>
            <a:endParaRPr lang="ru-RU" dirty="0"/>
          </a:p>
        </p:txBody>
      </p:sp>
      <p:sp>
        <p:nvSpPr>
          <p:cNvPr id="3" name="Объект 2"/>
          <p:cNvSpPr>
            <a:spLocks noGrp="1"/>
          </p:cNvSpPr>
          <p:nvPr>
            <p:ph idx="1"/>
          </p:nvPr>
        </p:nvSpPr>
        <p:spPr>
          <a:xfrm>
            <a:off x="382137" y="341194"/>
            <a:ext cx="11423176" cy="5835769"/>
          </a:xfrm>
        </p:spPr>
        <p:txBody>
          <a:bodyPr>
            <a:normAutofit/>
          </a:bodyPr>
          <a:lstStyle/>
          <a:p>
            <a:pPr marL="0" indent="0" algn="just">
              <a:buNone/>
            </a:pPr>
            <a:r>
              <a:rPr lang="ru-RU" sz="2000" dirty="0" smtClean="0">
                <a:latin typeface="Cambria" panose="02040503050406030204" pitchFamily="18" charset="0"/>
                <a:ea typeface="Cambria" panose="02040503050406030204" pitchFamily="18" charset="0"/>
              </a:rPr>
              <a:t>При хранении первичного эталона выполняются регулярные его исследования, включая сличения с национальными эталонами других стран с целью повышения точности воспроизведения единицы и совершенствования методов передачи её размера.</a:t>
            </a:r>
          </a:p>
          <a:p>
            <a:pPr marL="0" indent="0" algn="just">
              <a:buNone/>
            </a:pPr>
            <a:r>
              <a:rPr lang="ru-RU" sz="2000" dirty="0" smtClean="0">
                <a:latin typeface="Cambria" panose="02040503050406030204" pitchFamily="18" charset="0"/>
                <a:ea typeface="Cambria" panose="02040503050406030204" pitchFamily="18" charset="0"/>
              </a:rPr>
              <a:t>Эталон должен обладать </a:t>
            </a:r>
            <a:r>
              <a:rPr lang="ru-RU" sz="2000" b="1" dirty="0" smtClean="0">
                <a:latin typeface="Cambria" panose="02040503050406030204" pitchFamily="18" charset="0"/>
                <a:ea typeface="Cambria" panose="02040503050406030204" pitchFamily="18" charset="0"/>
              </a:rPr>
              <a:t>тремя</a:t>
            </a:r>
            <a:r>
              <a:rPr lang="ru-RU" sz="2000" dirty="0" smtClean="0">
                <a:latin typeface="Cambria" panose="02040503050406030204" pitchFamily="18" charset="0"/>
                <a:ea typeface="Cambria" panose="02040503050406030204" pitchFamily="18" charset="0"/>
              </a:rPr>
              <a:t> взаимосвязанными </a:t>
            </a:r>
            <a:r>
              <a:rPr lang="ru-RU" sz="2000" b="1" dirty="0" smtClean="0">
                <a:latin typeface="Cambria" panose="02040503050406030204" pitchFamily="18" charset="0"/>
                <a:ea typeface="Cambria" panose="02040503050406030204" pitchFamily="18" charset="0"/>
              </a:rPr>
              <a:t>свойствами</a:t>
            </a:r>
            <a:r>
              <a:rPr lang="ru-RU" sz="2000" dirty="0" smtClean="0">
                <a:latin typeface="Cambria" panose="02040503050406030204" pitchFamily="18" charset="0"/>
                <a:ea typeface="Cambria" panose="02040503050406030204" pitchFamily="18" charset="0"/>
              </a:rPr>
              <a:t>:</a:t>
            </a:r>
          </a:p>
          <a:p>
            <a:pPr marL="0" indent="0" algn="just">
              <a:buNone/>
            </a:pPr>
            <a:r>
              <a:rPr lang="ru-RU" sz="2000" b="1" dirty="0" smtClean="0">
                <a:solidFill>
                  <a:srgbClr val="0070C0"/>
                </a:solidFill>
                <a:latin typeface="Cambria" panose="02040503050406030204" pitchFamily="18" charset="0"/>
                <a:ea typeface="Cambria" panose="02040503050406030204" pitchFamily="18" charset="0"/>
              </a:rPr>
              <a:t>Неизменность</a:t>
            </a:r>
            <a:r>
              <a:rPr lang="ru-RU" sz="2000" dirty="0">
                <a:latin typeface="Cambria" panose="02040503050406030204" pitchFamily="18" charset="0"/>
                <a:ea typeface="Cambria" panose="02040503050406030204" pitchFamily="18" charset="0"/>
              </a:rPr>
              <a:t> </a:t>
            </a:r>
            <a:r>
              <a:rPr lang="ru-RU" sz="2000" dirty="0" smtClean="0">
                <a:latin typeface="Cambria" panose="02040503050406030204" pitchFamily="18" charset="0"/>
                <a:ea typeface="Cambria" panose="02040503050406030204" pitchFamily="18" charset="0"/>
              </a:rPr>
              <a:t>- свойство эталона удерживать неизменный размер воспроизводимой им единицы в течении длительного интервала времени. При этом все изменения, зависящие от внешних условий д. б. строго определены функциями величин доступных точному измерению. Реализация этих требований привела к идее создания </a:t>
            </a:r>
            <a:r>
              <a:rPr lang="en-US" sz="2000" dirty="0" smtClean="0">
                <a:latin typeface="Cambria" panose="02040503050406030204" pitchFamily="18" charset="0"/>
                <a:ea typeface="Cambria" panose="02040503050406030204" pitchFamily="18" charset="0"/>
              </a:rPr>
              <a:t>“</a:t>
            </a:r>
            <a:r>
              <a:rPr lang="ru-RU" sz="2000" dirty="0" smtClean="0">
                <a:latin typeface="Cambria" panose="02040503050406030204" pitchFamily="18" charset="0"/>
                <a:ea typeface="Cambria" panose="02040503050406030204" pitchFamily="18" charset="0"/>
              </a:rPr>
              <a:t>естественных</a:t>
            </a:r>
            <a:r>
              <a:rPr lang="en-US" sz="2000" dirty="0" smtClean="0">
                <a:latin typeface="Cambria" panose="02040503050406030204" pitchFamily="18" charset="0"/>
                <a:ea typeface="Cambria" panose="02040503050406030204" pitchFamily="18" charset="0"/>
              </a:rPr>
              <a:t>”</a:t>
            </a:r>
            <a:r>
              <a:rPr lang="ru-RU" sz="2000" dirty="0" smtClean="0">
                <a:latin typeface="Cambria" panose="02040503050406030204" pitchFamily="18" charset="0"/>
                <a:ea typeface="Cambria" panose="02040503050406030204" pitchFamily="18" charset="0"/>
              </a:rPr>
              <a:t> эталонов</a:t>
            </a:r>
            <a:r>
              <a:rPr lang="en-US" sz="2000" dirty="0" smtClean="0">
                <a:latin typeface="Cambria" panose="02040503050406030204" pitchFamily="18" charset="0"/>
                <a:ea typeface="Cambria" panose="02040503050406030204" pitchFamily="18" charset="0"/>
              </a:rPr>
              <a:t> </a:t>
            </a:r>
            <a:r>
              <a:rPr lang="ru-RU" sz="2000" dirty="0" smtClean="0">
                <a:latin typeface="Cambria" panose="02040503050406030204" pitchFamily="18" charset="0"/>
                <a:ea typeface="Cambria" panose="02040503050406030204" pitchFamily="18" charset="0"/>
              </a:rPr>
              <a:t>различных величин, основанных на физических постоянных.</a:t>
            </a:r>
          </a:p>
          <a:p>
            <a:pPr marL="0" indent="0" algn="just">
              <a:buNone/>
            </a:pPr>
            <a:r>
              <a:rPr lang="ru-RU" sz="2000" b="1" dirty="0" smtClean="0">
                <a:solidFill>
                  <a:srgbClr val="0070C0"/>
                </a:solidFill>
                <a:latin typeface="Cambria" panose="02040503050406030204" pitchFamily="18" charset="0"/>
                <a:ea typeface="Cambria" panose="02040503050406030204" pitchFamily="18" charset="0"/>
              </a:rPr>
              <a:t>Воспроизводимость</a:t>
            </a:r>
            <a:r>
              <a:rPr lang="ru-RU" sz="2000" dirty="0" smtClean="0">
                <a:latin typeface="Cambria" panose="02040503050406030204" pitchFamily="18" charset="0"/>
                <a:ea typeface="Cambria" panose="02040503050406030204" pitchFamily="18" charset="0"/>
              </a:rPr>
              <a:t>–возможность воспроизведения единицы ФВ с наименьшей погрешностью для существующего уровня развития измерительной техники. Это достигается путем постоянного исследования эталона в целях определения систематических погрешностей и их исключения путем внесения соответствующих поправок.</a:t>
            </a:r>
          </a:p>
          <a:p>
            <a:pPr marL="0" indent="0" algn="just">
              <a:buNone/>
            </a:pPr>
            <a:r>
              <a:rPr lang="ru-RU" sz="2000" b="1" dirty="0" smtClean="0">
                <a:solidFill>
                  <a:srgbClr val="0070C0"/>
                </a:solidFill>
                <a:latin typeface="Cambria" panose="02040503050406030204" pitchFamily="18" charset="0"/>
                <a:ea typeface="Cambria" panose="02040503050406030204" pitchFamily="18" charset="0"/>
              </a:rPr>
              <a:t>Сличаемость </a:t>
            </a:r>
            <a:r>
              <a:rPr lang="ru-RU" sz="2000" b="1" dirty="0" smtClean="0">
                <a:latin typeface="Cambria" panose="02040503050406030204" pitchFamily="18" charset="0"/>
                <a:ea typeface="Cambria" panose="02040503050406030204" pitchFamily="18" charset="0"/>
              </a:rPr>
              <a:t>– </a:t>
            </a:r>
            <a:r>
              <a:rPr lang="ru-RU" sz="2000" dirty="0" smtClean="0">
                <a:latin typeface="Cambria" panose="02040503050406030204" pitchFamily="18" charset="0"/>
                <a:ea typeface="Cambria" panose="02040503050406030204" pitchFamily="18" charset="0"/>
              </a:rPr>
              <a:t>возможность сличения с эталоном других средств измерений, нижестоящих по поверочной схеме, в первую очередь вторичных эталонов, с наивысшей</a:t>
            </a:r>
            <a:r>
              <a:rPr lang="ru-RU" sz="2000" b="1" dirty="0" smtClean="0">
                <a:solidFill>
                  <a:srgbClr val="0070C0"/>
                </a:solidFill>
                <a:latin typeface="Cambria" panose="02040503050406030204" pitchFamily="18" charset="0"/>
                <a:ea typeface="Cambria" panose="02040503050406030204" pitchFamily="18" charset="0"/>
              </a:rPr>
              <a:t> </a:t>
            </a:r>
            <a:r>
              <a:rPr lang="ru-RU" sz="2000" dirty="0" smtClean="0">
                <a:latin typeface="Cambria" panose="02040503050406030204" pitchFamily="18" charset="0"/>
                <a:ea typeface="Cambria" panose="02040503050406030204" pitchFamily="18" charset="0"/>
              </a:rPr>
              <a:t>точностью для существующей техники измерения</a:t>
            </a:r>
            <a:r>
              <a:rPr lang="ru-RU" sz="2000" b="1" dirty="0" smtClean="0">
                <a:solidFill>
                  <a:srgbClr val="0070C0"/>
                </a:solidFill>
                <a:latin typeface="Cambria" panose="02040503050406030204" pitchFamily="18" charset="0"/>
                <a:ea typeface="Cambria" panose="02040503050406030204" pitchFamily="18" charset="0"/>
              </a:rPr>
              <a:t>.</a:t>
            </a:r>
            <a:endParaRPr lang="en-US" sz="2000" b="1" dirty="0" smtClean="0">
              <a:solidFill>
                <a:srgbClr val="0070C0"/>
              </a:solidFill>
              <a:latin typeface="Cambria" panose="02040503050406030204" pitchFamily="18" charset="0"/>
              <a:ea typeface="Cambria" panose="02040503050406030204" pitchFamily="18" charset="0"/>
            </a:endParaRPr>
          </a:p>
          <a:p>
            <a:pPr marL="0" indent="0" algn="just">
              <a:buNone/>
            </a:pPr>
            <a:r>
              <a:rPr lang="ru-RU" sz="2000" dirty="0" smtClean="0">
                <a:latin typeface="Cambria" panose="02040503050406030204" pitchFamily="18" charset="0"/>
                <a:ea typeface="Cambria" panose="02040503050406030204" pitchFamily="18" charset="0"/>
              </a:rPr>
              <a:t>Способы выражения погрешности эталонов устанавливает </a:t>
            </a:r>
            <a:r>
              <a:rPr lang="ru-RU" sz="2000" b="1" dirty="0" smtClean="0">
                <a:latin typeface="Cambria" panose="02040503050406030204" pitchFamily="18" charset="0"/>
                <a:ea typeface="Cambria" panose="02040503050406030204" pitchFamily="18" charset="0"/>
              </a:rPr>
              <a:t>ГОСТ 8.381 </a:t>
            </a:r>
            <a:r>
              <a:rPr lang="en-US" sz="2000" dirty="0" smtClean="0">
                <a:latin typeface="Cambria" panose="02040503050406030204" pitchFamily="18" charset="0"/>
                <a:ea typeface="Cambria" panose="02040503050406030204" pitchFamily="18" charset="0"/>
              </a:rPr>
              <a:t>“</a:t>
            </a:r>
            <a:r>
              <a:rPr lang="ru-RU" sz="2000" b="1" dirty="0" smtClean="0">
                <a:latin typeface="Cambria" panose="02040503050406030204" pitchFamily="18" charset="0"/>
                <a:ea typeface="Cambria" panose="02040503050406030204" pitchFamily="18" charset="0"/>
              </a:rPr>
              <a:t>ГСИ. Эталоны. Способы  выражения погрешностей</a:t>
            </a:r>
            <a:r>
              <a:rPr lang="en-US" sz="2000" b="1" dirty="0" smtClean="0">
                <a:latin typeface="Cambria" panose="02040503050406030204" pitchFamily="18" charset="0"/>
                <a:ea typeface="Cambria" panose="02040503050406030204" pitchFamily="18" charset="0"/>
              </a:rPr>
              <a:t>”</a:t>
            </a:r>
            <a:r>
              <a:rPr lang="ru-RU" sz="2000" b="1" dirty="0" smtClean="0">
                <a:latin typeface="Cambria" panose="02040503050406030204" pitchFamily="18" charset="0"/>
                <a:ea typeface="Cambria" panose="02040503050406030204" pitchFamily="18" charset="0"/>
              </a:rPr>
              <a:t>.</a:t>
            </a:r>
            <a:endParaRPr lang="ru-RU"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11117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259306"/>
            <a:ext cx="10515600" cy="81886"/>
          </a:xfrm>
        </p:spPr>
        <p:txBody>
          <a:bodyPr>
            <a:normAutofit fontScale="90000"/>
          </a:bodyPr>
          <a:lstStyle/>
          <a:p>
            <a:endParaRPr lang="ru-RU" dirty="0"/>
          </a:p>
        </p:txBody>
      </p:sp>
      <p:sp>
        <p:nvSpPr>
          <p:cNvPr id="3" name="Объект 2"/>
          <p:cNvSpPr>
            <a:spLocks noGrp="1"/>
          </p:cNvSpPr>
          <p:nvPr>
            <p:ph idx="1"/>
          </p:nvPr>
        </p:nvSpPr>
        <p:spPr>
          <a:xfrm>
            <a:off x="491319" y="245660"/>
            <a:ext cx="11245756" cy="5931303"/>
          </a:xfrm>
        </p:spPr>
        <p:txBody>
          <a:bodyPr>
            <a:normAutofit fontScale="92500"/>
          </a:bodyPr>
          <a:lstStyle/>
          <a:p>
            <a:pPr marL="0" indent="0">
              <a:buNone/>
            </a:pPr>
            <a:r>
              <a:rPr lang="ru-RU" sz="2400" dirty="0" smtClean="0">
                <a:latin typeface="Cambria" panose="02040503050406030204" pitchFamily="18" charset="0"/>
                <a:ea typeface="Cambria" panose="02040503050406030204" pitchFamily="18" charset="0"/>
              </a:rPr>
              <a:t>Погрешности государственных первичных и специальных эталонов характеризуются:</a:t>
            </a:r>
          </a:p>
          <a:p>
            <a:pPr lvl="1">
              <a:buClr>
                <a:srgbClr val="0070C0"/>
              </a:buClr>
              <a:buFont typeface="Wingdings" panose="05000000000000000000" pitchFamily="2" charset="2"/>
              <a:buChar char="q"/>
            </a:pPr>
            <a:r>
              <a:rPr lang="ru-RU" dirty="0" smtClean="0">
                <a:latin typeface="Cambria" panose="02040503050406030204" pitchFamily="18" charset="0"/>
                <a:ea typeface="Cambria" panose="02040503050406030204" pitchFamily="18" charset="0"/>
              </a:rPr>
              <a:t>  </a:t>
            </a:r>
            <a:r>
              <a:rPr lang="ru-RU" dirty="0" err="1" smtClean="0">
                <a:latin typeface="Cambria" panose="02040503050406030204" pitchFamily="18" charset="0"/>
                <a:ea typeface="Cambria" panose="02040503050406030204" pitchFamily="18" charset="0"/>
              </a:rPr>
              <a:t>Неисключенной</a:t>
            </a:r>
            <a:r>
              <a:rPr lang="ru-RU" dirty="0" smtClean="0">
                <a:latin typeface="Cambria" panose="02040503050406030204" pitchFamily="18" charset="0"/>
                <a:ea typeface="Cambria" panose="02040503050406030204" pitchFamily="18" charset="0"/>
              </a:rPr>
              <a:t> систематической погрешностью, которая описывается  </a:t>
            </a:r>
          </a:p>
          <a:p>
            <a:pPr marL="457200" lvl="1" indent="0">
              <a:buClr>
                <a:srgbClr val="0070C0"/>
              </a:buClr>
              <a:buNone/>
            </a:pPr>
            <a:r>
              <a:rPr lang="ru-RU" dirty="0" smtClean="0">
                <a:latin typeface="Cambria" panose="02040503050406030204" pitchFamily="18" charset="0"/>
                <a:ea typeface="Cambria" panose="02040503050406030204" pitchFamily="18" charset="0"/>
              </a:rPr>
              <a:t>      границами, в которых она находится;</a:t>
            </a:r>
          </a:p>
          <a:p>
            <a:pPr lvl="1">
              <a:buClr>
                <a:srgbClr val="0070C0"/>
              </a:buClr>
              <a:buFont typeface="Wingdings" panose="05000000000000000000" pitchFamily="2" charset="2"/>
              <a:buChar char="q"/>
            </a:pPr>
            <a:r>
              <a:rPr lang="ru-RU" dirty="0">
                <a:latin typeface="Cambria" panose="02040503050406030204" pitchFamily="18" charset="0"/>
                <a:ea typeface="Cambria" panose="02040503050406030204" pitchFamily="18" charset="0"/>
              </a:rPr>
              <a:t> </a:t>
            </a:r>
            <a:r>
              <a:rPr lang="ru-RU" dirty="0" smtClean="0">
                <a:latin typeface="Cambria" panose="02040503050406030204" pitchFamily="18" charset="0"/>
                <a:ea typeface="Cambria" panose="02040503050406030204" pitchFamily="18" charset="0"/>
              </a:rPr>
              <a:t> Случайной погрешностью, которая определяется средним   </a:t>
            </a:r>
          </a:p>
          <a:p>
            <a:pPr marL="457200" lvl="1" indent="0">
              <a:buClr>
                <a:srgbClr val="0070C0"/>
              </a:buClr>
              <a:buNone/>
            </a:pPr>
            <a:r>
              <a:rPr lang="ru-RU" dirty="0" smtClean="0">
                <a:latin typeface="Cambria" panose="02040503050406030204" pitchFamily="18" charset="0"/>
                <a:ea typeface="Cambria" panose="02040503050406030204" pitchFamily="18" charset="0"/>
              </a:rPr>
              <a:t>      </a:t>
            </a:r>
            <a:r>
              <a:rPr lang="ru-RU" dirty="0" err="1" smtClean="0">
                <a:latin typeface="Cambria" panose="02040503050406030204" pitchFamily="18" charset="0"/>
                <a:ea typeface="Cambria" panose="02040503050406030204" pitchFamily="18" charset="0"/>
              </a:rPr>
              <a:t>квадратическим</a:t>
            </a:r>
            <a:r>
              <a:rPr lang="ru-RU" dirty="0" smtClean="0">
                <a:latin typeface="Cambria" panose="02040503050406030204" pitchFamily="18" charset="0"/>
                <a:ea typeface="Cambria" panose="02040503050406030204" pitchFamily="18" charset="0"/>
              </a:rPr>
              <a:t> отклонением результата измерений при </a:t>
            </a:r>
            <a:r>
              <a:rPr lang="ru-RU" dirty="0">
                <a:latin typeface="Cambria" panose="02040503050406030204" pitchFamily="18" charset="0"/>
                <a:ea typeface="Cambria" panose="02040503050406030204" pitchFamily="18" charset="0"/>
              </a:rPr>
              <a:t> </a:t>
            </a:r>
            <a:r>
              <a:rPr lang="ru-RU" dirty="0" smtClean="0">
                <a:latin typeface="Cambria" panose="02040503050406030204" pitchFamily="18" charset="0"/>
                <a:ea typeface="Cambria" panose="02040503050406030204" pitchFamily="18" charset="0"/>
              </a:rPr>
              <a:t>  </a:t>
            </a:r>
          </a:p>
          <a:p>
            <a:pPr marL="457200" lvl="1" indent="0">
              <a:buClr>
                <a:srgbClr val="0070C0"/>
              </a:buClr>
              <a:buNone/>
            </a:pPr>
            <a:r>
              <a:rPr lang="ru-RU" dirty="0">
                <a:latin typeface="Cambria" panose="02040503050406030204" pitchFamily="18" charset="0"/>
                <a:ea typeface="Cambria" panose="02040503050406030204" pitchFamily="18" charset="0"/>
              </a:rPr>
              <a:t> </a:t>
            </a:r>
            <a:r>
              <a:rPr lang="ru-RU" dirty="0" smtClean="0">
                <a:latin typeface="Cambria" panose="02040503050406030204" pitchFamily="18" charset="0"/>
                <a:ea typeface="Cambria" panose="02040503050406030204" pitchFamily="18" charset="0"/>
              </a:rPr>
              <a:t>     воспроизведении единицы с указанием числа независимых измерений;</a:t>
            </a:r>
          </a:p>
          <a:p>
            <a:pPr lvl="1">
              <a:buClr>
                <a:srgbClr val="0070C0"/>
              </a:buClr>
              <a:buFont typeface="Wingdings" panose="05000000000000000000" pitchFamily="2" charset="2"/>
              <a:buChar char="q"/>
            </a:pPr>
            <a:r>
              <a:rPr lang="ru-RU" dirty="0">
                <a:latin typeface="Cambria" panose="02040503050406030204" pitchFamily="18" charset="0"/>
                <a:ea typeface="Cambria" panose="02040503050406030204" pitchFamily="18" charset="0"/>
              </a:rPr>
              <a:t> </a:t>
            </a:r>
            <a:r>
              <a:rPr lang="ru-RU" dirty="0" smtClean="0">
                <a:latin typeface="Cambria" panose="02040503050406030204" pitchFamily="18" charset="0"/>
                <a:ea typeface="Cambria" panose="02040503050406030204" pitchFamily="18" charset="0"/>
              </a:rPr>
              <a:t> Нестабильность эталона задается изменением размера единицы, </a:t>
            </a:r>
          </a:p>
          <a:p>
            <a:pPr marL="457200" lvl="1" indent="0">
              <a:buClr>
                <a:srgbClr val="0070C0"/>
              </a:buClr>
              <a:buNone/>
            </a:pPr>
            <a:r>
              <a:rPr lang="ru-RU" dirty="0" smtClean="0">
                <a:latin typeface="Cambria" panose="02040503050406030204" pitchFamily="18" charset="0"/>
                <a:ea typeface="Cambria" panose="02040503050406030204" pitchFamily="18" charset="0"/>
              </a:rPr>
              <a:t>      воспроизводимой или хранимой эталоном, за определенный  </a:t>
            </a:r>
          </a:p>
          <a:p>
            <a:pPr marL="457200" lvl="1" indent="0">
              <a:buClr>
                <a:srgbClr val="0070C0"/>
              </a:buClr>
              <a:buNone/>
            </a:pPr>
            <a:r>
              <a:rPr lang="ru-RU" dirty="0">
                <a:latin typeface="Cambria" panose="02040503050406030204" pitchFamily="18" charset="0"/>
                <a:ea typeface="Cambria" panose="02040503050406030204" pitchFamily="18" charset="0"/>
              </a:rPr>
              <a:t> </a:t>
            </a:r>
            <a:r>
              <a:rPr lang="ru-RU" dirty="0" smtClean="0">
                <a:latin typeface="Cambria" panose="02040503050406030204" pitchFamily="18" charset="0"/>
                <a:ea typeface="Cambria" panose="02040503050406030204" pitchFamily="18" charset="0"/>
              </a:rPr>
              <a:t>     промежуток времени.</a:t>
            </a:r>
          </a:p>
          <a:p>
            <a:pPr marL="0" indent="0" algn="just">
              <a:buClr>
                <a:srgbClr val="0070C0"/>
              </a:buClr>
              <a:buNone/>
            </a:pPr>
            <a:r>
              <a:rPr lang="ru-RU" sz="2400" dirty="0" smtClean="0">
                <a:latin typeface="Cambria" panose="02040503050406030204" pitchFamily="18" charset="0"/>
                <a:ea typeface="Cambria" panose="02040503050406030204" pitchFamily="18" charset="0"/>
              </a:rPr>
              <a:t>Оценки погрешностей вторичных эталонов характеризуются отклонением размеров хранимых ими единиц от размера единицы, воспроизводимой первичным эталоном. Для вторичного эталона указывается суммарная погрешность, включающая случайные погрешности сличаемых эталонов и погрешности передачи размеров единиц от первичного эталона, а также нестабильность самого вторичного эталона. Суммарная погрешность вторичного эталона характеризуется либо средне-</a:t>
            </a:r>
            <a:r>
              <a:rPr lang="ru-RU" sz="2400" dirty="0" err="1" smtClean="0">
                <a:latin typeface="Cambria" panose="02040503050406030204" pitchFamily="18" charset="0"/>
                <a:ea typeface="Cambria" panose="02040503050406030204" pitchFamily="18" charset="0"/>
              </a:rPr>
              <a:t>квадратическим</a:t>
            </a:r>
            <a:r>
              <a:rPr lang="ru-RU" sz="2400" dirty="0" smtClean="0">
                <a:latin typeface="Cambria" panose="02040503050406030204" pitchFamily="18" charset="0"/>
                <a:ea typeface="Cambria" panose="02040503050406030204" pitchFamily="18" charset="0"/>
              </a:rPr>
              <a:t> отклонением результата измерений при его сличении с первичным эталоном или вышестоящим по поверочной схеме вторичным эталоном.</a:t>
            </a:r>
            <a:endParaRPr lang="ru-RU"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6965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218364"/>
            <a:ext cx="10515600" cy="81887"/>
          </a:xfrm>
        </p:spPr>
        <p:txBody>
          <a:bodyPr>
            <a:normAutofit fontScale="90000"/>
          </a:bodyPr>
          <a:lstStyle/>
          <a:p>
            <a:endParaRPr lang="ru-RU" dirty="0"/>
          </a:p>
        </p:txBody>
      </p:sp>
      <p:sp>
        <p:nvSpPr>
          <p:cNvPr id="3" name="Объект 2"/>
          <p:cNvSpPr>
            <a:spLocks noGrp="1"/>
          </p:cNvSpPr>
          <p:nvPr>
            <p:ph idx="1"/>
          </p:nvPr>
        </p:nvSpPr>
        <p:spPr>
          <a:xfrm>
            <a:off x="442414" y="450376"/>
            <a:ext cx="11267365" cy="5944951"/>
          </a:xfrm>
        </p:spPr>
        <p:txBody>
          <a:bodyPr>
            <a:normAutofit lnSpcReduction="10000"/>
          </a:bodyPr>
          <a:lstStyle/>
          <a:p>
            <a:pPr indent="0" algn="just">
              <a:lnSpc>
                <a:spcPct val="107000"/>
              </a:lnSpc>
              <a:spcAft>
                <a:spcPts val="800"/>
              </a:spcAft>
              <a:buNone/>
            </a:pPr>
            <a:r>
              <a:rPr lang="ru-RU"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3. Виды и методы измерений</a:t>
            </a:r>
            <a:endParaRPr lang="ru-RU"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ru-RU" b="1" dirty="0" smtClean="0">
                <a:solidFill>
                  <a:srgbClr val="0070C0"/>
                </a:solidFill>
                <a:latin typeface="Cambria" panose="02040503050406030204" pitchFamily="18" charset="0"/>
                <a:ea typeface="Cambria" panose="02040503050406030204" pitchFamily="18" charset="0"/>
              </a:rPr>
              <a:t>Принцип </a:t>
            </a:r>
            <a:r>
              <a:rPr lang="ru-RU" b="1" dirty="0">
                <a:solidFill>
                  <a:srgbClr val="0070C0"/>
                </a:solidFill>
                <a:latin typeface="Cambria" panose="02040503050406030204" pitchFamily="18" charset="0"/>
                <a:ea typeface="Cambria" panose="02040503050406030204" pitchFamily="18" charset="0"/>
              </a:rPr>
              <a:t>измерений</a:t>
            </a:r>
            <a:r>
              <a:rPr lang="ru-RU" dirty="0">
                <a:latin typeface="Cambria" panose="02040503050406030204" pitchFamily="18" charset="0"/>
                <a:ea typeface="Cambria" panose="02040503050406030204" pitchFamily="18" charset="0"/>
              </a:rPr>
              <a:t> - физическое явление или совокупность физических явлений, положенных в основу измерений. </a:t>
            </a:r>
            <a:r>
              <a:rPr lang="ru-RU" dirty="0" smtClean="0">
                <a:latin typeface="Cambria" panose="02040503050406030204" pitchFamily="18" charset="0"/>
                <a:ea typeface="Cambria" panose="02040503050406030204" pitchFamily="18" charset="0"/>
              </a:rPr>
              <a:t>            </a:t>
            </a:r>
          </a:p>
          <a:p>
            <a:pPr marL="0" indent="0" algn="just">
              <a:buNone/>
            </a:pPr>
            <a:r>
              <a:rPr lang="ru-RU" dirty="0" smtClean="0">
                <a:latin typeface="Cambria" panose="02040503050406030204" pitchFamily="18" charset="0"/>
                <a:ea typeface="Cambria" panose="02040503050406030204" pitchFamily="18" charset="0"/>
              </a:rPr>
              <a:t>Например</a:t>
            </a:r>
            <a:r>
              <a:rPr lang="ru-RU" dirty="0">
                <a:latin typeface="Cambria" panose="02040503050406030204" pitchFamily="18" charset="0"/>
                <a:ea typeface="Cambria" panose="02040503050406030204" pitchFamily="18" charset="0"/>
              </a:rPr>
              <a:t>, измерение массы тела при помощи взвешивания с использованием силы тяжести, пропорциональной массе, измерение температуры с использованием термоэлектрического эффекта</a:t>
            </a:r>
            <a:r>
              <a:rPr lang="ru-RU" dirty="0" smtClean="0">
                <a:latin typeface="Cambria" panose="02040503050406030204" pitchFamily="18" charset="0"/>
                <a:ea typeface="Cambria" panose="02040503050406030204" pitchFamily="18" charset="0"/>
              </a:rPr>
              <a:t>.</a:t>
            </a:r>
          </a:p>
          <a:p>
            <a:pPr marL="0" indent="0">
              <a:buNone/>
            </a:pPr>
            <a:endParaRPr lang="ru-RU" dirty="0">
              <a:latin typeface="Cambria" panose="02040503050406030204" pitchFamily="18" charset="0"/>
              <a:ea typeface="Cambria" panose="02040503050406030204" pitchFamily="18" charset="0"/>
            </a:endParaRPr>
          </a:p>
          <a:p>
            <a:pPr marL="0" indent="0">
              <a:buNone/>
            </a:pPr>
            <a:r>
              <a:rPr lang="ru-RU" b="1" dirty="0">
                <a:solidFill>
                  <a:srgbClr val="0070C0"/>
                </a:solidFill>
                <a:latin typeface="Cambria" panose="02040503050406030204" pitchFamily="18" charset="0"/>
                <a:ea typeface="Cambria" panose="02040503050406030204" pitchFamily="18" charset="0"/>
              </a:rPr>
              <a:t>Метод измерений</a:t>
            </a:r>
            <a:r>
              <a:rPr lang="ru-RU" dirty="0">
                <a:latin typeface="Cambria" panose="02040503050406030204" pitchFamily="18" charset="0"/>
                <a:ea typeface="Cambria" panose="02040503050406030204" pitchFamily="18" charset="0"/>
              </a:rPr>
              <a:t> - совокупность приемов использования принципов и средств измерений</a:t>
            </a:r>
            <a:r>
              <a:rPr lang="ru-RU" dirty="0" smtClean="0">
                <a:latin typeface="Cambria" panose="02040503050406030204" pitchFamily="18" charset="0"/>
                <a:ea typeface="Cambria" panose="02040503050406030204" pitchFamily="18" charset="0"/>
              </a:rPr>
              <a:t>.</a:t>
            </a:r>
          </a:p>
          <a:p>
            <a:pPr marL="0" indent="0">
              <a:buNone/>
            </a:pPr>
            <a:endParaRPr lang="ru-RU" dirty="0">
              <a:latin typeface="Cambria" panose="02040503050406030204" pitchFamily="18" charset="0"/>
              <a:ea typeface="Cambria" panose="02040503050406030204" pitchFamily="18" charset="0"/>
            </a:endParaRPr>
          </a:p>
          <a:p>
            <a:pPr marL="0" indent="0">
              <a:buNone/>
            </a:pPr>
            <a:r>
              <a:rPr lang="ru-RU" b="1" dirty="0">
                <a:solidFill>
                  <a:srgbClr val="0070C0"/>
                </a:solidFill>
                <a:latin typeface="Cambria" panose="02040503050406030204" pitchFamily="18" charset="0"/>
                <a:ea typeface="Cambria" panose="02040503050406030204" pitchFamily="18" charset="0"/>
              </a:rPr>
              <a:t>Средствами измерений</a:t>
            </a:r>
            <a:r>
              <a:rPr lang="ru-RU" dirty="0">
                <a:latin typeface="Cambria" panose="02040503050406030204" pitchFamily="18" charset="0"/>
                <a:ea typeface="Cambria" panose="02040503050406030204" pitchFamily="18" charset="0"/>
              </a:rPr>
              <a:t> (СИ) являются используемые технические средства, имеющие нормированные метрологические свойства.</a:t>
            </a:r>
          </a:p>
          <a:p>
            <a:pPr marL="0" indent="0">
              <a:buNone/>
            </a:pPr>
            <a:endParaRPr lang="ru-RU" dirty="0"/>
          </a:p>
        </p:txBody>
      </p:sp>
    </p:spTree>
    <p:extLst>
      <p:ext uri="{BB962C8B-B14F-4D97-AF65-F5344CB8AC3E}">
        <p14:creationId xmlns:p14="http://schemas.microsoft.com/office/powerpoint/2010/main" val="1534400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327546"/>
            <a:ext cx="10515600" cy="68239"/>
          </a:xfrm>
        </p:spPr>
        <p:txBody>
          <a:bodyPr>
            <a:normAutofit fontScale="90000"/>
          </a:bodyPr>
          <a:lstStyle/>
          <a:p>
            <a:endParaRPr lang="ru-RU" dirty="0"/>
          </a:p>
        </p:txBody>
      </p:sp>
      <p:sp>
        <p:nvSpPr>
          <p:cNvPr id="3" name="Объект 2"/>
          <p:cNvSpPr>
            <a:spLocks noGrp="1"/>
          </p:cNvSpPr>
          <p:nvPr>
            <p:ph idx="1"/>
          </p:nvPr>
        </p:nvSpPr>
        <p:spPr>
          <a:xfrm>
            <a:off x="838200" y="163773"/>
            <a:ext cx="10939818" cy="6073254"/>
          </a:xfrm>
        </p:spPr>
        <p:txBody>
          <a:bodyPr>
            <a:normAutofit/>
          </a:bodyPr>
          <a:lstStyle/>
          <a:p>
            <a:pPr marL="0" indent="0">
              <a:buNone/>
            </a:pPr>
            <a:endParaRPr lang="ru-RU" sz="800" dirty="0" smtClean="0">
              <a:latin typeface="Cambria" panose="02040503050406030204" pitchFamily="18" charset="0"/>
              <a:ea typeface="Cambria" panose="02040503050406030204" pitchFamily="18" charset="0"/>
            </a:endParaRPr>
          </a:p>
          <a:p>
            <a:pPr marL="0" indent="0">
              <a:buNone/>
            </a:pPr>
            <a:r>
              <a:rPr lang="ru-RU" dirty="0" smtClean="0">
                <a:latin typeface="Cambria" panose="02040503050406030204" pitchFamily="18" charset="0"/>
                <a:ea typeface="Cambria" panose="02040503050406030204" pitchFamily="18" charset="0"/>
              </a:rPr>
              <a:t>Существует </a:t>
            </a:r>
            <a:r>
              <a:rPr lang="ru-RU" dirty="0">
                <a:latin typeface="Cambria" panose="02040503050406030204" pitchFamily="18" charset="0"/>
                <a:ea typeface="Cambria" panose="02040503050406030204" pitchFamily="18" charset="0"/>
              </a:rPr>
              <a:t>различные </a:t>
            </a:r>
            <a:r>
              <a:rPr lang="ru-RU" b="1" i="1" dirty="0">
                <a:solidFill>
                  <a:srgbClr val="0070C0"/>
                </a:solidFill>
                <a:latin typeface="Cambria" panose="02040503050406030204" pitchFamily="18" charset="0"/>
                <a:ea typeface="Cambria" panose="02040503050406030204" pitchFamily="18" charset="0"/>
              </a:rPr>
              <a:t>виды </a:t>
            </a:r>
            <a:r>
              <a:rPr lang="ru-RU" b="1" i="1" dirty="0" smtClean="0">
                <a:solidFill>
                  <a:srgbClr val="0070C0"/>
                </a:solidFill>
                <a:latin typeface="Cambria" panose="02040503050406030204" pitchFamily="18" charset="0"/>
                <a:ea typeface="Cambria" panose="02040503050406030204" pitchFamily="18" charset="0"/>
              </a:rPr>
              <a:t>измерений</a:t>
            </a:r>
            <a:endParaRPr lang="ru-RU" i="1" dirty="0">
              <a:latin typeface="Cambria" panose="02040503050406030204" pitchFamily="18" charset="0"/>
              <a:ea typeface="Cambria" panose="02040503050406030204" pitchFamily="18" charset="0"/>
            </a:endParaRPr>
          </a:p>
          <a:p>
            <a:pPr marL="0" indent="0">
              <a:buNone/>
            </a:pPr>
            <a:r>
              <a:rPr lang="ru-RU" b="1" i="1" dirty="0" smtClean="0">
                <a:latin typeface="Cambria" panose="02040503050406030204" pitchFamily="18" charset="0"/>
                <a:ea typeface="Cambria" panose="02040503050406030204" pitchFamily="18" charset="0"/>
              </a:rPr>
              <a:t>              </a:t>
            </a:r>
            <a:r>
              <a:rPr lang="ru-RU" b="1" u="sng" dirty="0" smtClean="0">
                <a:latin typeface="Cambria" panose="02040503050406030204" pitchFamily="18" charset="0"/>
                <a:ea typeface="Cambria" panose="02040503050406030204" pitchFamily="18" charset="0"/>
              </a:rPr>
              <a:t>Классификация </a:t>
            </a:r>
            <a:r>
              <a:rPr lang="ru-RU" b="1" u="sng" dirty="0">
                <a:latin typeface="Cambria" panose="02040503050406030204" pitchFamily="18" charset="0"/>
                <a:ea typeface="Cambria" panose="02040503050406030204" pitchFamily="18" charset="0"/>
              </a:rPr>
              <a:t>видов измерения </a:t>
            </a:r>
            <a:endParaRPr lang="en-US" u="sng" dirty="0" smtClean="0">
              <a:latin typeface="Cambria" panose="02040503050406030204" pitchFamily="18" charset="0"/>
              <a:ea typeface="Cambria" panose="02040503050406030204" pitchFamily="18" charset="0"/>
            </a:endParaRPr>
          </a:p>
          <a:p>
            <a:pPr marL="0" indent="0">
              <a:buNone/>
            </a:pPr>
            <a:r>
              <a:rPr lang="ru-RU" b="1" dirty="0" smtClean="0">
                <a:latin typeface="Cambria" panose="02040503050406030204" pitchFamily="18" charset="0"/>
                <a:ea typeface="Cambria" panose="02040503050406030204" pitchFamily="18" charset="0"/>
              </a:rPr>
              <a:t>1.  По </a:t>
            </a:r>
            <a:r>
              <a:rPr lang="ru-RU" b="1" dirty="0">
                <a:latin typeface="Cambria" panose="02040503050406030204" pitchFamily="18" charset="0"/>
                <a:ea typeface="Cambria" panose="02040503050406030204" pitchFamily="18" charset="0"/>
              </a:rPr>
              <a:t>характеру зависимости измеряемой величины от времени </a:t>
            </a:r>
            <a:r>
              <a:rPr lang="ru-RU" dirty="0">
                <a:latin typeface="Cambria" panose="02040503050406030204" pitchFamily="18" charset="0"/>
                <a:ea typeface="Cambria" panose="02040503050406030204" pitchFamily="18" charset="0"/>
              </a:rPr>
              <a:t>измерения выделяют </a:t>
            </a:r>
            <a:r>
              <a:rPr lang="ru-RU" i="1" dirty="0">
                <a:solidFill>
                  <a:srgbClr val="0070C0"/>
                </a:solidFill>
                <a:latin typeface="Cambria" panose="02040503050406030204" pitchFamily="18" charset="0"/>
                <a:ea typeface="Cambria" panose="02040503050406030204" pitchFamily="18" charset="0"/>
              </a:rPr>
              <a:t>статические </a:t>
            </a:r>
            <a:r>
              <a:rPr lang="ru-RU" dirty="0">
                <a:latin typeface="Cambria" panose="02040503050406030204" pitchFamily="18" charset="0"/>
                <a:ea typeface="Cambria" panose="02040503050406030204" pitchFamily="18" charset="0"/>
              </a:rPr>
              <a:t>и</a:t>
            </a:r>
            <a:r>
              <a:rPr lang="ru-RU" i="1" dirty="0">
                <a:latin typeface="Cambria" panose="02040503050406030204" pitchFamily="18" charset="0"/>
                <a:ea typeface="Cambria" panose="02040503050406030204" pitchFamily="18" charset="0"/>
              </a:rPr>
              <a:t> </a:t>
            </a:r>
            <a:r>
              <a:rPr lang="ru-RU" i="1" dirty="0">
                <a:solidFill>
                  <a:srgbClr val="0070C0"/>
                </a:solidFill>
                <a:latin typeface="Cambria" panose="02040503050406030204" pitchFamily="18" charset="0"/>
                <a:ea typeface="Cambria" panose="02040503050406030204" pitchFamily="18" charset="0"/>
              </a:rPr>
              <a:t>динамические </a:t>
            </a:r>
            <a:r>
              <a:rPr lang="ru-RU" dirty="0">
                <a:latin typeface="Cambria" panose="02040503050406030204" pitchFamily="18" charset="0"/>
                <a:ea typeface="Cambria" panose="02040503050406030204" pitchFamily="18" charset="0"/>
              </a:rPr>
              <a:t>измерения.</a:t>
            </a:r>
          </a:p>
          <a:p>
            <a:r>
              <a:rPr lang="ru-RU" b="1" i="1" dirty="0">
                <a:solidFill>
                  <a:srgbClr val="0070C0"/>
                </a:solidFill>
                <a:latin typeface="Cambria" panose="02040503050406030204" pitchFamily="18" charset="0"/>
                <a:ea typeface="Cambria" panose="02040503050406030204" pitchFamily="18" charset="0"/>
              </a:rPr>
              <a:t>Статические</a:t>
            </a:r>
            <a:r>
              <a:rPr lang="ru-RU" dirty="0">
                <a:latin typeface="Cambria" panose="02040503050406030204" pitchFamily="18" charset="0"/>
                <a:ea typeface="Cambria" panose="02040503050406030204" pitchFamily="18" charset="0"/>
              </a:rPr>
              <a:t> - это измерения, при которых измеряемая величина остается постоянной во времени. Такими измерениями являются, например, измерения размеров изделия, величины постоянного давления, температуры и др.</a:t>
            </a:r>
          </a:p>
          <a:p>
            <a:r>
              <a:rPr lang="ru-RU" b="1" i="1" dirty="0">
                <a:solidFill>
                  <a:srgbClr val="0070C0"/>
                </a:solidFill>
                <a:latin typeface="Cambria" panose="02040503050406030204" pitchFamily="18" charset="0"/>
                <a:ea typeface="Cambria" panose="02040503050406030204" pitchFamily="18" charset="0"/>
              </a:rPr>
              <a:t>Динамические</a:t>
            </a:r>
            <a:r>
              <a:rPr lang="ru-RU" dirty="0">
                <a:latin typeface="Cambria" panose="02040503050406030204" pitchFamily="18" charset="0"/>
                <a:ea typeface="Cambria" panose="02040503050406030204" pitchFamily="18" charset="0"/>
              </a:rPr>
              <a:t> - это измерения, в процессе которых измеряемая величина изменяется во времени, например, измерение давления и температуры при сжатии газа в цилиндре двигателя.</a:t>
            </a:r>
          </a:p>
          <a:p>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4214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168548"/>
            <a:ext cx="10515600" cy="45719"/>
          </a:xfrm>
        </p:spPr>
        <p:txBody>
          <a:bodyPr>
            <a:normAutofit fontScale="90000"/>
          </a:bodyPr>
          <a:lstStyle/>
          <a:p>
            <a:endParaRPr lang="ru-RU" dirty="0"/>
          </a:p>
        </p:txBody>
      </p:sp>
      <p:sp>
        <p:nvSpPr>
          <p:cNvPr id="3" name="Объект 2"/>
          <p:cNvSpPr>
            <a:spLocks noGrp="1"/>
          </p:cNvSpPr>
          <p:nvPr>
            <p:ph idx="1"/>
          </p:nvPr>
        </p:nvSpPr>
        <p:spPr>
          <a:xfrm>
            <a:off x="838200" y="313899"/>
            <a:ext cx="10515600" cy="5863064"/>
          </a:xfrm>
        </p:spPr>
        <p:txBody>
          <a:bodyPr>
            <a:noAutofit/>
          </a:bodyPr>
          <a:lstStyle/>
          <a:p>
            <a:pPr marL="0" lvl="0" indent="0">
              <a:buNone/>
            </a:pPr>
            <a:r>
              <a:rPr lang="ru-RU" sz="2600" b="1" dirty="0" smtClean="0">
                <a:latin typeface="Cambria" panose="02040503050406030204" pitchFamily="18" charset="0"/>
                <a:ea typeface="Cambria" panose="02040503050406030204" pitchFamily="18" charset="0"/>
              </a:rPr>
              <a:t>2. По </a:t>
            </a:r>
            <a:r>
              <a:rPr lang="ru-RU" sz="2600" b="1" dirty="0">
                <a:latin typeface="Cambria" panose="02040503050406030204" pitchFamily="18" charset="0"/>
                <a:ea typeface="Cambria" panose="02040503050406030204" pitchFamily="18" charset="0"/>
              </a:rPr>
              <a:t>способу получения результатов, определяемому видом уравнения измерений</a:t>
            </a:r>
            <a:r>
              <a:rPr lang="ru-RU" sz="2600" dirty="0">
                <a:latin typeface="Cambria" panose="02040503050406030204" pitchFamily="18" charset="0"/>
                <a:ea typeface="Cambria" panose="02040503050406030204" pitchFamily="18" charset="0"/>
              </a:rPr>
              <a:t>, выделяют</a:t>
            </a:r>
            <a:r>
              <a:rPr lang="ru-RU" sz="2600" dirty="0">
                <a:solidFill>
                  <a:srgbClr val="0070C0"/>
                </a:solidFill>
                <a:latin typeface="Cambria" panose="02040503050406030204" pitchFamily="18" charset="0"/>
                <a:ea typeface="Cambria" panose="02040503050406030204" pitchFamily="18" charset="0"/>
              </a:rPr>
              <a:t> </a:t>
            </a:r>
            <a:r>
              <a:rPr lang="ru-RU" sz="2600" i="1" dirty="0">
                <a:solidFill>
                  <a:srgbClr val="0070C0"/>
                </a:solidFill>
                <a:latin typeface="Cambria" panose="02040503050406030204" pitchFamily="18" charset="0"/>
                <a:ea typeface="Cambria" panose="02040503050406030204" pitchFamily="18" charset="0"/>
              </a:rPr>
              <a:t>прямые, косвенные,</a:t>
            </a:r>
            <a:r>
              <a:rPr lang="ru-RU" sz="2600" dirty="0">
                <a:solidFill>
                  <a:srgbClr val="0070C0"/>
                </a:solidFill>
                <a:latin typeface="Cambria" panose="02040503050406030204" pitchFamily="18" charset="0"/>
                <a:ea typeface="Cambria" panose="02040503050406030204" pitchFamily="18" charset="0"/>
              </a:rPr>
              <a:t> </a:t>
            </a:r>
            <a:r>
              <a:rPr lang="ru-RU" sz="2600" i="1" dirty="0">
                <a:solidFill>
                  <a:srgbClr val="0070C0"/>
                </a:solidFill>
                <a:latin typeface="Cambria" panose="02040503050406030204" pitchFamily="18" charset="0"/>
                <a:ea typeface="Cambria" panose="02040503050406030204" pitchFamily="18" charset="0"/>
              </a:rPr>
              <a:t>совокупные </a:t>
            </a:r>
            <a:r>
              <a:rPr lang="ru-RU" sz="2600" dirty="0">
                <a:latin typeface="Cambria" panose="02040503050406030204" pitchFamily="18" charset="0"/>
                <a:ea typeface="Cambria" panose="02040503050406030204" pitchFamily="18" charset="0"/>
              </a:rPr>
              <a:t>и</a:t>
            </a:r>
            <a:r>
              <a:rPr lang="ru-RU" sz="2600" i="1" dirty="0">
                <a:latin typeface="Cambria" panose="02040503050406030204" pitchFamily="18" charset="0"/>
                <a:ea typeface="Cambria" panose="02040503050406030204" pitchFamily="18" charset="0"/>
              </a:rPr>
              <a:t> </a:t>
            </a:r>
            <a:r>
              <a:rPr lang="ru-RU" sz="2600" i="1" dirty="0">
                <a:solidFill>
                  <a:srgbClr val="0070C0"/>
                </a:solidFill>
                <a:latin typeface="Cambria" panose="02040503050406030204" pitchFamily="18" charset="0"/>
                <a:ea typeface="Cambria" panose="02040503050406030204" pitchFamily="18" charset="0"/>
              </a:rPr>
              <a:t>совместные </a:t>
            </a:r>
            <a:r>
              <a:rPr lang="ru-RU" sz="2600" dirty="0">
                <a:latin typeface="Cambria" panose="02040503050406030204" pitchFamily="18" charset="0"/>
                <a:ea typeface="Cambria" panose="02040503050406030204" pitchFamily="18" charset="0"/>
              </a:rPr>
              <a:t>измерения.</a:t>
            </a:r>
          </a:p>
          <a:p>
            <a:pPr>
              <a:buFont typeface="Wingdings" panose="05000000000000000000" pitchFamily="2" charset="2"/>
              <a:buChar char="q"/>
            </a:pPr>
            <a:r>
              <a:rPr lang="en-US" sz="2600" b="1" i="1" dirty="0" smtClean="0">
                <a:solidFill>
                  <a:srgbClr val="0070C0"/>
                </a:solidFill>
                <a:latin typeface="Cambria" panose="02040503050406030204" pitchFamily="18" charset="0"/>
                <a:ea typeface="Cambria" panose="02040503050406030204" pitchFamily="18" charset="0"/>
              </a:rPr>
              <a:t>  </a:t>
            </a:r>
            <a:r>
              <a:rPr lang="ru-RU" sz="2600" b="1" i="1" dirty="0" smtClean="0">
                <a:solidFill>
                  <a:srgbClr val="0070C0"/>
                </a:solidFill>
                <a:latin typeface="Cambria" panose="02040503050406030204" pitchFamily="18" charset="0"/>
                <a:ea typeface="Cambria" panose="02040503050406030204" pitchFamily="18" charset="0"/>
              </a:rPr>
              <a:t>Прямые</a:t>
            </a:r>
            <a:r>
              <a:rPr lang="ru-RU" sz="2600" b="1" i="1" dirty="0">
                <a:solidFill>
                  <a:srgbClr val="0070C0"/>
                </a:solidFill>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 это измерения, при которых искомое значение физической величины находят непосредственно из опытных </a:t>
            </a:r>
            <a:r>
              <a:rPr lang="ru-RU" sz="2600" dirty="0" smtClean="0">
                <a:latin typeface="Cambria" panose="02040503050406030204" pitchFamily="18" charset="0"/>
                <a:ea typeface="Cambria" panose="02040503050406030204" pitchFamily="18" charset="0"/>
              </a:rPr>
              <a:t>данных путем экспериментального сравнения. </a:t>
            </a:r>
            <a:r>
              <a:rPr lang="ru-RU" sz="2600" dirty="0">
                <a:latin typeface="Cambria" panose="02040503050406030204" pitchFamily="18" charset="0"/>
                <a:ea typeface="Cambria" panose="02040503050406030204" pitchFamily="18" charset="0"/>
              </a:rPr>
              <a:t>Прямые измерения можно выразить формулой </a:t>
            </a:r>
            <a:r>
              <a:rPr lang="ru-RU" sz="2600" b="1" i="1" dirty="0">
                <a:latin typeface="Cambria" panose="02040503050406030204" pitchFamily="18" charset="0"/>
                <a:ea typeface="Cambria" panose="02040503050406030204" pitchFamily="18" charset="0"/>
              </a:rPr>
              <a:t>Q</a:t>
            </a:r>
            <a:r>
              <a:rPr lang="ru-RU" sz="2600" b="1" dirty="0">
                <a:latin typeface="Cambria" panose="02040503050406030204" pitchFamily="18" charset="0"/>
                <a:ea typeface="Cambria" panose="02040503050406030204" pitchFamily="18" charset="0"/>
              </a:rPr>
              <a:t> = </a:t>
            </a:r>
            <a:r>
              <a:rPr lang="ru-RU" sz="2600" b="1" i="1" dirty="0" smtClean="0">
                <a:latin typeface="Cambria" panose="02040503050406030204" pitchFamily="18" charset="0"/>
                <a:ea typeface="Cambria" panose="02040503050406030204" pitchFamily="18" charset="0"/>
              </a:rPr>
              <a:t>С х</a:t>
            </a:r>
            <a:r>
              <a:rPr lang="ru-RU" sz="2600" dirty="0" smtClean="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где </a:t>
            </a:r>
            <a:r>
              <a:rPr lang="ru-RU" sz="2600" b="1" i="1" dirty="0">
                <a:latin typeface="Cambria" panose="02040503050406030204" pitchFamily="18" charset="0"/>
                <a:ea typeface="Cambria" panose="02040503050406030204" pitchFamily="18" charset="0"/>
              </a:rPr>
              <a:t>Q</a:t>
            </a:r>
            <a:r>
              <a:rPr lang="ru-RU" sz="2600" dirty="0">
                <a:latin typeface="Cambria" panose="02040503050406030204" pitchFamily="18" charset="0"/>
                <a:ea typeface="Cambria" panose="02040503050406030204" pitchFamily="18" charset="0"/>
              </a:rPr>
              <a:t> - искомое значение измеряемой величины, </a:t>
            </a:r>
            <a:r>
              <a:rPr lang="ru-RU" sz="2600" b="1" dirty="0" smtClean="0">
                <a:latin typeface="Cambria" panose="02040503050406030204" pitchFamily="18" charset="0"/>
                <a:ea typeface="Cambria" panose="02040503050406030204" pitchFamily="18" charset="0"/>
              </a:rPr>
              <a:t>С</a:t>
            </a:r>
            <a:r>
              <a:rPr lang="ru-RU" sz="2600" dirty="0" smtClean="0">
                <a:latin typeface="Cambria" panose="02040503050406030204" pitchFamily="18" charset="0"/>
                <a:ea typeface="Cambria" panose="02040503050406030204" pitchFamily="18" charset="0"/>
              </a:rPr>
              <a:t> –цена деления СИ, а</a:t>
            </a:r>
            <a:r>
              <a:rPr lang="ru-RU" sz="2600" dirty="0">
                <a:latin typeface="Cambria" panose="02040503050406030204" pitchFamily="18" charset="0"/>
                <a:ea typeface="Cambria" panose="02040503050406030204" pitchFamily="18" charset="0"/>
              </a:rPr>
              <a:t> </a:t>
            </a:r>
            <a:r>
              <a:rPr lang="ru-RU" sz="2600" b="1" i="1" dirty="0" smtClean="0">
                <a:latin typeface="Cambria" panose="02040503050406030204" pitchFamily="18" charset="0"/>
                <a:ea typeface="Cambria" panose="02040503050406030204" pitchFamily="18" charset="0"/>
              </a:rPr>
              <a:t>х</a:t>
            </a:r>
            <a:r>
              <a:rPr lang="ru-RU" sz="2600" dirty="0">
                <a:latin typeface="Cambria" panose="02040503050406030204" pitchFamily="18" charset="0"/>
                <a:ea typeface="Cambria" panose="02040503050406030204" pitchFamily="18" charset="0"/>
              </a:rPr>
              <a:t> - значение, непосредственно получаемое из опытных данных. </a:t>
            </a:r>
            <a:endParaRPr lang="en-US" sz="2600" dirty="0" smtClean="0">
              <a:latin typeface="Cambria" panose="02040503050406030204" pitchFamily="18" charset="0"/>
              <a:ea typeface="Cambria" panose="02040503050406030204" pitchFamily="18" charset="0"/>
            </a:endParaRPr>
          </a:p>
          <a:p>
            <a:pPr marL="0" indent="0">
              <a:buNone/>
            </a:pPr>
            <a:r>
              <a:rPr lang="ru-RU" sz="2600" dirty="0" smtClean="0">
                <a:latin typeface="Cambria" panose="02040503050406030204" pitchFamily="18" charset="0"/>
                <a:ea typeface="Cambria" panose="02040503050406030204" pitchFamily="18" charset="0"/>
              </a:rPr>
              <a:t>Примерами </a:t>
            </a:r>
            <a:r>
              <a:rPr lang="ru-RU" sz="2600" dirty="0">
                <a:latin typeface="Cambria" panose="02040503050406030204" pitchFamily="18" charset="0"/>
                <a:ea typeface="Cambria" panose="02040503050406030204" pitchFamily="18" charset="0"/>
              </a:rPr>
              <a:t>таких измерений являются: измерение длины линейкой или рулеткой, измерение диаметра штангенциркулем или микрометром, измерение угла угломером, измерение температуры термометром и т.п.</a:t>
            </a:r>
          </a:p>
          <a:p>
            <a:pPr marL="0" indent="0">
              <a:buNone/>
            </a:pPr>
            <a:endParaRPr lang="ru-RU"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80350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2829"/>
            <a:ext cx="10515600" cy="122829"/>
          </a:xfrm>
        </p:spPr>
        <p:txBody>
          <a:bodyPr>
            <a:normAutofit fontScale="90000"/>
          </a:bodyPr>
          <a:lstStyle/>
          <a:p>
            <a:endParaRPr lang="ru-RU" dirty="0"/>
          </a:p>
        </p:txBody>
      </p:sp>
      <p:sp>
        <p:nvSpPr>
          <p:cNvPr id="3" name="Объект 2"/>
          <p:cNvSpPr>
            <a:spLocks noGrp="1"/>
          </p:cNvSpPr>
          <p:nvPr>
            <p:ph idx="1"/>
          </p:nvPr>
        </p:nvSpPr>
        <p:spPr>
          <a:xfrm>
            <a:off x="573206" y="368490"/>
            <a:ext cx="11218460" cy="5909480"/>
          </a:xfrm>
        </p:spPr>
        <p:txBody>
          <a:bodyPr>
            <a:normAutofit fontScale="92500"/>
          </a:bodyPr>
          <a:lstStyle/>
          <a:p>
            <a:pPr>
              <a:buFont typeface="Wingdings" panose="05000000000000000000" pitchFamily="2" charset="2"/>
              <a:buChar char="q"/>
            </a:pPr>
            <a:r>
              <a:rPr lang="en-US" b="1" i="1" dirty="0">
                <a:solidFill>
                  <a:srgbClr val="0070C0"/>
                </a:solidFill>
                <a:latin typeface="Cambria" panose="02040503050406030204" pitchFamily="18" charset="0"/>
                <a:ea typeface="Cambria" panose="02040503050406030204" pitchFamily="18" charset="0"/>
              </a:rPr>
              <a:t> </a:t>
            </a:r>
            <a:r>
              <a:rPr lang="en-US" b="1" i="1" dirty="0" smtClean="0">
                <a:solidFill>
                  <a:srgbClr val="0070C0"/>
                </a:solidFill>
                <a:latin typeface="Cambria" panose="02040503050406030204" pitchFamily="18" charset="0"/>
                <a:ea typeface="Cambria" panose="02040503050406030204" pitchFamily="18" charset="0"/>
              </a:rPr>
              <a:t> </a:t>
            </a:r>
            <a:r>
              <a:rPr lang="ru-RU" b="1" i="1" dirty="0" smtClean="0">
                <a:solidFill>
                  <a:srgbClr val="0070C0"/>
                </a:solidFill>
                <a:latin typeface="Cambria" panose="02040503050406030204" pitchFamily="18" charset="0"/>
                <a:ea typeface="Cambria" panose="02040503050406030204" pitchFamily="18" charset="0"/>
              </a:rPr>
              <a:t>Косвенные</a:t>
            </a:r>
            <a:r>
              <a:rPr lang="ru-RU" dirty="0">
                <a:latin typeface="Cambria" panose="02040503050406030204" pitchFamily="18" charset="0"/>
                <a:ea typeface="Cambria" panose="02040503050406030204" pitchFamily="18" charset="0"/>
              </a:rPr>
              <a:t> - это измерения, при которых значение величины определяют на основании известной зависимости между искомой величиной и величинами, значения которых находят прямыми измерениями. Таким образом, значение измеряемой величины вычисляют по формуле </a:t>
            </a:r>
            <a:r>
              <a:rPr lang="ru-RU" b="1" dirty="0">
                <a:latin typeface="Cambria" panose="02040503050406030204" pitchFamily="18" charset="0"/>
                <a:ea typeface="Cambria" panose="02040503050406030204" pitchFamily="18" charset="0"/>
              </a:rPr>
              <a:t>Q = </a:t>
            </a:r>
            <a:r>
              <a:rPr lang="ru-RU" b="1" i="1" dirty="0" smtClean="0">
                <a:latin typeface="Cambria" panose="02040503050406030204" pitchFamily="18" charset="0"/>
                <a:ea typeface="Cambria" panose="02040503050406030204" pitchFamily="18" charset="0"/>
              </a:rPr>
              <a:t>F </a:t>
            </a:r>
            <a:r>
              <a:rPr lang="ru-RU" b="1" dirty="0" smtClean="0">
                <a:latin typeface="Cambria" panose="02040503050406030204" pitchFamily="18" charset="0"/>
                <a:ea typeface="Cambria" panose="02040503050406030204" pitchFamily="18" charset="0"/>
              </a:rPr>
              <a:t>(</a:t>
            </a:r>
            <a:r>
              <a:rPr lang="ru-RU" b="1" i="1" dirty="0">
                <a:latin typeface="Cambria" panose="02040503050406030204" pitchFamily="18" charset="0"/>
                <a:ea typeface="Cambria" panose="02040503050406030204" pitchFamily="18" charset="0"/>
              </a:rPr>
              <a:t>x</a:t>
            </a:r>
            <a:r>
              <a:rPr lang="ru-RU" b="1" i="1" baseline="-25000" dirty="0">
                <a:latin typeface="Cambria" panose="02040503050406030204" pitchFamily="18" charset="0"/>
                <a:ea typeface="Cambria" panose="02040503050406030204" pitchFamily="18" charset="0"/>
              </a:rPr>
              <a:t>1</a:t>
            </a:r>
            <a:r>
              <a:rPr lang="ru-RU" b="1"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x</a:t>
            </a:r>
            <a:r>
              <a:rPr lang="ru-RU" b="1" i="1" baseline="-25000" dirty="0">
                <a:latin typeface="Cambria" panose="02040503050406030204" pitchFamily="18" charset="0"/>
                <a:ea typeface="Cambria" panose="02040503050406030204" pitchFamily="18" charset="0"/>
              </a:rPr>
              <a:t>2</a:t>
            </a:r>
            <a:r>
              <a:rPr lang="ru-RU" b="1" dirty="0">
                <a:latin typeface="Cambria" panose="02040503050406030204" pitchFamily="18" charset="0"/>
                <a:ea typeface="Cambria" panose="02040503050406030204" pitchFamily="18" charset="0"/>
              </a:rPr>
              <a:t> ... </a:t>
            </a:r>
            <a:r>
              <a:rPr lang="ru-RU" b="1" i="1" dirty="0" smtClean="0">
                <a:latin typeface="Cambria" panose="02040503050406030204" pitchFamily="18" charset="0"/>
                <a:ea typeface="Cambria" panose="02040503050406030204" pitchFamily="18" charset="0"/>
              </a:rPr>
              <a:t>x</a:t>
            </a:r>
            <a:r>
              <a:rPr lang="en-US" b="1" i="1" baseline="-25000" dirty="0" smtClean="0">
                <a:latin typeface="Cambria" panose="02040503050406030204" pitchFamily="18" charset="0"/>
                <a:ea typeface="Cambria" panose="02040503050406030204" pitchFamily="18" charset="0"/>
              </a:rPr>
              <a:t>n</a:t>
            </a:r>
            <a:r>
              <a:rPr lang="ru-RU" b="1" dirty="0" smtClean="0">
                <a:latin typeface="Cambria" panose="02040503050406030204" pitchFamily="18" charset="0"/>
                <a:ea typeface="Cambria" panose="02040503050406030204" pitchFamily="18" charset="0"/>
              </a:rPr>
              <a:t>)</a:t>
            </a:r>
            <a:r>
              <a:rPr lang="ru-RU" dirty="0" smtClean="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где </a:t>
            </a:r>
            <a:r>
              <a:rPr lang="ru-RU" b="1" i="1" dirty="0">
                <a:latin typeface="Cambria" panose="02040503050406030204" pitchFamily="18" charset="0"/>
                <a:ea typeface="Cambria" panose="02040503050406030204" pitchFamily="18" charset="0"/>
              </a:rPr>
              <a:t>Q</a:t>
            </a:r>
            <a:r>
              <a:rPr lang="ru-RU" dirty="0">
                <a:latin typeface="Cambria" panose="02040503050406030204" pitchFamily="18" charset="0"/>
                <a:ea typeface="Cambria" panose="02040503050406030204" pitchFamily="18" charset="0"/>
              </a:rPr>
              <a:t> - искомое значение измеряемой величины; </a:t>
            </a:r>
            <a:r>
              <a:rPr lang="ru-RU" b="1" i="1" dirty="0">
                <a:latin typeface="Cambria" panose="02040503050406030204" pitchFamily="18" charset="0"/>
                <a:ea typeface="Cambria" panose="02040503050406030204" pitchFamily="18" charset="0"/>
              </a:rPr>
              <a:t>F</a:t>
            </a:r>
            <a:r>
              <a:rPr lang="ru-RU" dirty="0">
                <a:latin typeface="Cambria" panose="02040503050406030204" pitchFamily="18" charset="0"/>
                <a:ea typeface="Cambria" panose="02040503050406030204" pitchFamily="18" charset="0"/>
              </a:rPr>
              <a:t> - известная функциональная зависимость, </a:t>
            </a:r>
            <a:r>
              <a:rPr lang="ru-RU" b="1" i="1" dirty="0">
                <a:latin typeface="Cambria" panose="02040503050406030204" pitchFamily="18" charset="0"/>
                <a:ea typeface="Cambria" panose="02040503050406030204" pitchFamily="18" charset="0"/>
              </a:rPr>
              <a:t>x</a:t>
            </a:r>
            <a:r>
              <a:rPr lang="ru-RU" b="1" i="1" baseline="-25000" dirty="0">
                <a:latin typeface="Cambria" panose="02040503050406030204" pitchFamily="18" charset="0"/>
                <a:ea typeface="Cambria" panose="02040503050406030204" pitchFamily="18" charset="0"/>
              </a:rPr>
              <a:t>1</a:t>
            </a:r>
            <a:r>
              <a:rPr lang="ru-RU" b="1" i="1" dirty="0">
                <a:latin typeface="Cambria" panose="02040503050406030204" pitchFamily="18" charset="0"/>
                <a:ea typeface="Cambria" panose="02040503050406030204" pitchFamily="18" charset="0"/>
              </a:rPr>
              <a:t>, x</a:t>
            </a:r>
            <a:r>
              <a:rPr lang="ru-RU" b="1" i="1" baseline="-25000" dirty="0">
                <a:latin typeface="Cambria" panose="02040503050406030204" pitchFamily="18" charset="0"/>
                <a:ea typeface="Cambria" panose="02040503050406030204" pitchFamily="18" charset="0"/>
              </a:rPr>
              <a:t>2</a:t>
            </a:r>
            <a:r>
              <a:rPr lang="ru-RU" b="1" dirty="0">
                <a:latin typeface="Cambria" panose="02040503050406030204" pitchFamily="18" charset="0"/>
                <a:ea typeface="Cambria" panose="02040503050406030204" pitchFamily="18" charset="0"/>
              </a:rPr>
              <a:t>, … , </a:t>
            </a:r>
            <a:r>
              <a:rPr lang="ru-RU" b="1" i="1" dirty="0" smtClean="0">
                <a:latin typeface="Cambria" panose="02040503050406030204" pitchFamily="18" charset="0"/>
                <a:ea typeface="Cambria" panose="02040503050406030204" pitchFamily="18" charset="0"/>
              </a:rPr>
              <a:t>x</a:t>
            </a:r>
            <a:r>
              <a:rPr lang="en-US" b="1" i="1" baseline="-25000" dirty="0" smtClean="0">
                <a:latin typeface="Cambria" panose="02040503050406030204" pitchFamily="18" charset="0"/>
                <a:ea typeface="Cambria" panose="02040503050406030204" pitchFamily="18" charset="0"/>
              </a:rPr>
              <a:t>n</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значения величин, полученные прямыми измерениями. </a:t>
            </a:r>
            <a:endParaRPr lang="en-US" dirty="0" smtClean="0">
              <a:latin typeface="Cambria" panose="02040503050406030204" pitchFamily="18" charset="0"/>
              <a:ea typeface="Cambria" panose="02040503050406030204" pitchFamily="18" charset="0"/>
            </a:endParaRPr>
          </a:p>
          <a:p>
            <a:pPr marL="0" indent="0">
              <a:buNone/>
            </a:pPr>
            <a:r>
              <a:rPr lang="ru-RU" sz="2600" dirty="0" smtClean="0">
                <a:latin typeface="Cambria" panose="02040503050406030204" pitchFamily="18" charset="0"/>
                <a:ea typeface="Cambria" panose="02040503050406030204" pitchFamily="18" charset="0"/>
              </a:rPr>
              <a:t>Примеры </a:t>
            </a:r>
            <a:r>
              <a:rPr lang="ru-RU" sz="2600" dirty="0">
                <a:latin typeface="Cambria" panose="02040503050406030204" pitchFamily="18" charset="0"/>
                <a:ea typeface="Cambria" panose="02040503050406030204" pitchFamily="18" charset="0"/>
              </a:rPr>
              <a:t>косвенных измерений: </a:t>
            </a:r>
            <a:endParaRPr lang="ru-RU" sz="2600" dirty="0" smtClean="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ru-RU" dirty="0" smtClean="0">
                <a:latin typeface="Cambria" panose="02040503050406030204" pitchFamily="18" charset="0"/>
                <a:ea typeface="Cambria" panose="02040503050406030204" pitchFamily="18" charset="0"/>
              </a:rPr>
              <a:t>определение </a:t>
            </a:r>
            <a:r>
              <a:rPr lang="ru-RU" dirty="0">
                <a:latin typeface="Cambria" panose="02040503050406030204" pitchFamily="18" charset="0"/>
                <a:ea typeface="Cambria" panose="02040503050406030204" pitchFamily="18" charset="0"/>
              </a:rPr>
              <a:t>объема тела по прямым измерениям его геометрических размеров, </a:t>
            </a:r>
            <a:endParaRPr lang="ru-RU" dirty="0" smtClean="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ru-RU" dirty="0" smtClean="0">
                <a:latin typeface="Cambria" panose="02040503050406030204" pitchFamily="18" charset="0"/>
                <a:ea typeface="Cambria" panose="02040503050406030204" pitchFamily="18" charset="0"/>
              </a:rPr>
              <a:t>нахождение </a:t>
            </a:r>
            <a:r>
              <a:rPr lang="ru-RU" dirty="0">
                <a:latin typeface="Cambria" panose="02040503050406030204" pitchFamily="18" charset="0"/>
                <a:ea typeface="Cambria" panose="02040503050406030204" pitchFamily="18" charset="0"/>
              </a:rPr>
              <a:t>удельного электрического сопротивления проводника по его сопротивлению, длине и площади поперечного сечения</a:t>
            </a:r>
            <a:r>
              <a:rPr lang="ru-RU" dirty="0" smtClean="0">
                <a:latin typeface="Cambria" panose="02040503050406030204" pitchFamily="18" charset="0"/>
                <a:ea typeface="Cambria" panose="02040503050406030204" pitchFamily="18" charset="0"/>
              </a:rPr>
              <a:t>,</a:t>
            </a:r>
          </a:p>
          <a:p>
            <a:pPr lvl="1">
              <a:buFont typeface="Wingdings" panose="05000000000000000000" pitchFamily="2" charset="2"/>
              <a:buChar char="Ø"/>
            </a:pPr>
            <a:r>
              <a:rPr lang="ru-RU" dirty="0" smtClean="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измерение среднего диаметра резьбы методом трёх проволочек и </a:t>
            </a:r>
            <a:r>
              <a:rPr lang="ru-RU" dirty="0" smtClean="0">
                <a:latin typeface="Cambria" panose="02040503050406030204" pitchFamily="18" charset="0"/>
                <a:ea typeface="Cambria" panose="02040503050406030204" pitchFamily="18" charset="0"/>
              </a:rPr>
              <a:t>т.д</a:t>
            </a:r>
            <a:r>
              <a:rPr lang="ru-RU" sz="2200" dirty="0" smtClean="0">
                <a:latin typeface="Cambria" panose="02040503050406030204" pitchFamily="18" charset="0"/>
                <a:ea typeface="Cambria" panose="02040503050406030204" pitchFamily="18" charset="0"/>
              </a:rPr>
              <a:t>.</a:t>
            </a:r>
          </a:p>
          <a:p>
            <a:pPr marL="0" indent="0">
              <a:buNone/>
            </a:pPr>
            <a:r>
              <a:rPr lang="ru-RU" sz="2600" dirty="0" smtClean="0">
                <a:latin typeface="Cambria" panose="02040503050406030204" pitchFamily="18" charset="0"/>
                <a:ea typeface="Cambria" panose="02040503050406030204" pitchFamily="18" charset="0"/>
              </a:rPr>
              <a:t>Косвенные </a:t>
            </a:r>
            <a:r>
              <a:rPr lang="ru-RU" sz="2600" dirty="0">
                <a:latin typeface="Cambria" panose="02040503050406030204" pitchFamily="18" charset="0"/>
                <a:ea typeface="Cambria" panose="02040503050406030204" pitchFamily="18" charset="0"/>
              </a:rPr>
              <a:t>измерения широко распространены в тех случаях, когда искомую величину невозможно или слишком сложно измерить прямым измерением. Встречаются случаи, когда величину можно измерить только косвенным путём, например, размеры астрономического или внутриатомного </a:t>
            </a:r>
            <a:r>
              <a:rPr lang="ru-RU" sz="2600" dirty="0" smtClean="0">
                <a:latin typeface="Cambria" panose="02040503050406030204" pitchFamily="18" charset="0"/>
                <a:ea typeface="Cambria" panose="02040503050406030204" pitchFamily="18" charset="0"/>
              </a:rPr>
              <a:t>порядка.</a:t>
            </a:r>
            <a:endParaRPr lang="ru-RU" sz="2600" dirty="0"/>
          </a:p>
        </p:txBody>
      </p:sp>
    </p:spTree>
    <p:extLst>
      <p:ext uri="{BB962C8B-B14F-4D97-AF65-F5344CB8AC3E}">
        <p14:creationId xmlns:p14="http://schemas.microsoft.com/office/powerpoint/2010/main" val="4016014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182196"/>
            <a:ext cx="10515600" cy="45719"/>
          </a:xfrm>
        </p:spPr>
        <p:txBody>
          <a:bodyPr>
            <a:normAutofit fontScale="90000"/>
          </a:bodyPr>
          <a:lstStyle/>
          <a:p>
            <a:endParaRPr lang="ru-RU" dirty="0"/>
          </a:p>
        </p:txBody>
      </p:sp>
      <p:sp>
        <p:nvSpPr>
          <p:cNvPr id="3" name="Объект 2"/>
          <p:cNvSpPr>
            <a:spLocks noGrp="1"/>
          </p:cNvSpPr>
          <p:nvPr>
            <p:ph idx="1"/>
          </p:nvPr>
        </p:nvSpPr>
        <p:spPr>
          <a:xfrm>
            <a:off x="838200" y="354842"/>
            <a:ext cx="10912522" cy="5835769"/>
          </a:xfrm>
        </p:spPr>
        <p:txBody>
          <a:bodyPr>
            <a:normAutofit/>
          </a:bodyPr>
          <a:lstStyle/>
          <a:p>
            <a:pPr algn="just">
              <a:buFont typeface="Wingdings" panose="05000000000000000000" pitchFamily="2" charset="2"/>
              <a:buChar char="q"/>
            </a:pPr>
            <a:r>
              <a:rPr lang="en-US" b="1" i="1" dirty="0" smtClean="0">
                <a:solidFill>
                  <a:srgbClr val="0070C0"/>
                </a:solidFill>
                <a:latin typeface="Cambria" panose="02040503050406030204" pitchFamily="18" charset="0"/>
                <a:ea typeface="Cambria" panose="02040503050406030204" pitchFamily="18" charset="0"/>
              </a:rPr>
              <a:t> </a:t>
            </a:r>
            <a:r>
              <a:rPr lang="ru-RU" b="1" i="1" dirty="0" smtClean="0">
                <a:solidFill>
                  <a:srgbClr val="0070C0"/>
                </a:solidFill>
                <a:latin typeface="Cambria" panose="02040503050406030204" pitchFamily="18" charset="0"/>
                <a:ea typeface="Cambria" panose="02040503050406030204" pitchFamily="18" charset="0"/>
              </a:rPr>
              <a:t>Совокупные</a:t>
            </a:r>
            <a:r>
              <a:rPr lang="ru-RU" b="1" i="1" dirty="0">
                <a:latin typeface="Cambria" panose="02040503050406030204" pitchFamily="18" charset="0"/>
                <a:ea typeface="Cambria" panose="02040503050406030204" pitchFamily="18" charset="0"/>
              </a:rPr>
              <a:t> </a:t>
            </a:r>
            <a:r>
              <a:rPr lang="ru-RU" i="1"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это такие измерения, при которых значения </a:t>
            </a:r>
            <a:r>
              <a:rPr lang="ru-RU" dirty="0" smtClean="0">
                <a:latin typeface="Cambria" panose="02040503050406030204" pitchFamily="18" charset="0"/>
                <a:ea typeface="Cambria" panose="02040503050406030204" pitchFamily="18" charset="0"/>
              </a:rPr>
              <a:t> измеряемых </a:t>
            </a:r>
            <a:r>
              <a:rPr lang="ru-RU" dirty="0">
                <a:latin typeface="Cambria" panose="02040503050406030204" pitchFamily="18" charset="0"/>
                <a:ea typeface="Cambria" panose="02040503050406030204" pitchFamily="18" charset="0"/>
              </a:rPr>
              <a:t>величин определяют по результатам повторных измерений одной или нескольких одноименных величин при различных сочетаниях мер или этих величин. Значение искомой величины определяют решением системы уравнений, составляемых по результатам нескольких прямых измерений.</a:t>
            </a:r>
          </a:p>
          <a:p>
            <a:pPr marL="0" indent="0">
              <a:buNone/>
            </a:pPr>
            <a:r>
              <a:rPr lang="ru-RU" dirty="0" smtClean="0">
                <a:latin typeface="Cambria" panose="02040503050406030204" pitchFamily="18" charset="0"/>
                <a:ea typeface="Cambria" panose="02040503050406030204" pitchFamily="18" charset="0"/>
              </a:rPr>
              <a:t>Примеры </a:t>
            </a:r>
            <a:r>
              <a:rPr lang="ru-RU" dirty="0">
                <a:latin typeface="Cambria" panose="02040503050406030204" pitchFamily="18" charset="0"/>
                <a:ea typeface="Cambria" panose="02040503050406030204" pitchFamily="18" charset="0"/>
              </a:rPr>
              <a:t>совокупных </a:t>
            </a:r>
            <a:r>
              <a:rPr lang="ru-RU" dirty="0" smtClean="0">
                <a:latin typeface="Cambria" panose="02040503050406030204" pitchFamily="18" charset="0"/>
                <a:ea typeface="Cambria" panose="02040503050406030204" pitchFamily="18" charset="0"/>
              </a:rPr>
              <a:t>измерений:</a:t>
            </a:r>
          </a:p>
          <a:p>
            <a:pPr>
              <a:buClr>
                <a:srgbClr val="0070C0"/>
              </a:buClr>
              <a:buFont typeface="Wingdings" panose="05000000000000000000" pitchFamily="2" charset="2"/>
              <a:buChar char="Ø"/>
            </a:pPr>
            <a:r>
              <a:rPr lang="ru-RU" dirty="0" smtClean="0">
                <a:latin typeface="Cambria" panose="02040503050406030204" pitchFamily="18" charset="0"/>
                <a:ea typeface="Cambria" panose="02040503050406030204" pitchFamily="18" charset="0"/>
              </a:rPr>
              <a:t> </a:t>
            </a:r>
            <a:r>
              <a:rPr lang="ru-RU" sz="2600" dirty="0" smtClean="0">
                <a:latin typeface="Cambria" panose="02040503050406030204" pitchFamily="18" charset="0"/>
                <a:ea typeface="Cambria" panose="02040503050406030204" pitchFamily="18" charset="0"/>
              </a:rPr>
              <a:t>определение </a:t>
            </a:r>
            <a:r>
              <a:rPr lang="ru-RU" sz="2600" dirty="0">
                <a:latin typeface="Cambria" panose="02040503050406030204" pitchFamily="18" charset="0"/>
                <a:ea typeface="Cambria" panose="02040503050406030204" pitchFamily="18" charset="0"/>
              </a:rPr>
              <a:t>массы отдельных гирь набора, т.е. проведение калибровки по известной массе одной из них и по результатам прямых измерений и сравнения масс различных сочетаний </a:t>
            </a:r>
            <a:r>
              <a:rPr lang="ru-RU" sz="2600" dirty="0" smtClean="0">
                <a:latin typeface="Cambria" panose="02040503050406030204" pitchFamily="18" charset="0"/>
                <a:ea typeface="Cambria" panose="02040503050406030204" pitchFamily="18" charset="0"/>
              </a:rPr>
              <a:t>гирь;</a:t>
            </a:r>
          </a:p>
          <a:p>
            <a:pPr>
              <a:buClr>
                <a:srgbClr val="0070C0"/>
              </a:buClr>
              <a:buFont typeface="Wingdings" panose="05000000000000000000" pitchFamily="2" charset="2"/>
              <a:buChar char="Ø"/>
            </a:pPr>
            <a:r>
              <a:rPr lang="ru-RU" sz="2600" dirty="0">
                <a:latin typeface="Cambria" panose="02040503050406030204" pitchFamily="18" charset="0"/>
                <a:ea typeface="Cambria" panose="02040503050406030204" pitchFamily="18" charset="0"/>
              </a:rPr>
              <a:t> </a:t>
            </a:r>
            <a:r>
              <a:rPr lang="ru-RU" sz="2600" dirty="0" smtClean="0">
                <a:latin typeface="Cambria" panose="02040503050406030204" pitchFamily="18" charset="0"/>
                <a:ea typeface="Cambria" panose="02040503050406030204" pitchFamily="18" charset="0"/>
              </a:rPr>
              <a:t>определение индуктивности катушки </a:t>
            </a:r>
            <a:r>
              <a:rPr lang="ru-RU" sz="2600" b="1" dirty="0" smtClean="0">
                <a:latin typeface="Cambria" panose="02040503050406030204" pitchFamily="18" charset="0"/>
                <a:ea typeface="Cambria" panose="02040503050406030204" pitchFamily="18" charset="0"/>
              </a:rPr>
              <a:t>М </a:t>
            </a:r>
            <a:r>
              <a:rPr lang="ru-RU" sz="2600" dirty="0" smtClean="0">
                <a:latin typeface="Cambria" panose="02040503050406030204" pitchFamily="18" charset="0"/>
                <a:ea typeface="Cambria" panose="02040503050406030204" pitchFamily="18" charset="0"/>
              </a:rPr>
              <a:t>с использованием двух методов: сложения и вычитания полей. Если индуктивность одной из них </a:t>
            </a:r>
            <a:r>
              <a:rPr lang="en-US" sz="2600" b="1" dirty="0" smtClean="0">
                <a:latin typeface="Cambria" panose="02040503050406030204" pitchFamily="18" charset="0"/>
                <a:ea typeface="Cambria" panose="02040503050406030204" pitchFamily="18" charset="0"/>
              </a:rPr>
              <a:t>L</a:t>
            </a:r>
            <a:r>
              <a:rPr lang="en-US" sz="2600" b="1" baseline="-25000" dirty="0" smtClean="0">
                <a:latin typeface="Cambria" panose="02040503050406030204" pitchFamily="18" charset="0"/>
                <a:ea typeface="Cambria" panose="02040503050406030204" pitchFamily="18" charset="0"/>
              </a:rPr>
              <a:t>1</a:t>
            </a:r>
            <a:r>
              <a:rPr lang="ru-RU" sz="2600" dirty="0" smtClean="0">
                <a:latin typeface="Cambria" panose="02040503050406030204" pitchFamily="18" charset="0"/>
                <a:ea typeface="Cambria" panose="02040503050406030204" pitchFamily="18" charset="0"/>
              </a:rPr>
              <a:t>, а другой</a:t>
            </a:r>
            <a:r>
              <a:rPr lang="en-US" sz="2600" dirty="0" smtClean="0">
                <a:latin typeface="Cambria" panose="02040503050406030204" pitchFamily="18" charset="0"/>
                <a:ea typeface="Cambria" panose="02040503050406030204" pitchFamily="18" charset="0"/>
              </a:rPr>
              <a:t> </a:t>
            </a:r>
            <a:r>
              <a:rPr lang="en-US" sz="2600" b="1" dirty="0" smtClean="0">
                <a:latin typeface="Cambria" panose="02040503050406030204" pitchFamily="18" charset="0"/>
                <a:ea typeface="Cambria" panose="02040503050406030204" pitchFamily="18" charset="0"/>
              </a:rPr>
              <a:t>L</a:t>
            </a:r>
            <a:r>
              <a:rPr lang="en-US" sz="2600" b="1" baseline="-25000" dirty="0" smtClean="0">
                <a:latin typeface="Cambria" panose="02040503050406030204" pitchFamily="18" charset="0"/>
                <a:ea typeface="Cambria" panose="02040503050406030204" pitchFamily="18" charset="0"/>
              </a:rPr>
              <a:t>2</a:t>
            </a:r>
            <a:r>
              <a:rPr lang="ru-RU" sz="2600" dirty="0" smtClean="0">
                <a:latin typeface="Cambria" panose="02040503050406030204" pitchFamily="18" charset="0"/>
                <a:ea typeface="Cambria" panose="02040503050406030204" pitchFamily="18" charset="0"/>
              </a:rPr>
              <a:t>,то находят  </a:t>
            </a:r>
            <a:r>
              <a:rPr lang="en-US" sz="2600" b="1" dirty="0" smtClean="0">
                <a:latin typeface="Cambria" panose="02040503050406030204" pitchFamily="18" charset="0"/>
                <a:ea typeface="Cambria" panose="02040503050406030204" pitchFamily="18" charset="0"/>
              </a:rPr>
              <a:t>L</a:t>
            </a:r>
            <a:r>
              <a:rPr lang="en-US" sz="2600" b="1" baseline="-25000" dirty="0" smtClean="0">
                <a:latin typeface="Cambria" panose="02040503050406030204" pitchFamily="18" charset="0"/>
                <a:ea typeface="Cambria" panose="02040503050406030204" pitchFamily="18" charset="0"/>
              </a:rPr>
              <a:t>01</a:t>
            </a:r>
            <a:r>
              <a:rPr lang="en-US" sz="2600" b="1" dirty="0" smtClean="0">
                <a:latin typeface="Cambria" panose="02040503050406030204" pitchFamily="18" charset="0"/>
                <a:ea typeface="Cambria" panose="02040503050406030204" pitchFamily="18" charset="0"/>
              </a:rPr>
              <a:t> = L</a:t>
            </a:r>
            <a:r>
              <a:rPr lang="en-US" sz="2600" b="1" baseline="-25000" dirty="0" smtClean="0">
                <a:latin typeface="Cambria" panose="02040503050406030204" pitchFamily="18" charset="0"/>
                <a:ea typeface="Cambria" panose="02040503050406030204" pitchFamily="18" charset="0"/>
              </a:rPr>
              <a:t>1</a:t>
            </a:r>
            <a:r>
              <a:rPr lang="en-US" sz="2600" b="1" dirty="0" smtClean="0">
                <a:latin typeface="Cambria" panose="02040503050406030204" pitchFamily="18" charset="0"/>
                <a:ea typeface="Cambria" panose="02040503050406030204" pitchFamily="18" charset="0"/>
              </a:rPr>
              <a:t>+ L</a:t>
            </a:r>
            <a:r>
              <a:rPr lang="en-US" sz="2600" b="1" baseline="-25000" dirty="0" smtClean="0">
                <a:latin typeface="Cambria" panose="02040503050406030204" pitchFamily="18" charset="0"/>
                <a:ea typeface="Cambria" panose="02040503050406030204" pitchFamily="18" charset="0"/>
              </a:rPr>
              <a:t>2</a:t>
            </a:r>
            <a:r>
              <a:rPr lang="en-US" sz="2600" b="1" dirty="0" smtClean="0">
                <a:latin typeface="Cambria" panose="02040503050406030204" pitchFamily="18" charset="0"/>
                <a:ea typeface="Cambria" panose="02040503050406030204" pitchFamily="18" charset="0"/>
              </a:rPr>
              <a:t> + 2M</a:t>
            </a:r>
            <a:r>
              <a:rPr lang="ru-RU" sz="2600" b="1" dirty="0" smtClean="0">
                <a:latin typeface="Cambria" panose="02040503050406030204" pitchFamily="18" charset="0"/>
                <a:ea typeface="Cambria" panose="02040503050406030204" pitchFamily="18" charset="0"/>
              </a:rPr>
              <a:t>  </a:t>
            </a:r>
            <a:r>
              <a:rPr lang="ru-RU" sz="2600" dirty="0" smtClean="0">
                <a:latin typeface="Cambria" panose="02040503050406030204" pitchFamily="18" charset="0"/>
                <a:ea typeface="Cambria" panose="02040503050406030204" pitchFamily="18" charset="0"/>
              </a:rPr>
              <a:t>и </a:t>
            </a:r>
            <a:r>
              <a:rPr lang="en-US" sz="2600" b="1" dirty="0" smtClean="0">
                <a:latin typeface="Cambria" panose="02040503050406030204" pitchFamily="18" charset="0"/>
                <a:ea typeface="Cambria" panose="02040503050406030204" pitchFamily="18" charset="0"/>
              </a:rPr>
              <a:t>L</a:t>
            </a:r>
            <a:r>
              <a:rPr lang="en-US" sz="2600" b="1" baseline="-25000" dirty="0" smtClean="0">
                <a:latin typeface="Cambria" panose="02040503050406030204" pitchFamily="18" charset="0"/>
                <a:ea typeface="Cambria" panose="02040503050406030204" pitchFamily="18" charset="0"/>
              </a:rPr>
              <a:t>02</a:t>
            </a:r>
            <a:r>
              <a:rPr lang="en-US" sz="2600" b="1" dirty="0" smtClean="0">
                <a:latin typeface="Cambria" panose="02040503050406030204" pitchFamily="18" charset="0"/>
                <a:ea typeface="Cambria" panose="02040503050406030204" pitchFamily="18" charset="0"/>
              </a:rPr>
              <a:t> </a:t>
            </a:r>
            <a:r>
              <a:rPr lang="en-US" sz="2600" b="1" dirty="0">
                <a:latin typeface="Cambria" panose="02040503050406030204" pitchFamily="18" charset="0"/>
                <a:ea typeface="Cambria" panose="02040503050406030204" pitchFamily="18" charset="0"/>
              </a:rPr>
              <a:t>= L</a:t>
            </a:r>
            <a:r>
              <a:rPr lang="en-US" sz="2600" b="1" baseline="-25000" dirty="0">
                <a:latin typeface="Cambria" panose="02040503050406030204" pitchFamily="18" charset="0"/>
                <a:ea typeface="Cambria" panose="02040503050406030204" pitchFamily="18" charset="0"/>
              </a:rPr>
              <a:t>1</a:t>
            </a:r>
            <a:r>
              <a:rPr lang="en-US" sz="2600" b="1" dirty="0">
                <a:latin typeface="Cambria" panose="02040503050406030204" pitchFamily="18" charset="0"/>
                <a:ea typeface="Cambria" panose="02040503050406030204" pitchFamily="18" charset="0"/>
              </a:rPr>
              <a:t>+ L</a:t>
            </a:r>
            <a:r>
              <a:rPr lang="en-US" sz="2600" b="1" baseline="-25000" dirty="0">
                <a:latin typeface="Cambria" panose="02040503050406030204" pitchFamily="18" charset="0"/>
                <a:ea typeface="Cambria" panose="02040503050406030204" pitchFamily="18" charset="0"/>
              </a:rPr>
              <a:t>2</a:t>
            </a:r>
            <a:r>
              <a:rPr lang="en-US" sz="2600" b="1" dirty="0">
                <a:latin typeface="Cambria" panose="02040503050406030204" pitchFamily="18" charset="0"/>
                <a:ea typeface="Cambria" panose="02040503050406030204" pitchFamily="18" charset="0"/>
              </a:rPr>
              <a:t> </a:t>
            </a:r>
            <a:r>
              <a:rPr lang="en-US" sz="2600" b="1" dirty="0" smtClean="0">
                <a:latin typeface="Cambria" panose="02040503050406030204" pitchFamily="18" charset="0"/>
                <a:ea typeface="Cambria" panose="02040503050406030204" pitchFamily="18" charset="0"/>
              </a:rPr>
              <a:t>- </a:t>
            </a:r>
            <a:r>
              <a:rPr lang="en-US" sz="2600" b="1" dirty="0">
                <a:latin typeface="Cambria" panose="02040503050406030204" pitchFamily="18" charset="0"/>
                <a:ea typeface="Cambria" panose="02040503050406030204" pitchFamily="18" charset="0"/>
              </a:rPr>
              <a:t>2M</a:t>
            </a:r>
            <a:r>
              <a:rPr lang="ru-RU" sz="2600" b="1" dirty="0">
                <a:latin typeface="Cambria" panose="02040503050406030204" pitchFamily="18" charset="0"/>
                <a:ea typeface="Cambria" panose="02040503050406030204" pitchFamily="18" charset="0"/>
              </a:rPr>
              <a:t> </a:t>
            </a:r>
            <a:r>
              <a:rPr lang="ru-RU" sz="2600" dirty="0" smtClean="0">
                <a:latin typeface="Cambria" panose="02040503050406030204" pitchFamily="18" charset="0"/>
                <a:ea typeface="Cambria" panose="02040503050406030204" pitchFamily="18" charset="0"/>
              </a:rPr>
              <a:t>. Тогда</a:t>
            </a:r>
            <a:r>
              <a:rPr lang="en-US" sz="2600" dirty="0" smtClean="0">
                <a:latin typeface="Cambria" panose="02040503050406030204" pitchFamily="18" charset="0"/>
                <a:ea typeface="Cambria" panose="02040503050406030204" pitchFamily="18" charset="0"/>
              </a:rPr>
              <a:t>  </a:t>
            </a:r>
            <a:r>
              <a:rPr lang="en-US" sz="2600" b="1" dirty="0" smtClean="0">
                <a:latin typeface="Cambria" panose="02040503050406030204" pitchFamily="18" charset="0"/>
                <a:ea typeface="Cambria" panose="02040503050406030204" pitchFamily="18" charset="0"/>
              </a:rPr>
              <a:t>M</a:t>
            </a:r>
            <a:r>
              <a:rPr lang="en-US" sz="2600" dirty="0" smtClean="0">
                <a:latin typeface="Cambria" panose="02040503050406030204" pitchFamily="18" charset="0"/>
                <a:ea typeface="Cambria" panose="02040503050406030204" pitchFamily="18" charset="0"/>
              </a:rPr>
              <a:t> = (</a:t>
            </a:r>
            <a:r>
              <a:rPr lang="en-US" sz="2600" b="1" dirty="0" smtClean="0">
                <a:latin typeface="Cambria" panose="02040503050406030204" pitchFamily="18" charset="0"/>
                <a:ea typeface="Cambria" panose="02040503050406030204" pitchFamily="18" charset="0"/>
              </a:rPr>
              <a:t>L</a:t>
            </a:r>
            <a:r>
              <a:rPr lang="en-US" sz="2600" b="1" baseline="-25000" dirty="0" smtClean="0">
                <a:latin typeface="Cambria" panose="02040503050406030204" pitchFamily="18" charset="0"/>
                <a:ea typeface="Cambria" panose="02040503050406030204" pitchFamily="18" charset="0"/>
              </a:rPr>
              <a:t>01 + </a:t>
            </a:r>
            <a:r>
              <a:rPr lang="en-US" sz="2600" b="1" dirty="0" smtClean="0">
                <a:latin typeface="Cambria" panose="02040503050406030204" pitchFamily="18" charset="0"/>
                <a:ea typeface="Cambria" panose="02040503050406030204" pitchFamily="18" charset="0"/>
              </a:rPr>
              <a:t>L</a:t>
            </a:r>
            <a:r>
              <a:rPr lang="en-US" sz="2600" b="1" baseline="-25000" dirty="0" smtClean="0">
                <a:latin typeface="Cambria" panose="02040503050406030204" pitchFamily="18" charset="0"/>
                <a:ea typeface="Cambria" panose="02040503050406030204" pitchFamily="18" charset="0"/>
              </a:rPr>
              <a:t>02</a:t>
            </a:r>
            <a:r>
              <a:rPr lang="en-US" sz="2600" b="1" dirty="0" smtClean="0">
                <a:latin typeface="Cambria" panose="02040503050406030204" pitchFamily="18" charset="0"/>
                <a:ea typeface="Cambria" panose="02040503050406030204" pitchFamily="18" charset="0"/>
              </a:rPr>
              <a:t>) / 4</a:t>
            </a:r>
            <a:r>
              <a:rPr lang="ru-RU" sz="2600" b="1" dirty="0" smtClean="0">
                <a:latin typeface="Cambria" panose="02040503050406030204" pitchFamily="18" charset="0"/>
                <a:ea typeface="Cambria" panose="02040503050406030204" pitchFamily="18" charset="0"/>
              </a:rPr>
              <a:t>.</a:t>
            </a:r>
            <a:endParaRPr lang="ru-RU" sz="2600" dirty="0" smtClean="0">
              <a:latin typeface="Cambria" panose="02040503050406030204" pitchFamily="18" charset="0"/>
              <a:ea typeface="Cambria" panose="02040503050406030204" pitchFamily="18" charset="0"/>
            </a:endParaRPr>
          </a:p>
          <a:p>
            <a:endParaRPr lang="ru-RU"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2619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2829"/>
            <a:ext cx="10515600" cy="45719"/>
          </a:xfrm>
        </p:spPr>
        <p:txBody>
          <a:bodyPr>
            <a:normAutofit fontScale="90000"/>
          </a:bodyPr>
          <a:lstStyle/>
          <a:p>
            <a:endParaRPr lang="ru-RU" dirty="0"/>
          </a:p>
        </p:txBody>
      </p:sp>
      <p:sp>
        <p:nvSpPr>
          <p:cNvPr id="3" name="Объект 2"/>
          <p:cNvSpPr>
            <a:spLocks noGrp="1"/>
          </p:cNvSpPr>
          <p:nvPr>
            <p:ph idx="1"/>
          </p:nvPr>
        </p:nvSpPr>
        <p:spPr>
          <a:xfrm>
            <a:off x="368491" y="177421"/>
            <a:ext cx="11354936" cy="5972247"/>
          </a:xfrm>
        </p:spPr>
        <p:txBody>
          <a:bodyPr>
            <a:normAutofit/>
          </a:bodyPr>
          <a:lstStyle/>
          <a:p>
            <a:pPr>
              <a:buClr>
                <a:srgbClr val="0070C0"/>
              </a:buClr>
              <a:buFont typeface="Wingdings" panose="05000000000000000000" pitchFamily="2" charset="2"/>
              <a:buChar char="q"/>
            </a:pPr>
            <a:r>
              <a:rPr lang="en-US" b="1" i="1" dirty="0" smtClean="0">
                <a:solidFill>
                  <a:srgbClr val="0070C0"/>
                </a:solidFill>
                <a:latin typeface="Cambria" panose="02040503050406030204" pitchFamily="18" charset="0"/>
                <a:ea typeface="Cambria" panose="02040503050406030204" pitchFamily="18" charset="0"/>
              </a:rPr>
              <a:t> </a:t>
            </a:r>
            <a:r>
              <a:rPr lang="ru-RU" b="1" i="1" dirty="0" smtClean="0">
                <a:solidFill>
                  <a:srgbClr val="0070C0"/>
                </a:solidFill>
                <a:latin typeface="Cambria" panose="02040503050406030204" pitchFamily="18" charset="0"/>
                <a:ea typeface="Cambria" panose="02040503050406030204" pitchFamily="18" charset="0"/>
              </a:rPr>
              <a:t>Совместные</a:t>
            </a:r>
            <a:r>
              <a:rPr lang="ru-RU" dirty="0" smtClean="0">
                <a:latin typeface="Cambria" panose="02040503050406030204" pitchFamily="18" charset="0"/>
                <a:ea typeface="Cambria" panose="02040503050406030204" pitchFamily="18" charset="0"/>
              </a:rPr>
              <a:t> - это производимые одновременно (прямые или косвенные) измерения двух или нескольких разноименных величин для нахождения функциональной зависимости между ними. </a:t>
            </a:r>
          </a:p>
          <a:p>
            <a:pPr marL="0" indent="0">
              <a:buClr>
                <a:srgbClr val="0070C0"/>
              </a:buClr>
              <a:buNone/>
            </a:pPr>
            <a:r>
              <a:rPr lang="ru-RU" dirty="0" smtClean="0">
                <a:latin typeface="Cambria" panose="02040503050406030204" pitchFamily="18" charset="0"/>
                <a:ea typeface="Cambria" panose="02040503050406030204" pitchFamily="18" charset="0"/>
              </a:rPr>
              <a:t>Примерами совместных измерений:</a:t>
            </a:r>
          </a:p>
          <a:p>
            <a:pPr lvl="1">
              <a:buClr>
                <a:srgbClr val="0070C0"/>
              </a:buClr>
              <a:buFont typeface="Wingdings" panose="05000000000000000000" pitchFamily="2" charset="2"/>
              <a:buChar char="Ø"/>
            </a:pPr>
            <a:r>
              <a:rPr lang="ru-RU" dirty="0" smtClean="0">
                <a:latin typeface="Cambria" panose="02040503050406030204" pitchFamily="18" charset="0"/>
                <a:ea typeface="Cambria" panose="02040503050406030204" pitchFamily="18" charset="0"/>
              </a:rPr>
              <a:t>  определение длины стержня в зависимости от его температуры;</a:t>
            </a:r>
          </a:p>
          <a:p>
            <a:pPr lvl="1">
              <a:buClr>
                <a:srgbClr val="0070C0"/>
              </a:buClr>
              <a:buFont typeface="Wingdings" panose="05000000000000000000" pitchFamily="2" charset="2"/>
              <a:buChar char="Ø"/>
            </a:pPr>
            <a:r>
              <a:rPr lang="ru-RU" dirty="0" smtClean="0">
                <a:latin typeface="Cambria" panose="02040503050406030204" pitchFamily="18" charset="0"/>
                <a:ea typeface="Cambria" panose="02040503050406030204" pitchFamily="18" charset="0"/>
              </a:rPr>
              <a:t>  определение зависимости электрического сопротивления проводника от  давления и температур;</a:t>
            </a:r>
          </a:p>
          <a:p>
            <a:pPr lvl="1">
              <a:lnSpc>
                <a:spcPct val="107000"/>
              </a:lnSpc>
              <a:spcAft>
                <a:spcPts val="800"/>
              </a:spcAft>
              <a:buClr>
                <a:srgbClr val="0070C0"/>
              </a:buClr>
              <a:buFont typeface="Wingdings" panose="05000000000000000000" pitchFamily="2" charset="2"/>
              <a:buChar char="Ø"/>
            </a:pPr>
            <a:r>
              <a:rPr lang="ru-RU" dirty="0" smtClean="0">
                <a:latin typeface="Cambria" panose="02040503050406030204" pitchFamily="18" charset="0"/>
                <a:ea typeface="Cambria" panose="02040503050406030204" pitchFamily="18" charset="0"/>
              </a:rPr>
              <a:t>  измерение сопротивления проводника </a:t>
            </a:r>
            <a:r>
              <a:rPr lang="en-US" b="1" dirty="0" err="1" smtClean="0">
                <a:latin typeface="Cambria" panose="02040503050406030204" pitchFamily="18" charset="0"/>
                <a:ea typeface="Cambria" panose="02040503050406030204" pitchFamily="18" charset="0"/>
              </a:rPr>
              <a:t>R</a:t>
            </a:r>
            <a:r>
              <a:rPr lang="en-US" b="1" baseline="-25000" dirty="0" err="1" smtClean="0">
                <a:latin typeface="Cambria" panose="02040503050406030204" pitchFamily="18" charset="0"/>
                <a:ea typeface="Cambria" panose="02040503050406030204" pitchFamily="18" charset="0"/>
              </a:rPr>
              <a:t>t</a:t>
            </a:r>
            <a:r>
              <a:rPr lang="en-US" dirty="0" smtClean="0">
                <a:latin typeface="Cambria" panose="02040503050406030204" pitchFamily="18" charset="0"/>
                <a:ea typeface="Cambria" panose="02040503050406030204" pitchFamily="18" charset="0"/>
              </a:rPr>
              <a:t> </a:t>
            </a:r>
            <a:r>
              <a:rPr lang="ru-RU" dirty="0" smtClean="0">
                <a:latin typeface="Cambria" panose="02040503050406030204" pitchFamily="18" charset="0"/>
                <a:ea typeface="Cambria" panose="02040503050406030204" pitchFamily="18" charset="0"/>
              </a:rPr>
              <a:t>при фиксированной температуре </a:t>
            </a:r>
            <a:r>
              <a:rPr lang="en-US" dirty="0" smtClean="0">
                <a:latin typeface="Cambria" panose="02040503050406030204" pitchFamily="18" charset="0"/>
                <a:ea typeface="Cambria" panose="02040503050406030204" pitchFamily="18" charset="0"/>
              </a:rPr>
              <a:t> </a:t>
            </a:r>
            <a:r>
              <a:rPr lang="en-US" b="1" dirty="0" smtClean="0">
                <a:latin typeface="Cambria" panose="02040503050406030204" pitchFamily="18" charset="0"/>
                <a:ea typeface="Cambria" panose="02040503050406030204" pitchFamily="18" charset="0"/>
              </a:rPr>
              <a:t>t  </a:t>
            </a:r>
            <a:r>
              <a:rPr lang="ru-RU" dirty="0" smtClean="0">
                <a:latin typeface="Cambria" panose="02040503050406030204" pitchFamily="18" charset="0"/>
                <a:ea typeface="Cambria" panose="02040503050406030204" pitchFamily="18" charset="0"/>
              </a:rPr>
              <a:t>по формуле</a:t>
            </a:r>
            <a:r>
              <a:rPr lang="en-US" dirty="0" smtClean="0">
                <a:latin typeface="Cambria" panose="02040503050406030204" pitchFamily="18" charset="0"/>
                <a:ea typeface="Cambria" panose="02040503050406030204" pitchFamily="18" charset="0"/>
              </a:rPr>
              <a:t>  </a:t>
            </a:r>
            <a:r>
              <a:rPr lang="en-US" b="1" dirty="0" err="1" smtClean="0">
                <a:latin typeface="Times New Roman" panose="02020603050405020304" pitchFamily="18" charset="0"/>
                <a:ea typeface="Calibri" panose="020F0502020204030204" pitchFamily="34" charset="0"/>
                <a:cs typeface="Times New Roman" panose="02020603050405020304" pitchFamily="18" charset="0"/>
              </a:rPr>
              <a:t>R</a:t>
            </a:r>
            <a:r>
              <a:rPr lang="en-US" b="1" baseline="-25000" dirty="0" err="1" smtClean="0">
                <a:latin typeface="Times New Roman" panose="02020603050405020304" pitchFamily="18" charset="0"/>
                <a:ea typeface="Calibri" panose="020F0502020204030204" pitchFamily="34" charset="0"/>
                <a:cs typeface="Times New Roman" panose="02020603050405020304" pitchFamily="18" charset="0"/>
              </a:rPr>
              <a:t>t</a:t>
            </a:r>
            <a:r>
              <a:rPr lang="en-US" b="1" dirty="0" smtClean="0">
                <a:latin typeface="Times New Roman" panose="02020603050405020304" pitchFamily="18" charset="0"/>
                <a:ea typeface="Calibri" panose="020F0502020204030204" pitchFamily="34" charset="0"/>
                <a:cs typeface="Times New Roman" panose="02020603050405020304" pitchFamily="18" charset="0"/>
              </a:rPr>
              <a:t> = R</a:t>
            </a:r>
            <a:r>
              <a:rPr lang="en-US" b="1" baseline="-25000" dirty="0" smtClean="0">
                <a:latin typeface="Times New Roman" panose="02020603050405020304" pitchFamily="18" charset="0"/>
                <a:ea typeface="Calibri" panose="020F0502020204030204" pitchFamily="34" charset="0"/>
                <a:cs typeface="Times New Roman" panose="02020603050405020304" pitchFamily="18" charset="0"/>
              </a:rPr>
              <a:t>0</a:t>
            </a:r>
            <a:r>
              <a:rPr lang="en-US" b="1" dirty="0" smtClean="0">
                <a:latin typeface="Times New Roman" panose="02020603050405020304" pitchFamily="18" charset="0"/>
                <a:ea typeface="Calibri" panose="020F0502020204030204" pitchFamily="34" charset="0"/>
                <a:cs typeface="Times New Roman" panose="02020603050405020304" pitchFamily="18" charset="0"/>
              </a:rPr>
              <a:t> (1 + α*</a:t>
            </a:r>
            <a:r>
              <a:rPr lang="en-US" b="1" dirty="0" err="1" smtClean="0">
                <a:latin typeface="Times New Roman" panose="02020603050405020304" pitchFamily="18" charset="0"/>
                <a:ea typeface="Calibri" panose="020F0502020204030204" pitchFamily="34" charset="0"/>
                <a:cs typeface="Times New Roman" panose="02020603050405020304" pitchFamily="18" charset="0"/>
              </a:rPr>
              <a:t>Δt</a:t>
            </a:r>
            <a:r>
              <a:rPr lang="en-US" b="1" dirty="0" smtClean="0">
                <a:latin typeface="Times New Roman" panose="02020603050405020304" pitchFamily="18" charset="0"/>
                <a:ea typeface="Calibri" panose="020F0502020204030204" pitchFamily="34" charset="0"/>
                <a:cs typeface="Times New Roman" panose="02020603050405020304" pitchFamily="18" charset="0"/>
              </a:rPr>
              <a:t>), </a:t>
            </a:r>
            <a:r>
              <a:rPr lang="ru-RU" dirty="0" smtClean="0">
                <a:latin typeface="Times New Roman" panose="02020603050405020304" pitchFamily="18" charset="0"/>
                <a:ea typeface="Calibri" panose="020F0502020204030204" pitchFamily="34" charset="0"/>
                <a:cs typeface="Times New Roman" panose="02020603050405020304" pitchFamily="18" charset="0"/>
              </a:rPr>
              <a:t>где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R</a:t>
            </a:r>
            <a:r>
              <a:rPr lang="en-US" b="1" baseline="-25000" dirty="0" smtClean="0">
                <a:latin typeface="Times New Roman" panose="02020603050405020304" pitchFamily="18" charset="0"/>
                <a:ea typeface="Calibri" panose="020F0502020204030204" pitchFamily="34" charset="0"/>
                <a:cs typeface="Times New Roman" panose="02020603050405020304" pitchFamily="18" charset="0"/>
              </a:rPr>
              <a:t>0</a:t>
            </a:r>
            <a:r>
              <a:rPr lang="ru-RU" b="1" dirty="0" smtClean="0">
                <a:latin typeface="Times New Roman" panose="02020603050405020304" pitchFamily="18" charset="0"/>
                <a:ea typeface="Calibri" panose="020F0502020204030204" pitchFamily="34" charset="0"/>
                <a:cs typeface="Times New Roman" panose="02020603050405020304" pitchFamily="18" charset="0"/>
              </a:rPr>
              <a:t> </a:t>
            </a:r>
            <a:r>
              <a:rPr lang="ru-RU" dirty="0" smtClean="0">
                <a:latin typeface="Times New Roman" panose="02020603050405020304" pitchFamily="18" charset="0"/>
                <a:ea typeface="Calibri" panose="020F0502020204030204" pitchFamily="34" charset="0"/>
                <a:cs typeface="Times New Roman" panose="02020603050405020304" pitchFamily="18" charset="0"/>
              </a:rPr>
              <a:t>и</a:t>
            </a:r>
            <a:r>
              <a:rPr lang="ru-RU"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α</a:t>
            </a:r>
            <a:r>
              <a:rPr lang="ru-RU" b="1" dirty="0" smtClean="0">
                <a:latin typeface="Times New Roman" panose="02020603050405020304" pitchFamily="18" charset="0"/>
                <a:ea typeface="Calibri" panose="020F0502020204030204" pitchFamily="34" charset="0"/>
                <a:cs typeface="Times New Roman" panose="02020603050405020304" pitchFamily="18" charset="0"/>
              </a:rPr>
              <a:t> – </a:t>
            </a:r>
            <a:r>
              <a:rPr lang="ru-RU" dirty="0" smtClean="0">
                <a:latin typeface="Times New Roman" panose="02020603050405020304" pitchFamily="18" charset="0"/>
                <a:ea typeface="Calibri" panose="020F0502020204030204" pitchFamily="34" charset="0"/>
                <a:cs typeface="Times New Roman" panose="02020603050405020304" pitchFamily="18" charset="0"/>
              </a:rPr>
              <a:t>сопротивление при известной температуре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t</a:t>
            </a:r>
            <a:r>
              <a:rPr lang="en-US" b="1" baseline="-25000" dirty="0" smtClean="0">
                <a:latin typeface="Times New Roman" panose="02020603050405020304" pitchFamily="18" charset="0"/>
                <a:ea typeface="Calibri" panose="020F0502020204030204" pitchFamily="34" charset="0"/>
                <a:cs typeface="Times New Roman" panose="02020603050405020304" pitchFamily="18" charset="0"/>
              </a:rPr>
              <a:t>0</a:t>
            </a:r>
            <a:r>
              <a:rPr lang="ru-RU" dirty="0" smtClean="0">
                <a:latin typeface="Times New Roman" panose="02020603050405020304" pitchFamily="18" charset="0"/>
                <a:ea typeface="Calibri" panose="020F0502020204030204" pitchFamily="34" charset="0"/>
                <a:cs typeface="Times New Roman" panose="02020603050405020304" pitchFamily="18" charset="0"/>
              </a:rPr>
              <a:t> (обычно при 20</a:t>
            </a:r>
            <a:r>
              <a:rPr lang="ru-RU" baseline="30000" dirty="0">
                <a:latin typeface="Times New Roman" panose="02020603050405020304" pitchFamily="18" charset="0"/>
                <a:ea typeface="Calibri" panose="020F0502020204030204" pitchFamily="34" charset="0"/>
                <a:cs typeface="Times New Roman" panose="02020603050405020304" pitchFamily="18" charset="0"/>
              </a:rPr>
              <a:t>о</a:t>
            </a:r>
            <a:r>
              <a:rPr lang="ru-RU" dirty="0" smtClean="0">
                <a:latin typeface="Times New Roman" panose="02020603050405020304" pitchFamily="18" charset="0"/>
                <a:ea typeface="Calibri" panose="020F0502020204030204" pitchFamily="34" charset="0"/>
                <a:cs typeface="Times New Roman" panose="02020603050405020304" pitchFamily="18" charset="0"/>
              </a:rPr>
              <a:t>С) и температурный коэффициент линейного расширения материала проводника</a:t>
            </a:r>
            <a:r>
              <a:rPr lang="ru-RU" b="1" dirty="0" smtClean="0">
                <a:latin typeface="Times New Roman" panose="02020603050405020304" pitchFamily="18" charset="0"/>
                <a:ea typeface="Calibri" panose="020F0502020204030204" pitchFamily="34" charset="0"/>
                <a:cs typeface="Times New Roman" panose="02020603050405020304" pitchFamily="18" charset="0"/>
              </a:rPr>
              <a:t> </a:t>
            </a:r>
            <a:r>
              <a:rPr lang="ru-RU" dirty="0" smtClean="0">
                <a:latin typeface="Times New Roman" panose="02020603050405020304" pitchFamily="18" charset="0"/>
                <a:ea typeface="Calibri" panose="020F0502020204030204" pitchFamily="34" charset="0"/>
                <a:cs typeface="Times New Roman" panose="02020603050405020304" pitchFamily="18" charset="0"/>
              </a:rPr>
              <a:t>– величины  постоянные и измеренные косвенным методом; </a:t>
            </a:r>
            <a:r>
              <a:rPr lang="en-US" b="1" dirty="0" err="1" smtClean="0">
                <a:latin typeface="Times New Roman" panose="02020603050405020304" pitchFamily="18" charset="0"/>
                <a:ea typeface="Calibri" panose="020F0502020204030204" pitchFamily="34" charset="0"/>
                <a:cs typeface="Times New Roman" panose="02020603050405020304" pitchFamily="18" charset="0"/>
              </a:rPr>
              <a:t>Δt</a:t>
            </a:r>
            <a:r>
              <a:rPr lang="ru-RU" b="1" dirty="0" smtClean="0">
                <a:latin typeface="Times New Roman" panose="02020603050405020304" pitchFamily="18" charset="0"/>
                <a:ea typeface="Calibri" panose="020F0502020204030204" pitchFamily="34" charset="0"/>
                <a:cs typeface="Times New Roman" panose="02020603050405020304" pitchFamily="18" charset="0"/>
              </a:rPr>
              <a:t> =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t - t</a:t>
            </a:r>
            <a:r>
              <a:rPr lang="en-US" b="1" baseline="-25000" dirty="0" smtClean="0">
                <a:latin typeface="Times New Roman" panose="02020603050405020304" pitchFamily="18" charset="0"/>
                <a:ea typeface="Calibri" panose="020F0502020204030204" pitchFamily="34" charset="0"/>
                <a:cs typeface="Times New Roman" panose="02020603050405020304" pitchFamily="18" charset="0"/>
              </a:rPr>
              <a:t>0 </a:t>
            </a:r>
            <a:r>
              <a:rPr lang="ru-RU" b="1" baseline="-25000" dirty="0" smtClean="0">
                <a:latin typeface="Times New Roman" panose="02020603050405020304" pitchFamily="18" charset="0"/>
                <a:ea typeface="Calibri" panose="020F0502020204030204" pitchFamily="34" charset="0"/>
                <a:cs typeface="Times New Roman" panose="02020603050405020304" pitchFamily="18" charset="0"/>
              </a:rPr>
              <a:t> </a:t>
            </a:r>
            <a:r>
              <a:rPr lang="ru-RU" dirty="0" smtClean="0">
                <a:latin typeface="Times New Roman" panose="02020603050405020304" pitchFamily="18" charset="0"/>
                <a:ea typeface="Calibri" panose="020F0502020204030204" pitchFamily="34" charset="0"/>
                <a:cs typeface="Times New Roman" panose="02020603050405020304" pitchFamily="18" charset="0"/>
              </a:rPr>
              <a:t>- разность температур;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t – </a:t>
            </a:r>
            <a:r>
              <a:rPr lang="ru-RU" dirty="0" smtClean="0">
                <a:latin typeface="Times New Roman" panose="02020603050405020304" pitchFamily="18" charset="0"/>
                <a:ea typeface="Calibri" panose="020F0502020204030204" pitchFamily="34" charset="0"/>
                <a:cs typeface="Times New Roman" panose="02020603050405020304" pitchFamily="18" charset="0"/>
              </a:rPr>
              <a:t>заданное значение температуры, измеряемое прямым методом.</a:t>
            </a:r>
            <a:endParaRPr lang="ru-RU" dirty="0" smtClean="0">
              <a:latin typeface="Calibri" panose="020F0502020204030204" pitchFamily="34" charset="0"/>
              <a:ea typeface="Calibri" panose="020F0502020204030204" pitchFamily="34" charset="0"/>
              <a:cs typeface="Times New Roman" panose="02020603050405020304" pitchFamily="18" charset="0"/>
            </a:endParaRPr>
          </a:p>
          <a:p>
            <a:pPr>
              <a:buClr>
                <a:srgbClr val="0070C0"/>
              </a:buClr>
              <a:buFont typeface="Wingdings" panose="05000000000000000000" pitchFamily="2" charset="2"/>
              <a:buChar char="Ø"/>
            </a:pPr>
            <a:endParaRPr lang="ru-RU" dirty="0" smtClean="0">
              <a:latin typeface="Cambria" panose="02040503050406030204" pitchFamily="18" charset="0"/>
              <a:ea typeface="Cambria" panose="02040503050406030204" pitchFamily="18" charset="0"/>
            </a:endParaRPr>
          </a:p>
          <a:p>
            <a:pPr marL="0" indent="0">
              <a:buNone/>
            </a:pPr>
            <a:endParaRPr lang="ru-RU" dirty="0"/>
          </a:p>
        </p:txBody>
      </p:sp>
    </p:spTree>
    <p:extLst>
      <p:ext uri="{BB962C8B-B14F-4D97-AF65-F5344CB8AC3E}">
        <p14:creationId xmlns:p14="http://schemas.microsoft.com/office/powerpoint/2010/main" val="588227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182196"/>
            <a:ext cx="10515600" cy="45719"/>
          </a:xfrm>
        </p:spPr>
        <p:txBody>
          <a:bodyPr>
            <a:normAutofit fontScale="90000"/>
          </a:bodyPr>
          <a:lstStyle/>
          <a:p>
            <a:endParaRPr lang="ru-RU" dirty="0"/>
          </a:p>
        </p:txBody>
      </p:sp>
      <p:sp>
        <p:nvSpPr>
          <p:cNvPr id="3" name="Объект 2"/>
          <p:cNvSpPr>
            <a:spLocks noGrp="1"/>
          </p:cNvSpPr>
          <p:nvPr>
            <p:ph idx="1"/>
          </p:nvPr>
        </p:nvSpPr>
        <p:spPr>
          <a:xfrm>
            <a:off x="573205" y="423081"/>
            <a:ext cx="11054687" cy="6223379"/>
          </a:xfrm>
        </p:spPr>
        <p:txBody>
          <a:bodyPr>
            <a:normAutofit fontScale="85000" lnSpcReduction="20000"/>
          </a:bodyPr>
          <a:lstStyle/>
          <a:p>
            <a:pPr marL="0" lvl="0" indent="0">
              <a:buNone/>
            </a:pPr>
            <a:r>
              <a:rPr lang="ru-RU" b="1" dirty="0" smtClean="0">
                <a:latin typeface="Cambria" panose="02040503050406030204" pitchFamily="18" charset="0"/>
                <a:ea typeface="Cambria" panose="02040503050406030204" pitchFamily="18" charset="0"/>
              </a:rPr>
              <a:t>3. По </a:t>
            </a:r>
            <a:r>
              <a:rPr lang="ru-RU" b="1" dirty="0">
                <a:latin typeface="Cambria" panose="02040503050406030204" pitchFamily="18" charset="0"/>
                <a:ea typeface="Cambria" panose="02040503050406030204" pitchFamily="18" charset="0"/>
              </a:rPr>
              <a:t>условиям, определяющим точность результата</a:t>
            </a:r>
            <a:r>
              <a:rPr lang="ru-RU" dirty="0">
                <a:latin typeface="Cambria" panose="02040503050406030204" pitchFamily="18" charset="0"/>
                <a:ea typeface="Cambria" panose="02040503050406030204" pitchFamily="18" charset="0"/>
              </a:rPr>
              <a:t>, измерения делятся на </a:t>
            </a:r>
            <a:r>
              <a:rPr lang="ru-RU" i="1" dirty="0">
                <a:latin typeface="Cambria" panose="02040503050406030204" pitchFamily="18" charset="0"/>
                <a:ea typeface="Cambria" panose="02040503050406030204" pitchFamily="18" charset="0"/>
              </a:rPr>
              <a:t>три класса</a:t>
            </a:r>
            <a:r>
              <a:rPr lang="ru-RU" dirty="0">
                <a:latin typeface="Cambria" panose="02040503050406030204" pitchFamily="18" charset="0"/>
                <a:ea typeface="Cambria" panose="02040503050406030204" pitchFamily="18" charset="0"/>
              </a:rPr>
              <a:t>.</a:t>
            </a:r>
          </a:p>
          <a:p>
            <a:pPr marL="0" indent="0">
              <a:buNone/>
            </a:pPr>
            <a:r>
              <a:rPr lang="ru-RU" b="1" i="1" dirty="0">
                <a:solidFill>
                  <a:srgbClr val="0070C0"/>
                </a:solidFill>
                <a:latin typeface="Cambria" panose="02040503050406030204" pitchFamily="18" charset="0"/>
                <a:ea typeface="Cambria" panose="02040503050406030204" pitchFamily="18" charset="0"/>
              </a:rPr>
              <a:t>1. Измерения максимально возможной точности</a:t>
            </a:r>
            <a:r>
              <a:rPr lang="ru-RU" i="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достижимой при существующем уровне техники. В этот класс включены все высокоточные измерения и в первую очередь эталонные измерения, связанные с максимально возможной точностью воспроизведения установленных единиц физических величин. Сюда относятся также измерения физических констант, прежде всего универсальных, например, измерение абсолютного значения ускорения свободного падения.</a:t>
            </a:r>
          </a:p>
          <a:p>
            <a:pPr marL="0" indent="0">
              <a:buNone/>
            </a:pPr>
            <a:r>
              <a:rPr lang="ru-RU" b="1" i="1" dirty="0">
                <a:solidFill>
                  <a:srgbClr val="0070C0"/>
                </a:solidFill>
                <a:latin typeface="Cambria" panose="02040503050406030204" pitchFamily="18" charset="0"/>
                <a:ea typeface="Cambria" panose="02040503050406030204" pitchFamily="18" charset="0"/>
              </a:rPr>
              <a:t>2. Контрольно-поверочные измерения</a:t>
            </a:r>
            <a:r>
              <a:rPr lang="ru-RU" i="1"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погрешность которых с определенной вероятностью не должна превышать некоторого заданного значения. В этот класс включены измерения, выполняемые лабораториями государственного контроля (надзора) за соблюдением требований технических регламентов, а также состоянием измерительной техники и заводскими измерительными лабораториями. Эти измерения гарантируют погрешность результата с определенной вероятностью, не превышающей некоторого, заранее заданного значения.</a:t>
            </a:r>
          </a:p>
          <a:p>
            <a:pPr marL="0" indent="0">
              <a:buNone/>
            </a:pPr>
            <a:r>
              <a:rPr lang="ru-RU" b="1" i="1" dirty="0">
                <a:solidFill>
                  <a:srgbClr val="0070C0"/>
                </a:solidFill>
                <a:latin typeface="Cambria" panose="02040503050406030204" pitchFamily="18" charset="0"/>
                <a:ea typeface="Cambria" panose="02040503050406030204" pitchFamily="18" charset="0"/>
              </a:rPr>
              <a:t>3. Технические измерения</a:t>
            </a:r>
            <a:r>
              <a:rPr lang="ru-RU" dirty="0">
                <a:latin typeface="Cambria" panose="02040503050406030204" pitchFamily="18" charset="0"/>
                <a:ea typeface="Cambria" panose="02040503050406030204" pitchFamily="18" charset="0"/>
              </a:rPr>
              <a:t>, в которых погрешность результата определяется характеристиками средств измерений. Примерами технических измерений являются измерения, выполняемые в процессе производства на промышленных предприятиях, в сфере услуг и др</a:t>
            </a:r>
            <a:r>
              <a:rPr lang="ru-RU" dirty="0" smtClean="0"/>
              <a:t>.</a:t>
            </a:r>
            <a:endParaRPr lang="ru-RU" dirty="0"/>
          </a:p>
        </p:txBody>
      </p:sp>
    </p:spTree>
    <p:extLst>
      <p:ext uri="{BB962C8B-B14F-4D97-AF65-F5344CB8AC3E}">
        <p14:creationId xmlns:p14="http://schemas.microsoft.com/office/powerpoint/2010/main" val="1883694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8363"/>
            <a:ext cx="10515600" cy="45719"/>
          </a:xfrm>
        </p:spPr>
        <p:txBody>
          <a:bodyPr>
            <a:normAutofit fontScale="90000"/>
          </a:bodyPr>
          <a:lstStyle/>
          <a:p>
            <a:endParaRPr lang="ru-RU" dirty="0"/>
          </a:p>
        </p:txBody>
      </p:sp>
      <p:sp>
        <p:nvSpPr>
          <p:cNvPr id="3" name="Объект 2"/>
          <p:cNvSpPr>
            <a:spLocks noGrp="1"/>
          </p:cNvSpPr>
          <p:nvPr>
            <p:ph idx="1"/>
          </p:nvPr>
        </p:nvSpPr>
        <p:spPr>
          <a:xfrm>
            <a:off x="838200" y="354842"/>
            <a:ext cx="10515600" cy="5822121"/>
          </a:xfrm>
        </p:spPr>
        <p:txBody>
          <a:bodyPr>
            <a:normAutofit fontScale="77500" lnSpcReduction="20000"/>
          </a:bodyPr>
          <a:lstStyle/>
          <a:p>
            <a:pPr marL="0" lvl="0" indent="0">
              <a:buNone/>
            </a:pPr>
            <a:r>
              <a:rPr lang="ru-RU" b="1" dirty="0" smtClean="0">
                <a:latin typeface="Cambria" panose="02040503050406030204" pitchFamily="18" charset="0"/>
                <a:ea typeface="Cambria" panose="02040503050406030204" pitchFamily="18" charset="0"/>
              </a:rPr>
              <a:t>4.  В </a:t>
            </a:r>
            <a:r>
              <a:rPr lang="ru-RU" b="1" dirty="0">
                <a:latin typeface="Cambria" panose="02040503050406030204" pitchFamily="18" charset="0"/>
                <a:ea typeface="Cambria" panose="02040503050406030204" pitchFamily="18" charset="0"/>
              </a:rPr>
              <a:t>зависимости от способа выражения результатов измерений различают</a:t>
            </a:r>
            <a:r>
              <a:rPr lang="ru-RU" b="1" i="1" dirty="0">
                <a:latin typeface="Cambria" panose="02040503050406030204" pitchFamily="18" charset="0"/>
                <a:ea typeface="Cambria" panose="02040503050406030204" pitchFamily="18" charset="0"/>
              </a:rPr>
              <a:t> </a:t>
            </a:r>
            <a:r>
              <a:rPr lang="ru-RU" i="1" dirty="0">
                <a:solidFill>
                  <a:srgbClr val="0070C0"/>
                </a:solidFill>
                <a:latin typeface="Cambria" panose="02040503050406030204" pitchFamily="18" charset="0"/>
                <a:ea typeface="Cambria" panose="02040503050406030204" pitchFamily="18" charset="0"/>
              </a:rPr>
              <a:t>абсолютные</a:t>
            </a:r>
            <a:r>
              <a:rPr lang="ru-RU" i="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a:t>
            </a:r>
            <a:r>
              <a:rPr lang="ru-RU" i="1" dirty="0">
                <a:latin typeface="Cambria" panose="02040503050406030204" pitchFamily="18" charset="0"/>
                <a:ea typeface="Cambria" panose="02040503050406030204" pitchFamily="18" charset="0"/>
              </a:rPr>
              <a:t> </a:t>
            </a:r>
            <a:r>
              <a:rPr lang="ru-RU" i="1" dirty="0">
                <a:solidFill>
                  <a:srgbClr val="0070C0"/>
                </a:solidFill>
                <a:latin typeface="Cambria" panose="02040503050406030204" pitchFamily="18" charset="0"/>
                <a:ea typeface="Cambria" panose="02040503050406030204" pitchFamily="18" charset="0"/>
              </a:rPr>
              <a:t>относительные</a:t>
            </a:r>
            <a:r>
              <a:rPr lang="ru-RU" i="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измерения.</a:t>
            </a:r>
          </a:p>
          <a:p>
            <a:pPr>
              <a:buFont typeface="Wingdings" panose="05000000000000000000" pitchFamily="2" charset="2"/>
              <a:buChar char="q"/>
            </a:pPr>
            <a:r>
              <a:rPr lang="ru-RU" b="1" i="1" dirty="0" smtClean="0">
                <a:solidFill>
                  <a:srgbClr val="0070C0"/>
                </a:solidFill>
                <a:latin typeface="Cambria" panose="02040503050406030204" pitchFamily="18" charset="0"/>
                <a:ea typeface="Cambria" panose="02040503050406030204" pitchFamily="18" charset="0"/>
              </a:rPr>
              <a:t> Абсолютными</a:t>
            </a:r>
            <a:r>
              <a:rPr lang="ru-RU" dirty="0">
                <a:latin typeface="Cambria" panose="02040503050406030204" pitchFamily="18" charset="0"/>
                <a:ea typeface="Cambria" panose="02040503050406030204" pitchFamily="18" charset="0"/>
              </a:rPr>
              <a:t> называют измерения, которые основаны на прямых измерениях одной или нескольких основных величин или на использовании значений физических констант. Примерами абсолютных измерений являются: определение длины в метрах, силы электрического тока в амперах, ускорения свободного падения в метрах на секунду в квадрате.</a:t>
            </a:r>
          </a:p>
          <a:p>
            <a:pPr>
              <a:buFont typeface="Wingdings" panose="05000000000000000000" pitchFamily="2" charset="2"/>
              <a:buChar char="q"/>
            </a:pPr>
            <a:r>
              <a:rPr lang="ru-RU" b="1" i="1" dirty="0" smtClean="0">
                <a:solidFill>
                  <a:srgbClr val="0070C0"/>
                </a:solidFill>
                <a:latin typeface="Cambria" panose="02040503050406030204" pitchFamily="18" charset="0"/>
                <a:ea typeface="Cambria" panose="02040503050406030204" pitchFamily="18" charset="0"/>
              </a:rPr>
              <a:t> Относительными</a:t>
            </a:r>
            <a:r>
              <a:rPr lang="ru-RU" dirty="0">
                <a:latin typeface="Cambria" panose="02040503050406030204" pitchFamily="18" charset="0"/>
                <a:ea typeface="Cambria" panose="02040503050406030204" pitchFamily="18" charset="0"/>
              </a:rPr>
              <a:t> называют измерения, при которых искомую величину сравнивают с одноименной величиной, играющей роль единицы или принятой за исходную. Примерами относительных измерений являются: измерение относительной влажности воздуха, определяемой как отношение количества водяных паров в 1 куб. м воздуха к количеству водяных паров, которое насыщает 1 куб. м воздуха при данной температуре.</a:t>
            </a:r>
          </a:p>
          <a:p>
            <a:pPr marL="0" lvl="0" indent="0">
              <a:buNone/>
            </a:pPr>
            <a:r>
              <a:rPr lang="ru-RU" b="1" dirty="0" smtClean="0">
                <a:latin typeface="Cambria" panose="02040503050406030204" pitchFamily="18" charset="0"/>
                <a:ea typeface="Cambria" panose="02040503050406030204" pitchFamily="18" charset="0"/>
              </a:rPr>
              <a:t>5.</a:t>
            </a:r>
            <a:r>
              <a:rPr lang="ru-RU" dirty="0" smtClean="0">
                <a:latin typeface="Cambria" panose="02040503050406030204" pitchFamily="18" charset="0"/>
                <a:ea typeface="Cambria" panose="02040503050406030204" pitchFamily="18" charset="0"/>
              </a:rPr>
              <a:t> </a:t>
            </a:r>
            <a:r>
              <a:rPr lang="ru-RU" b="1" dirty="0" smtClean="0">
                <a:latin typeface="Cambria" panose="02040503050406030204" pitchFamily="18" charset="0"/>
                <a:ea typeface="Cambria" panose="02040503050406030204" pitchFamily="18" charset="0"/>
              </a:rPr>
              <a:t>В </a:t>
            </a:r>
            <a:r>
              <a:rPr lang="ru-RU" b="1" dirty="0">
                <a:latin typeface="Cambria" panose="02040503050406030204" pitchFamily="18" charset="0"/>
                <a:ea typeface="Cambria" panose="02040503050406030204" pitchFamily="18" charset="0"/>
              </a:rPr>
              <a:t>зависимости от способа определения значений искомых величин </a:t>
            </a:r>
            <a:r>
              <a:rPr lang="ru-RU" dirty="0">
                <a:latin typeface="Cambria" panose="02040503050406030204" pitchFamily="18" charset="0"/>
                <a:ea typeface="Cambria" panose="02040503050406030204" pitchFamily="18" charset="0"/>
              </a:rPr>
              <a:t>различают два основных метода измерений </a:t>
            </a:r>
            <a:r>
              <a:rPr lang="ru-RU" i="1" dirty="0">
                <a:solidFill>
                  <a:srgbClr val="0070C0"/>
                </a:solidFill>
                <a:latin typeface="Cambria" panose="02040503050406030204" pitchFamily="18" charset="0"/>
                <a:ea typeface="Cambria" panose="02040503050406030204" pitchFamily="18" charset="0"/>
              </a:rPr>
              <a:t>метод непосредственной оценки </a:t>
            </a:r>
            <a:r>
              <a:rPr lang="ru-RU" dirty="0">
                <a:latin typeface="Cambria" panose="02040503050406030204" pitchFamily="18" charset="0"/>
                <a:ea typeface="Cambria" panose="02040503050406030204" pitchFamily="18" charset="0"/>
              </a:rPr>
              <a:t>и</a:t>
            </a:r>
            <a:r>
              <a:rPr lang="ru-RU" i="1" dirty="0">
                <a:latin typeface="Cambria" panose="02040503050406030204" pitchFamily="18" charset="0"/>
                <a:ea typeface="Cambria" panose="02040503050406030204" pitchFamily="18" charset="0"/>
              </a:rPr>
              <a:t> </a:t>
            </a:r>
            <a:r>
              <a:rPr lang="ru-RU" i="1" dirty="0">
                <a:solidFill>
                  <a:srgbClr val="0070C0"/>
                </a:solidFill>
                <a:latin typeface="Cambria" panose="02040503050406030204" pitchFamily="18" charset="0"/>
                <a:ea typeface="Cambria" panose="02040503050406030204" pitchFamily="18" charset="0"/>
              </a:rPr>
              <a:t>метод сравнения с мерой</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q"/>
            </a:pPr>
            <a:r>
              <a:rPr lang="ru-RU" b="1" i="1" dirty="0" smtClean="0">
                <a:solidFill>
                  <a:srgbClr val="0070C0"/>
                </a:solidFill>
                <a:latin typeface="Cambria" panose="02040503050406030204" pitchFamily="18" charset="0"/>
                <a:ea typeface="Cambria" panose="02040503050406030204" pitchFamily="18" charset="0"/>
              </a:rPr>
              <a:t>  Метод </a:t>
            </a:r>
            <a:r>
              <a:rPr lang="ru-RU" b="1" i="1" dirty="0">
                <a:solidFill>
                  <a:srgbClr val="0070C0"/>
                </a:solidFill>
                <a:latin typeface="Cambria" panose="02040503050406030204" pitchFamily="18" charset="0"/>
                <a:ea typeface="Cambria" panose="02040503050406030204" pitchFamily="18" charset="0"/>
              </a:rPr>
              <a:t>непосредственной оценки</a:t>
            </a:r>
            <a:r>
              <a:rPr lang="ru-RU" dirty="0">
                <a:solidFill>
                  <a:srgbClr val="0070C0"/>
                </a:solidFill>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метод измерения, при котором значение величины определяют непосредственно по отсчетному устройству измерительного прибора прямого действия. Примерами таких измерений являются: измерение длины с помощью линейки, давления – манометром, размеров деталей </a:t>
            </a:r>
            <a:r>
              <a:rPr lang="ru-RU" dirty="0" smtClean="0">
                <a:latin typeface="Cambria" panose="02040503050406030204" pitchFamily="18" charset="0"/>
                <a:ea typeface="Cambria" panose="02040503050406030204" pitchFamily="18" charset="0"/>
              </a:rPr>
              <a:t>- микрометром</a:t>
            </a:r>
            <a:r>
              <a:rPr lang="ru-RU" dirty="0">
                <a:latin typeface="Cambria" panose="02040503050406030204" pitchFamily="18" charset="0"/>
                <a:ea typeface="Cambria" panose="02040503050406030204" pitchFamily="18" charset="0"/>
              </a:rPr>
              <a:t>, угломером, </a:t>
            </a:r>
            <a:r>
              <a:rPr lang="ru-RU" dirty="0" smtClean="0">
                <a:latin typeface="Cambria" panose="02040503050406030204" pitchFamily="18" charset="0"/>
                <a:ea typeface="Cambria" panose="02040503050406030204" pitchFamily="18" charset="0"/>
              </a:rPr>
              <a:t>массы – весами, силы электрического тока - амперметром.</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18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232012"/>
            <a:ext cx="10515600" cy="109182"/>
          </a:xfrm>
        </p:spPr>
        <p:txBody>
          <a:bodyPr>
            <a:normAutofit fontScale="90000"/>
          </a:bodyPr>
          <a:lstStyle/>
          <a:p>
            <a:endParaRPr lang="ru-RU" dirty="0"/>
          </a:p>
        </p:txBody>
      </p:sp>
      <p:sp>
        <p:nvSpPr>
          <p:cNvPr id="3" name="Объект 2"/>
          <p:cNvSpPr>
            <a:spLocks noGrp="1"/>
          </p:cNvSpPr>
          <p:nvPr>
            <p:ph idx="1"/>
          </p:nvPr>
        </p:nvSpPr>
        <p:spPr>
          <a:xfrm>
            <a:off x="341195" y="177421"/>
            <a:ext cx="11600596" cy="6469039"/>
          </a:xfrm>
        </p:spPr>
        <p:txBody>
          <a:bodyPr>
            <a:noAutofit/>
          </a:bodyPr>
          <a:lstStyle/>
          <a:p>
            <a:pPr marL="0" marR="190500" indent="0">
              <a:lnSpc>
                <a:spcPct val="100000"/>
              </a:lnSpc>
              <a:spcAft>
                <a:spcPts val="800"/>
              </a:spcAft>
              <a:buNone/>
            </a:pPr>
            <a:r>
              <a:rPr lang="ru-RU" b="1" cap="all" dirty="0" smtClean="0">
                <a:solidFill>
                  <a:srgbClr val="0070C0"/>
                </a:solidFill>
                <a:latin typeface="Cambria" panose="02040503050406030204" pitchFamily="18" charset="0"/>
                <a:ea typeface="+mj-ea"/>
                <a:cs typeface="+mj-cs"/>
              </a:rPr>
              <a:t>           2</a:t>
            </a:r>
            <a:r>
              <a:rPr lang="ru-RU" b="1" cap="all" dirty="0">
                <a:solidFill>
                  <a:srgbClr val="0070C0"/>
                </a:solidFill>
                <a:latin typeface="Cambria" panose="02040503050406030204" pitchFamily="18" charset="0"/>
                <a:ea typeface="+mj-ea"/>
                <a:cs typeface="+mj-cs"/>
              </a:rPr>
              <a:t>.    Системы  физических </a:t>
            </a:r>
            <a:r>
              <a:rPr lang="ru-RU" b="1" cap="all" dirty="0" smtClean="0">
                <a:solidFill>
                  <a:srgbClr val="0070C0"/>
                </a:solidFill>
                <a:latin typeface="Cambria" panose="02040503050406030204" pitchFamily="18" charset="0"/>
                <a:ea typeface="+mj-ea"/>
                <a:cs typeface="+mj-cs"/>
              </a:rPr>
              <a:t> </a:t>
            </a:r>
            <a:r>
              <a:rPr lang="ru-RU" b="1" cap="all" dirty="0">
                <a:solidFill>
                  <a:srgbClr val="0070C0"/>
                </a:solidFill>
                <a:latin typeface="Cambria" panose="02040503050406030204" pitchFamily="18" charset="0"/>
                <a:ea typeface="+mj-ea"/>
                <a:cs typeface="+mj-cs"/>
              </a:rPr>
              <a:t>величин</a:t>
            </a:r>
            <a:r>
              <a:rPr lang="ru-RU" b="1" cap="all" dirty="0" smtClean="0">
                <a:solidFill>
                  <a:srgbClr val="0070C0"/>
                </a:solidFill>
                <a:latin typeface="Cambria" panose="02040503050406030204" pitchFamily="18" charset="0"/>
                <a:ea typeface="+mj-ea"/>
                <a:cs typeface="+mj-cs"/>
              </a:rPr>
              <a:t>.                                                              </a:t>
            </a:r>
          </a:p>
          <a:p>
            <a:pPr marL="0" marR="190500" indent="0">
              <a:lnSpc>
                <a:spcPct val="50000"/>
              </a:lnSpc>
              <a:spcAft>
                <a:spcPts val="800"/>
              </a:spcAft>
              <a:buNone/>
            </a:pPr>
            <a:r>
              <a:rPr lang="ru-RU" b="1" cap="all" dirty="0">
                <a:solidFill>
                  <a:srgbClr val="0070C0"/>
                </a:solidFill>
                <a:latin typeface="Cambria" panose="02040503050406030204" pitchFamily="18" charset="0"/>
                <a:ea typeface="+mj-ea"/>
                <a:cs typeface="+mj-cs"/>
              </a:rPr>
              <a:t> </a:t>
            </a:r>
            <a:r>
              <a:rPr lang="ru-RU" b="1" cap="all" dirty="0" smtClean="0">
                <a:solidFill>
                  <a:srgbClr val="0070C0"/>
                </a:solidFill>
                <a:latin typeface="Cambria" panose="02040503050406030204" pitchFamily="18" charset="0"/>
                <a:ea typeface="+mj-ea"/>
                <a:cs typeface="+mj-cs"/>
              </a:rPr>
              <a:t>          2.1. Размерность физической величины.</a:t>
            </a:r>
          </a:p>
          <a:p>
            <a:pPr marL="0" marR="190500" indent="0" algn="just">
              <a:lnSpc>
                <a:spcPct val="100000"/>
              </a:lnSpc>
              <a:spcAft>
                <a:spcPts val="800"/>
              </a:spcAft>
              <a:buNone/>
            </a:pPr>
            <a:r>
              <a:rPr lang="ru-RU" sz="2100" dirty="0" smtClean="0">
                <a:effectLst/>
                <a:latin typeface="Cambria" panose="02040503050406030204" pitchFamily="18" charset="0"/>
                <a:ea typeface="Cambria" panose="02040503050406030204" pitchFamily="18" charset="0"/>
                <a:cs typeface="Times New Roman" panose="02020603050405020304" pitchFamily="18" charset="0"/>
              </a:rPr>
              <a:t>В науке, технике и повсед</a:t>
            </a:r>
            <a:r>
              <a:rPr lang="ru-RU" sz="2100" dirty="0" smtClean="0">
                <a:latin typeface="Cambria" panose="02040503050406030204" pitchFamily="18" charset="0"/>
                <a:ea typeface="Cambria" panose="02040503050406030204" pitchFamily="18" charset="0"/>
                <a:cs typeface="Times New Roman" panose="02020603050405020304" pitchFamily="18" charset="0"/>
              </a:rPr>
              <a:t>невной жизни мы имеем дело с разнообразными свойствами окружающих нас физических объектов. Эти свойства отражают процессы взаимодействия объектов между собой. Их описание производится посредством физических величин. Для того чтобы можно было установить для каждого объекта различия в количественном содержании свойства, отображаемого физической величиной в метрологии введены понятия её размера и значения.</a:t>
            </a:r>
          </a:p>
          <a:p>
            <a:pPr marL="0" marR="190500" indent="0">
              <a:lnSpc>
                <a:spcPct val="100000"/>
              </a:lnSpc>
              <a:spcAft>
                <a:spcPts val="800"/>
              </a:spcAft>
              <a:buNone/>
            </a:pPr>
            <a:r>
              <a:rPr lang="ru-RU" sz="2000" dirty="0" smtClean="0">
                <a:effectLst/>
                <a:latin typeface="Cambria" panose="02040503050406030204" pitchFamily="18" charset="0"/>
                <a:ea typeface="Cambria" panose="02040503050406030204" pitchFamily="18" charset="0"/>
                <a:cs typeface="Times New Roman" panose="02020603050405020304" pitchFamily="18" charset="0"/>
              </a:rPr>
              <a:t>Каждая физическая величина имеет свои</a:t>
            </a:r>
            <a:r>
              <a:rPr lang="ru-RU" sz="2000" dirty="0" smtClean="0">
                <a:solidFill>
                  <a:srgbClr val="424242"/>
                </a:solidFill>
                <a:effectLst/>
                <a:latin typeface="Cambria" panose="02040503050406030204" pitchFamily="18" charset="0"/>
                <a:ea typeface="Cambria" panose="02040503050406030204" pitchFamily="18" charset="0"/>
                <a:cs typeface="Times New Roman" panose="02020603050405020304" pitchFamily="18" charset="0"/>
              </a:rPr>
              <a:t> </a:t>
            </a:r>
            <a:r>
              <a:rPr lang="ru-RU" sz="2000" b="1" dirty="0" smtClean="0">
                <a:solidFill>
                  <a:srgbClr val="0070C0"/>
                </a:solidFill>
                <a:effectLst/>
                <a:latin typeface="Cambria" panose="02040503050406030204" pitchFamily="18" charset="0"/>
                <a:ea typeface="Cambria" panose="02040503050406030204" pitchFamily="18" charset="0"/>
                <a:cs typeface="Times New Roman" panose="02020603050405020304" pitchFamily="18" charset="0"/>
              </a:rPr>
              <a:t>качественную и количественную характеристики</a:t>
            </a:r>
            <a:r>
              <a:rPr lang="ru-RU" sz="2100" dirty="0" smtClean="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                                                                                                                                </a:t>
            </a:r>
            <a:r>
              <a:rPr lang="ru-RU" sz="2100" b="1" dirty="0" smtClean="0">
                <a:solidFill>
                  <a:srgbClr val="0070C0"/>
                </a:solidFill>
                <a:effectLst/>
                <a:latin typeface="Cambria" panose="02040503050406030204" pitchFamily="18" charset="0"/>
                <a:ea typeface="Cambria" panose="02040503050406030204" pitchFamily="18" charset="0"/>
                <a:cs typeface="Times New Roman" panose="02020603050405020304" pitchFamily="18" charset="0"/>
              </a:rPr>
              <a:t>Качественная характеристика</a:t>
            </a:r>
            <a:r>
              <a:rPr lang="ru-RU" sz="2100" dirty="0" smtClean="0">
                <a:solidFill>
                  <a:srgbClr val="424242"/>
                </a:solidFill>
                <a:effectLst/>
                <a:latin typeface="Cambria" panose="02040503050406030204" pitchFamily="18" charset="0"/>
                <a:ea typeface="Cambria" panose="02040503050406030204" pitchFamily="18" charset="0"/>
                <a:cs typeface="Times New Roman" panose="02020603050405020304" pitchFamily="18" charset="0"/>
              </a:rPr>
              <a:t> </a:t>
            </a:r>
            <a:r>
              <a:rPr lang="ru-RU" sz="2100" dirty="0" smtClean="0">
                <a:effectLst/>
                <a:latin typeface="Cambria" panose="02040503050406030204" pitchFamily="18" charset="0"/>
                <a:ea typeface="Cambria" panose="02040503050406030204" pitchFamily="18" charset="0"/>
                <a:cs typeface="Times New Roman" panose="02020603050405020304" pitchFamily="18" charset="0"/>
              </a:rPr>
              <a:t>определяется тем, какое свойство материального объекта или какую особенность материального мира эта величина характеризует. Так, свойство "прочность" в качественном отношении характеризует такие материалы, как сталь, дерево, ткань, стекло и многие другие, в то время как количественное значение прочности для каждого из них совершенно разное</a:t>
            </a:r>
            <a:r>
              <a:rPr lang="ru-RU" sz="2100" dirty="0">
                <a:latin typeface="Cambria" panose="02040503050406030204" pitchFamily="18" charset="0"/>
                <a:ea typeface="Cambria" panose="02040503050406030204" pitchFamily="18" charset="0"/>
                <a:cs typeface="Times New Roman" panose="02020603050405020304" pitchFamily="18" charset="0"/>
              </a:rPr>
              <a:t>.</a:t>
            </a:r>
            <a:r>
              <a:rPr lang="ru-RU" sz="2100" dirty="0" smtClean="0">
                <a:effectLst/>
                <a:latin typeface="Cambria" panose="02040503050406030204" pitchFamily="18" charset="0"/>
                <a:ea typeface="Cambria" panose="02040503050406030204" pitchFamily="18" charset="0"/>
                <a:cs typeface="Times New Roman" panose="02020603050405020304" pitchFamily="18" charset="0"/>
              </a:rPr>
              <a:t> </a:t>
            </a:r>
            <a:r>
              <a:rPr lang="ru-RU" sz="2100" dirty="0" smtClean="0">
                <a:solidFill>
                  <a:srgbClr val="424242"/>
                </a:solidFill>
                <a:effectLst/>
                <a:latin typeface="Cambria" panose="02040503050406030204" pitchFamily="18" charset="0"/>
                <a:ea typeface="Cambria" panose="02040503050406030204" pitchFamily="18" charset="0"/>
                <a:cs typeface="Times New Roman" panose="02020603050405020304" pitchFamily="18" charset="0"/>
              </a:rPr>
              <a:t/>
            </a:r>
            <a:br>
              <a:rPr lang="ru-RU" sz="2100" dirty="0" smtClean="0">
                <a:solidFill>
                  <a:srgbClr val="424242"/>
                </a:solidFill>
                <a:effectLst/>
                <a:latin typeface="Cambria" panose="02040503050406030204" pitchFamily="18" charset="0"/>
                <a:ea typeface="Cambria" panose="02040503050406030204" pitchFamily="18" charset="0"/>
                <a:cs typeface="Times New Roman" panose="02020603050405020304" pitchFamily="18" charset="0"/>
              </a:rPr>
            </a:br>
            <a:r>
              <a:rPr lang="ru-RU" sz="2100" b="1" dirty="0" smtClean="0">
                <a:solidFill>
                  <a:srgbClr val="0070C0"/>
                </a:solidFill>
                <a:effectLst/>
                <a:latin typeface="Cambria" panose="02040503050406030204" pitchFamily="18" charset="0"/>
                <a:ea typeface="Cambria" panose="02040503050406030204" pitchFamily="18" charset="0"/>
                <a:cs typeface="Times New Roman" panose="02020603050405020304" pitchFamily="18" charset="0"/>
              </a:rPr>
              <a:t>Размерность физической величины </a:t>
            </a:r>
            <a:r>
              <a:rPr lang="ru-RU" sz="2100" b="1" dirty="0" smtClean="0">
                <a:solidFill>
                  <a:srgbClr val="424242"/>
                </a:solidFill>
                <a:effectLst/>
                <a:latin typeface="Cambria" panose="02040503050406030204" pitchFamily="18" charset="0"/>
                <a:ea typeface="Cambria" panose="02040503050406030204" pitchFamily="18" charset="0"/>
                <a:cs typeface="Times New Roman" panose="02020603050405020304" pitchFamily="18" charset="0"/>
              </a:rPr>
              <a:t>– </a:t>
            </a:r>
            <a:r>
              <a:rPr lang="ru-RU" sz="2100" dirty="0" smtClean="0">
                <a:effectLst/>
                <a:latin typeface="Cambria" panose="02040503050406030204" pitchFamily="18" charset="0"/>
                <a:ea typeface="Cambria" panose="02040503050406030204" pitchFamily="18" charset="0"/>
                <a:cs typeface="Times New Roman" panose="02020603050405020304" pitchFamily="18" charset="0"/>
              </a:rPr>
              <a:t>выражение в форме степенного многочлена, составленного из произведений символов основных физических величин в различных степенях и отражающее связь данной физической величины с величинами, принятыми в данной системе за основные с коэффициентом пропорциональности, равным 1. </a:t>
            </a:r>
            <a:endParaRPr lang="ru-RU" sz="2400" dirty="0" smtClean="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352492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00251"/>
            <a:ext cx="10515600" cy="122830"/>
          </a:xfrm>
        </p:spPr>
        <p:txBody>
          <a:bodyPr>
            <a:normAutofit fontScale="90000"/>
          </a:bodyPr>
          <a:lstStyle/>
          <a:p>
            <a:endParaRPr lang="ru-RU" dirty="0"/>
          </a:p>
        </p:txBody>
      </p:sp>
      <p:sp>
        <p:nvSpPr>
          <p:cNvPr id="3" name="Объект 2"/>
          <p:cNvSpPr>
            <a:spLocks noGrp="1"/>
          </p:cNvSpPr>
          <p:nvPr>
            <p:ph idx="1"/>
          </p:nvPr>
        </p:nvSpPr>
        <p:spPr>
          <a:xfrm>
            <a:off x="327545" y="354842"/>
            <a:ext cx="11600598" cy="6503157"/>
          </a:xfrm>
        </p:spPr>
        <p:txBody>
          <a:bodyPr>
            <a:normAutofit fontScale="77500" lnSpcReduction="20000"/>
          </a:bodyPr>
          <a:lstStyle/>
          <a:p>
            <a:pPr>
              <a:buFont typeface="Wingdings" panose="05000000000000000000" pitchFamily="2" charset="2"/>
              <a:buChar char="q"/>
            </a:pPr>
            <a:r>
              <a:rPr lang="ru-RU" b="1" i="1" dirty="0">
                <a:solidFill>
                  <a:srgbClr val="0070C0"/>
                </a:solidFill>
              </a:rPr>
              <a:t> </a:t>
            </a:r>
            <a:r>
              <a:rPr lang="ru-RU" b="1" i="1" dirty="0" smtClean="0">
                <a:solidFill>
                  <a:srgbClr val="0070C0"/>
                </a:solidFill>
              </a:rPr>
              <a:t> </a:t>
            </a:r>
            <a:r>
              <a:rPr lang="ru-RU" b="1" i="1" dirty="0" smtClean="0">
                <a:solidFill>
                  <a:srgbClr val="0070C0"/>
                </a:solidFill>
                <a:latin typeface="Cambria" panose="02040503050406030204" pitchFamily="18" charset="0"/>
                <a:ea typeface="Cambria" panose="02040503050406030204" pitchFamily="18" charset="0"/>
              </a:rPr>
              <a:t>Метод </a:t>
            </a:r>
            <a:r>
              <a:rPr lang="ru-RU" b="1" i="1" dirty="0">
                <a:solidFill>
                  <a:srgbClr val="0070C0"/>
                </a:solidFill>
                <a:latin typeface="Cambria" panose="02040503050406030204" pitchFamily="18" charset="0"/>
                <a:ea typeface="Cambria" panose="02040503050406030204" pitchFamily="18" charset="0"/>
              </a:rPr>
              <a:t>сравнения с мерой</a:t>
            </a:r>
            <a:r>
              <a:rPr lang="ru-RU" dirty="0">
                <a:latin typeface="Cambria" panose="02040503050406030204" pitchFamily="18" charset="0"/>
                <a:ea typeface="Cambria" panose="02040503050406030204" pitchFamily="18" charset="0"/>
              </a:rPr>
              <a:t> - метод измерения, при котором измеряемую величину сравнивают с величиной, воспроизводимой мерой. Например, для измерения диаметра калибра оптиметр устанавливают на нуль по блоку концевых мер длины, а результат измерения получают по показанию стрелки оптиметра, являющегося отклонением от нуля. Таким образом, измеряемая величина сравнивается с размером блока концевых мер. Существуют несколько разновидностей метода сравнения:</a:t>
            </a:r>
          </a:p>
          <a:p>
            <a:pPr marL="0" indent="0">
              <a:buNone/>
            </a:pPr>
            <a:r>
              <a:rPr lang="ru-RU" dirty="0">
                <a:latin typeface="Cambria" panose="02040503050406030204" pitchFamily="18" charset="0"/>
                <a:ea typeface="Cambria" panose="02040503050406030204" pitchFamily="18" charset="0"/>
              </a:rPr>
              <a:t>а) </a:t>
            </a:r>
            <a:r>
              <a:rPr lang="ru-RU" b="1" dirty="0">
                <a:solidFill>
                  <a:srgbClr val="0070C0"/>
                </a:solidFill>
                <a:latin typeface="Cambria" panose="02040503050406030204" pitchFamily="18" charset="0"/>
                <a:ea typeface="Cambria" panose="02040503050406030204" pitchFamily="18" charset="0"/>
              </a:rPr>
              <a:t>метод </a:t>
            </a:r>
            <a:r>
              <a:rPr lang="ru-RU" b="1" i="1" dirty="0">
                <a:solidFill>
                  <a:srgbClr val="0070C0"/>
                </a:solidFill>
                <a:latin typeface="Cambria" panose="02040503050406030204" pitchFamily="18" charset="0"/>
                <a:ea typeface="Cambria" panose="02040503050406030204" pitchFamily="18" charset="0"/>
              </a:rPr>
              <a:t>противопоставления</a:t>
            </a:r>
            <a:r>
              <a:rPr lang="ru-RU" dirty="0">
                <a:latin typeface="Cambria" panose="02040503050406030204" pitchFamily="18" charset="0"/>
                <a:ea typeface="Cambria" panose="02040503050406030204" pitchFamily="18" charset="0"/>
              </a:rPr>
              <a:t>, при котором измеряемая величина и величина, воспроизводимая мерой, одновременно воздействуют на прибор сравнения, позволяющий установить соотношение между этими </a:t>
            </a:r>
            <a:r>
              <a:rPr lang="ru-RU" dirty="0" smtClean="0">
                <a:latin typeface="Cambria" panose="02040503050406030204" pitchFamily="18" charset="0"/>
                <a:ea typeface="Cambria" panose="02040503050406030204" pitchFamily="18" charset="0"/>
              </a:rPr>
              <a:t>величинами. Например</a:t>
            </a:r>
            <a:r>
              <a:rPr lang="ru-RU" dirty="0">
                <a:latin typeface="Cambria" panose="02040503050406030204" pitchFamily="18" charset="0"/>
                <a:ea typeface="Cambria" panose="02040503050406030204" pitchFamily="18" charset="0"/>
              </a:rPr>
              <a:t>, измерение сопротивления по мостовой схеме с включением в диагональ моста показывающего прибора</a:t>
            </a:r>
            <a:r>
              <a:rPr lang="ru-RU" dirty="0" smtClean="0">
                <a:latin typeface="Cambria" panose="02040503050406030204" pitchFamily="18" charset="0"/>
                <a:ea typeface="Cambria" panose="02040503050406030204" pitchFamily="18" charset="0"/>
              </a:rPr>
              <a:t>; измерение массы на равноплечих весах с помещением измеряемой массы и уравновешивающих её гирь на двух чашках весов.</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б) </a:t>
            </a:r>
            <a:r>
              <a:rPr lang="ru-RU" b="1" i="1" dirty="0">
                <a:solidFill>
                  <a:srgbClr val="0070C0"/>
                </a:solidFill>
                <a:latin typeface="Cambria" panose="02040503050406030204" pitchFamily="18" charset="0"/>
                <a:ea typeface="Cambria" panose="02040503050406030204" pitchFamily="18" charset="0"/>
              </a:rPr>
              <a:t>дифференциальный</a:t>
            </a:r>
            <a:r>
              <a:rPr lang="ru-RU" b="1" dirty="0">
                <a:solidFill>
                  <a:srgbClr val="0070C0"/>
                </a:solidFill>
                <a:latin typeface="Cambria" panose="02040503050406030204" pitchFamily="18" charset="0"/>
                <a:ea typeface="Cambria" panose="02040503050406030204" pitchFamily="18" charset="0"/>
              </a:rPr>
              <a:t> метод</a:t>
            </a:r>
            <a:r>
              <a:rPr lang="ru-RU" dirty="0">
                <a:latin typeface="Cambria" panose="02040503050406030204" pitchFamily="18" charset="0"/>
                <a:ea typeface="Cambria" panose="02040503050406030204" pitchFamily="18" charset="0"/>
              </a:rPr>
              <a:t>, при котором измеряемую </a:t>
            </a:r>
            <a:r>
              <a:rPr lang="ru-RU" dirty="0" smtClean="0">
                <a:latin typeface="Cambria" panose="02040503050406030204" pitchFamily="18" charset="0"/>
                <a:ea typeface="Cambria" panose="02040503050406030204" pitchFamily="18" charset="0"/>
              </a:rPr>
              <a:t>разность между измеряемой величиной и </a:t>
            </a:r>
            <a:r>
              <a:rPr lang="ru-RU" dirty="0">
                <a:latin typeface="Cambria" panose="02040503050406030204" pitchFamily="18" charset="0"/>
                <a:ea typeface="Cambria" panose="02040503050406030204" pitchFamily="18" charset="0"/>
              </a:rPr>
              <a:t>известной величиной, воспроизводимой мерой. Этим методом, например, определяют отклонение контролируемого диаметра детали на оптиметре после его настройки на нуль по блоку концевых мер длины;</a:t>
            </a:r>
          </a:p>
          <a:p>
            <a:pPr marL="0" indent="0">
              <a:buNone/>
            </a:pPr>
            <a:r>
              <a:rPr lang="ru-RU" dirty="0">
                <a:latin typeface="Cambria" panose="02040503050406030204" pitchFamily="18" charset="0"/>
                <a:ea typeface="Cambria" panose="02040503050406030204" pitchFamily="18" charset="0"/>
              </a:rPr>
              <a:t>в) </a:t>
            </a:r>
            <a:r>
              <a:rPr lang="ru-RU" b="1" i="1" dirty="0">
                <a:solidFill>
                  <a:srgbClr val="0070C0"/>
                </a:solidFill>
                <a:latin typeface="Cambria" panose="02040503050406030204" pitchFamily="18" charset="0"/>
                <a:ea typeface="Cambria" panose="02040503050406030204" pitchFamily="18" charset="0"/>
              </a:rPr>
              <a:t>нулевой </a:t>
            </a:r>
            <a:r>
              <a:rPr lang="ru-RU" b="1" dirty="0">
                <a:solidFill>
                  <a:srgbClr val="0070C0"/>
                </a:solidFill>
                <a:latin typeface="Cambria" panose="02040503050406030204" pitchFamily="18" charset="0"/>
                <a:ea typeface="Cambria" panose="02040503050406030204" pitchFamily="18" charset="0"/>
              </a:rPr>
              <a:t>метод </a:t>
            </a:r>
            <a:r>
              <a:rPr lang="ru-RU" dirty="0">
                <a:latin typeface="Cambria" panose="02040503050406030204" pitchFamily="18" charset="0"/>
                <a:ea typeface="Cambria" panose="02040503050406030204" pitchFamily="18" charset="0"/>
              </a:rPr>
              <a:t>- также разновидность метода сравнения с мерой, при котором результирующий эффект воздействия величин на прибор сравнения доводят до нуля. </a:t>
            </a:r>
            <a:r>
              <a:rPr lang="ru-RU" dirty="0" smtClean="0">
                <a:latin typeface="Cambria" panose="02040503050406030204" pitchFamily="18" charset="0"/>
                <a:ea typeface="Cambria" panose="02040503050406030204" pitchFamily="18" charset="0"/>
              </a:rPr>
              <a:t>Этот метод имеет преимущество в том, что мера может быть во много раз меньше измеряемой величины. Этим </a:t>
            </a:r>
            <a:r>
              <a:rPr lang="ru-RU" dirty="0">
                <a:latin typeface="Cambria" panose="02040503050406030204" pitchFamily="18" charset="0"/>
                <a:ea typeface="Cambria" panose="02040503050406030204" pitchFamily="18" charset="0"/>
              </a:rPr>
              <a:t>методом измеряют электрическое сопротивление по схеме моста с полным его </a:t>
            </a:r>
            <a:r>
              <a:rPr lang="ru-RU" dirty="0" smtClean="0">
                <a:latin typeface="Cambria" panose="02040503050406030204" pitchFamily="18" charset="0"/>
                <a:ea typeface="Cambria" panose="02040503050406030204" pitchFamily="18" charset="0"/>
              </a:rPr>
              <a:t>уравновешиванием.</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г) при</a:t>
            </a:r>
            <a:r>
              <a:rPr lang="ru-RU" b="1" dirty="0">
                <a:solidFill>
                  <a:srgbClr val="0070C0"/>
                </a:solidFill>
                <a:latin typeface="Cambria" panose="02040503050406030204" pitchFamily="18" charset="0"/>
                <a:ea typeface="Cambria" panose="02040503050406030204" pitchFamily="18" charset="0"/>
              </a:rPr>
              <a:t> методе </a:t>
            </a:r>
            <a:r>
              <a:rPr lang="ru-RU" b="1" i="1" dirty="0">
                <a:solidFill>
                  <a:srgbClr val="0070C0"/>
                </a:solidFill>
                <a:latin typeface="Cambria" panose="02040503050406030204" pitchFamily="18" charset="0"/>
                <a:ea typeface="Cambria" panose="02040503050406030204" pitchFamily="18" charset="0"/>
              </a:rPr>
              <a:t>совпадений</a:t>
            </a:r>
            <a:r>
              <a:rPr lang="ru-RU" dirty="0">
                <a:latin typeface="Cambria" panose="02040503050406030204" pitchFamily="18" charset="0"/>
                <a:ea typeface="Cambria" panose="02040503050406030204" pitchFamily="18" charset="0"/>
              </a:rPr>
              <a:t> разность между измеряемой величиной и величиной, воспроизводимой мерой, определяют, используя совпадения отметок шкал или периодических сигналов. Например, при измерении штангенциркулем используют совпадение отметок основной и нониусной шкал.</a:t>
            </a:r>
          </a:p>
          <a:p>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11494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191069"/>
            <a:ext cx="10515600" cy="54592"/>
          </a:xfrm>
        </p:spPr>
        <p:txBody>
          <a:bodyPr>
            <a:normAutofit fontScale="90000"/>
          </a:bodyPr>
          <a:lstStyle/>
          <a:p>
            <a:endParaRPr lang="ru-RU" dirty="0"/>
          </a:p>
        </p:txBody>
      </p:sp>
      <p:sp>
        <p:nvSpPr>
          <p:cNvPr id="3" name="Объект 2"/>
          <p:cNvSpPr>
            <a:spLocks noGrp="1"/>
          </p:cNvSpPr>
          <p:nvPr>
            <p:ph idx="1"/>
          </p:nvPr>
        </p:nvSpPr>
        <p:spPr>
          <a:xfrm>
            <a:off x="204716" y="354842"/>
            <a:ext cx="11737075" cy="5895833"/>
          </a:xfrm>
        </p:spPr>
        <p:txBody>
          <a:bodyPr>
            <a:normAutofit fontScale="40000" lnSpcReduction="20000"/>
          </a:bodyPr>
          <a:lstStyle/>
          <a:p>
            <a:pPr marL="0" lvl="0" indent="0">
              <a:lnSpc>
                <a:spcPct val="70000"/>
              </a:lnSpc>
              <a:buNone/>
            </a:pPr>
            <a:endParaRPr lang="ru-RU" sz="1100" b="1" dirty="0" smtClean="0">
              <a:latin typeface="Cambria" panose="02040503050406030204" pitchFamily="18" charset="0"/>
              <a:ea typeface="Cambria" panose="02040503050406030204" pitchFamily="18" charset="0"/>
            </a:endParaRPr>
          </a:p>
          <a:p>
            <a:pPr marL="0" lvl="0" indent="0">
              <a:lnSpc>
                <a:spcPct val="70000"/>
              </a:lnSpc>
              <a:buNone/>
            </a:pPr>
            <a:r>
              <a:rPr lang="ru-RU" sz="5800" b="1" dirty="0" smtClean="0">
                <a:latin typeface="Cambria" panose="02040503050406030204" pitchFamily="18" charset="0"/>
                <a:ea typeface="Cambria" panose="02040503050406030204" pitchFamily="18" charset="0"/>
              </a:rPr>
              <a:t>6.  В зависимости от типа</a:t>
            </a:r>
            <a:r>
              <a:rPr lang="ru-RU" sz="5800" b="1" i="1" dirty="0" smtClean="0">
                <a:latin typeface="Cambria" panose="02040503050406030204" pitchFamily="18" charset="0"/>
                <a:ea typeface="Cambria" panose="02040503050406030204" pitchFamily="18" charset="0"/>
              </a:rPr>
              <a:t>, </a:t>
            </a:r>
            <a:r>
              <a:rPr lang="ru-RU" sz="5800" b="1" dirty="0" smtClean="0">
                <a:latin typeface="Cambria" panose="02040503050406030204" pitchFamily="18" charset="0"/>
                <a:ea typeface="Cambria" panose="02040503050406030204" pitchFamily="18" charset="0"/>
              </a:rPr>
              <a:t>применяемых измерительных средств</a:t>
            </a:r>
            <a:r>
              <a:rPr lang="ru-RU" sz="5800" i="1" dirty="0" smtClean="0">
                <a:latin typeface="Cambria" panose="02040503050406030204" pitchFamily="18" charset="0"/>
                <a:ea typeface="Cambria" panose="02040503050406030204" pitchFamily="18" charset="0"/>
              </a:rPr>
              <a:t>,  </a:t>
            </a:r>
            <a:r>
              <a:rPr lang="ru-RU" sz="5800" dirty="0" smtClean="0">
                <a:latin typeface="Cambria" panose="02040503050406030204" pitchFamily="18" charset="0"/>
                <a:ea typeface="Cambria" panose="02040503050406030204" pitchFamily="18" charset="0"/>
              </a:rPr>
              <a:t>          </a:t>
            </a:r>
          </a:p>
          <a:p>
            <a:pPr marL="0" lvl="0" indent="0">
              <a:lnSpc>
                <a:spcPct val="70000"/>
              </a:lnSpc>
              <a:buNone/>
            </a:pPr>
            <a:r>
              <a:rPr lang="ru-RU" sz="5800" dirty="0" smtClean="0">
                <a:latin typeface="Cambria" panose="02040503050406030204" pitchFamily="18" charset="0"/>
                <a:ea typeface="Cambria" panose="02040503050406030204" pitchFamily="18" charset="0"/>
              </a:rPr>
              <a:t>      различают </a:t>
            </a:r>
            <a:r>
              <a:rPr lang="ru-RU" sz="5800" i="1" dirty="0" smtClean="0">
                <a:solidFill>
                  <a:srgbClr val="0070C0"/>
                </a:solidFill>
                <a:latin typeface="Cambria" panose="02040503050406030204" pitchFamily="18" charset="0"/>
                <a:ea typeface="Cambria" panose="02040503050406030204" pitchFamily="18" charset="0"/>
              </a:rPr>
              <a:t>инструментальный, экспертный, эвристический </a:t>
            </a:r>
            <a:r>
              <a:rPr lang="ru-RU" sz="5800" dirty="0" smtClean="0">
                <a:latin typeface="Cambria" panose="02040503050406030204" pitchFamily="18" charset="0"/>
                <a:ea typeface="Cambria" panose="02040503050406030204" pitchFamily="18" charset="0"/>
              </a:rPr>
              <a:t>и</a:t>
            </a:r>
            <a:r>
              <a:rPr lang="ru-RU" sz="5800" i="1" dirty="0" smtClean="0">
                <a:latin typeface="Cambria" panose="02040503050406030204" pitchFamily="18" charset="0"/>
                <a:ea typeface="Cambria" panose="02040503050406030204" pitchFamily="18" charset="0"/>
              </a:rPr>
              <a:t> </a:t>
            </a:r>
            <a:r>
              <a:rPr lang="ru-RU" sz="5800" i="1" dirty="0" smtClean="0">
                <a:solidFill>
                  <a:srgbClr val="0070C0"/>
                </a:solidFill>
                <a:latin typeface="Cambria" panose="02040503050406030204" pitchFamily="18" charset="0"/>
                <a:ea typeface="Cambria" panose="02040503050406030204" pitchFamily="18" charset="0"/>
              </a:rPr>
              <a:t>органолептический</a:t>
            </a:r>
            <a:r>
              <a:rPr lang="ru-RU" sz="5800" i="1" dirty="0" smtClean="0">
                <a:latin typeface="Cambria" panose="02040503050406030204" pitchFamily="18" charset="0"/>
                <a:ea typeface="Cambria" panose="02040503050406030204" pitchFamily="18" charset="0"/>
              </a:rPr>
              <a:t> </a:t>
            </a:r>
          </a:p>
          <a:p>
            <a:pPr marL="0" lvl="0" indent="0">
              <a:lnSpc>
                <a:spcPct val="70000"/>
              </a:lnSpc>
              <a:buNone/>
            </a:pPr>
            <a:r>
              <a:rPr lang="ru-RU" sz="5800" dirty="0" smtClean="0">
                <a:latin typeface="Cambria" panose="02040503050406030204" pitchFamily="18" charset="0"/>
                <a:ea typeface="Cambria" panose="02040503050406030204" pitchFamily="18" charset="0"/>
              </a:rPr>
              <a:t>      методы измерений:</a:t>
            </a:r>
          </a:p>
          <a:p>
            <a:pPr lvl="2"/>
            <a:r>
              <a:rPr lang="ru-RU" sz="5800" b="1" i="1" dirty="0" smtClean="0">
                <a:solidFill>
                  <a:srgbClr val="0070C0"/>
                </a:solidFill>
                <a:latin typeface="Cambria" panose="02040503050406030204" pitchFamily="18" charset="0"/>
                <a:ea typeface="Cambria" panose="02040503050406030204" pitchFamily="18" charset="0"/>
              </a:rPr>
              <a:t>Инструментальный метод</a:t>
            </a:r>
            <a:r>
              <a:rPr lang="ru-RU" sz="5800" dirty="0" smtClean="0">
                <a:latin typeface="Cambria" panose="02040503050406030204" pitchFamily="18" charset="0"/>
                <a:ea typeface="Cambria" panose="02040503050406030204" pitchFamily="18" charset="0"/>
              </a:rPr>
              <a:t> основан на использовании специальных технических средств, в том числе автоматизированных и автоматических.</a:t>
            </a:r>
          </a:p>
          <a:p>
            <a:pPr lvl="2"/>
            <a:r>
              <a:rPr lang="ru-RU" sz="5800" b="1" i="1" dirty="0" smtClean="0">
                <a:solidFill>
                  <a:srgbClr val="0070C0"/>
                </a:solidFill>
                <a:latin typeface="Cambria" panose="02040503050406030204" pitchFamily="18" charset="0"/>
                <a:ea typeface="Cambria" panose="02040503050406030204" pitchFamily="18" charset="0"/>
              </a:rPr>
              <a:t>Экспертный метод</a:t>
            </a:r>
            <a:r>
              <a:rPr lang="ru-RU" sz="5800" b="1" i="1" dirty="0" smtClean="0">
                <a:latin typeface="Cambria" panose="02040503050406030204" pitchFamily="18" charset="0"/>
                <a:ea typeface="Cambria" panose="02040503050406030204" pitchFamily="18" charset="0"/>
              </a:rPr>
              <a:t> </a:t>
            </a:r>
            <a:r>
              <a:rPr lang="ru-RU" sz="5800" dirty="0" smtClean="0">
                <a:latin typeface="Cambria" panose="02040503050406030204" pitchFamily="18" charset="0"/>
                <a:ea typeface="Cambria" panose="02040503050406030204" pitchFamily="18" charset="0"/>
              </a:rPr>
              <a:t>оценки основан на использовании суждений группы специалистов.</a:t>
            </a:r>
          </a:p>
          <a:p>
            <a:pPr lvl="2"/>
            <a:r>
              <a:rPr lang="ru-RU" sz="5800" b="1" i="1" dirty="0" smtClean="0">
                <a:solidFill>
                  <a:srgbClr val="0070C0"/>
                </a:solidFill>
                <a:latin typeface="Cambria" panose="02040503050406030204" pitchFamily="18" charset="0"/>
                <a:ea typeface="Cambria" panose="02040503050406030204" pitchFamily="18" charset="0"/>
              </a:rPr>
              <a:t>Эвристические методы</a:t>
            </a:r>
            <a:r>
              <a:rPr lang="ru-RU" sz="5800" dirty="0" smtClean="0">
                <a:latin typeface="Cambria" panose="02040503050406030204" pitchFamily="18" charset="0"/>
                <a:ea typeface="Cambria" panose="02040503050406030204" pitchFamily="18" charset="0"/>
              </a:rPr>
              <a:t> оценки основаны на интуиции.</a:t>
            </a:r>
          </a:p>
          <a:p>
            <a:pPr lvl="2"/>
            <a:r>
              <a:rPr lang="ru-RU" sz="5800" b="1" i="1" dirty="0" smtClean="0">
                <a:solidFill>
                  <a:srgbClr val="0070C0"/>
                </a:solidFill>
                <a:latin typeface="Cambria" panose="02040503050406030204" pitchFamily="18" charset="0"/>
                <a:ea typeface="Cambria" panose="02040503050406030204" pitchFamily="18" charset="0"/>
              </a:rPr>
              <a:t>Органолептические методы</a:t>
            </a:r>
            <a:r>
              <a:rPr lang="ru-RU" sz="5800" b="1" i="1" dirty="0" smtClean="0">
                <a:latin typeface="Cambria" panose="02040503050406030204" pitchFamily="18" charset="0"/>
                <a:ea typeface="Cambria" panose="02040503050406030204" pitchFamily="18" charset="0"/>
              </a:rPr>
              <a:t> </a:t>
            </a:r>
            <a:r>
              <a:rPr lang="ru-RU" sz="5800" dirty="0" smtClean="0">
                <a:latin typeface="Cambria" panose="02040503050406030204" pitchFamily="18" charset="0"/>
                <a:ea typeface="Cambria" panose="02040503050406030204" pitchFamily="18" charset="0"/>
              </a:rPr>
              <a:t>оценки основаны на использовании органов чувств человека</a:t>
            </a:r>
            <a:r>
              <a:rPr lang="ru-RU" sz="5400" dirty="0" smtClean="0">
                <a:latin typeface="Cambria" panose="02040503050406030204" pitchFamily="18" charset="0"/>
                <a:ea typeface="Cambria" panose="02040503050406030204" pitchFamily="18" charset="0"/>
              </a:rPr>
              <a:t>. </a:t>
            </a:r>
          </a:p>
          <a:p>
            <a:pPr marL="0" indent="0">
              <a:buNone/>
            </a:pPr>
            <a:r>
              <a:rPr lang="ru-RU" sz="5800" b="1" dirty="0" smtClean="0">
                <a:latin typeface="Cambria" panose="02040503050406030204" pitchFamily="18" charset="0"/>
                <a:ea typeface="Cambria" panose="02040503050406030204" pitchFamily="18" charset="0"/>
              </a:rPr>
              <a:t>7.</a:t>
            </a:r>
            <a:r>
              <a:rPr lang="ru-RU" sz="5800" dirty="0" smtClean="0">
                <a:latin typeface="Cambria" panose="02040503050406030204" pitchFamily="18" charset="0"/>
                <a:ea typeface="Cambria" panose="02040503050406030204" pitchFamily="18" charset="0"/>
              </a:rPr>
              <a:t> Оценка состояния объекта может проводиться </a:t>
            </a:r>
            <a:r>
              <a:rPr lang="ru-RU" sz="5800" i="1" dirty="0" smtClean="0">
                <a:solidFill>
                  <a:srgbClr val="0070C0"/>
                </a:solidFill>
                <a:latin typeface="Cambria" panose="02040503050406030204" pitchFamily="18" charset="0"/>
                <a:ea typeface="Cambria" panose="02040503050406030204" pitchFamily="18" charset="0"/>
              </a:rPr>
              <a:t>поэлементными</a:t>
            </a:r>
            <a:r>
              <a:rPr lang="ru-RU" sz="5800" i="1" dirty="0" smtClean="0">
                <a:latin typeface="Cambria" panose="02040503050406030204" pitchFamily="18" charset="0"/>
                <a:ea typeface="Cambria" panose="02040503050406030204" pitchFamily="18" charset="0"/>
              </a:rPr>
              <a:t> и </a:t>
            </a:r>
            <a:r>
              <a:rPr lang="ru-RU" sz="5800" i="1" dirty="0" smtClean="0">
                <a:solidFill>
                  <a:srgbClr val="0070C0"/>
                </a:solidFill>
                <a:latin typeface="Cambria" panose="02040503050406030204" pitchFamily="18" charset="0"/>
                <a:ea typeface="Cambria" panose="02040503050406030204" pitchFamily="18" charset="0"/>
              </a:rPr>
              <a:t>комплексными</a:t>
            </a:r>
            <a:r>
              <a:rPr lang="ru-RU" sz="5800" dirty="0" smtClean="0">
                <a:latin typeface="Cambria" panose="02040503050406030204" pitchFamily="18" charset="0"/>
                <a:ea typeface="Cambria" panose="02040503050406030204" pitchFamily="18" charset="0"/>
              </a:rPr>
              <a:t> измерениями. </a:t>
            </a:r>
          </a:p>
          <a:p>
            <a:pPr lvl="1"/>
            <a:r>
              <a:rPr lang="ru-RU" sz="5800" b="1" i="1" dirty="0" smtClean="0">
                <a:solidFill>
                  <a:srgbClr val="0070C0"/>
                </a:solidFill>
                <a:latin typeface="Cambria" panose="02040503050406030204" pitchFamily="18" charset="0"/>
                <a:ea typeface="Cambria" panose="02040503050406030204" pitchFamily="18" charset="0"/>
              </a:rPr>
              <a:t>Поэлементный метод  </a:t>
            </a:r>
            <a:r>
              <a:rPr lang="ru-RU" sz="5800" dirty="0" smtClean="0">
                <a:latin typeface="Cambria" panose="02040503050406030204" pitchFamily="18" charset="0"/>
                <a:ea typeface="Cambria" panose="02040503050406030204" pitchFamily="18" charset="0"/>
              </a:rPr>
              <a:t>характеризуется измерением каждого параметра изделия в отдельности. Например, эксцентриситета, овальности, огранки цилиндрического вала. </a:t>
            </a:r>
          </a:p>
          <a:p>
            <a:pPr lvl="1"/>
            <a:r>
              <a:rPr lang="ru-RU" sz="5800" b="1" i="1" dirty="0" smtClean="0">
                <a:solidFill>
                  <a:srgbClr val="0070C0"/>
                </a:solidFill>
                <a:latin typeface="Cambria" panose="02040503050406030204" pitchFamily="18" charset="0"/>
                <a:ea typeface="Cambria" panose="02040503050406030204" pitchFamily="18" charset="0"/>
              </a:rPr>
              <a:t>Комплексный метод</a:t>
            </a:r>
            <a:r>
              <a:rPr lang="ru-RU" sz="5800" dirty="0" smtClean="0">
                <a:latin typeface="Cambria" panose="02040503050406030204" pitchFamily="18" charset="0"/>
                <a:ea typeface="Cambria" panose="02040503050406030204" pitchFamily="18" charset="0"/>
              </a:rPr>
              <a:t> характеризуется измерением суммарного показателя качества, на который оказывают влияние отдельные его составляющие. Например, измерение радиального биения цилиндрической детали, на которое влияют эксцентриситет, овальность и др.; контроль положения профиля по предельным контурам и т. п</a:t>
            </a:r>
            <a:r>
              <a:rPr lang="ru-RU" sz="5400" dirty="0" smtClean="0">
                <a:latin typeface="Cambria" panose="02040503050406030204" pitchFamily="18" charset="0"/>
                <a:ea typeface="Cambria" panose="02040503050406030204" pitchFamily="18" charset="0"/>
              </a:rPr>
              <a:t>.</a:t>
            </a:r>
          </a:p>
          <a:p>
            <a:endParaRPr lang="ru-RU" dirty="0"/>
          </a:p>
        </p:txBody>
      </p:sp>
    </p:spTree>
    <p:extLst>
      <p:ext uri="{BB962C8B-B14F-4D97-AF65-F5344CB8AC3E}">
        <p14:creationId xmlns:p14="http://schemas.microsoft.com/office/powerpoint/2010/main" val="3364125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32264"/>
            <a:ext cx="10515600" cy="109183"/>
          </a:xfrm>
        </p:spPr>
        <p:txBody>
          <a:bodyPr>
            <a:normAutofit fontScale="90000"/>
          </a:bodyPr>
          <a:lstStyle/>
          <a:p>
            <a:endParaRPr lang="ru-RU" dirty="0"/>
          </a:p>
        </p:txBody>
      </p:sp>
      <p:sp>
        <p:nvSpPr>
          <p:cNvPr id="3" name="Объект 2"/>
          <p:cNvSpPr>
            <a:spLocks noGrp="1"/>
          </p:cNvSpPr>
          <p:nvPr>
            <p:ph idx="1"/>
          </p:nvPr>
        </p:nvSpPr>
        <p:spPr>
          <a:xfrm>
            <a:off x="838200" y="300251"/>
            <a:ext cx="10515600" cy="5781178"/>
          </a:xfrm>
        </p:spPr>
        <p:txBody>
          <a:bodyPr>
            <a:normAutofit/>
          </a:bodyPr>
          <a:lstStyle/>
          <a:p>
            <a:pPr marL="0" lvl="0" indent="0">
              <a:lnSpc>
                <a:spcPct val="70000"/>
              </a:lnSpc>
              <a:buNone/>
            </a:pPr>
            <a:r>
              <a:rPr lang="ru-RU" sz="2400" b="1" dirty="0" smtClean="0">
                <a:latin typeface="Cambria" panose="02040503050406030204" pitchFamily="18" charset="0"/>
                <a:ea typeface="Cambria" panose="02040503050406030204" pitchFamily="18" charset="0"/>
              </a:rPr>
              <a:t>8. По числу измерений величины:</a:t>
            </a:r>
          </a:p>
          <a:p>
            <a:pPr lvl="2">
              <a:lnSpc>
                <a:spcPct val="70000"/>
              </a:lnSpc>
              <a:buClr>
                <a:srgbClr val="0070C0"/>
              </a:buClr>
              <a:buFont typeface="Wingdings" panose="05000000000000000000" pitchFamily="2" charset="2"/>
              <a:buChar char="q"/>
            </a:pPr>
            <a:r>
              <a:rPr lang="ru-RU" sz="2400" b="1" dirty="0" smtClean="0">
                <a:latin typeface="Cambria" panose="02040503050406030204" pitchFamily="18" charset="0"/>
                <a:ea typeface="Cambria" panose="02040503050406030204" pitchFamily="18" charset="0"/>
              </a:rPr>
              <a:t>  </a:t>
            </a:r>
            <a:r>
              <a:rPr lang="ru-RU" sz="2400" b="1" dirty="0" smtClean="0">
                <a:solidFill>
                  <a:srgbClr val="0070C0"/>
                </a:solidFill>
                <a:latin typeface="Cambria" panose="02040503050406030204" pitchFamily="18" charset="0"/>
                <a:ea typeface="Cambria" panose="02040503050406030204" pitchFamily="18" charset="0"/>
              </a:rPr>
              <a:t>многократные</a:t>
            </a:r>
          </a:p>
          <a:p>
            <a:pPr lvl="2">
              <a:lnSpc>
                <a:spcPct val="70000"/>
              </a:lnSpc>
              <a:buClr>
                <a:srgbClr val="0070C0"/>
              </a:buClr>
              <a:buFont typeface="Wingdings" panose="05000000000000000000" pitchFamily="2" charset="2"/>
              <a:buChar char="q"/>
            </a:pPr>
            <a:r>
              <a:rPr lang="ru-RU" sz="2400" b="1" dirty="0" smtClean="0">
                <a:solidFill>
                  <a:srgbClr val="0070C0"/>
                </a:solidFill>
                <a:latin typeface="Cambria" panose="02040503050406030204" pitchFamily="18" charset="0"/>
                <a:ea typeface="Cambria" panose="02040503050406030204" pitchFamily="18" charset="0"/>
              </a:rPr>
              <a:t>  однократные</a:t>
            </a:r>
            <a:endParaRPr lang="ru-RU" sz="2400" b="1" dirty="0" smtClean="0">
              <a:latin typeface="Cambria" panose="02040503050406030204" pitchFamily="18" charset="0"/>
              <a:ea typeface="Cambria" panose="02040503050406030204" pitchFamily="18" charset="0"/>
            </a:endParaRPr>
          </a:p>
          <a:p>
            <a:pPr marL="0" lvl="0" indent="0">
              <a:lnSpc>
                <a:spcPct val="70000"/>
              </a:lnSpc>
              <a:buNone/>
            </a:pPr>
            <a:r>
              <a:rPr lang="ru-RU" sz="2400" b="1" dirty="0" smtClean="0">
                <a:latin typeface="Cambria" panose="02040503050406030204" pitchFamily="18" charset="0"/>
                <a:ea typeface="Cambria" panose="02040503050406030204" pitchFamily="18" charset="0"/>
              </a:rPr>
              <a:t>9. По степени достаточности измерений: </a:t>
            </a:r>
          </a:p>
          <a:p>
            <a:pPr lvl="2">
              <a:lnSpc>
                <a:spcPct val="70000"/>
              </a:lnSpc>
              <a:buClr>
                <a:srgbClr val="0070C0"/>
              </a:buClr>
              <a:buFont typeface="Wingdings" panose="05000000000000000000" pitchFamily="2" charset="2"/>
              <a:buChar char="q"/>
            </a:pPr>
            <a:r>
              <a:rPr lang="ru-RU" sz="2400" b="1" dirty="0" smtClean="0">
                <a:latin typeface="Cambria" panose="02040503050406030204" pitchFamily="18" charset="0"/>
                <a:ea typeface="Cambria" panose="02040503050406030204" pitchFamily="18" charset="0"/>
              </a:rPr>
              <a:t>  </a:t>
            </a:r>
            <a:r>
              <a:rPr lang="ru-RU" sz="2400" b="1" dirty="0" smtClean="0">
                <a:solidFill>
                  <a:srgbClr val="0070C0"/>
                </a:solidFill>
                <a:latin typeface="Cambria" panose="02040503050406030204" pitchFamily="18" charset="0"/>
                <a:ea typeface="Cambria" panose="02040503050406030204" pitchFamily="18" charset="0"/>
              </a:rPr>
              <a:t>необходимые</a:t>
            </a:r>
            <a:endParaRPr lang="ru-RU" sz="2400" b="1" dirty="0">
              <a:solidFill>
                <a:srgbClr val="0070C0"/>
              </a:solidFill>
              <a:latin typeface="Cambria" panose="02040503050406030204" pitchFamily="18" charset="0"/>
              <a:ea typeface="Cambria" panose="02040503050406030204" pitchFamily="18" charset="0"/>
            </a:endParaRPr>
          </a:p>
          <a:p>
            <a:pPr lvl="2">
              <a:lnSpc>
                <a:spcPct val="70000"/>
              </a:lnSpc>
              <a:buClr>
                <a:srgbClr val="0070C0"/>
              </a:buClr>
              <a:buFont typeface="Wingdings" panose="05000000000000000000" pitchFamily="2" charset="2"/>
              <a:buChar char="q"/>
            </a:pPr>
            <a:r>
              <a:rPr lang="ru-RU" sz="2400" b="1" dirty="0">
                <a:solidFill>
                  <a:srgbClr val="0070C0"/>
                </a:solidFill>
                <a:latin typeface="Cambria" panose="02040503050406030204" pitchFamily="18" charset="0"/>
                <a:ea typeface="Cambria" panose="02040503050406030204" pitchFamily="18" charset="0"/>
              </a:rPr>
              <a:t>  </a:t>
            </a:r>
            <a:r>
              <a:rPr lang="ru-RU" sz="2400" b="1" dirty="0" smtClean="0">
                <a:solidFill>
                  <a:srgbClr val="0070C0"/>
                </a:solidFill>
                <a:latin typeface="Cambria" panose="02040503050406030204" pitchFamily="18" charset="0"/>
                <a:ea typeface="Cambria" panose="02040503050406030204" pitchFamily="18" charset="0"/>
              </a:rPr>
              <a:t>избыточные</a:t>
            </a:r>
            <a:endParaRPr lang="ru-RU" sz="2400" dirty="0" smtClean="0">
              <a:latin typeface="Cambria" panose="02040503050406030204" pitchFamily="18" charset="0"/>
              <a:ea typeface="Cambria" panose="02040503050406030204" pitchFamily="18" charset="0"/>
            </a:endParaRPr>
          </a:p>
          <a:p>
            <a:pPr marL="0" lvl="0" indent="0">
              <a:lnSpc>
                <a:spcPct val="70000"/>
              </a:lnSpc>
              <a:buNone/>
            </a:pPr>
            <a:r>
              <a:rPr lang="ru-RU" sz="2400" b="1" dirty="0" smtClean="0">
                <a:latin typeface="Cambria" panose="02040503050406030204" pitchFamily="18" charset="0"/>
                <a:ea typeface="Cambria" panose="02040503050406030204" pitchFamily="18" charset="0"/>
              </a:rPr>
              <a:t>10. По условиям измерений:   </a:t>
            </a:r>
          </a:p>
          <a:p>
            <a:pPr lvl="2">
              <a:lnSpc>
                <a:spcPct val="70000"/>
              </a:lnSpc>
              <a:buClr>
                <a:srgbClr val="0070C0"/>
              </a:buClr>
              <a:buFont typeface="Wingdings" panose="05000000000000000000" pitchFamily="2" charset="2"/>
              <a:buChar char="q"/>
            </a:pPr>
            <a:r>
              <a:rPr lang="ru-RU" sz="2400" b="1" dirty="0" smtClean="0">
                <a:latin typeface="Cambria" panose="02040503050406030204" pitchFamily="18" charset="0"/>
                <a:ea typeface="Cambria" panose="02040503050406030204" pitchFamily="18" charset="0"/>
              </a:rPr>
              <a:t>  </a:t>
            </a:r>
            <a:r>
              <a:rPr lang="ru-RU" sz="2400" b="1" dirty="0" smtClean="0">
                <a:solidFill>
                  <a:srgbClr val="0070C0"/>
                </a:solidFill>
                <a:latin typeface="Cambria" panose="02040503050406030204" pitchFamily="18" charset="0"/>
                <a:ea typeface="Cambria" panose="02040503050406030204" pitchFamily="18" charset="0"/>
              </a:rPr>
              <a:t>равноточные</a:t>
            </a:r>
            <a:endParaRPr lang="ru-RU" sz="2400" b="1" dirty="0">
              <a:solidFill>
                <a:srgbClr val="0070C0"/>
              </a:solidFill>
              <a:latin typeface="Cambria" panose="02040503050406030204" pitchFamily="18" charset="0"/>
              <a:ea typeface="Cambria" panose="02040503050406030204" pitchFamily="18" charset="0"/>
            </a:endParaRPr>
          </a:p>
          <a:p>
            <a:pPr lvl="2">
              <a:lnSpc>
                <a:spcPct val="70000"/>
              </a:lnSpc>
              <a:buClr>
                <a:srgbClr val="0070C0"/>
              </a:buClr>
              <a:buFont typeface="Wingdings" panose="05000000000000000000" pitchFamily="2" charset="2"/>
              <a:buChar char="q"/>
            </a:pPr>
            <a:r>
              <a:rPr lang="ru-RU" sz="2400" b="1" dirty="0">
                <a:solidFill>
                  <a:srgbClr val="0070C0"/>
                </a:solidFill>
                <a:latin typeface="Cambria" panose="02040503050406030204" pitchFamily="18" charset="0"/>
                <a:ea typeface="Cambria" panose="02040503050406030204" pitchFamily="18" charset="0"/>
              </a:rPr>
              <a:t>  </a:t>
            </a:r>
            <a:r>
              <a:rPr lang="ru-RU" sz="2400" b="1" dirty="0" smtClean="0">
                <a:solidFill>
                  <a:srgbClr val="0070C0"/>
                </a:solidFill>
                <a:latin typeface="Cambria" panose="02040503050406030204" pitchFamily="18" charset="0"/>
                <a:ea typeface="Cambria" panose="02040503050406030204" pitchFamily="18" charset="0"/>
              </a:rPr>
              <a:t>неравноточные</a:t>
            </a:r>
            <a:endParaRPr lang="ru-RU" sz="2400" b="1" dirty="0" smtClean="0">
              <a:latin typeface="Cambria" panose="02040503050406030204" pitchFamily="18" charset="0"/>
              <a:ea typeface="Cambria" panose="02040503050406030204" pitchFamily="18" charset="0"/>
            </a:endParaRPr>
          </a:p>
          <a:p>
            <a:pPr marL="0" lvl="0" indent="0">
              <a:lnSpc>
                <a:spcPct val="70000"/>
              </a:lnSpc>
              <a:buNone/>
            </a:pPr>
            <a:r>
              <a:rPr lang="ru-RU" sz="2400" b="1" dirty="0" smtClean="0">
                <a:latin typeface="Cambria" panose="02040503050406030204" pitchFamily="18" charset="0"/>
                <a:ea typeface="Cambria" panose="02040503050406030204" pitchFamily="18" charset="0"/>
              </a:rPr>
              <a:t>11. По связи с объектом:</a:t>
            </a:r>
          </a:p>
          <a:p>
            <a:pPr lvl="2">
              <a:lnSpc>
                <a:spcPct val="70000"/>
              </a:lnSpc>
              <a:buClr>
                <a:srgbClr val="0070C0"/>
              </a:buClr>
              <a:buFont typeface="Wingdings" panose="05000000000000000000" pitchFamily="2" charset="2"/>
              <a:buChar char="q"/>
            </a:pPr>
            <a:r>
              <a:rPr lang="ru-RU" sz="2400" b="1" dirty="0">
                <a:solidFill>
                  <a:prstClr val="black"/>
                </a:solidFill>
                <a:latin typeface="Cambria" panose="02040503050406030204" pitchFamily="18" charset="0"/>
                <a:ea typeface="Cambria" panose="02040503050406030204" pitchFamily="18" charset="0"/>
              </a:rPr>
              <a:t> </a:t>
            </a:r>
            <a:r>
              <a:rPr lang="ru-RU" sz="2400" b="1" dirty="0" smtClean="0">
                <a:solidFill>
                  <a:prstClr val="black"/>
                </a:solidFill>
                <a:latin typeface="Cambria" panose="02040503050406030204" pitchFamily="18" charset="0"/>
                <a:ea typeface="Cambria" panose="02040503050406030204" pitchFamily="18" charset="0"/>
              </a:rPr>
              <a:t> </a:t>
            </a:r>
            <a:r>
              <a:rPr lang="ru-RU" sz="2400" b="1" dirty="0" smtClean="0">
                <a:solidFill>
                  <a:srgbClr val="0070C0"/>
                </a:solidFill>
                <a:latin typeface="Cambria" panose="02040503050406030204" pitchFamily="18" charset="0"/>
                <a:ea typeface="Cambria" panose="02040503050406030204" pitchFamily="18" charset="0"/>
              </a:rPr>
              <a:t>бесконтактные</a:t>
            </a:r>
            <a:endParaRPr lang="ru-RU" sz="2400" b="1" dirty="0">
              <a:solidFill>
                <a:srgbClr val="0070C0"/>
              </a:solidFill>
              <a:latin typeface="Cambria" panose="02040503050406030204" pitchFamily="18" charset="0"/>
              <a:ea typeface="Cambria" panose="02040503050406030204" pitchFamily="18" charset="0"/>
            </a:endParaRPr>
          </a:p>
          <a:p>
            <a:pPr lvl="2">
              <a:lnSpc>
                <a:spcPct val="70000"/>
              </a:lnSpc>
              <a:buClr>
                <a:srgbClr val="0070C0"/>
              </a:buClr>
              <a:buFont typeface="Wingdings" panose="05000000000000000000" pitchFamily="2" charset="2"/>
              <a:buChar char="q"/>
            </a:pPr>
            <a:r>
              <a:rPr lang="ru-RU" sz="2400" b="1" dirty="0">
                <a:solidFill>
                  <a:srgbClr val="0070C0"/>
                </a:solidFill>
                <a:latin typeface="Cambria" panose="02040503050406030204" pitchFamily="18" charset="0"/>
                <a:ea typeface="Cambria" panose="02040503050406030204" pitchFamily="18" charset="0"/>
              </a:rPr>
              <a:t>  </a:t>
            </a:r>
            <a:r>
              <a:rPr lang="ru-RU" sz="2400" b="1" dirty="0" smtClean="0">
                <a:solidFill>
                  <a:srgbClr val="0070C0"/>
                </a:solidFill>
                <a:latin typeface="Cambria" panose="02040503050406030204" pitchFamily="18" charset="0"/>
                <a:ea typeface="Cambria" panose="02040503050406030204" pitchFamily="18" charset="0"/>
              </a:rPr>
              <a:t>контактные</a:t>
            </a:r>
            <a:endParaRPr lang="ru-RU" sz="2400" b="1" dirty="0" smtClean="0">
              <a:latin typeface="Cambria" panose="02040503050406030204" pitchFamily="18" charset="0"/>
              <a:ea typeface="Cambria" panose="02040503050406030204" pitchFamily="18" charset="0"/>
            </a:endParaRPr>
          </a:p>
          <a:p>
            <a:pPr marL="0" lvl="0" indent="0">
              <a:lnSpc>
                <a:spcPct val="70000"/>
              </a:lnSpc>
              <a:buNone/>
            </a:pPr>
            <a:r>
              <a:rPr lang="ru-RU" sz="2400" b="1" dirty="0" smtClean="0">
                <a:latin typeface="Cambria" panose="02040503050406030204" pitchFamily="18" charset="0"/>
                <a:ea typeface="Cambria" panose="02040503050406030204" pitchFamily="18" charset="0"/>
              </a:rPr>
              <a:t>12. По точности оценки погрешности:    </a:t>
            </a:r>
          </a:p>
          <a:p>
            <a:pPr lvl="2">
              <a:lnSpc>
                <a:spcPct val="70000"/>
              </a:lnSpc>
              <a:buClr>
                <a:srgbClr val="0070C0"/>
              </a:buClr>
              <a:buFont typeface="Wingdings" panose="05000000000000000000" pitchFamily="2" charset="2"/>
              <a:buChar char="q"/>
            </a:pPr>
            <a:r>
              <a:rPr lang="ru-RU" sz="2400" b="1" dirty="0" smtClean="0">
                <a:latin typeface="Cambria" panose="02040503050406030204" pitchFamily="18" charset="0"/>
                <a:ea typeface="Cambria" panose="02040503050406030204" pitchFamily="18" charset="0"/>
              </a:rPr>
              <a:t>  </a:t>
            </a:r>
            <a:r>
              <a:rPr lang="ru-RU" sz="2400" b="1" dirty="0" smtClean="0">
                <a:solidFill>
                  <a:srgbClr val="0070C0"/>
                </a:solidFill>
                <a:latin typeface="Cambria" panose="02040503050406030204" pitchFamily="18" charset="0"/>
                <a:ea typeface="Cambria" panose="02040503050406030204" pitchFamily="18" charset="0"/>
              </a:rPr>
              <a:t>технические</a:t>
            </a:r>
          </a:p>
          <a:p>
            <a:pPr lvl="2">
              <a:lnSpc>
                <a:spcPct val="70000"/>
              </a:lnSpc>
              <a:buClr>
                <a:srgbClr val="0070C0"/>
              </a:buClr>
              <a:buFont typeface="Wingdings" panose="05000000000000000000" pitchFamily="2" charset="2"/>
              <a:buChar char="q"/>
            </a:pPr>
            <a:r>
              <a:rPr lang="ru-RU" sz="2400" b="1" dirty="0" smtClean="0">
                <a:solidFill>
                  <a:srgbClr val="0070C0"/>
                </a:solidFill>
                <a:latin typeface="Cambria" panose="02040503050406030204" pitchFamily="18" charset="0"/>
                <a:ea typeface="Cambria" panose="02040503050406030204" pitchFamily="18" charset="0"/>
              </a:rPr>
              <a:t>  лабораторные (исследовательские)</a:t>
            </a:r>
          </a:p>
          <a:p>
            <a:pPr lvl="4">
              <a:lnSpc>
                <a:spcPct val="70000"/>
              </a:lnSpc>
              <a:buClr>
                <a:srgbClr val="0070C0"/>
              </a:buClr>
              <a:buFont typeface="Wingdings" panose="05000000000000000000" pitchFamily="2" charset="2"/>
              <a:buChar char="Ø"/>
            </a:pPr>
            <a:r>
              <a:rPr lang="ru-RU" sz="2400" b="1" dirty="0" smtClean="0">
                <a:solidFill>
                  <a:srgbClr val="0070C0"/>
                </a:solidFill>
                <a:latin typeface="Cambria" panose="02040503050406030204" pitchFamily="18" charset="0"/>
                <a:ea typeface="Cambria" panose="02040503050406030204" pitchFamily="18" charset="0"/>
              </a:rPr>
              <a:t> </a:t>
            </a:r>
            <a:r>
              <a:rPr lang="ru-RU" sz="2200" b="1" dirty="0" smtClean="0">
                <a:solidFill>
                  <a:srgbClr val="0070C0"/>
                </a:solidFill>
                <a:latin typeface="Cambria" panose="02040503050406030204" pitchFamily="18" charset="0"/>
                <a:ea typeface="Cambria" panose="02040503050406030204" pitchFamily="18" charset="0"/>
              </a:rPr>
              <a:t>с точным оцениванием погрешности</a:t>
            </a:r>
          </a:p>
          <a:p>
            <a:pPr lvl="4">
              <a:lnSpc>
                <a:spcPct val="70000"/>
              </a:lnSpc>
              <a:buClr>
                <a:srgbClr val="0070C0"/>
              </a:buClr>
              <a:buFont typeface="Wingdings" panose="05000000000000000000" pitchFamily="2" charset="2"/>
              <a:buChar char="Ø"/>
            </a:pPr>
            <a:r>
              <a:rPr lang="ru-RU" sz="2200" b="1" dirty="0" smtClean="0">
                <a:solidFill>
                  <a:srgbClr val="0070C0"/>
                </a:solidFill>
                <a:latin typeface="Cambria" panose="02040503050406030204" pitchFamily="18" charset="0"/>
                <a:ea typeface="Cambria" panose="02040503050406030204" pitchFamily="18" charset="0"/>
              </a:rPr>
              <a:t> с приближенным оцениванием погрешности</a:t>
            </a:r>
            <a:endParaRPr lang="ru-RU"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30235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36477"/>
            <a:ext cx="10515600" cy="45719"/>
          </a:xfrm>
        </p:spPr>
        <p:txBody>
          <a:bodyPr>
            <a:normAutofit fontScale="90000"/>
          </a:bodyPr>
          <a:lstStyle/>
          <a:p>
            <a:r>
              <a:rPr lang="ru-RU" dirty="0" smtClean="0"/>
              <a:t> </a:t>
            </a:r>
            <a:endParaRPr lang="ru-RU" dirty="0"/>
          </a:p>
        </p:txBody>
      </p:sp>
      <p:sp>
        <p:nvSpPr>
          <p:cNvPr id="3" name="Объект 2"/>
          <p:cNvSpPr>
            <a:spLocks noGrp="1"/>
          </p:cNvSpPr>
          <p:nvPr>
            <p:ph idx="1"/>
          </p:nvPr>
        </p:nvSpPr>
        <p:spPr>
          <a:xfrm>
            <a:off x="420806" y="232012"/>
            <a:ext cx="11350388" cy="6155140"/>
          </a:xfrm>
        </p:spPr>
        <p:txBody>
          <a:bodyPr>
            <a:normAutofit fontScale="77500" lnSpcReduction="20000"/>
          </a:bodyPr>
          <a:lstStyle/>
          <a:p>
            <a:pPr marL="0" marR="190500" indent="0" algn="just">
              <a:lnSpc>
                <a:spcPct val="100000"/>
              </a:lnSpc>
              <a:spcAft>
                <a:spcPts val="800"/>
              </a:spcAft>
              <a:buNone/>
            </a:pPr>
            <a:r>
              <a:rPr lang="ru-RU" dirty="0">
                <a:latin typeface="Cambria" panose="02040503050406030204" pitchFamily="18" charset="0"/>
                <a:ea typeface="Cambria" panose="02040503050406030204" pitchFamily="18" charset="0"/>
                <a:cs typeface="Times New Roman" panose="02020603050405020304" pitchFamily="18" charset="0"/>
              </a:rPr>
              <a:t>Размерность является </a:t>
            </a:r>
            <a:r>
              <a:rPr lang="ru-RU" b="1" i="1" dirty="0">
                <a:latin typeface="Cambria" panose="02040503050406030204" pitchFamily="18" charset="0"/>
                <a:ea typeface="Cambria" panose="02040503050406030204" pitchFamily="18" charset="0"/>
                <a:cs typeface="Times New Roman" panose="02020603050405020304" pitchFamily="18" charset="0"/>
              </a:rPr>
              <a:t>качественной</a:t>
            </a:r>
            <a:r>
              <a:rPr lang="ru-RU" dirty="0">
                <a:latin typeface="Cambria" panose="02040503050406030204" pitchFamily="18" charset="0"/>
                <a:ea typeface="Cambria" panose="02040503050406030204" pitchFamily="18" charset="0"/>
                <a:cs typeface="Times New Roman" panose="02020603050405020304" pitchFamily="18" charset="0"/>
              </a:rPr>
              <a:t> характеристикой измеряемой величины</a:t>
            </a:r>
            <a:r>
              <a:rPr lang="ru-RU" dirty="0" smtClean="0">
                <a:latin typeface="Cambria" panose="02040503050406030204" pitchFamily="18" charset="0"/>
                <a:ea typeface="Cambria" panose="02040503050406030204" pitchFamily="18" charset="0"/>
                <a:cs typeface="Times New Roman" panose="02020603050405020304" pitchFamily="18" charset="0"/>
              </a:rPr>
              <a:t>.        </a:t>
            </a:r>
            <a:r>
              <a:rPr lang="ru-RU" dirty="0" smtClean="0">
                <a:effectLst/>
                <a:latin typeface="Cambria" panose="02040503050406030204" pitchFamily="18" charset="0"/>
                <a:ea typeface="Cambria" panose="02040503050406030204" pitchFamily="18" charset="0"/>
                <a:cs typeface="Times New Roman" panose="02020603050405020304" pitchFamily="18" charset="0"/>
              </a:rPr>
              <a:t>Для выявления </a:t>
            </a:r>
            <a:r>
              <a:rPr lang="ru-RU" b="1" i="1" dirty="0" smtClean="0">
                <a:effectLst/>
                <a:latin typeface="Cambria" panose="02040503050406030204" pitchFamily="18" charset="0"/>
                <a:ea typeface="Cambria" panose="02040503050406030204" pitchFamily="18" charset="0"/>
                <a:cs typeface="Times New Roman" panose="02020603050405020304" pitchFamily="18" charset="0"/>
              </a:rPr>
              <a:t>количественного</a:t>
            </a:r>
            <a:r>
              <a:rPr lang="ru-RU" dirty="0" smtClean="0">
                <a:effectLst/>
                <a:latin typeface="Cambria" panose="02040503050406030204" pitchFamily="18" charset="0"/>
                <a:ea typeface="Cambria" panose="02040503050406030204" pitchFamily="18" charset="0"/>
                <a:cs typeface="Times New Roman" panose="02020603050405020304" pitchFamily="18" charset="0"/>
              </a:rPr>
              <a:t> различия содержания свойства в каком-либо объекте, отображаемого физической величиной, вводится понятие</a:t>
            </a:r>
            <a:r>
              <a:rPr lang="ru-RU" dirty="0" smtClean="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 </a:t>
            </a:r>
            <a:r>
              <a:rPr lang="ru-RU" b="1" dirty="0" smtClean="0">
                <a:solidFill>
                  <a:srgbClr val="0070C0"/>
                </a:solidFill>
                <a:effectLst/>
                <a:latin typeface="Cambria" panose="02040503050406030204" pitchFamily="18" charset="0"/>
                <a:ea typeface="Cambria" panose="02040503050406030204" pitchFamily="18" charset="0"/>
                <a:cs typeface="Times New Roman" panose="02020603050405020304" pitchFamily="18" charset="0"/>
              </a:rPr>
              <a:t>размера физической величины</a:t>
            </a:r>
            <a:r>
              <a:rPr lang="ru-RU" dirty="0" smtClean="0">
                <a:solidFill>
                  <a:srgbClr val="0070C0"/>
                </a:solidFill>
                <a:effectLst/>
                <a:latin typeface="Cambria" panose="02040503050406030204" pitchFamily="18" charset="0"/>
                <a:ea typeface="Cambria" panose="02040503050406030204" pitchFamily="18" charset="0"/>
                <a:cs typeface="Times New Roman" panose="02020603050405020304" pitchFamily="18" charset="0"/>
              </a:rPr>
              <a:t>.</a:t>
            </a:r>
            <a:r>
              <a:rPr lang="ru-RU" dirty="0" smtClean="0">
                <a:effectLst/>
                <a:latin typeface="Cambria" panose="02040503050406030204" pitchFamily="18" charset="0"/>
                <a:ea typeface="Cambria" panose="02040503050406030204" pitchFamily="18" charset="0"/>
                <a:cs typeface="Times New Roman" panose="02020603050405020304" pitchFamily="18" charset="0"/>
              </a:rPr>
              <a:t> Например, каждое тело обладает определенной массой, вследствие чего тела можно различать по их массе, </a:t>
            </a:r>
            <a:r>
              <a:rPr lang="ru-RU" dirty="0" smtClean="0">
                <a:latin typeface="Cambria" panose="02040503050406030204" pitchFamily="18" charset="0"/>
                <a:ea typeface="Cambria" panose="02040503050406030204" pitchFamily="18" charset="0"/>
                <a:cs typeface="Times New Roman" panose="02020603050405020304" pitchFamily="18" charset="0"/>
              </a:rPr>
              <a:t>т</a:t>
            </a:r>
            <a:r>
              <a:rPr lang="ru-RU" dirty="0" smtClean="0">
                <a:effectLst/>
                <a:latin typeface="Cambria" panose="02040503050406030204" pitchFamily="18" charset="0"/>
                <a:ea typeface="Cambria" panose="02040503050406030204" pitchFamily="18" charset="0"/>
                <a:cs typeface="Times New Roman" panose="02020603050405020304" pitchFamily="18" charset="0"/>
              </a:rPr>
              <a:t>. е. по размеру интересующей нас величины. Этот размер устанавливается в процессе </a:t>
            </a:r>
            <a:r>
              <a:rPr lang="ru-RU" b="1" dirty="0" smtClean="0">
                <a:solidFill>
                  <a:srgbClr val="0070C0"/>
                </a:solidFill>
                <a:effectLst/>
                <a:latin typeface="Cambria" panose="02040503050406030204" pitchFamily="18" charset="0"/>
                <a:ea typeface="Cambria" panose="02040503050406030204" pitchFamily="18" charset="0"/>
                <a:cs typeface="Times New Roman" panose="02020603050405020304" pitchFamily="18" charset="0"/>
              </a:rPr>
              <a:t>измерения</a:t>
            </a:r>
            <a:r>
              <a:rPr lang="ru-RU" b="1" dirty="0" smtClean="0">
                <a:effectLst/>
                <a:latin typeface="Cambria" panose="02040503050406030204" pitchFamily="18" charset="0"/>
                <a:ea typeface="Cambria" panose="02040503050406030204" pitchFamily="18" charset="0"/>
                <a:cs typeface="Times New Roman" panose="02020603050405020304" pitchFamily="18" charset="0"/>
              </a:rPr>
              <a:t> </a:t>
            </a:r>
            <a:r>
              <a:rPr lang="ru-RU" dirty="0" smtClean="0">
                <a:effectLst/>
                <a:latin typeface="Cambria" panose="02040503050406030204" pitchFamily="18" charset="0"/>
                <a:ea typeface="Cambria" panose="02040503050406030204" pitchFamily="18" charset="0"/>
                <a:cs typeface="Times New Roman" panose="02020603050405020304" pitchFamily="18" charset="0"/>
              </a:rPr>
              <a:t>- совокупности операций, выполняемых для определения количественного значения величины.</a:t>
            </a:r>
            <a:endParaRPr lang="ru-RU" b="1" dirty="0" smtClean="0">
              <a:effectLst/>
              <a:latin typeface="Cambria" panose="02040503050406030204" pitchFamily="18" charset="0"/>
              <a:ea typeface="Cambria" panose="02040503050406030204" pitchFamily="18" charset="0"/>
              <a:cs typeface="Times New Roman" panose="02020603050405020304" pitchFamily="18" charset="0"/>
            </a:endParaRPr>
          </a:p>
          <a:p>
            <a:pPr marL="0" marR="190500" indent="0" algn="just">
              <a:lnSpc>
                <a:spcPct val="100000"/>
              </a:lnSpc>
              <a:spcAft>
                <a:spcPts val="800"/>
              </a:spcAft>
              <a:buNone/>
            </a:pPr>
            <a:r>
              <a:rPr lang="ru-RU" dirty="0" smtClean="0">
                <a:effectLst/>
                <a:latin typeface="Cambria" panose="02040503050406030204" pitchFamily="18" charset="0"/>
                <a:ea typeface="Cambria" panose="02040503050406030204" pitchFamily="18" charset="0"/>
                <a:cs typeface="Times New Roman" panose="02020603050405020304" pitchFamily="18" charset="0"/>
              </a:rPr>
              <a:t>Целью измерений является определение значения физической величины - некоторого числа принятых для нее единиц (например, результат измерения массы изделия составляет 2 кг, высоты здания -12 м и др.). Между размерами каждой физической величины существуют отношения в виде числовых форм (типа «больше», «меньше», «равенства», «суммы» и т.п.), которые могут служить моделью этой величины.</a:t>
            </a:r>
          </a:p>
          <a:p>
            <a:pPr marL="0" marR="190500" indent="0" algn="just">
              <a:lnSpc>
                <a:spcPct val="100000"/>
              </a:lnSpc>
              <a:spcAft>
                <a:spcPts val="800"/>
              </a:spcAft>
              <a:buNone/>
            </a:pPr>
            <a:r>
              <a:rPr lang="ru-RU" b="1" dirty="0" smtClean="0">
                <a:solidFill>
                  <a:srgbClr val="0070C0"/>
                </a:solidFill>
                <a:latin typeface="Cambria" panose="02040503050406030204" pitchFamily="18" charset="0"/>
                <a:ea typeface="Cambria" panose="02040503050406030204" pitchFamily="18" charset="0"/>
                <a:cs typeface="Times New Roman" panose="02020603050405020304" pitchFamily="18" charset="0"/>
              </a:rPr>
              <a:t>Значение физической величины</a:t>
            </a:r>
            <a:r>
              <a:rPr lang="ru-RU" b="1" dirty="0" smtClean="0">
                <a:solidFill>
                  <a:srgbClr val="C00000"/>
                </a:solidFill>
                <a:latin typeface="Cambria" panose="02040503050406030204" pitchFamily="18" charset="0"/>
                <a:ea typeface="Cambria" panose="02040503050406030204" pitchFamily="18" charset="0"/>
                <a:cs typeface="Times New Roman" panose="02020603050405020304" pitchFamily="18" charset="0"/>
              </a:rPr>
              <a:t> </a:t>
            </a:r>
            <a:r>
              <a:rPr lang="ru-RU" dirty="0" smtClean="0">
                <a:latin typeface="Cambria" panose="02040503050406030204" pitchFamily="18" charset="0"/>
                <a:ea typeface="Cambria" panose="02040503050406030204" pitchFamily="18" charset="0"/>
                <a:cs typeface="Times New Roman" panose="02020603050405020304" pitchFamily="18" charset="0"/>
              </a:rPr>
              <a:t>– получают в результате её измерения или вычисления в соответствии с основным уравнением измерения</a:t>
            </a:r>
            <a:r>
              <a:rPr lang="en-US" dirty="0" smtClean="0">
                <a:latin typeface="Cambria" panose="02040503050406030204" pitchFamily="18" charset="0"/>
                <a:ea typeface="Cambria" panose="02040503050406030204" pitchFamily="18" charset="0"/>
                <a:cs typeface="Times New Roman" panose="02020603050405020304" pitchFamily="18" charset="0"/>
              </a:rPr>
              <a:t> </a:t>
            </a:r>
            <a:r>
              <a:rPr lang="en-US" b="1" dirty="0" smtClean="0">
                <a:latin typeface="Cambria" panose="02040503050406030204" pitchFamily="18" charset="0"/>
                <a:ea typeface="Cambria" panose="02040503050406030204" pitchFamily="18" charset="0"/>
                <a:cs typeface="Times New Roman" panose="02020603050405020304" pitchFamily="18" charset="0"/>
              </a:rPr>
              <a:t>Q = q</a:t>
            </a:r>
            <a:r>
              <a:rPr lang="en-US" b="1" dirty="0" smtClean="0">
                <a:latin typeface="Cambria" panose="02040503050406030204" pitchFamily="18" charset="0"/>
                <a:ea typeface="Cambria" panose="02040503050406030204" pitchFamily="18" charset="0"/>
              </a:rPr>
              <a:t> [ Q ],</a:t>
            </a:r>
            <a:r>
              <a:rPr lang="ru-RU" b="1" smtClean="0">
                <a:latin typeface="Cambria" panose="02040503050406030204" pitchFamily="18" charset="0"/>
                <a:ea typeface="Cambria" panose="02040503050406030204" pitchFamily="18" charset="0"/>
              </a:rPr>
              <a:t> </a:t>
            </a:r>
            <a:r>
              <a:rPr lang="ru-RU" smtClean="0">
                <a:latin typeface="Cambria" panose="02040503050406030204" pitchFamily="18" charset="0"/>
                <a:ea typeface="Cambria" panose="02040503050406030204" pitchFamily="18" charset="0"/>
              </a:rPr>
              <a:t>связывающим </a:t>
            </a:r>
            <a:r>
              <a:rPr lang="ru-RU" dirty="0" smtClean="0">
                <a:latin typeface="Cambria" panose="02040503050406030204" pitchFamily="18" charset="0"/>
                <a:ea typeface="Cambria" panose="02040503050406030204" pitchFamily="18" charset="0"/>
              </a:rPr>
              <a:t>между </a:t>
            </a:r>
            <a:r>
              <a:rPr lang="ru-RU" dirty="0" smtClean="0">
                <a:latin typeface="Cambria" panose="02040503050406030204" pitchFamily="18" charset="0"/>
                <a:ea typeface="Cambria" panose="02040503050406030204" pitchFamily="18" charset="0"/>
              </a:rPr>
              <a:t>собой значение ФВ </a:t>
            </a:r>
            <a:r>
              <a:rPr lang="en-US" b="1" dirty="0" smtClean="0">
                <a:latin typeface="Cambria" panose="02040503050406030204" pitchFamily="18" charset="0"/>
                <a:ea typeface="Cambria" panose="02040503050406030204" pitchFamily="18" charset="0"/>
              </a:rPr>
              <a:t>Q</a:t>
            </a:r>
            <a:r>
              <a:rPr lang="en-US" dirty="0" smtClean="0">
                <a:latin typeface="Cambria" panose="02040503050406030204" pitchFamily="18" charset="0"/>
                <a:ea typeface="Cambria" panose="02040503050406030204" pitchFamily="18" charset="0"/>
              </a:rPr>
              <a:t>, </a:t>
            </a:r>
            <a:r>
              <a:rPr lang="ru-RU" dirty="0" smtClean="0">
                <a:latin typeface="Cambria" panose="02040503050406030204" pitchFamily="18" charset="0"/>
                <a:ea typeface="Cambria" panose="02040503050406030204" pitchFamily="18" charset="0"/>
              </a:rPr>
              <a:t>числовое значение </a:t>
            </a:r>
            <a:r>
              <a:rPr lang="en-US" b="1" dirty="0" smtClean="0">
                <a:latin typeface="Cambria" panose="02040503050406030204" pitchFamily="18" charset="0"/>
                <a:ea typeface="Cambria" panose="02040503050406030204" pitchFamily="18" charset="0"/>
              </a:rPr>
              <a:t>q</a:t>
            </a:r>
            <a:r>
              <a:rPr lang="ru-RU" dirty="0" smtClean="0">
                <a:latin typeface="Cambria" panose="02040503050406030204" pitchFamily="18" charset="0"/>
                <a:ea typeface="Cambria" panose="02040503050406030204" pitchFamily="18" charset="0"/>
              </a:rPr>
              <a:t> и выбранную для измерения единицу </a:t>
            </a:r>
            <a:r>
              <a:rPr lang="en-US" b="1" dirty="0" smtClean="0">
                <a:latin typeface="Cambria" panose="02040503050406030204" pitchFamily="18" charset="0"/>
                <a:ea typeface="Cambria" panose="02040503050406030204" pitchFamily="18" charset="0"/>
              </a:rPr>
              <a:t>[ Q ]</a:t>
            </a:r>
            <a:r>
              <a:rPr lang="ru-RU" dirty="0" smtClean="0">
                <a:latin typeface="Cambria" panose="02040503050406030204" pitchFamily="18" charset="0"/>
                <a:ea typeface="Cambria" panose="02040503050406030204" pitchFamily="18" charset="0"/>
              </a:rPr>
              <a:t>. В зависимости от размера единицы будет меняться числовое значение ФВ, тогда как размер её будет одним и тем же.</a:t>
            </a:r>
          </a:p>
          <a:p>
            <a:pPr marL="0" marR="190500" indent="0" algn="just">
              <a:lnSpc>
                <a:spcPct val="100000"/>
              </a:lnSpc>
              <a:spcAft>
                <a:spcPts val="800"/>
              </a:spcAft>
              <a:buNone/>
            </a:pPr>
            <a:r>
              <a:rPr lang="ru-RU" dirty="0" smtClean="0">
                <a:latin typeface="Cambria" panose="02040503050406030204" pitchFamily="18" charset="0"/>
                <a:ea typeface="Cambria" panose="02040503050406030204" pitchFamily="18" charset="0"/>
              </a:rPr>
              <a:t>Размер единиц ФВ устанавливается путем их законодательно закрепленного определения метрологическими органами государства.</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3004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63773"/>
            <a:ext cx="10515600" cy="45719"/>
          </a:xfrm>
        </p:spPr>
        <p:txBody>
          <a:bodyPr>
            <a:normAutofit fontScale="90000"/>
          </a:bodyPr>
          <a:lstStyle/>
          <a:p>
            <a:endParaRPr lang="ru-RU" dirty="0"/>
          </a:p>
        </p:txBody>
      </p:sp>
      <p:sp>
        <p:nvSpPr>
          <p:cNvPr id="3" name="Объект 2"/>
          <p:cNvSpPr>
            <a:spLocks noGrp="1"/>
          </p:cNvSpPr>
          <p:nvPr>
            <p:ph idx="1"/>
          </p:nvPr>
        </p:nvSpPr>
        <p:spPr>
          <a:xfrm>
            <a:off x="838200" y="354842"/>
            <a:ext cx="11013743" cy="6237026"/>
          </a:xfrm>
        </p:spPr>
        <p:txBody>
          <a:bodyPr>
            <a:normAutofit lnSpcReduction="10000"/>
          </a:bodyPr>
          <a:lstStyle/>
          <a:p>
            <a:pPr marL="0" indent="0">
              <a:buNone/>
            </a:pPr>
            <a:r>
              <a:rPr lang="ru-RU" sz="2400" dirty="0" smtClean="0">
                <a:latin typeface="Cambria" panose="02040503050406030204" pitchFamily="18" charset="0"/>
                <a:ea typeface="Cambria" panose="02040503050406030204" pitchFamily="18" charset="0"/>
              </a:rPr>
              <a:t>Важной характеристикой ФВ является её </a:t>
            </a:r>
            <a:r>
              <a:rPr lang="ru-RU" sz="2400" b="1" dirty="0" smtClean="0">
                <a:solidFill>
                  <a:srgbClr val="0070C0"/>
                </a:solidFill>
                <a:latin typeface="Cambria" panose="02040503050406030204" pitchFamily="18" charset="0"/>
                <a:ea typeface="Cambria" panose="02040503050406030204" pitchFamily="18" charset="0"/>
              </a:rPr>
              <a:t>размерность</a:t>
            </a:r>
            <a:r>
              <a:rPr lang="en-US" sz="2400" dirty="0" smtClean="0">
                <a:latin typeface="Cambria" panose="02040503050406030204" pitchFamily="18" charset="0"/>
                <a:ea typeface="Cambria" panose="02040503050406030204" pitchFamily="18" charset="0"/>
              </a:rPr>
              <a:t> dim </a:t>
            </a:r>
            <a:r>
              <a:rPr lang="en-US" sz="2400" b="1" dirty="0" smtClean="0">
                <a:latin typeface="Cambria" panose="02040503050406030204" pitchFamily="18" charset="0"/>
                <a:ea typeface="Cambria" panose="02040503050406030204" pitchFamily="18" charset="0"/>
              </a:rPr>
              <a:t>Q </a:t>
            </a:r>
            <a:r>
              <a:rPr lang="en-US" sz="2400" dirty="0" smtClean="0">
                <a:latin typeface="Cambria" panose="02040503050406030204" pitchFamily="18" charset="0"/>
                <a:ea typeface="Cambria" panose="02040503050406030204" pitchFamily="18" charset="0"/>
              </a:rPr>
              <a:t>– </a:t>
            </a:r>
            <a:r>
              <a:rPr lang="ru-RU" sz="2400" dirty="0" smtClean="0">
                <a:latin typeface="Cambria" panose="02040503050406030204" pitchFamily="18" charset="0"/>
                <a:ea typeface="Cambria" panose="02040503050406030204" pitchFamily="18" charset="0"/>
              </a:rPr>
              <a:t>выражение в форме степенного многочлена, отражающее связь данной величины с основными ФВ. Коэффициент пропорциональности в нем принят равным единице:</a:t>
            </a:r>
          </a:p>
          <a:p>
            <a:pPr marL="0" indent="0">
              <a:buNone/>
            </a:pPr>
            <a:r>
              <a:rPr lang="en-US" sz="2400" b="1" dirty="0" smtClean="0">
                <a:latin typeface="Cambria" panose="02040503050406030204" pitchFamily="18" charset="0"/>
                <a:ea typeface="Cambria" panose="02040503050406030204" pitchFamily="18" charset="0"/>
              </a:rPr>
              <a:t>                              </a:t>
            </a:r>
            <a:r>
              <a:rPr lang="ru-RU" sz="2400" b="1" dirty="0" smtClean="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dim </a:t>
            </a:r>
            <a:r>
              <a:rPr lang="en-US" sz="2400" b="1" dirty="0" smtClean="0">
                <a:latin typeface="Cambria" panose="02040503050406030204" pitchFamily="18" charset="0"/>
                <a:ea typeface="Cambria" panose="02040503050406030204" pitchFamily="18" charset="0"/>
              </a:rPr>
              <a:t>Q</a:t>
            </a:r>
            <a:r>
              <a:rPr lang="ru-RU" sz="2400" b="1" dirty="0" smtClean="0">
                <a:latin typeface="Cambria" panose="02040503050406030204" pitchFamily="18" charset="0"/>
                <a:ea typeface="Cambria" panose="02040503050406030204" pitchFamily="18" charset="0"/>
              </a:rPr>
              <a:t> = </a:t>
            </a:r>
            <a:r>
              <a:rPr lang="en-US" sz="2400" b="1" dirty="0" smtClean="0">
                <a:latin typeface="Cambria" panose="02040503050406030204" pitchFamily="18" charset="0"/>
                <a:ea typeface="Cambria" panose="02040503050406030204" pitchFamily="18" charset="0"/>
              </a:rPr>
              <a:t>L</a:t>
            </a:r>
            <a:r>
              <a:rPr lang="en-US" sz="2400" b="1" baseline="30000" dirty="0" smtClean="0">
                <a:latin typeface="Cambria" panose="02040503050406030204" pitchFamily="18" charset="0"/>
                <a:ea typeface="Cambria" panose="02040503050406030204" pitchFamily="18" charset="0"/>
              </a:rPr>
              <a:t>a</a:t>
            </a:r>
            <a:r>
              <a:rPr lang="en-US" sz="2400" b="1" dirty="0" smtClean="0">
                <a:latin typeface="Cambria" panose="02040503050406030204" pitchFamily="18" charset="0"/>
                <a:ea typeface="Cambria" panose="02040503050406030204" pitchFamily="18" charset="0"/>
              </a:rPr>
              <a:t>  M</a:t>
            </a:r>
            <a:r>
              <a:rPr lang="en-US" sz="2400" b="1" baseline="30000" dirty="0" smtClean="0">
                <a:latin typeface="Cambria" panose="02040503050406030204" pitchFamily="18" charset="0"/>
                <a:ea typeface="Cambria" panose="02040503050406030204" pitchFamily="18" charset="0"/>
              </a:rPr>
              <a:t>b</a:t>
            </a:r>
            <a:r>
              <a:rPr lang="en-US" sz="2400" b="1" dirty="0" smtClean="0">
                <a:latin typeface="Cambria" panose="02040503050406030204" pitchFamily="18" charset="0"/>
                <a:ea typeface="Cambria" panose="02040503050406030204" pitchFamily="18" charset="0"/>
              </a:rPr>
              <a:t>  </a:t>
            </a:r>
            <a:r>
              <a:rPr lang="en-US" sz="2400" b="1" dirty="0" err="1" smtClean="0">
                <a:latin typeface="Cambria" panose="02040503050406030204" pitchFamily="18" charset="0"/>
                <a:ea typeface="Cambria" panose="02040503050406030204" pitchFamily="18" charset="0"/>
              </a:rPr>
              <a:t>T</a:t>
            </a:r>
            <a:r>
              <a:rPr lang="en-US" sz="2400" b="1" baseline="30000" dirty="0" err="1" smtClean="0">
                <a:latin typeface="Cambria" panose="02040503050406030204" pitchFamily="18" charset="0"/>
                <a:ea typeface="Cambria" panose="02040503050406030204" pitchFamily="18" charset="0"/>
              </a:rPr>
              <a:t>c</a:t>
            </a:r>
            <a:r>
              <a:rPr lang="en-US" sz="2400" b="1" dirty="0" smtClean="0">
                <a:latin typeface="Cambria" panose="02040503050406030204" pitchFamily="18" charset="0"/>
                <a:ea typeface="Cambria" panose="02040503050406030204" pitchFamily="18" charset="0"/>
              </a:rPr>
              <a:t>  I</a:t>
            </a:r>
            <a:r>
              <a:rPr lang="en-US" sz="2400" b="1" baseline="30000" dirty="0" smtClean="0">
                <a:latin typeface="Cambria" panose="02040503050406030204" pitchFamily="18" charset="0"/>
                <a:ea typeface="Cambria" panose="02040503050406030204" pitchFamily="18" charset="0"/>
              </a:rPr>
              <a:t>d</a:t>
            </a:r>
            <a:r>
              <a:rPr lang="en-US" sz="2400" b="1" dirty="0" smtClean="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 </a:t>
            </a:r>
            <a:endParaRPr lang="ru-RU" sz="2400" dirty="0" smtClean="0">
              <a:latin typeface="Cambria" panose="02040503050406030204" pitchFamily="18" charset="0"/>
              <a:ea typeface="Cambria" panose="02040503050406030204" pitchFamily="18" charset="0"/>
            </a:endParaRPr>
          </a:p>
          <a:p>
            <a:pPr marL="0" indent="0">
              <a:buNone/>
            </a:pPr>
            <a:r>
              <a:rPr lang="ru-RU" sz="2400" dirty="0" smtClean="0">
                <a:latin typeface="Cambria" panose="02040503050406030204" pitchFamily="18" charset="0"/>
                <a:ea typeface="Cambria" panose="02040503050406030204" pitchFamily="18" charset="0"/>
              </a:rPr>
              <a:t>где </a:t>
            </a:r>
            <a:r>
              <a:rPr lang="en-US" sz="2400" b="1" dirty="0" smtClean="0">
                <a:latin typeface="Cambria" panose="02040503050406030204" pitchFamily="18" charset="0"/>
                <a:ea typeface="Cambria" panose="02040503050406030204" pitchFamily="18" charset="0"/>
              </a:rPr>
              <a:t>L, M, T, I </a:t>
            </a:r>
            <a:r>
              <a:rPr lang="en-US" sz="2400" dirty="0" smtClean="0">
                <a:latin typeface="Cambria" panose="02040503050406030204" pitchFamily="18" charset="0"/>
                <a:ea typeface="Cambria" panose="02040503050406030204" pitchFamily="18" charset="0"/>
              </a:rPr>
              <a:t>– </a:t>
            </a:r>
            <a:r>
              <a:rPr lang="ru-RU" sz="2400" dirty="0" smtClean="0">
                <a:latin typeface="Cambria" panose="02040503050406030204" pitchFamily="18" charset="0"/>
                <a:ea typeface="Cambria" panose="02040503050406030204" pitchFamily="18" charset="0"/>
              </a:rPr>
              <a:t>условные обозначения основных величин данной системы; </a:t>
            </a:r>
          </a:p>
          <a:p>
            <a:pPr marL="0" indent="0">
              <a:buNone/>
            </a:pPr>
            <a:r>
              <a:rPr lang="en-US" sz="2400" b="1" dirty="0" smtClean="0">
                <a:latin typeface="Cambria" panose="02040503050406030204" pitchFamily="18" charset="0"/>
                <a:ea typeface="Cambria" panose="02040503050406030204" pitchFamily="18" charset="0"/>
              </a:rPr>
              <a:t>a, b, c, d </a:t>
            </a:r>
            <a:r>
              <a:rPr lang="en-US" sz="2400" dirty="0" smtClean="0">
                <a:latin typeface="Cambria" panose="02040503050406030204" pitchFamily="18" charset="0"/>
                <a:ea typeface="Cambria" panose="02040503050406030204" pitchFamily="18" charset="0"/>
              </a:rPr>
              <a:t>– </a:t>
            </a:r>
            <a:r>
              <a:rPr lang="ru-RU" sz="2400" dirty="0" smtClean="0">
                <a:latin typeface="Cambria" panose="02040503050406030204" pitchFamily="18" charset="0"/>
                <a:ea typeface="Cambria" panose="02040503050406030204" pitchFamily="18" charset="0"/>
              </a:rPr>
              <a:t>целые или дробные, положительные или отрицательные вещественные числа.</a:t>
            </a:r>
          </a:p>
          <a:p>
            <a:pPr marL="0" indent="0">
              <a:buNone/>
            </a:pPr>
            <a:r>
              <a:rPr lang="ru-RU" sz="2400" dirty="0" smtClean="0">
                <a:latin typeface="Cambria" panose="02040503050406030204" pitchFamily="18" charset="0"/>
                <a:ea typeface="Cambria" panose="02040503050406030204" pitchFamily="18" charset="0"/>
              </a:rPr>
              <a:t>Показатель степени, в которую возведена размерность основной величины, называют показателем размерности. Если все показатели размерности равны нулю, то такую величину называют </a:t>
            </a:r>
            <a:r>
              <a:rPr lang="ru-RU" sz="2400" b="1" dirty="0" smtClean="0">
                <a:latin typeface="Cambria" panose="02040503050406030204" pitchFamily="18" charset="0"/>
                <a:ea typeface="Cambria" panose="02040503050406030204" pitchFamily="18" charset="0"/>
              </a:rPr>
              <a:t>безразмерной</a:t>
            </a:r>
            <a:r>
              <a:rPr lang="ru-RU" sz="2400" dirty="0" smtClean="0">
                <a:latin typeface="Cambria" panose="02040503050406030204" pitchFamily="18" charset="0"/>
                <a:ea typeface="Cambria" panose="02040503050406030204" pitchFamily="18" charset="0"/>
              </a:rPr>
              <a:t>. </a:t>
            </a:r>
            <a:endParaRPr lang="ru-RU" sz="2400" dirty="0">
              <a:latin typeface="Cambria" panose="02040503050406030204" pitchFamily="18" charset="0"/>
              <a:ea typeface="Cambria" panose="02040503050406030204" pitchFamily="18" charset="0"/>
            </a:endParaRPr>
          </a:p>
          <a:p>
            <a:pPr marL="0" indent="0">
              <a:buNone/>
            </a:pPr>
            <a:r>
              <a:rPr lang="ru-RU" sz="2400" dirty="0" smtClean="0">
                <a:latin typeface="Cambria" panose="02040503050406030204" pitchFamily="18" charset="0"/>
                <a:ea typeface="Cambria" panose="02040503050406030204" pitchFamily="18" charset="0"/>
              </a:rPr>
              <a:t>Размерность ФВ является более общей характеристикой, чем представляющее её уравнение связи, поскольку одна и та же размерность может быть присуща величинам имеющим разную качественную природу и различающимся по форме определяющего уравнения. Например, работа силы </a:t>
            </a:r>
            <a:r>
              <a:rPr lang="en-US" sz="2400" b="1" dirty="0" smtClean="0">
                <a:latin typeface="Cambria" panose="02040503050406030204" pitchFamily="18" charset="0"/>
                <a:ea typeface="Cambria" panose="02040503050406030204" pitchFamily="18" charset="0"/>
              </a:rPr>
              <a:t>F  </a:t>
            </a:r>
            <a:r>
              <a:rPr lang="ru-RU" sz="2400" dirty="0" smtClean="0">
                <a:latin typeface="Cambria" panose="02040503050406030204" pitchFamily="18" charset="0"/>
                <a:ea typeface="Cambria" panose="02040503050406030204" pitchFamily="18" charset="0"/>
              </a:rPr>
              <a:t>на расстояние</a:t>
            </a:r>
            <a:r>
              <a:rPr lang="en-US" sz="2400" b="1" dirty="0" smtClean="0">
                <a:latin typeface="Cambria" panose="02040503050406030204" pitchFamily="18" charset="0"/>
                <a:ea typeface="Cambria" panose="02040503050406030204" pitchFamily="18" charset="0"/>
              </a:rPr>
              <a:t> L </a:t>
            </a:r>
            <a:r>
              <a:rPr lang="ru-RU" sz="2400" b="1" dirty="0" smtClean="0">
                <a:latin typeface="Cambria" panose="02040503050406030204" pitchFamily="18" charset="0"/>
                <a:ea typeface="Cambria" panose="02040503050406030204" pitchFamily="18" charset="0"/>
              </a:rPr>
              <a:t>  </a:t>
            </a:r>
            <a:r>
              <a:rPr lang="ru-RU" sz="2400" dirty="0" smtClean="0">
                <a:latin typeface="Cambria" panose="02040503050406030204" pitchFamily="18" charset="0"/>
                <a:ea typeface="Cambria" panose="02040503050406030204" pitchFamily="18" charset="0"/>
              </a:rPr>
              <a:t>описывается уравнением </a:t>
            </a:r>
            <a:r>
              <a:rPr lang="en-US" sz="2400" b="1" dirty="0" smtClean="0">
                <a:latin typeface="Cambria" panose="02040503050406030204" pitchFamily="18" charset="0"/>
                <a:ea typeface="Cambria" panose="02040503050406030204" pitchFamily="18" charset="0"/>
              </a:rPr>
              <a:t>A</a:t>
            </a:r>
            <a:r>
              <a:rPr lang="ru-RU" sz="2400" b="1" baseline="-25000" dirty="0" smtClean="0">
                <a:latin typeface="Cambria" panose="02040503050406030204" pitchFamily="18" charset="0"/>
                <a:ea typeface="Cambria" panose="02040503050406030204" pitchFamily="18" charset="0"/>
              </a:rPr>
              <a:t>1</a:t>
            </a:r>
            <a:r>
              <a:rPr lang="en-US" sz="2400" b="1" dirty="0" smtClean="0">
                <a:latin typeface="Cambria" panose="02040503050406030204" pitchFamily="18" charset="0"/>
                <a:ea typeface="Cambria" panose="02040503050406030204" pitchFamily="18" charset="0"/>
              </a:rPr>
              <a:t>= FL</a:t>
            </a:r>
            <a:r>
              <a:rPr lang="ru-RU" sz="2400" b="1" dirty="0" smtClean="0">
                <a:latin typeface="Cambria" panose="02040503050406030204" pitchFamily="18" charset="0"/>
                <a:ea typeface="Cambria" panose="02040503050406030204" pitchFamily="18" charset="0"/>
              </a:rPr>
              <a:t>. </a:t>
            </a:r>
            <a:r>
              <a:rPr lang="ru-RU" sz="2400" dirty="0" smtClean="0">
                <a:latin typeface="Cambria" panose="02040503050406030204" pitchFamily="18" charset="0"/>
                <a:ea typeface="Cambria" panose="02040503050406030204" pitchFamily="18" charset="0"/>
              </a:rPr>
              <a:t>Кинетическая энергия тела массой</a:t>
            </a:r>
            <a:r>
              <a:rPr lang="en-US" sz="2400" b="1" dirty="0" smtClean="0">
                <a:latin typeface="Cambria" panose="02040503050406030204" pitchFamily="18" charset="0"/>
                <a:ea typeface="Cambria" panose="02040503050406030204" pitchFamily="18" charset="0"/>
              </a:rPr>
              <a:t> m</a:t>
            </a:r>
            <a:r>
              <a:rPr lang="ru-RU" sz="2400" b="1" dirty="0" smtClean="0">
                <a:latin typeface="Cambria" panose="02040503050406030204" pitchFamily="18" charset="0"/>
                <a:ea typeface="Cambria" panose="02040503050406030204" pitchFamily="18" charset="0"/>
              </a:rPr>
              <a:t>, </a:t>
            </a:r>
            <a:r>
              <a:rPr lang="ru-RU" sz="2400" dirty="0" smtClean="0">
                <a:latin typeface="Cambria" panose="02040503050406030204" pitchFamily="18" charset="0"/>
                <a:ea typeface="Cambria" panose="02040503050406030204" pitchFamily="18" charset="0"/>
              </a:rPr>
              <a:t>движущегося со скоростью</a:t>
            </a:r>
            <a:r>
              <a:rPr lang="en-US" sz="2400" b="1" dirty="0" smtClean="0">
                <a:latin typeface="Cambria" panose="02040503050406030204" pitchFamily="18" charset="0"/>
                <a:ea typeface="Cambria" panose="02040503050406030204" pitchFamily="18" charset="0"/>
              </a:rPr>
              <a:t>  v</a:t>
            </a:r>
            <a:r>
              <a:rPr lang="ru-RU" sz="2400" b="1" dirty="0" smtClean="0">
                <a:latin typeface="Cambria" panose="02040503050406030204" pitchFamily="18" charset="0"/>
                <a:ea typeface="Cambria" panose="02040503050406030204" pitchFamily="18" charset="0"/>
              </a:rPr>
              <a:t>, </a:t>
            </a:r>
            <a:r>
              <a:rPr lang="ru-RU" sz="2400" dirty="0" smtClean="0">
                <a:latin typeface="Cambria" panose="02040503050406030204" pitchFamily="18" charset="0"/>
                <a:ea typeface="Cambria" panose="02040503050406030204" pitchFamily="18" charset="0"/>
              </a:rPr>
              <a:t>равна </a:t>
            </a:r>
            <a:r>
              <a:rPr lang="en-US" sz="2400" b="1" dirty="0" smtClean="0">
                <a:latin typeface="Cambria" panose="02040503050406030204" pitchFamily="18" charset="0"/>
                <a:ea typeface="Cambria" panose="02040503050406030204" pitchFamily="18" charset="0"/>
              </a:rPr>
              <a:t>A</a:t>
            </a:r>
            <a:r>
              <a:rPr lang="ru-RU" sz="2400" b="1" baseline="-25000" dirty="0" smtClean="0">
                <a:latin typeface="Cambria" panose="02040503050406030204" pitchFamily="18" charset="0"/>
                <a:ea typeface="Cambria" panose="02040503050406030204" pitchFamily="18" charset="0"/>
              </a:rPr>
              <a:t>2 </a:t>
            </a:r>
            <a:r>
              <a:rPr lang="en-US" sz="2400" b="1" dirty="0" smtClean="0">
                <a:latin typeface="Cambria" panose="02040503050406030204" pitchFamily="18" charset="0"/>
                <a:ea typeface="Cambria" panose="02040503050406030204" pitchFamily="18" charset="0"/>
              </a:rPr>
              <a:t>= mv</a:t>
            </a:r>
            <a:r>
              <a:rPr lang="ru-RU" sz="2400" b="1" baseline="30000" dirty="0" smtClean="0">
                <a:latin typeface="Cambria" panose="02040503050406030204" pitchFamily="18" charset="0"/>
                <a:ea typeface="Cambria" panose="02040503050406030204" pitchFamily="18" charset="0"/>
              </a:rPr>
              <a:t>2</a:t>
            </a:r>
            <a:r>
              <a:rPr lang="en-US" sz="2400" b="1" dirty="0" smtClean="0">
                <a:latin typeface="Cambria" panose="02040503050406030204" pitchFamily="18" charset="0"/>
                <a:ea typeface="Cambria" panose="02040503050406030204" pitchFamily="18" charset="0"/>
              </a:rPr>
              <a:t>/2</a:t>
            </a:r>
            <a:r>
              <a:rPr lang="ru-RU" sz="2400" b="1" dirty="0" smtClean="0">
                <a:latin typeface="Cambria" panose="02040503050406030204" pitchFamily="18" charset="0"/>
                <a:ea typeface="Cambria" panose="02040503050406030204" pitchFamily="18" charset="0"/>
              </a:rPr>
              <a:t>.</a:t>
            </a:r>
            <a:r>
              <a:rPr lang="ru-RU" sz="2400" dirty="0" smtClean="0">
                <a:latin typeface="Cambria" panose="02040503050406030204" pitchFamily="18" charset="0"/>
                <a:ea typeface="Cambria" panose="02040503050406030204" pitchFamily="18" charset="0"/>
              </a:rPr>
              <a:t> Размерности этих качественно различных величин одинаковы.</a:t>
            </a:r>
            <a:endParaRPr lang="ru-RU"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8908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209492"/>
            <a:ext cx="10515600" cy="45719"/>
          </a:xfrm>
        </p:spPr>
        <p:txBody>
          <a:bodyPr>
            <a:normAutofit fontScale="90000"/>
          </a:bodyPr>
          <a:lstStyle/>
          <a:p>
            <a:endParaRPr lang="ru-RU"/>
          </a:p>
        </p:txBody>
      </p:sp>
      <p:sp>
        <p:nvSpPr>
          <p:cNvPr id="3" name="Объект 2"/>
          <p:cNvSpPr>
            <a:spLocks noGrp="1"/>
          </p:cNvSpPr>
          <p:nvPr>
            <p:ph idx="1"/>
          </p:nvPr>
        </p:nvSpPr>
        <p:spPr>
          <a:xfrm>
            <a:off x="382137" y="300250"/>
            <a:ext cx="11518711" cy="6237027"/>
          </a:xfrm>
        </p:spPr>
        <p:txBody>
          <a:bodyPr>
            <a:normAutofit/>
          </a:bodyPr>
          <a:lstStyle/>
          <a:p>
            <a:pPr marL="0" indent="0">
              <a:buNone/>
            </a:pPr>
            <a:endParaRPr lang="ru-RU" sz="2000" dirty="0" smtClean="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dim </a:t>
            </a:r>
            <a:r>
              <a:rPr lang="en-US" sz="2400" b="1" dirty="0">
                <a:latin typeface="Cambria" panose="02040503050406030204" pitchFamily="18" charset="0"/>
                <a:ea typeface="Cambria" panose="02040503050406030204" pitchFamily="18" charset="0"/>
              </a:rPr>
              <a:t>Q</a:t>
            </a:r>
            <a:r>
              <a:rPr lang="ru-RU" sz="2400" b="1" dirty="0">
                <a:latin typeface="Cambria" panose="02040503050406030204" pitchFamily="18" charset="0"/>
                <a:ea typeface="Cambria" panose="02040503050406030204" pitchFamily="18" charset="0"/>
              </a:rPr>
              <a:t> = </a:t>
            </a:r>
            <a:r>
              <a:rPr lang="en-US" sz="2400" b="1" dirty="0">
                <a:latin typeface="Cambria" panose="02040503050406030204" pitchFamily="18" charset="0"/>
                <a:ea typeface="Cambria" panose="02040503050406030204" pitchFamily="18" charset="0"/>
              </a:rPr>
              <a:t>L</a:t>
            </a:r>
            <a:r>
              <a:rPr lang="en-US" sz="2400" b="1" baseline="30000" dirty="0">
                <a:latin typeface="Cambria" panose="02040503050406030204" pitchFamily="18" charset="0"/>
                <a:ea typeface="Cambria" panose="02040503050406030204" pitchFamily="18" charset="0"/>
              </a:rPr>
              <a:t>a</a:t>
            </a:r>
            <a:r>
              <a:rPr lang="en-US" sz="2400" b="1" dirty="0">
                <a:latin typeface="Cambria" panose="02040503050406030204" pitchFamily="18" charset="0"/>
                <a:ea typeface="Cambria" panose="02040503050406030204" pitchFamily="18" charset="0"/>
              </a:rPr>
              <a:t>  M</a:t>
            </a:r>
            <a:r>
              <a:rPr lang="en-US" sz="2400" b="1" baseline="30000" dirty="0">
                <a:latin typeface="Cambria" panose="02040503050406030204" pitchFamily="18" charset="0"/>
                <a:ea typeface="Cambria" panose="02040503050406030204" pitchFamily="18" charset="0"/>
              </a:rPr>
              <a:t>b</a:t>
            </a:r>
            <a:r>
              <a:rPr lang="en-US" sz="2400" b="1"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T</a:t>
            </a:r>
            <a:r>
              <a:rPr lang="en-US" sz="2400" b="1" baseline="30000" dirty="0" err="1">
                <a:latin typeface="Cambria" panose="02040503050406030204" pitchFamily="18" charset="0"/>
                <a:ea typeface="Cambria" panose="02040503050406030204" pitchFamily="18" charset="0"/>
              </a:rPr>
              <a:t>c</a:t>
            </a:r>
            <a:r>
              <a:rPr lang="en-US" sz="2400" b="1" dirty="0">
                <a:latin typeface="Cambria" panose="02040503050406030204" pitchFamily="18" charset="0"/>
                <a:ea typeface="Cambria" panose="02040503050406030204" pitchFamily="18" charset="0"/>
              </a:rPr>
              <a:t>  I</a:t>
            </a:r>
            <a:r>
              <a:rPr lang="en-US" sz="2400" b="1" baseline="30000" dirty="0">
                <a:latin typeface="Cambria" panose="02040503050406030204" pitchFamily="18" charset="0"/>
                <a:ea typeface="Cambria" panose="02040503050406030204" pitchFamily="18" charset="0"/>
              </a:rPr>
              <a:t>d</a:t>
            </a:r>
            <a:endParaRPr lang="ru-RU" sz="2400" dirty="0">
              <a:latin typeface="Cambria" panose="02040503050406030204" pitchFamily="18" charset="0"/>
              <a:ea typeface="Cambria" panose="02040503050406030204" pitchFamily="18" charset="0"/>
            </a:endParaRPr>
          </a:p>
          <a:p>
            <a:pPr marL="0" indent="0">
              <a:buNone/>
            </a:pPr>
            <a:r>
              <a:rPr lang="ru-RU" sz="2400" dirty="0" smtClean="0">
                <a:latin typeface="Cambria" panose="02040503050406030204" pitchFamily="18" charset="0"/>
                <a:ea typeface="Cambria" panose="02040503050406030204" pitchFamily="18" charset="0"/>
              </a:rPr>
              <a:t>2-ой  закон  Ньютона  </a:t>
            </a:r>
            <a:r>
              <a:rPr lang="en-US" sz="2400" b="1" dirty="0" smtClean="0">
                <a:latin typeface="Cambria" panose="02040503050406030204" pitchFamily="18" charset="0"/>
                <a:ea typeface="Cambria" panose="02040503050406030204" pitchFamily="18" charset="0"/>
              </a:rPr>
              <a:t>F = m a, </a:t>
            </a:r>
            <a:r>
              <a:rPr lang="en-US" sz="2400" b="1" dirty="0">
                <a:solidFill>
                  <a:prstClr val="black"/>
                </a:solidFill>
                <a:latin typeface="Cambria" panose="02040503050406030204" pitchFamily="18" charset="0"/>
                <a:ea typeface="Cambria" panose="02040503050406030204" pitchFamily="18" charset="0"/>
              </a:rPr>
              <a:t>[ </a:t>
            </a:r>
            <a:r>
              <a:rPr lang="ru-RU" sz="2400" b="1" dirty="0" smtClean="0">
                <a:solidFill>
                  <a:prstClr val="black"/>
                </a:solidFill>
                <a:latin typeface="Cambria" panose="02040503050406030204" pitchFamily="18" charset="0"/>
                <a:ea typeface="Cambria" panose="02040503050406030204" pitchFamily="18" charset="0"/>
              </a:rPr>
              <a:t>Н</a:t>
            </a:r>
            <a:r>
              <a:rPr lang="en-US" sz="2400" b="1" dirty="0" smtClean="0">
                <a:solidFill>
                  <a:prstClr val="black"/>
                </a:solidFill>
                <a:latin typeface="Cambria" panose="02040503050406030204" pitchFamily="18" charset="0"/>
                <a:ea typeface="Cambria" panose="02040503050406030204" pitchFamily="18" charset="0"/>
              </a:rPr>
              <a:t> ]</a:t>
            </a:r>
            <a:r>
              <a:rPr lang="ru-RU" sz="2400" b="1" dirty="0" smtClean="0">
                <a:solidFill>
                  <a:prstClr val="black"/>
                </a:solidFill>
                <a:latin typeface="Cambria" panose="02040503050406030204" pitchFamily="18" charset="0"/>
                <a:ea typeface="Cambria" panose="02040503050406030204" pitchFamily="18" charset="0"/>
              </a:rPr>
              <a:t> = кг * м/ с </a:t>
            </a:r>
            <a:r>
              <a:rPr lang="ru-RU" sz="2400" b="1" baseline="30000" dirty="0" smtClean="0">
                <a:solidFill>
                  <a:prstClr val="black"/>
                </a:solidFill>
                <a:latin typeface="Cambria" panose="02040503050406030204" pitchFamily="18" charset="0"/>
                <a:ea typeface="Cambria" panose="02040503050406030204" pitchFamily="18" charset="0"/>
              </a:rPr>
              <a:t>-2 </a:t>
            </a:r>
            <a:r>
              <a:rPr lang="en-US" sz="2400" dirty="0" smtClean="0">
                <a:solidFill>
                  <a:prstClr val="black"/>
                </a:solidFill>
                <a:latin typeface="Cambria" panose="02040503050406030204" pitchFamily="18" charset="0"/>
                <a:ea typeface="Cambria" panose="02040503050406030204" pitchFamily="18" charset="0"/>
              </a:rPr>
              <a:t>, </a:t>
            </a:r>
            <a:r>
              <a:rPr lang="ru-RU" sz="2400" dirty="0" smtClean="0">
                <a:solidFill>
                  <a:prstClr val="black"/>
                </a:solidFill>
                <a:latin typeface="Cambria" panose="02040503050406030204" pitchFamily="18" charset="0"/>
                <a:ea typeface="Cambria" panose="02040503050406030204" pitchFamily="18" charset="0"/>
              </a:rPr>
              <a:t>тогда  </a:t>
            </a:r>
            <a:r>
              <a:rPr lang="en-US" sz="2400" dirty="0" smtClean="0">
                <a:latin typeface="Cambria" panose="02040503050406030204" pitchFamily="18" charset="0"/>
                <a:ea typeface="Cambria" panose="02040503050406030204" pitchFamily="18" charset="0"/>
              </a:rPr>
              <a:t>dim </a:t>
            </a:r>
            <a:r>
              <a:rPr lang="en-US" sz="2400" b="1" dirty="0" smtClean="0">
                <a:latin typeface="Cambria" panose="02040503050406030204" pitchFamily="18" charset="0"/>
                <a:ea typeface="Cambria" panose="02040503050406030204" pitchFamily="18" charset="0"/>
              </a:rPr>
              <a:t>F </a:t>
            </a:r>
            <a:r>
              <a:rPr lang="ru-RU" sz="2400" b="1" dirty="0" smtClean="0">
                <a:latin typeface="Cambria" panose="02040503050406030204" pitchFamily="18" charset="0"/>
                <a:ea typeface="Cambria" panose="02040503050406030204" pitchFamily="18" charset="0"/>
              </a:rPr>
              <a:t>= </a:t>
            </a:r>
            <a:r>
              <a:rPr lang="en-US" sz="2400" b="1" dirty="0" smtClean="0">
                <a:latin typeface="Cambria" panose="02040503050406030204" pitchFamily="18" charset="0"/>
                <a:ea typeface="Cambria" panose="02040503050406030204" pitchFamily="18" charset="0"/>
              </a:rPr>
              <a:t>L</a:t>
            </a:r>
            <a:r>
              <a:rPr lang="en-US" sz="2400" b="1" baseline="30000" dirty="0" smtClean="0">
                <a:latin typeface="Cambria" panose="02040503050406030204" pitchFamily="18" charset="0"/>
                <a:ea typeface="Cambria" panose="02040503050406030204" pitchFamily="18" charset="0"/>
              </a:rPr>
              <a:t>1</a:t>
            </a:r>
            <a:r>
              <a:rPr lang="en-US" sz="2400" b="1" dirty="0" smtClean="0">
                <a:latin typeface="Cambria" panose="02040503050406030204" pitchFamily="18" charset="0"/>
                <a:ea typeface="Cambria" panose="02040503050406030204" pitchFamily="18" charset="0"/>
              </a:rPr>
              <a:t>  M</a:t>
            </a:r>
            <a:r>
              <a:rPr lang="en-US" sz="2400" b="1" baseline="30000" dirty="0" smtClean="0">
                <a:latin typeface="Cambria" panose="02040503050406030204" pitchFamily="18" charset="0"/>
                <a:ea typeface="Cambria" panose="02040503050406030204" pitchFamily="18" charset="0"/>
              </a:rPr>
              <a:t>1</a:t>
            </a:r>
            <a:r>
              <a:rPr lang="en-US" sz="2400" b="1" dirty="0" smtClean="0">
                <a:latin typeface="Cambria" panose="02040503050406030204" pitchFamily="18" charset="0"/>
                <a:ea typeface="Cambria" panose="02040503050406030204" pitchFamily="18" charset="0"/>
              </a:rPr>
              <a:t>  T</a:t>
            </a:r>
            <a:r>
              <a:rPr lang="en-US" sz="2400" b="1" baseline="30000" dirty="0" smtClean="0">
                <a:latin typeface="Cambria" panose="02040503050406030204" pitchFamily="18" charset="0"/>
                <a:ea typeface="Cambria" panose="02040503050406030204" pitchFamily="18" charset="0"/>
              </a:rPr>
              <a:t>-2</a:t>
            </a:r>
            <a:r>
              <a:rPr lang="en-US" sz="2400" b="1" dirty="0" smtClean="0">
                <a:latin typeface="Cambria" panose="02040503050406030204" pitchFamily="18" charset="0"/>
                <a:ea typeface="Cambria" panose="02040503050406030204" pitchFamily="18" charset="0"/>
              </a:rPr>
              <a:t>  I</a:t>
            </a:r>
            <a:r>
              <a:rPr lang="en-US" sz="2400" b="1" baseline="30000" dirty="0" smtClean="0">
                <a:latin typeface="Cambria" panose="02040503050406030204" pitchFamily="18" charset="0"/>
                <a:ea typeface="Cambria" panose="02040503050406030204" pitchFamily="18" charset="0"/>
              </a:rPr>
              <a:t>0</a:t>
            </a:r>
            <a:endParaRPr lang="ru-RU" sz="2400" dirty="0">
              <a:latin typeface="Cambria" panose="02040503050406030204" pitchFamily="18" charset="0"/>
              <a:ea typeface="Cambria" panose="02040503050406030204" pitchFamily="18" charset="0"/>
            </a:endParaRPr>
          </a:p>
          <a:p>
            <a:pPr marL="0" indent="0">
              <a:buNone/>
            </a:pPr>
            <a:r>
              <a:rPr lang="ru-RU" sz="2400" dirty="0" smtClean="0">
                <a:latin typeface="Cambria" panose="02040503050406030204" pitchFamily="18" charset="0"/>
                <a:ea typeface="Cambria" panose="02040503050406030204" pitchFamily="18" charset="0"/>
              </a:rPr>
              <a:t>Давление  </a:t>
            </a:r>
            <a:r>
              <a:rPr lang="ru-RU" sz="2400" b="1" dirty="0" smtClean="0">
                <a:latin typeface="Cambria" panose="02040503050406030204" pitchFamily="18" charset="0"/>
                <a:ea typeface="Cambria" panose="02040503050406030204" pitchFamily="18" charset="0"/>
              </a:rPr>
              <a:t>Р = </a:t>
            </a:r>
            <a:r>
              <a:rPr lang="en-US" sz="2400" b="1" dirty="0" smtClean="0">
                <a:latin typeface="Cambria" panose="02040503050406030204" pitchFamily="18" charset="0"/>
                <a:ea typeface="Cambria" panose="02040503050406030204" pitchFamily="18" charset="0"/>
              </a:rPr>
              <a:t>F / S, </a:t>
            </a:r>
            <a:r>
              <a:rPr lang="en-US" sz="2400" b="1" dirty="0" smtClean="0">
                <a:solidFill>
                  <a:prstClr val="black"/>
                </a:solidFill>
                <a:latin typeface="Cambria" panose="02040503050406030204" pitchFamily="18" charset="0"/>
                <a:ea typeface="Cambria" panose="02040503050406030204" pitchFamily="18" charset="0"/>
              </a:rPr>
              <a:t>[</a:t>
            </a:r>
            <a:r>
              <a:rPr lang="ru-RU" sz="2400" b="1" dirty="0" smtClean="0">
                <a:solidFill>
                  <a:prstClr val="black"/>
                </a:solidFill>
                <a:latin typeface="Cambria" panose="02040503050406030204" pitchFamily="18" charset="0"/>
                <a:ea typeface="Cambria" panose="02040503050406030204" pitchFamily="18" charset="0"/>
              </a:rPr>
              <a:t> Па</a:t>
            </a:r>
            <a:r>
              <a:rPr lang="en-US" sz="2400" b="1" dirty="0" smtClean="0">
                <a:solidFill>
                  <a:prstClr val="black"/>
                </a:solidFill>
                <a:latin typeface="Cambria" panose="02040503050406030204" pitchFamily="18" charset="0"/>
                <a:ea typeface="Cambria" panose="02040503050406030204" pitchFamily="18" charset="0"/>
              </a:rPr>
              <a:t> </a:t>
            </a:r>
            <a:r>
              <a:rPr lang="en-US" sz="2400" b="1" dirty="0">
                <a:solidFill>
                  <a:prstClr val="black"/>
                </a:solidFill>
                <a:latin typeface="Cambria" panose="02040503050406030204" pitchFamily="18" charset="0"/>
                <a:ea typeface="Cambria" panose="02040503050406030204" pitchFamily="18" charset="0"/>
              </a:rPr>
              <a:t>]</a:t>
            </a:r>
            <a:r>
              <a:rPr lang="ru-RU" sz="2400" b="1" dirty="0">
                <a:solidFill>
                  <a:prstClr val="black"/>
                </a:solidFill>
                <a:latin typeface="Cambria" panose="02040503050406030204" pitchFamily="18" charset="0"/>
                <a:ea typeface="Cambria" panose="02040503050406030204" pitchFamily="18" charset="0"/>
              </a:rPr>
              <a:t> = </a:t>
            </a:r>
            <a:r>
              <a:rPr lang="ru-RU" sz="2400" b="1" dirty="0" smtClean="0">
                <a:solidFill>
                  <a:prstClr val="black"/>
                </a:solidFill>
                <a:latin typeface="Cambria" panose="02040503050406030204" pitchFamily="18" charset="0"/>
                <a:ea typeface="Cambria" panose="02040503050406030204" pitchFamily="18" charset="0"/>
              </a:rPr>
              <a:t>Н / м </a:t>
            </a:r>
            <a:r>
              <a:rPr lang="ru-RU" sz="2400" b="1" baseline="30000" dirty="0" smtClean="0">
                <a:solidFill>
                  <a:prstClr val="black"/>
                </a:solidFill>
                <a:latin typeface="Cambria" panose="02040503050406030204" pitchFamily="18" charset="0"/>
                <a:ea typeface="Cambria" panose="02040503050406030204" pitchFamily="18" charset="0"/>
              </a:rPr>
              <a:t>-2 </a:t>
            </a:r>
            <a:r>
              <a:rPr lang="ru-RU" sz="2400" b="1" dirty="0" smtClean="0">
                <a:solidFill>
                  <a:prstClr val="black"/>
                </a:solidFill>
                <a:latin typeface="Cambria" panose="02040503050406030204" pitchFamily="18" charset="0"/>
                <a:ea typeface="Cambria" panose="02040503050406030204" pitchFamily="18" charset="0"/>
              </a:rPr>
              <a:t> = кг / </a:t>
            </a:r>
            <a:r>
              <a:rPr lang="ru-RU" sz="2400" b="1" dirty="0">
                <a:solidFill>
                  <a:prstClr val="black"/>
                </a:solidFill>
                <a:latin typeface="Cambria" panose="02040503050406030204" pitchFamily="18" charset="0"/>
                <a:ea typeface="Cambria" panose="02040503050406030204" pitchFamily="18" charset="0"/>
              </a:rPr>
              <a:t>с </a:t>
            </a:r>
            <a:r>
              <a:rPr lang="ru-RU" sz="2400" b="1" baseline="30000" dirty="0">
                <a:solidFill>
                  <a:prstClr val="black"/>
                </a:solidFill>
                <a:latin typeface="Cambria" panose="02040503050406030204" pitchFamily="18" charset="0"/>
                <a:ea typeface="Cambria" panose="02040503050406030204" pitchFamily="18" charset="0"/>
              </a:rPr>
              <a:t>-2 </a:t>
            </a:r>
            <a:r>
              <a:rPr lang="ru-RU" sz="2400" b="1" baseline="30000" dirty="0" smtClean="0">
                <a:solidFill>
                  <a:prstClr val="black"/>
                </a:solidFill>
                <a:latin typeface="Cambria" panose="02040503050406030204" pitchFamily="18" charset="0"/>
                <a:ea typeface="Cambria" panose="02040503050406030204" pitchFamily="18" charset="0"/>
              </a:rPr>
              <a:t> </a:t>
            </a:r>
            <a:r>
              <a:rPr lang="ru-RU" sz="2400" b="1" dirty="0" smtClean="0">
                <a:solidFill>
                  <a:prstClr val="black"/>
                </a:solidFill>
                <a:latin typeface="Cambria" panose="02040503050406030204" pitchFamily="18" charset="0"/>
                <a:ea typeface="Cambria" panose="02040503050406030204" pitchFamily="18" charset="0"/>
              </a:rPr>
              <a:t>* м </a:t>
            </a:r>
            <a:r>
              <a:rPr lang="ru-RU" sz="2400" b="1" baseline="30000" dirty="0" smtClean="0">
                <a:solidFill>
                  <a:prstClr val="black"/>
                </a:solidFill>
                <a:latin typeface="Cambria" panose="02040503050406030204" pitchFamily="18" charset="0"/>
                <a:ea typeface="Cambria" panose="02040503050406030204" pitchFamily="18" charset="0"/>
              </a:rPr>
              <a:t>-1</a:t>
            </a:r>
            <a:r>
              <a:rPr lang="ru-RU" sz="2400" dirty="0" smtClean="0">
                <a:solidFill>
                  <a:prstClr val="black"/>
                </a:solidFill>
                <a:latin typeface="Cambria" panose="02040503050406030204" pitchFamily="18" charset="0"/>
                <a:ea typeface="Cambria" panose="02040503050406030204" pitchFamily="18" charset="0"/>
              </a:rPr>
              <a:t>, тогда  </a:t>
            </a:r>
            <a:r>
              <a:rPr lang="en-US" sz="2400" dirty="0">
                <a:latin typeface="Cambria" panose="02040503050406030204" pitchFamily="18" charset="0"/>
                <a:ea typeface="Cambria" panose="02040503050406030204" pitchFamily="18" charset="0"/>
              </a:rPr>
              <a:t>dim </a:t>
            </a:r>
            <a:r>
              <a:rPr lang="ru-RU" sz="2400" b="1" dirty="0" smtClean="0">
                <a:latin typeface="Cambria" panose="02040503050406030204" pitchFamily="18" charset="0"/>
                <a:ea typeface="Cambria" panose="02040503050406030204" pitchFamily="18" charset="0"/>
              </a:rPr>
              <a:t>Р</a:t>
            </a:r>
            <a:r>
              <a:rPr lang="en-US" sz="2400" b="1" dirty="0" smtClean="0">
                <a:latin typeface="Cambria" panose="02040503050406030204" pitchFamily="18" charset="0"/>
                <a:ea typeface="Cambria" panose="02040503050406030204" pitchFamily="18" charset="0"/>
              </a:rPr>
              <a:t> </a:t>
            </a:r>
            <a:r>
              <a:rPr lang="ru-RU" sz="2400" b="1" dirty="0">
                <a:latin typeface="Cambria" panose="02040503050406030204" pitchFamily="18" charset="0"/>
                <a:ea typeface="Cambria" panose="02040503050406030204" pitchFamily="18" charset="0"/>
              </a:rPr>
              <a:t>= </a:t>
            </a:r>
            <a:r>
              <a:rPr lang="en-US" sz="2400" b="1" dirty="0" smtClean="0">
                <a:latin typeface="Cambria" panose="02040503050406030204" pitchFamily="18" charset="0"/>
                <a:ea typeface="Cambria" panose="02040503050406030204" pitchFamily="18" charset="0"/>
              </a:rPr>
              <a:t>L</a:t>
            </a:r>
            <a:r>
              <a:rPr lang="ru-RU" sz="2400" b="1" dirty="0" smtClean="0">
                <a:latin typeface="Cambria" panose="02040503050406030204" pitchFamily="18" charset="0"/>
                <a:ea typeface="Cambria" panose="02040503050406030204" pitchFamily="18" charset="0"/>
              </a:rPr>
              <a:t> </a:t>
            </a:r>
            <a:r>
              <a:rPr lang="ru-RU" sz="2400" b="1" baseline="30000" dirty="0" smtClean="0">
                <a:latin typeface="Cambria" panose="02040503050406030204" pitchFamily="18" charset="0"/>
                <a:ea typeface="Cambria" panose="02040503050406030204" pitchFamily="18" charset="0"/>
              </a:rPr>
              <a:t>-</a:t>
            </a:r>
            <a:r>
              <a:rPr lang="en-US" sz="2400" b="1" baseline="30000" dirty="0" smtClean="0">
                <a:latin typeface="Cambria" panose="02040503050406030204" pitchFamily="18" charset="0"/>
                <a:ea typeface="Cambria" panose="02040503050406030204" pitchFamily="18" charset="0"/>
              </a:rPr>
              <a:t>1</a:t>
            </a:r>
            <a:r>
              <a:rPr lang="en-US" sz="2400" b="1" dirty="0" smtClean="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M</a:t>
            </a:r>
            <a:r>
              <a:rPr lang="en-US" sz="2400" b="1" baseline="30000" dirty="0">
                <a:latin typeface="Cambria" panose="02040503050406030204" pitchFamily="18" charset="0"/>
                <a:ea typeface="Cambria" panose="02040503050406030204" pitchFamily="18" charset="0"/>
              </a:rPr>
              <a:t>1</a:t>
            </a:r>
            <a:r>
              <a:rPr lang="en-US" sz="2400" b="1" dirty="0">
                <a:latin typeface="Cambria" panose="02040503050406030204" pitchFamily="18" charset="0"/>
                <a:ea typeface="Cambria" panose="02040503050406030204" pitchFamily="18" charset="0"/>
              </a:rPr>
              <a:t>  T</a:t>
            </a:r>
            <a:r>
              <a:rPr lang="en-US" sz="2400" b="1" baseline="30000" dirty="0">
                <a:latin typeface="Cambria" panose="02040503050406030204" pitchFamily="18" charset="0"/>
                <a:ea typeface="Cambria" panose="02040503050406030204" pitchFamily="18" charset="0"/>
              </a:rPr>
              <a:t>-2</a:t>
            </a:r>
            <a:r>
              <a:rPr lang="en-US" sz="2400" b="1" dirty="0">
                <a:latin typeface="Cambria" panose="02040503050406030204" pitchFamily="18" charset="0"/>
                <a:ea typeface="Cambria" panose="02040503050406030204" pitchFamily="18" charset="0"/>
              </a:rPr>
              <a:t>  I</a:t>
            </a:r>
            <a:r>
              <a:rPr lang="en-US" sz="2400" b="1" baseline="30000" dirty="0">
                <a:latin typeface="Cambria" panose="02040503050406030204" pitchFamily="18" charset="0"/>
                <a:ea typeface="Cambria" panose="02040503050406030204" pitchFamily="18" charset="0"/>
              </a:rPr>
              <a:t>0</a:t>
            </a:r>
            <a:endParaRPr lang="ru-RU" sz="2400" dirty="0">
              <a:latin typeface="Cambria" panose="02040503050406030204" pitchFamily="18" charset="0"/>
              <a:ea typeface="Cambria" panose="02040503050406030204" pitchFamily="18" charset="0"/>
            </a:endParaRPr>
          </a:p>
          <a:p>
            <a:pPr marL="0" indent="0">
              <a:buNone/>
            </a:pPr>
            <a:endParaRPr lang="ru-RU" sz="2000" dirty="0">
              <a:latin typeface="Cambria" panose="02040503050406030204" pitchFamily="18" charset="0"/>
              <a:ea typeface="Cambria" panose="02040503050406030204" pitchFamily="18" charset="0"/>
            </a:endParaRPr>
          </a:p>
          <a:p>
            <a:pPr marL="0" indent="0">
              <a:buNone/>
            </a:pPr>
            <a:endParaRPr lang="ru-RU" sz="2000" dirty="0" smtClean="0">
              <a:latin typeface="Cambria" panose="02040503050406030204" pitchFamily="18" charset="0"/>
              <a:ea typeface="Cambria" panose="02040503050406030204" pitchFamily="18" charset="0"/>
            </a:endParaRPr>
          </a:p>
          <a:p>
            <a:pPr marL="0" indent="0">
              <a:buNone/>
            </a:pPr>
            <a:r>
              <a:rPr lang="ru-RU" sz="2000" dirty="0" smtClean="0">
                <a:latin typeface="Cambria" panose="02040503050406030204" pitchFamily="18" charset="0"/>
                <a:ea typeface="Cambria" panose="02040503050406030204" pitchFamily="18" charset="0"/>
              </a:rPr>
              <a:t>Над размерностями можно производить действия умножения, деления, возведения в степень и извлечение корня. Понятие размерности широко используется:</a:t>
            </a:r>
          </a:p>
          <a:p>
            <a:pPr lvl="2">
              <a:buClr>
                <a:srgbClr val="0070C0"/>
              </a:buClr>
              <a:buFont typeface="Wingdings" panose="05000000000000000000" pitchFamily="2" charset="2"/>
              <a:buChar char="q"/>
            </a:pPr>
            <a:r>
              <a:rPr lang="ru-RU" dirty="0" smtClean="0">
                <a:latin typeface="Cambria" panose="02040503050406030204" pitchFamily="18" charset="0"/>
                <a:ea typeface="Cambria" panose="02040503050406030204" pitchFamily="18" charset="0"/>
              </a:rPr>
              <a:t>  для перевода единиц из одной системы в другую;</a:t>
            </a:r>
          </a:p>
          <a:p>
            <a:pPr lvl="2">
              <a:buClr>
                <a:srgbClr val="0070C0"/>
              </a:buClr>
              <a:buFont typeface="Wingdings" panose="05000000000000000000" pitchFamily="2" charset="2"/>
              <a:buChar char="q"/>
            </a:pPr>
            <a:r>
              <a:rPr lang="ru-RU" dirty="0" smtClean="0">
                <a:latin typeface="Cambria" panose="02040503050406030204" pitchFamily="18" charset="0"/>
                <a:ea typeface="Cambria" panose="02040503050406030204" pitchFamily="18" charset="0"/>
              </a:rPr>
              <a:t>  для проверки правильности сложных расчетных формул, полученных </a:t>
            </a:r>
          </a:p>
          <a:p>
            <a:pPr marL="914400" lvl="2" indent="0">
              <a:buClr>
                <a:srgbClr val="0070C0"/>
              </a:buClr>
              <a:buNone/>
            </a:pPr>
            <a:r>
              <a:rPr lang="ru-RU" dirty="0" smtClean="0">
                <a:latin typeface="Cambria" panose="02040503050406030204" pitchFamily="18" charset="0"/>
                <a:ea typeface="Cambria" panose="02040503050406030204" pitchFamily="18" charset="0"/>
              </a:rPr>
              <a:t>      в результате  теоретического вывода;</a:t>
            </a:r>
          </a:p>
          <a:p>
            <a:pPr lvl="2">
              <a:buClr>
                <a:srgbClr val="0070C0"/>
              </a:buClr>
              <a:buFont typeface="Wingdings" panose="05000000000000000000" pitchFamily="2" charset="2"/>
              <a:buChar char="q"/>
            </a:pPr>
            <a:r>
              <a:rPr lang="ru-RU" dirty="0">
                <a:latin typeface="Cambria" panose="02040503050406030204" pitchFamily="18" charset="0"/>
                <a:ea typeface="Cambria" panose="02040503050406030204" pitchFamily="18" charset="0"/>
              </a:rPr>
              <a:t> </a:t>
            </a:r>
            <a:r>
              <a:rPr lang="ru-RU" dirty="0" smtClean="0">
                <a:latin typeface="Cambria" panose="02040503050406030204" pitchFamily="18" charset="0"/>
                <a:ea typeface="Cambria" panose="02040503050406030204" pitchFamily="18" charset="0"/>
              </a:rPr>
              <a:t> при выяснении зависимости между величинами;</a:t>
            </a:r>
          </a:p>
          <a:p>
            <a:pPr lvl="2">
              <a:buClr>
                <a:srgbClr val="0070C0"/>
              </a:buClr>
              <a:buFont typeface="Wingdings" panose="05000000000000000000" pitchFamily="2" charset="2"/>
              <a:buChar char="q"/>
            </a:pPr>
            <a:r>
              <a:rPr lang="ru-RU" dirty="0" smtClean="0">
                <a:latin typeface="Cambria" panose="02040503050406030204" pitchFamily="18" charset="0"/>
                <a:ea typeface="Cambria" panose="02040503050406030204" pitchFamily="18" charset="0"/>
              </a:rPr>
              <a:t>  в теории физического подобия.</a:t>
            </a:r>
          </a:p>
          <a:p>
            <a:pPr marL="914400" lvl="2" indent="0">
              <a:buClr>
                <a:srgbClr val="0070C0"/>
              </a:buClr>
              <a:buNone/>
            </a:pPr>
            <a:r>
              <a:rPr lang="ru-RU" dirty="0">
                <a:latin typeface="Cambria" panose="02040503050406030204" pitchFamily="18" charset="0"/>
                <a:ea typeface="Cambria" panose="02040503050406030204" pitchFamily="18" charset="0"/>
              </a:rPr>
              <a:t> </a:t>
            </a:r>
            <a:endParaRPr lang="ru-RU" dirty="0" smtClean="0">
              <a:latin typeface="Cambria" panose="02040503050406030204" pitchFamily="18" charset="0"/>
              <a:ea typeface="Cambria" panose="02040503050406030204" pitchFamily="18" charset="0"/>
            </a:endParaRPr>
          </a:p>
          <a:p>
            <a:pPr marL="457200" lvl="1" indent="0">
              <a:buClr>
                <a:srgbClr val="0070C0"/>
              </a:buClr>
              <a:buNone/>
            </a:pPr>
            <a:endParaRPr lang="ru-RU" sz="1800" dirty="0" smtClean="0">
              <a:latin typeface="Cambria" panose="02040503050406030204" pitchFamily="18" charset="0"/>
              <a:ea typeface="Cambria" panose="02040503050406030204" pitchFamily="18" charset="0"/>
            </a:endParaRPr>
          </a:p>
          <a:p>
            <a:pPr lvl="2">
              <a:buClr>
                <a:srgbClr val="0070C0"/>
              </a:buClr>
              <a:buFont typeface="Wingdings" panose="05000000000000000000" pitchFamily="2" charset="2"/>
              <a:buChar char="q"/>
            </a:pPr>
            <a:endParaRPr lang="ru-RU" b="1" dirty="0">
              <a:solidFill>
                <a:srgbClr val="0070C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91759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250434"/>
            <a:ext cx="10515600" cy="45719"/>
          </a:xfrm>
        </p:spPr>
        <p:txBody>
          <a:bodyPr>
            <a:normAutofit fontScale="90000"/>
          </a:bodyPr>
          <a:lstStyle/>
          <a:p>
            <a:endParaRPr lang="ru-RU" dirty="0"/>
          </a:p>
        </p:txBody>
      </p:sp>
      <p:sp>
        <p:nvSpPr>
          <p:cNvPr id="3" name="Объект 2"/>
          <p:cNvSpPr>
            <a:spLocks noGrp="1"/>
          </p:cNvSpPr>
          <p:nvPr>
            <p:ph idx="1"/>
          </p:nvPr>
        </p:nvSpPr>
        <p:spPr>
          <a:xfrm>
            <a:off x="354843" y="354841"/>
            <a:ext cx="11436824" cy="6346209"/>
          </a:xfrm>
        </p:spPr>
        <p:txBody>
          <a:bodyPr>
            <a:normAutofit fontScale="92500" lnSpcReduction="20000"/>
          </a:bodyPr>
          <a:lstStyle/>
          <a:p>
            <a:pPr marL="0" lvl="0" indent="0">
              <a:buClr>
                <a:srgbClr val="0070C0"/>
              </a:buClr>
              <a:buNone/>
            </a:pPr>
            <a:r>
              <a:rPr lang="ru-RU" b="1" dirty="0" smtClean="0">
                <a:solidFill>
                  <a:srgbClr val="0070C0"/>
                </a:solidFill>
                <a:latin typeface="Cambria" panose="02040503050406030204" pitchFamily="18" charset="0"/>
                <a:ea typeface="Cambria" panose="02040503050406030204" pitchFamily="18" charset="0"/>
              </a:rPr>
              <a:t>     2.2</a:t>
            </a:r>
            <a:r>
              <a:rPr lang="ru-RU" b="1" dirty="0">
                <a:solidFill>
                  <a:srgbClr val="0070C0"/>
                </a:solidFill>
                <a:latin typeface="Cambria" panose="02040503050406030204" pitchFamily="18" charset="0"/>
                <a:ea typeface="Cambria" panose="02040503050406030204" pitchFamily="18" charset="0"/>
              </a:rPr>
              <a:t>. СИСТЕМА ВЕЛИЧИН И ЕДИНСТВО ИЗМЕРЕНИЙ</a:t>
            </a:r>
            <a:r>
              <a:rPr lang="ru-RU" b="1" dirty="0" smtClean="0">
                <a:solidFill>
                  <a:srgbClr val="0070C0"/>
                </a:solidFill>
                <a:latin typeface="Cambria" panose="02040503050406030204" pitchFamily="18" charset="0"/>
                <a:ea typeface="Cambria" panose="02040503050406030204" pitchFamily="18" charset="0"/>
              </a:rPr>
              <a:t>.</a:t>
            </a:r>
          </a:p>
          <a:p>
            <a:pPr marL="0" lvl="0" indent="0">
              <a:buClr>
                <a:srgbClr val="0070C0"/>
              </a:buClr>
              <a:buNone/>
            </a:pPr>
            <a:endParaRPr lang="ru-RU" sz="900" b="1" dirty="0">
              <a:solidFill>
                <a:srgbClr val="0070C0"/>
              </a:solidFill>
              <a:latin typeface="Cambria" panose="02040503050406030204" pitchFamily="18" charset="0"/>
              <a:ea typeface="Cambria" panose="02040503050406030204" pitchFamily="18" charset="0"/>
            </a:endParaRPr>
          </a:p>
          <a:p>
            <a:pPr marL="0" lvl="0" indent="0" algn="just">
              <a:buClr>
                <a:srgbClr val="0070C0"/>
              </a:buClr>
              <a:buNone/>
            </a:pPr>
            <a:r>
              <a:rPr lang="ru-RU" sz="2300" dirty="0">
                <a:solidFill>
                  <a:prstClr val="black"/>
                </a:solidFill>
                <a:latin typeface="Cambria" panose="02040503050406030204" pitchFamily="18" charset="0"/>
                <a:ea typeface="Cambria" panose="02040503050406030204" pitchFamily="18" charset="0"/>
              </a:rPr>
              <a:t>Совокупность ФВ образованная в соответствии с принципом, когда одни величины принимаются за независимые, а другие  являются их функциями называется </a:t>
            </a:r>
            <a:r>
              <a:rPr lang="ru-RU" sz="2300" b="1" dirty="0">
                <a:solidFill>
                  <a:srgbClr val="0070C0"/>
                </a:solidFill>
                <a:latin typeface="Cambria" panose="02040503050406030204" pitchFamily="18" charset="0"/>
                <a:ea typeface="Cambria" panose="02040503050406030204" pitchFamily="18" charset="0"/>
              </a:rPr>
              <a:t>системой физических величин</a:t>
            </a:r>
            <a:r>
              <a:rPr lang="ru-RU" sz="2300" b="1" dirty="0">
                <a:solidFill>
                  <a:prstClr val="black"/>
                </a:solidFill>
                <a:latin typeface="Cambria" panose="02040503050406030204" pitchFamily="18" charset="0"/>
                <a:ea typeface="Cambria" panose="02040503050406030204" pitchFamily="18" charset="0"/>
              </a:rPr>
              <a:t>.</a:t>
            </a:r>
          </a:p>
          <a:p>
            <a:pPr marL="0" lvl="0" indent="0">
              <a:buClr>
                <a:srgbClr val="0070C0"/>
              </a:buClr>
              <a:buNone/>
            </a:pPr>
            <a:r>
              <a:rPr lang="ru-RU" sz="2300" dirty="0">
                <a:solidFill>
                  <a:prstClr val="black"/>
                </a:solidFill>
                <a:latin typeface="Cambria" panose="02040503050406030204" pitchFamily="18" charset="0"/>
                <a:ea typeface="Cambria" panose="02040503050406030204" pitchFamily="18" charset="0"/>
              </a:rPr>
              <a:t>Понятие </a:t>
            </a:r>
            <a:r>
              <a:rPr lang="ru-RU" sz="2300" b="1" dirty="0">
                <a:solidFill>
                  <a:prstClr val="black"/>
                </a:solidFill>
                <a:latin typeface="Cambria" panose="02040503050406030204" pitchFamily="18" charset="0"/>
                <a:ea typeface="Cambria" panose="02040503050406030204" pitchFamily="18" charset="0"/>
              </a:rPr>
              <a:t>единство измерений  </a:t>
            </a:r>
            <a:r>
              <a:rPr lang="ru-RU" sz="2300" dirty="0">
                <a:solidFill>
                  <a:prstClr val="black"/>
                </a:solidFill>
                <a:latin typeface="Cambria" panose="02040503050406030204" pitchFamily="18" charset="0"/>
                <a:ea typeface="Cambria" panose="02040503050406030204" pitchFamily="18" charset="0"/>
              </a:rPr>
              <a:t>довольно ёмкое и охватывает важнейшие задачи метрологии:</a:t>
            </a:r>
          </a:p>
          <a:p>
            <a:pPr lvl="1">
              <a:buClr>
                <a:srgbClr val="0070C0"/>
              </a:buClr>
              <a:buFont typeface="Wingdings" panose="05000000000000000000" pitchFamily="2" charset="2"/>
              <a:buChar char="§"/>
            </a:pPr>
            <a:r>
              <a:rPr lang="ru-RU" sz="2300" dirty="0">
                <a:solidFill>
                  <a:prstClr val="black"/>
                </a:solidFill>
                <a:latin typeface="Cambria" panose="02040503050406030204" pitchFamily="18" charset="0"/>
                <a:ea typeface="Cambria" panose="02040503050406030204" pitchFamily="18" charset="0"/>
              </a:rPr>
              <a:t>унификацию единиц физически величин;</a:t>
            </a:r>
          </a:p>
          <a:p>
            <a:pPr lvl="1">
              <a:buClr>
                <a:srgbClr val="0070C0"/>
              </a:buClr>
              <a:buFont typeface="Wingdings" panose="05000000000000000000" pitchFamily="2" charset="2"/>
              <a:buChar char="§"/>
            </a:pPr>
            <a:r>
              <a:rPr lang="ru-RU" sz="2300" dirty="0">
                <a:solidFill>
                  <a:prstClr val="black"/>
                </a:solidFill>
                <a:latin typeface="Cambria" panose="02040503050406030204" pitchFamily="18" charset="0"/>
                <a:ea typeface="Cambria" panose="02040503050406030204" pitchFamily="18" charset="0"/>
              </a:rPr>
              <a:t>разработку систем воспроизведения величин и передачи их размеров рабочим </a:t>
            </a:r>
          </a:p>
          <a:p>
            <a:pPr marL="457200" lvl="1" indent="0">
              <a:buClr>
                <a:srgbClr val="0070C0"/>
              </a:buClr>
              <a:buNone/>
            </a:pPr>
            <a:r>
              <a:rPr lang="ru-RU" sz="2300" dirty="0">
                <a:solidFill>
                  <a:prstClr val="black"/>
                </a:solidFill>
                <a:latin typeface="Cambria" panose="02040503050406030204" pitchFamily="18" charset="0"/>
                <a:ea typeface="Cambria" panose="02040503050406030204" pitchFamily="18" charset="0"/>
              </a:rPr>
              <a:t>    средствам измерений с установленной точностью. </a:t>
            </a:r>
          </a:p>
          <a:p>
            <a:pPr marL="0" lvl="0" indent="0">
              <a:buClr>
                <a:srgbClr val="0070C0"/>
              </a:buClr>
              <a:buNone/>
            </a:pPr>
            <a:r>
              <a:rPr lang="ru-RU" sz="2300" dirty="0">
                <a:solidFill>
                  <a:prstClr val="black"/>
                </a:solidFill>
                <a:latin typeface="Cambria" panose="02040503050406030204" pitchFamily="18" charset="0"/>
                <a:ea typeface="Cambria" panose="02040503050406030204" pitchFamily="18" charset="0"/>
              </a:rPr>
              <a:t>Деятельность по обеспечению единства измерений регламентируется:</a:t>
            </a:r>
          </a:p>
          <a:p>
            <a:pPr lvl="1">
              <a:buClr>
                <a:srgbClr val="0070C0"/>
              </a:buClr>
              <a:buFont typeface="Wingdings" panose="05000000000000000000" pitchFamily="2" charset="2"/>
              <a:buChar char="Ø"/>
            </a:pPr>
            <a:r>
              <a:rPr lang="ru-RU" sz="2300" dirty="0">
                <a:solidFill>
                  <a:prstClr val="black"/>
                </a:solidFill>
                <a:latin typeface="Cambria" panose="02040503050406030204" pitchFamily="18" charset="0"/>
                <a:ea typeface="Cambria" panose="02040503050406030204" pitchFamily="18" charset="0"/>
              </a:rPr>
              <a:t>Стандартами Государственной системы обеспечения единства измерений (ГСИ);</a:t>
            </a:r>
          </a:p>
          <a:p>
            <a:pPr lvl="1">
              <a:buClr>
                <a:srgbClr val="0070C0"/>
              </a:buClr>
              <a:buFont typeface="Wingdings" panose="05000000000000000000" pitchFamily="2" charset="2"/>
              <a:buChar char="Ø"/>
            </a:pPr>
            <a:r>
              <a:rPr lang="ru-RU" sz="2300" dirty="0">
                <a:solidFill>
                  <a:prstClr val="black"/>
                </a:solidFill>
                <a:latin typeface="Cambria" panose="02040503050406030204" pitchFamily="18" charset="0"/>
                <a:ea typeface="Cambria" panose="02040503050406030204" pitchFamily="18" charset="0"/>
              </a:rPr>
              <a:t>Нормативными документами органов ГМС;</a:t>
            </a:r>
          </a:p>
          <a:p>
            <a:pPr lvl="1">
              <a:buClr>
                <a:srgbClr val="0070C0"/>
              </a:buClr>
              <a:buFont typeface="Wingdings" panose="05000000000000000000" pitchFamily="2" charset="2"/>
              <a:buChar char="Ø"/>
            </a:pPr>
            <a:r>
              <a:rPr lang="ru-RU" sz="2300" dirty="0">
                <a:solidFill>
                  <a:prstClr val="black"/>
                </a:solidFill>
                <a:latin typeface="Cambria" panose="02040503050406030204" pitchFamily="18" charset="0"/>
                <a:ea typeface="Cambria" panose="02040503050406030204" pitchFamily="18" charset="0"/>
              </a:rPr>
              <a:t>Законом РФ №102-ФЗ </a:t>
            </a:r>
            <a:r>
              <a:rPr lang="en-US" sz="2300" dirty="0">
                <a:solidFill>
                  <a:prstClr val="black"/>
                </a:solidFill>
                <a:latin typeface="Cambria" panose="02040503050406030204" pitchFamily="18" charset="0"/>
                <a:ea typeface="Cambria" panose="02040503050406030204" pitchFamily="18" charset="0"/>
              </a:rPr>
              <a:t>“</a:t>
            </a:r>
            <a:r>
              <a:rPr lang="ru-RU" sz="2300" dirty="0">
                <a:solidFill>
                  <a:prstClr val="black"/>
                </a:solidFill>
                <a:latin typeface="Cambria" panose="02040503050406030204" pitchFamily="18" charset="0"/>
                <a:ea typeface="Cambria" panose="02040503050406030204" pitchFamily="18" charset="0"/>
              </a:rPr>
              <a:t>Об обеспечении единства измерений</a:t>
            </a:r>
            <a:r>
              <a:rPr lang="en-US" sz="2300" dirty="0">
                <a:solidFill>
                  <a:prstClr val="black"/>
                </a:solidFill>
                <a:latin typeface="Cambria" panose="02040503050406030204" pitchFamily="18" charset="0"/>
                <a:ea typeface="Cambria" panose="02040503050406030204" pitchFamily="18" charset="0"/>
              </a:rPr>
              <a:t>”</a:t>
            </a:r>
            <a:r>
              <a:rPr lang="ru-RU" sz="2300" dirty="0">
                <a:solidFill>
                  <a:prstClr val="black"/>
                </a:solidFill>
                <a:latin typeface="Cambria" panose="02040503050406030204" pitchFamily="18" charset="0"/>
                <a:ea typeface="Cambria" panose="02040503050406030204" pitchFamily="18" charset="0"/>
              </a:rPr>
              <a:t>.</a:t>
            </a:r>
          </a:p>
          <a:p>
            <a:pPr marL="0" indent="0" algn="just">
              <a:buNone/>
            </a:pPr>
            <a:r>
              <a:rPr lang="ru-RU" sz="2300" b="1" dirty="0" smtClean="0">
                <a:solidFill>
                  <a:srgbClr val="0070C0"/>
                </a:solidFill>
                <a:latin typeface="Cambria" panose="02040503050406030204" pitchFamily="18" charset="0"/>
                <a:ea typeface="Cambria" panose="02040503050406030204" pitchFamily="18" charset="0"/>
              </a:rPr>
              <a:t>Единство </a:t>
            </a:r>
            <a:r>
              <a:rPr lang="ru-RU" sz="2300" b="1" dirty="0">
                <a:solidFill>
                  <a:srgbClr val="0070C0"/>
                </a:solidFill>
                <a:latin typeface="Cambria" panose="02040503050406030204" pitchFamily="18" charset="0"/>
                <a:ea typeface="Cambria" panose="02040503050406030204" pitchFamily="18" charset="0"/>
              </a:rPr>
              <a:t>измерений </a:t>
            </a:r>
            <a:r>
              <a:rPr lang="ru-RU" sz="2300" dirty="0">
                <a:latin typeface="Cambria" panose="02040503050406030204" pitchFamily="18" charset="0"/>
                <a:ea typeface="Cambria" panose="02040503050406030204" pitchFamily="18" charset="0"/>
              </a:rPr>
              <a:t>- состояние измерений, при котором их результаты выражены в допущенных к применению в </a:t>
            </a:r>
            <a:r>
              <a:rPr lang="ru-RU" sz="2300" dirty="0" smtClean="0">
                <a:latin typeface="Cambria" panose="02040503050406030204" pitchFamily="18" charset="0"/>
                <a:ea typeface="Cambria" panose="02040503050406030204" pitchFamily="18" charset="0"/>
              </a:rPr>
              <a:t>РФ </a:t>
            </a:r>
            <a:r>
              <a:rPr lang="ru-RU" sz="2300" dirty="0">
                <a:latin typeface="Cambria" panose="02040503050406030204" pitchFamily="18" charset="0"/>
                <a:ea typeface="Cambria" panose="02040503050406030204" pitchFamily="18" charset="0"/>
              </a:rPr>
              <a:t>единицах величин, а показатели точности измерений не выходят за установленные </a:t>
            </a:r>
            <a:r>
              <a:rPr lang="ru-RU" sz="2300" dirty="0" smtClean="0">
                <a:latin typeface="Cambria" panose="02040503050406030204" pitchFamily="18" charset="0"/>
                <a:ea typeface="Cambria" panose="02040503050406030204" pitchFamily="18" charset="0"/>
              </a:rPr>
              <a:t>границы </a:t>
            </a:r>
            <a:r>
              <a:rPr lang="ru-RU" sz="2300" b="1" dirty="0" smtClean="0">
                <a:latin typeface="Cambria" panose="02040503050406030204" pitchFamily="18" charset="0"/>
                <a:ea typeface="Cambria" panose="02040503050406030204" pitchFamily="18" charset="0"/>
              </a:rPr>
              <a:t>(п.7 ст.2 №102-ФЗ).</a:t>
            </a:r>
          </a:p>
          <a:p>
            <a:pPr marL="0" indent="0" algn="just">
              <a:buNone/>
            </a:pPr>
            <a:r>
              <a:rPr lang="ru-RU" sz="2300" dirty="0" smtClean="0">
                <a:latin typeface="Cambria" panose="02040503050406030204" pitchFamily="18" charset="0"/>
                <a:ea typeface="Cambria" panose="02040503050406030204" pitchFamily="18" charset="0"/>
              </a:rPr>
              <a:t>Для обеспечения единства измерений необходима тождественность единиц, в которых проградуированы все существующие средства измерений (СИ) одной и той величины. Это достигается путем точного воспроизведения и хранения в специализированных учреждениях установленных единиц ФВ и передачи их размеров применяемых средствам измерения.</a:t>
            </a:r>
            <a:endParaRPr lang="ru-RU"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66710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209492"/>
            <a:ext cx="10515600" cy="45719"/>
          </a:xfrm>
        </p:spPr>
        <p:txBody>
          <a:bodyPr>
            <a:normAutofit fontScale="90000"/>
          </a:bodyPr>
          <a:lstStyle/>
          <a:p>
            <a:endParaRPr lang="ru-RU" dirty="0"/>
          </a:p>
        </p:txBody>
      </p:sp>
      <p:sp>
        <p:nvSpPr>
          <p:cNvPr id="3" name="Объект 2"/>
          <p:cNvSpPr>
            <a:spLocks noGrp="1"/>
          </p:cNvSpPr>
          <p:nvPr>
            <p:ph idx="1"/>
          </p:nvPr>
        </p:nvSpPr>
        <p:spPr>
          <a:xfrm>
            <a:off x="532263" y="232011"/>
            <a:ext cx="11200262" cy="6414450"/>
          </a:xfrm>
        </p:spPr>
        <p:txBody>
          <a:bodyPr>
            <a:noAutofit/>
          </a:bodyPr>
          <a:lstStyle/>
          <a:p>
            <a:pPr marL="0" marR="190500" indent="0" algn="just">
              <a:lnSpc>
                <a:spcPct val="100000"/>
              </a:lnSpc>
              <a:spcAft>
                <a:spcPts val="800"/>
              </a:spcAft>
              <a:buNone/>
            </a:pPr>
            <a:r>
              <a:rPr lang="ru-RU" sz="2000" dirty="0" smtClean="0">
                <a:effectLst/>
                <a:latin typeface="Cambria" panose="02040503050406030204" pitchFamily="18" charset="0"/>
                <a:ea typeface="Cambria" panose="02040503050406030204" pitchFamily="18" charset="0"/>
                <a:cs typeface="Times New Roman" panose="02020603050405020304" pitchFamily="18" charset="0"/>
              </a:rPr>
              <a:t>В зависимости от степени приближения к объективности различают </a:t>
            </a:r>
            <a:r>
              <a:rPr lang="ru-RU" sz="2000" b="1" i="1" dirty="0" smtClean="0">
                <a:effectLst/>
                <a:latin typeface="Cambria" panose="02040503050406030204" pitchFamily="18" charset="0"/>
                <a:ea typeface="Cambria" panose="02040503050406030204" pitchFamily="18" charset="0"/>
                <a:cs typeface="Times New Roman" panose="02020603050405020304" pitchFamily="18" charset="0"/>
              </a:rPr>
              <a:t>истинное, действительное и измеренное значения физической величины</a:t>
            </a:r>
            <a:r>
              <a:rPr lang="ru-RU" sz="2000" dirty="0" smtClean="0">
                <a:effectLst/>
                <a:latin typeface="Cambria" panose="02040503050406030204" pitchFamily="18" charset="0"/>
                <a:ea typeface="Cambria" panose="02040503050406030204" pitchFamily="18" charset="0"/>
                <a:cs typeface="Times New Roman" panose="02020603050405020304" pitchFamily="18" charset="0"/>
              </a:rPr>
              <a:t>.</a:t>
            </a:r>
          </a:p>
          <a:p>
            <a:pPr marL="0" marR="190500" indent="0" algn="just">
              <a:lnSpc>
                <a:spcPct val="100000"/>
              </a:lnSpc>
              <a:spcAft>
                <a:spcPts val="800"/>
              </a:spcAft>
              <a:buNone/>
            </a:pPr>
            <a:r>
              <a:rPr lang="ru-RU" sz="2000" b="1" dirty="0" smtClean="0">
                <a:solidFill>
                  <a:srgbClr val="0070C0"/>
                </a:solidFill>
                <a:effectLst/>
                <a:latin typeface="Cambria" panose="02040503050406030204" pitchFamily="18" charset="0"/>
                <a:ea typeface="Cambria" panose="02040503050406030204" pitchFamily="18" charset="0"/>
                <a:cs typeface="Times New Roman" panose="02020603050405020304" pitchFamily="18" charset="0"/>
              </a:rPr>
              <a:t>Истинное значение физической величины </a:t>
            </a:r>
            <a:r>
              <a:rPr lang="ru-RU" sz="2000" b="1" dirty="0" smtClean="0">
                <a:solidFill>
                  <a:srgbClr val="424242"/>
                </a:solidFill>
                <a:effectLst/>
                <a:latin typeface="Cambria" panose="02040503050406030204" pitchFamily="18" charset="0"/>
                <a:ea typeface="Cambria" panose="02040503050406030204" pitchFamily="18" charset="0"/>
                <a:cs typeface="Times New Roman" panose="02020603050405020304" pitchFamily="18" charset="0"/>
              </a:rPr>
              <a:t>-</a:t>
            </a:r>
            <a:r>
              <a:rPr lang="ru-RU" sz="2000" dirty="0" smtClean="0">
                <a:solidFill>
                  <a:srgbClr val="424242"/>
                </a:solidFill>
                <a:effectLst/>
                <a:latin typeface="Cambria" panose="02040503050406030204" pitchFamily="18" charset="0"/>
                <a:ea typeface="Cambria" panose="02040503050406030204" pitchFamily="18" charset="0"/>
                <a:cs typeface="Times New Roman" panose="02020603050405020304" pitchFamily="18" charset="0"/>
              </a:rPr>
              <a:t> </a:t>
            </a:r>
            <a:r>
              <a:rPr lang="ru-RU" sz="2000" dirty="0" smtClean="0">
                <a:effectLst/>
                <a:latin typeface="Cambria" panose="02040503050406030204" pitchFamily="18" charset="0"/>
                <a:ea typeface="Cambria" panose="02040503050406030204" pitchFamily="18" charset="0"/>
                <a:cs typeface="Times New Roman" panose="02020603050405020304" pitchFamily="18" charset="0"/>
              </a:rPr>
              <a:t>это значение, идеально отражающее в качественном и количественном отношениях соответствующее свойство объекта. Из-за несовершенства средств и методов измерений истинные значения величин практически получить нельзя. Их можно представить только теоретически. А значения величины, полученные при измерении, лишь в большей или меньшей степени приближаются к истинному значению.</a:t>
            </a:r>
          </a:p>
          <a:p>
            <a:pPr marL="0" marR="190500" indent="0" algn="just">
              <a:lnSpc>
                <a:spcPct val="100000"/>
              </a:lnSpc>
              <a:spcAft>
                <a:spcPts val="800"/>
              </a:spcAft>
              <a:buNone/>
            </a:pPr>
            <a:r>
              <a:rPr lang="ru-RU" sz="2000" b="1" dirty="0" smtClean="0">
                <a:solidFill>
                  <a:srgbClr val="0070C0"/>
                </a:solidFill>
                <a:effectLst/>
                <a:latin typeface="Cambria" panose="02040503050406030204" pitchFamily="18" charset="0"/>
                <a:ea typeface="Cambria" panose="02040503050406030204" pitchFamily="18" charset="0"/>
                <a:cs typeface="Times New Roman" panose="02020603050405020304" pitchFamily="18" charset="0"/>
              </a:rPr>
              <a:t>Действительное значение физической величины</a:t>
            </a:r>
            <a:r>
              <a:rPr lang="ru-RU" sz="2000" b="1" dirty="0" smtClean="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 </a:t>
            </a:r>
            <a:r>
              <a:rPr lang="ru-RU" sz="2000" b="1" dirty="0" smtClean="0">
                <a:solidFill>
                  <a:srgbClr val="424242"/>
                </a:solidFill>
                <a:effectLst/>
                <a:latin typeface="Cambria" panose="02040503050406030204" pitchFamily="18" charset="0"/>
                <a:ea typeface="Cambria" panose="02040503050406030204" pitchFamily="18" charset="0"/>
                <a:cs typeface="Times New Roman" panose="02020603050405020304" pitchFamily="18" charset="0"/>
              </a:rPr>
              <a:t>-</a:t>
            </a:r>
            <a:r>
              <a:rPr lang="ru-RU" sz="2000" dirty="0" smtClean="0">
                <a:solidFill>
                  <a:srgbClr val="424242"/>
                </a:solidFill>
                <a:effectLst/>
                <a:latin typeface="Cambria" panose="02040503050406030204" pitchFamily="18" charset="0"/>
                <a:ea typeface="Cambria" panose="02040503050406030204" pitchFamily="18" charset="0"/>
                <a:cs typeface="Times New Roman" panose="02020603050405020304" pitchFamily="18" charset="0"/>
              </a:rPr>
              <a:t> </a:t>
            </a:r>
            <a:r>
              <a:rPr lang="ru-RU" sz="2000" dirty="0" smtClean="0">
                <a:effectLst/>
                <a:latin typeface="Cambria" panose="02040503050406030204" pitchFamily="18" charset="0"/>
                <a:ea typeface="Cambria" panose="02040503050406030204" pitchFamily="18" charset="0"/>
                <a:cs typeface="Times New Roman" panose="02020603050405020304" pitchFamily="18" charset="0"/>
              </a:rPr>
              <a:t>это значение величины, найденное экспериментальным путем и настолько приближающееся к истинному значению, что для данной цели может быть использовано вместо него.</a:t>
            </a:r>
          </a:p>
          <a:p>
            <a:pPr marL="0" marR="190500" indent="0" algn="just">
              <a:lnSpc>
                <a:spcPct val="100000"/>
              </a:lnSpc>
              <a:spcAft>
                <a:spcPts val="800"/>
              </a:spcAft>
              <a:buNone/>
            </a:pPr>
            <a:r>
              <a:rPr lang="ru-RU" sz="2000" b="1" dirty="0" smtClean="0">
                <a:solidFill>
                  <a:srgbClr val="0070C0"/>
                </a:solidFill>
                <a:effectLst/>
                <a:latin typeface="Cambria" panose="02040503050406030204" pitchFamily="18" charset="0"/>
                <a:ea typeface="Cambria" panose="02040503050406030204" pitchFamily="18" charset="0"/>
                <a:cs typeface="Times New Roman" panose="02020603050405020304" pitchFamily="18" charset="0"/>
              </a:rPr>
              <a:t>Измеренное значение физической величины </a:t>
            </a:r>
            <a:r>
              <a:rPr lang="ru-RU" sz="2000" b="1" dirty="0" smtClean="0">
                <a:solidFill>
                  <a:srgbClr val="424242"/>
                </a:solidFill>
                <a:effectLst/>
                <a:latin typeface="Cambria" panose="02040503050406030204" pitchFamily="18" charset="0"/>
                <a:ea typeface="Cambria" panose="02040503050406030204" pitchFamily="18" charset="0"/>
                <a:cs typeface="Times New Roman" panose="02020603050405020304" pitchFamily="18" charset="0"/>
              </a:rPr>
              <a:t>- </a:t>
            </a:r>
            <a:r>
              <a:rPr lang="ru-RU" sz="2000" dirty="0" smtClean="0">
                <a:effectLst/>
                <a:latin typeface="Cambria" panose="02040503050406030204" pitchFamily="18" charset="0"/>
                <a:ea typeface="Cambria" panose="02040503050406030204" pitchFamily="18" charset="0"/>
                <a:cs typeface="Times New Roman" panose="02020603050405020304" pitchFamily="18" charset="0"/>
              </a:rPr>
              <a:t>это значение, полученное при измерении с применением конкретных методов и средств измерений.</a:t>
            </a:r>
          </a:p>
          <a:p>
            <a:pPr marL="0" marR="190500" indent="0" algn="just">
              <a:lnSpc>
                <a:spcPct val="50000"/>
              </a:lnSpc>
              <a:spcAft>
                <a:spcPts val="800"/>
              </a:spcAft>
              <a:buNone/>
            </a:pPr>
            <a:r>
              <a:rPr lang="ru-RU" sz="2000" b="1" dirty="0" smtClean="0">
                <a:solidFill>
                  <a:srgbClr val="0070C0"/>
                </a:solidFill>
                <a:latin typeface="Cambria" panose="02040503050406030204" pitchFamily="18" charset="0"/>
                <a:ea typeface="Cambria" panose="02040503050406030204" pitchFamily="18" charset="0"/>
                <a:cs typeface="Times New Roman" panose="02020603050405020304" pitchFamily="18" charset="0"/>
              </a:rPr>
              <a:t>       Основные постулаты метрологии:</a:t>
            </a:r>
          </a:p>
          <a:p>
            <a:pPr marL="0" marR="190500" indent="0" algn="just">
              <a:lnSpc>
                <a:spcPct val="50000"/>
              </a:lnSpc>
              <a:spcAft>
                <a:spcPts val="800"/>
              </a:spcAft>
              <a:buNone/>
            </a:pPr>
            <a:r>
              <a:rPr lang="ru-RU" sz="2000" b="1" dirty="0" smtClean="0">
                <a:solidFill>
                  <a:srgbClr val="0070C0"/>
                </a:solidFill>
                <a:effectLst/>
                <a:latin typeface="Cambria" panose="02040503050406030204" pitchFamily="18" charset="0"/>
                <a:ea typeface="Cambria" panose="02040503050406030204" pitchFamily="18" charset="0"/>
                <a:cs typeface="Times New Roman" panose="02020603050405020304" pitchFamily="18" charset="0"/>
              </a:rPr>
              <a:t>1.</a:t>
            </a:r>
            <a:r>
              <a:rPr lang="ru-RU" sz="1800" b="1" dirty="0" smtClean="0">
                <a:solidFill>
                  <a:srgbClr val="0070C0"/>
                </a:solidFill>
                <a:effectLst/>
                <a:latin typeface="Cambria" panose="02040503050406030204" pitchFamily="18" charset="0"/>
                <a:ea typeface="Cambria" panose="02040503050406030204" pitchFamily="18" charset="0"/>
                <a:cs typeface="Times New Roman" panose="02020603050405020304" pitchFamily="18" charset="0"/>
              </a:rPr>
              <a:t> </a:t>
            </a:r>
            <a:r>
              <a:rPr lang="ru-RU" sz="1800" dirty="0" smtClean="0">
                <a:effectLst/>
                <a:latin typeface="Cambria" panose="02040503050406030204" pitchFamily="18" charset="0"/>
                <a:ea typeface="Cambria" panose="02040503050406030204" pitchFamily="18" charset="0"/>
                <a:cs typeface="Times New Roman" panose="02020603050405020304" pitchFamily="18" charset="0"/>
              </a:rPr>
              <a:t>Истинное значение определяемой величины существует и оно постоянно.</a:t>
            </a:r>
          </a:p>
          <a:p>
            <a:pPr marL="0" marR="190500" indent="0" algn="just">
              <a:lnSpc>
                <a:spcPct val="100000"/>
              </a:lnSpc>
              <a:spcAft>
                <a:spcPts val="800"/>
              </a:spcAft>
              <a:buNone/>
            </a:pPr>
            <a:r>
              <a:rPr lang="ru-RU" sz="2000" b="1" dirty="0" smtClean="0">
                <a:solidFill>
                  <a:srgbClr val="0070C0"/>
                </a:solidFill>
                <a:latin typeface="Cambria" panose="02040503050406030204" pitchFamily="18" charset="0"/>
                <a:ea typeface="Cambria" panose="02040503050406030204" pitchFamily="18" charset="0"/>
                <a:cs typeface="Times New Roman" panose="02020603050405020304" pitchFamily="18" charset="0"/>
              </a:rPr>
              <a:t>2.</a:t>
            </a:r>
            <a:r>
              <a:rPr lang="ru-RU" sz="1800" dirty="0" smtClean="0">
                <a:latin typeface="Cambria" panose="02040503050406030204" pitchFamily="18" charset="0"/>
                <a:ea typeface="Cambria" panose="02040503050406030204" pitchFamily="18" charset="0"/>
                <a:cs typeface="Times New Roman" panose="02020603050405020304" pitchFamily="18" charset="0"/>
              </a:rPr>
              <a:t> Истинное значение измеряемой величины  отыскать невозможно. Следовательно, результат измерения математически связан  с измеряемой величиной вероятностной зависимостью.</a:t>
            </a:r>
            <a:endParaRPr lang="ru-RU" sz="1800" dirty="0" smtClean="0">
              <a:effectLst/>
              <a:latin typeface="Cambria" panose="02040503050406030204" pitchFamily="18" charset="0"/>
              <a:ea typeface="Cambria" panose="02040503050406030204" pitchFamily="18" charset="0"/>
              <a:cs typeface="Times New Roman" panose="02020603050405020304" pitchFamily="18" charset="0"/>
            </a:endParaRPr>
          </a:p>
          <a:p>
            <a:pPr marL="457200" marR="190500" indent="-457200" algn="just">
              <a:lnSpc>
                <a:spcPct val="100000"/>
              </a:lnSpc>
              <a:spcAft>
                <a:spcPts val="800"/>
              </a:spcAft>
              <a:buAutoNum type="arabicPeriod"/>
            </a:pPr>
            <a:endParaRPr lang="ru-RU" sz="2100" dirty="0" smtClean="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724496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250434"/>
            <a:ext cx="10515600" cy="45719"/>
          </a:xfrm>
        </p:spPr>
        <p:txBody>
          <a:bodyPr>
            <a:normAutofit fontScale="90000"/>
          </a:bodyPr>
          <a:lstStyle/>
          <a:p>
            <a:endParaRPr lang="ru-RU" dirty="0"/>
          </a:p>
        </p:txBody>
      </p:sp>
      <p:sp>
        <p:nvSpPr>
          <p:cNvPr id="3" name="Объект 2"/>
          <p:cNvSpPr>
            <a:spLocks noGrp="1"/>
          </p:cNvSpPr>
          <p:nvPr>
            <p:ph idx="1"/>
          </p:nvPr>
        </p:nvSpPr>
        <p:spPr>
          <a:xfrm>
            <a:off x="409433" y="191070"/>
            <a:ext cx="11423176" cy="6237026"/>
          </a:xfrm>
        </p:spPr>
        <p:txBody>
          <a:bodyPr>
            <a:normAutofit fontScale="55000" lnSpcReduction="20000"/>
          </a:bodyPr>
          <a:lstStyle/>
          <a:p>
            <a:pPr marL="0" indent="0">
              <a:lnSpc>
                <a:spcPct val="100000"/>
              </a:lnSpc>
              <a:buNone/>
            </a:pPr>
            <a:r>
              <a:rPr lang="ru-RU" sz="11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 </a:t>
            </a:r>
            <a:r>
              <a:rPr lang="ru-RU" sz="1100" b="1" dirty="0" smtClean="0">
                <a:solidFill>
                  <a:srgbClr val="0070C0"/>
                </a:solidFill>
                <a:latin typeface="Cambria" panose="02040503050406030204" pitchFamily="18" charset="0"/>
                <a:ea typeface="Cambria" panose="02040503050406030204" pitchFamily="18" charset="0"/>
                <a:cs typeface="Times New Roman" panose="02020603050405020304" pitchFamily="18" charset="0"/>
              </a:rPr>
              <a:t>          </a:t>
            </a:r>
            <a:r>
              <a:rPr lang="ru-RU" sz="4700" b="1" dirty="0" smtClean="0">
                <a:solidFill>
                  <a:srgbClr val="0070C0"/>
                </a:solidFill>
                <a:latin typeface="Cambria" panose="02040503050406030204" pitchFamily="18" charset="0"/>
                <a:ea typeface="Cambria" panose="02040503050406030204" pitchFamily="18" charset="0"/>
                <a:cs typeface="Times New Roman" panose="02020603050405020304" pitchFamily="18" charset="0"/>
              </a:rPr>
              <a:t>2.3  ФИЗИЧЕСКИЕ ЕДИНИЦЫ, ИХ ВОСПРОИЗВЕДЕНИЕ И ХРАНЕНИЕ.</a:t>
            </a:r>
          </a:p>
          <a:p>
            <a:pPr marL="0" marR="190500" indent="0" algn="just">
              <a:lnSpc>
                <a:spcPct val="120000"/>
              </a:lnSpc>
              <a:spcAft>
                <a:spcPts val="800"/>
              </a:spcAft>
              <a:buNone/>
            </a:pPr>
            <a:r>
              <a:rPr lang="ru-RU" sz="3600" dirty="0">
                <a:latin typeface="Cambria" panose="02040503050406030204" pitchFamily="18" charset="0"/>
                <a:ea typeface="Cambria" panose="02040503050406030204" pitchFamily="18" charset="0"/>
                <a:cs typeface="Times New Roman" panose="02020603050405020304" pitchFamily="18" charset="0"/>
              </a:rPr>
              <a:t>Физическая величина, которой по определению присвоено числовое значение, равное единице, называется </a:t>
            </a:r>
            <a:r>
              <a:rPr lang="ru-RU" sz="3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единицей физической величины</a:t>
            </a:r>
            <a:r>
              <a:rPr lang="ru-RU" sz="36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a:t>
            </a:r>
            <a:endParaRPr lang="ru-RU" sz="3600" dirty="0">
              <a:solidFill>
                <a:srgbClr val="C00000"/>
              </a:solidFill>
              <a:latin typeface="Cambria" panose="02040503050406030204" pitchFamily="18" charset="0"/>
              <a:ea typeface="Cambria" panose="02040503050406030204" pitchFamily="18" charset="0"/>
              <a:cs typeface="Times New Roman" panose="02020603050405020304" pitchFamily="18" charset="0"/>
            </a:endParaRPr>
          </a:p>
          <a:p>
            <a:pPr marL="0" marR="190500" indent="0" algn="just">
              <a:lnSpc>
                <a:spcPct val="120000"/>
              </a:lnSpc>
              <a:spcAft>
                <a:spcPts val="800"/>
              </a:spcAft>
              <a:buNone/>
            </a:pPr>
            <a:r>
              <a:rPr lang="ru-RU" sz="3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Размер единицы физической величины </a:t>
            </a:r>
            <a:r>
              <a:rPr lang="ru-RU" sz="3600" b="1" dirty="0">
                <a:solidFill>
                  <a:srgbClr val="424242"/>
                </a:solidFill>
                <a:latin typeface="Cambria" panose="02040503050406030204" pitchFamily="18" charset="0"/>
                <a:ea typeface="Cambria" panose="02040503050406030204" pitchFamily="18" charset="0"/>
                <a:cs typeface="Times New Roman" panose="02020603050405020304" pitchFamily="18" charset="0"/>
              </a:rPr>
              <a:t>– </a:t>
            </a:r>
            <a:r>
              <a:rPr lang="ru-RU" sz="3600" dirty="0">
                <a:latin typeface="Cambria" panose="02040503050406030204" pitchFamily="18" charset="0"/>
                <a:ea typeface="Cambria" panose="02040503050406030204" pitchFamily="18" charset="0"/>
                <a:cs typeface="Times New Roman" panose="02020603050405020304" pitchFamily="18" charset="0"/>
              </a:rPr>
              <a:t>количественная определенность единицы физической величины, воспроизводимой или хранимой средством измерений.</a:t>
            </a:r>
          </a:p>
          <a:p>
            <a:pPr marL="0" marR="190500" indent="0" algn="just">
              <a:lnSpc>
                <a:spcPct val="120000"/>
              </a:lnSpc>
              <a:spcAft>
                <a:spcPts val="800"/>
              </a:spcAft>
              <a:buNone/>
            </a:pPr>
            <a:r>
              <a:rPr lang="ru-RU" sz="3200" dirty="0">
                <a:latin typeface="Cambria" panose="02040503050406030204" pitchFamily="18" charset="0"/>
                <a:ea typeface="Cambria" panose="02040503050406030204" pitchFamily="18" charset="0"/>
                <a:cs typeface="Times New Roman" panose="02020603050405020304" pitchFamily="18" charset="0"/>
              </a:rPr>
              <a:t>Многие единицы физических величин воспроизводятся мерами, применяемыми для измерений (например, метр, килограмм). На ранних стадиях развития материальной культуры (в рабовладельческих и феодальных обществах) существовали единицы для небольшого круга физических величин - длины, массы, времени, площади, объёма. Единицы физических величин выбирались вне связи друг с другом, и притом различные в разных странах и географических районах. Так возникло большое количество часто одинаковых по названию, но различных по размеру единиц - локтей, футов, фунтов.</a:t>
            </a:r>
          </a:p>
          <a:p>
            <a:pPr marL="0" marR="190500" indent="0" algn="just">
              <a:lnSpc>
                <a:spcPct val="120000"/>
              </a:lnSpc>
              <a:spcAft>
                <a:spcPts val="800"/>
              </a:spcAft>
              <a:buNone/>
            </a:pPr>
            <a:r>
              <a:rPr lang="ru-RU" sz="3200" dirty="0">
                <a:latin typeface="Cambria" panose="02040503050406030204" pitchFamily="18" charset="0"/>
                <a:ea typeface="Cambria" panose="02040503050406030204" pitchFamily="18" charset="0"/>
                <a:cs typeface="Times New Roman" panose="02020603050405020304" pitchFamily="18" charset="0"/>
              </a:rPr>
              <a:t>По мере расширения торговых связей между народами и развития науки и техники количество единиц физических величин увеличивалось и всё более ощущалась потребность в унификации единиц и в создании систем единиц. О единицах физических величин и их системах стали заключать специальные международные соглашения. В 18 в. во Франции была предложена метрическая система мер, получившая в дальнейшем международное признание. На её основе был построен целый ряд метрических систем единиц. В настоящее время происходит дальнейшее упорядочение единиц физических величин на базе Международной системы единиц (</a:t>
            </a:r>
            <a:r>
              <a:rPr lang="ru-RU" sz="3200" dirty="0" smtClean="0">
                <a:latin typeface="Cambria" panose="02040503050406030204" pitchFamily="18" charset="0"/>
                <a:ea typeface="Cambria" panose="02040503050406030204" pitchFamily="18" charset="0"/>
                <a:cs typeface="Times New Roman" panose="02020603050405020304" pitchFamily="18" charset="0"/>
              </a:rPr>
              <a:t>СИ).</a:t>
            </a:r>
            <a:endParaRPr lang="ru-RU" sz="3200" dirty="0"/>
          </a:p>
        </p:txBody>
      </p:sp>
    </p:spTree>
    <p:extLst>
      <p:ext uri="{BB962C8B-B14F-4D97-AF65-F5344CB8AC3E}">
        <p14:creationId xmlns:p14="http://schemas.microsoft.com/office/powerpoint/2010/main" val="484680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838200" y="-191069"/>
            <a:ext cx="10515600" cy="54592"/>
          </a:xfrm>
        </p:spPr>
        <p:txBody>
          <a:bodyPr>
            <a:normAutofit fontScale="90000"/>
          </a:bodyPr>
          <a:lstStyle/>
          <a:p>
            <a:endParaRPr lang="ru-RU" dirty="0"/>
          </a:p>
        </p:txBody>
      </p:sp>
      <p:sp>
        <p:nvSpPr>
          <p:cNvPr id="3" name="Объект 2"/>
          <p:cNvSpPr>
            <a:spLocks noGrp="1"/>
          </p:cNvSpPr>
          <p:nvPr>
            <p:ph idx="1"/>
          </p:nvPr>
        </p:nvSpPr>
        <p:spPr>
          <a:xfrm>
            <a:off x="385549" y="300250"/>
            <a:ext cx="11406117" cy="6264322"/>
          </a:xfrm>
        </p:spPr>
        <p:txBody>
          <a:bodyPr>
            <a:normAutofit fontScale="92500"/>
          </a:bodyPr>
          <a:lstStyle/>
          <a:p>
            <a:pPr marL="0" marR="190500" indent="0" algn="just">
              <a:lnSpc>
                <a:spcPct val="120000"/>
              </a:lnSpc>
              <a:spcAft>
                <a:spcPts val="800"/>
              </a:spcAft>
              <a:buNone/>
            </a:pPr>
            <a:r>
              <a:rPr lang="ru-RU" sz="2000" dirty="0" smtClean="0">
                <a:latin typeface="Cambria" panose="02040503050406030204" pitchFamily="18" charset="0"/>
                <a:ea typeface="Cambria" panose="02040503050406030204" pitchFamily="18" charset="0"/>
              </a:rPr>
              <a:t>Различают воспроизведение основной и производной единиц.</a:t>
            </a:r>
          </a:p>
          <a:p>
            <a:pPr marL="0" marR="190500" indent="0" algn="just">
              <a:lnSpc>
                <a:spcPct val="120000"/>
              </a:lnSpc>
              <a:spcAft>
                <a:spcPts val="800"/>
              </a:spcAft>
              <a:buNone/>
            </a:pPr>
            <a:r>
              <a:rPr lang="ru-RU" sz="2000" b="1" dirty="0" smtClean="0">
                <a:solidFill>
                  <a:srgbClr val="0070C0"/>
                </a:solidFill>
                <a:latin typeface="Cambria" panose="02040503050406030204" pitchFamily="18" charset="0"/>
                <a:ea typeface="Cambria" panose="02040503050406030204" pitchFamily="18" charset="0"/>
              </a:rPr>
              <a:t>Воспроизведение основной единицы </a:t>
            </a:r>
            <a:r>
              <a:rPr lang="ru-RU" sz="2000" dirty="0" smtClean="0">
                <a:latin typeface="Cambria" panose="02040503050406030204" pitchFamily="18" charset="0"/>
                <a:ea typeface="Cambria" panose="02040503050406030204" pitchFamily="18" charset="0"/>
              </a:rPr>
              <a:t>– это воспроизведение единицы путем создания фиксированной по размеру ФВ в соответствии с определением единицы. Они осуществляется с помощью государственных первичных эталонов.</a:t>
            </a:r>
          </a:p>
          <a:p>
            <a:pPr marL="0" marR="190500" indent="0" algn="just">
              <a:lnSpc>
                <a:spcPct val="120000"/>
              </a:lnSpc>
              <a:spcAft>
                <a:spcPts val="800"/>
              </a:spcAft>
              <a:buNone/>
            </a:pPr>
            <a:r>
              <a:rPr lang="ru-RU" sz="2000" b="1" dirty="0" smtClean="0">
                <a:solidFill>
                  <a:srgbClr val="0070C0"/>
                </a:solidFill>
                <a:latin typeface="Cambria" panose="02040503050406030204" pitchFamily="18" charset="0"/>
                <a:ea typeface="Cambria" panose="02040503050406030204" pitchFamily="18" charset="0"/>
              </a:rPr>
              <a:t>Воспроизведение производной единицы </a:t>
            </a:r>
            <a:r>
              <a:rPr lang="ru-RU" sz="2000" dirty="0" smtClean="0">
                <a:latin typeface="Cambria" panose="02040503050406030204" pitchFamily="18" charset="0"/>
                <a:ea typeface="Cambria" panose="02040503050406030204" pitchFamily="18" charset="0"/>
              </a:rPr>
              <a:t>– это определение значения ФВ в указанных единицах на основании косвенных измерений других величин, функционально связанных с измеряемой.</a:t>
            </a:r>
          </a:p>
          <a:p>
            <a:pPr marL="0" marR="190500" indent="0" algn="just">
              <a:lnSpc>
                <a:spcPct val="120000"/>
              </a:lnSpc>
              <a:spcAft>
                <a:spcPts val="800"/>
              </a:spcAft>
              <a:buNone/>
            </a:pPr>
            <a:r>
              <a:rPr lang="ru-RU" sz="2000" b="1" dirty="0" smtClean="0">
                <a:solidFill>
                  <a:srgbClr val="0070C0"/>
                </a:solidFill>
                <a:latin typeface="Cambria" panose="02040503050406030204" pitchFamily="18" charset="0"/>
                <a:ea typeface="Cambria" panose="02040503050406030204" pitchFamily="18" charset="0"/>
              </a:rPr>
              <a:t>Передача размера единицы </a:t>
            </a:r>
            <a:r>
              <a:rPr lang="ru-RU" sz="2000" dirty="0" smtClean="0">
                <a:latin typeface="Cambria" panose="02040503050406030204" pitchFamily="18" charset="0"/>
                <a:ea typeface="Cambria" panose="02040503050406030204" pitchFamily="18" charset="0"/>
              </a:rPr>
              <a:t>– это приведение размера единицы, хранимой поверяемым средствам измерения, к размеру единицы, воспроизводимой или хранимой эталоном</a:t>
            </a:r>
            <a:r>
              <a:rPr lang="ru-RU" sz="2000" dirty="0">
                <a:latin typeface="Cambria" panose="02040503050406030204" pitchFamily="18" charset="0"/>
                <a:ea typeface="Cambria" panose="02040503050406030204" pitchFamily="18" charset="0"/>
              </a:rPr>
              <a:t>,</a:t>
            </a:r>
            <a:r>
              <a:rPr lang="ru-RU" sz="2000" dirty="0" smtClean="0">
                <a:latin typeface="Cambria" panose="02040503050406030204" pitchFamily="18" charset="0"/>
                <a:ea typeface="Cambria" panose="02040503050406030204" pitchFamily="18" charset="0"/>
              </a:rPr>
              <a:t> осуществляемое при поверке или калибровке. Размер единицы передается </a:t>
            </a:r>
            <a:r>
              <a:rPr lang="en-US" sz="2000" dirty="0" smtClean="0">
                <a:latin typeface="Cambria" panose="02040503050406030204" pitchFamily="18" charset="0"/>
                <a:ea typeface="Cambria" panose="02040503050406030204" pitchFamily="18" charset="0"/>
              </a:rPr>
              <a:t>“</a:t>
            </a:r>
            <a:r>
              <a:rPr lang="ru-RU" sz="2000" dirty="0" smtClean="0">
                <a:latin typeface="Cambria" panose="02040503050406030204" pitchFamily="18" charset="0"/>
                <a:ea typeface="Cambria" panose="02040503050406030204" pitchFamily="18" charset="0"/>
              </a:rPr>
              <a:t>сверху вниз</a:t>
            </a:r>
            <a:r>
              <a:rPr lang="en-US" sz="2000" dirty="0" smtClean="0">
                <a:latin typeface="Cambria" panose="02040503050406030204" pitchFamily="18" charset="0"/>
                <a:ea typeface="Cambria" panose="02040503050406030204" pitchFamily="18" charset="0"/>
              </a:rPr>
              <a:t>”</a:t>
            </a:r>
            <a:r>
              <a:rPr lang="ru-RU" sz="2000" dirty="0" smtClean="0">
                <a:latin typeface="Cambria" panose="02040503050406030204" pitchFamily="18" charset="0"/>
                <a:ea typeface="Cambria" panose="02040503050406030204" pitchFamily="18" charset="0"/>
              </a:rPr>
              <a:t> – от более точных средств измерений к менее точным.</a:t>
            </a:r>
          </a:p>
          <a:p>
            <a:pPr marL="0" marR="190500" indent="0" algn="just">
              <a:lnSpc>
                <a:spcPct val="120000"/>
              </a:lnSpc>
              <a:spcAft>
                <a:spcPts val="800"/>
              </a:spcAft>
              <a:buNone/>
            </a:pPr>
            <a:r>
              <a:rPr lang="ru-RU" sz="2000" b="1" dirty="0" smtClean="0">
                <a:solidFill>
                  <a:srgbClr val="0070C0"/>
                </a:solidFill>
                <a:latin typeface="Cambria" panose="02040503050406030204" pitchFamily="18" charset="0"/>
                <a:ea typeface="Cambria" panose="02040503050406030204" pitchFamily="18" charset="0"/>
              </a:rPr>
              <a:t>Хранение единицы </a:t>
            </a:r>
            <a:r>
              <a:rPr lang="ru-RU" sz="2000" dirty="0" smtClean="0">
                <a:latin typeface="Cambria" panose="02040503050406030204" pitchFamily="18" charset="0"/>
                <a:ea typeface="Cambria" panose="02040503050406030204" pitchFamily="18" charset="0"/>
              </a:rPr>
              <a:t>– совокупность операций, обеспечивающая неизменность во времени размера единицы, присущего  данному средству измерений. </a:t>
            </a:r>
          </a:p>
          <a:p>
            <a:pPr marL="0" marR="190500" indent="0" algn="just">
              <a:lnSpc>
                <a:spcPct val="120000"/>
              </a:lnSpc>
              <a:spcAft>
                <a:spcPts val="800"/>
              </a:spcAft>
              <a:buNone/>
            </a:pPr>
            <a:r>
              <a:rPr lang="ru-RU" sz="2000" dirty="0" smtClean="0">
                <a:latin typeface="Cambria" panose="02040503050406030204" pitchFamily="18" charset="0"/>
                <a:ea typeface="Cambria" panose="02040503050406030204" pitchFamily="18" charset="0"/>
              </a:rPr>
              <a:t>Хранение эталона единиц  ФВ предполагает проведение взаимосвязанных операций позволяющих поддерживать метрологические характеристики эталона в установленных пределах. </a:t>
            </a:r>
            <a:endParaRPr lang="ru-RU"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126894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Дерево">
  <a:themeElements>
    <a:clrScheme name="Дерев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Дерево">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Дерево">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1041</TotalTime>
  <Words>1396</Words>
  <Application>Microsoft Office PowerPoint</Application>
  <PresentationFormat>Широкоэкранный</PresentationFormat>
  <Paragraphs>150</Paragraphs>
  <Slides>22</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22</vt:i4>
      </vt:variant>
    </vt:vector>
  </HeadingPairs>
  <TitlesOfParts>
    <vt:vector size="32" baseType="lpstr">
      <vt:lpstr>Arial</vt:lpstr>
      <vt:lpstr>Calibri</vt:lpstr>
      <vt:lpstr>Calibri Light</vt:lpstr>
      <vt:lpstr>Cambria</vt:lpstr>
      <vt:lpstr>Rockwell</vt:lpstr>
      <vt:lpstr>Rockwell Condensed</vt:lpstr>
      <vt:lpstr>Times New Roman</vt:lpstr>
      <vt:lpstr>Wingdings</vt:lpstr>
      <vt:lpstr>Тема Office</vt:lpstr>
      <vt:lpstr>Дерево</vt:lpstr>
      <vt:lpstr> Раздел 1. МЕТРОЛОГИЯ. Глава 2.    Системы  физических                    величин. Глава 3.    МЕТОДЫ  и  виды                       ИЗМЕРЕНЙ. </vt:lpstr>
      <vt:lpstr>Презентация PowerPoint</vt:lpstr>
      <vt:lpst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Раздел 1. МЕТРОЛОГИЯ. Глава 2. Системы физических величин.</dc:title>
  <dc:creator>master</dc:creator>
  <cp:lastModifiedBy>master</cp:lastModifiedBy>
  <cp:revision>66</cp:revision>
  <dcterms:created xsi:type="dcterms:W3CDTF">2021-02-09T16:42:34Z</dcterms:created>
  <dcterms:modified xsi:type="dcterms:W3CDTF">2021-02-17T18:07:22Z</dcterms:modified>
</cp:coreProperties>
</file>