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2" r:id="rId3"/>
    <p:sldId id="257" r:id="rId4"/>
    <p:sldId id="263" r:id="rId5"/>
    <p:sldId id="258" r:id="rId6"/>
    <p:sldId id="264" r:id="rId7"/>
    <p:sldId id="265" r:id="rId8"/>
    <p:sldId id="259" r:id="rId9"/>
    <p:sldId id="266" r:id="rId10"/>
    <p:sldId id="260" r:id="rId11"/>
    <p:sldId id="267" r:id="rId12"/>
    <p:sldId id="268" r:id="rId13"/>
    <p:sldId id="270" r:id="rId14"/>
    <p:sldId id="271" r:id="rId15"/>
    <p:sldId id="272" r:id="rId16"/>
    <p:sldId id="273"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339933"/>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6" autoAdjust="0"/>
    <p:restoredTop sz="94660"/>
  </p:normalViewPr>
  <p:slideViewPr>
    <p:cSldViewPr snapToGrid="0">
      <p:cViewPr varScale="1">
        <p:scale>
          <a:sx n="81" d="100"/>
          <a:sy n="81" d="100"/>
        </p:scale>
        <p:origin x="54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0C08E2B-4683-49BC-9DD0-B7ED6407E1E9}" type="datetimeFigureOut">
              <a:rPr lang="ru-RU" smtClean="0"/>
              <a:pPr/>
              <a:t>07.04.2021</a:t>
            </a:fld>
            <a:endParaRPr lang="ru-RU"/>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AC5DDE1-37BC-4BA1-9880-9DA4170E23DF}" type="slidenum">
              <a:rPr lang="ru-RU" smtClean="0"/>
              <a:pPr/>
              <a:t>‹#›</a:t>
            </a:fld>
            <a:endParaRPr lang="ru-RU"/>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444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5" name="Footer Placeholder 4"/>
          <p:cNvSpPr>
            <a:spLocks noGrp="1"/>
          </p:cNvSpPr>
          <p:nvPr>
            <p:ph type="ftr" sz="quarter" idx="11"/>
          </p:nvPr>
        </p:nvSpPr>
        <p:spPr/>
        <p:txBody>
          <a:bodyPr/>
          <a:lstStyle/>
          <a:p>
            <a:endParaRPr lang="ru-RU">
              <a:solidFill>
                <a:srgbClr val="94B6D2"/>
              </a:solidFill>
            </a:endParaRPr>
          </a:p>
        </p:txBody>
      </p:sp>
      <p:sp>
        <p:nvSpPr>
          <p:cNvPr id="6" name="Slide Number Placeholder 5"/>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213286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5" name="Footer Placeholder 4"/>
          <p:cNvSpPr>
            <a:spLocks noGrp="1"/>
          </p:cNvSpPr>
          <p:nvPr>
            <p:ph type="ftr" sz="quarter" idx="11"/>
          </p:nvPr>
        </p:nvSpPr>
        <p:spPr/>
        <p:txBody>
          <a:bodyPr/>
          <a:lstStyle/>
          <a:p>
            <a:endParaRPr lang="ru-RU">
              <a:solidFill>
                <a:srgbClr val="94B6D2"/>
              </a:solidFill>
            </a:endParaRPr>
          </a:p>
        </p:txBody>
      </p:sp>
      <p:sp>
        <p:nvSpPr>
          <p:cNvPr id="6" name="Slide Number Placeholder 5"/>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3817532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0C08E2B-4683-49BC-9DD0-B7ED6407E1E9}" type="datetimeFigureOut">
              <a:rPr lang="ru-RU" smtClean="0"/>
              <a:pPr/>
              <a:t>07.04.2021</a:t>
            </a:fld>
            <a:endParaRPr lang="ru-RU"/>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AC5DDE1-37BC-4BA1-9880-9DA4170E23DF}" type="slidenum">
              <a:rPr lang="ru-RU" smtClean="0"/>
              <a:pPr/>
              <a:t>‹#›</a:t>
            </a:fld>
            <a:endParaRPr lang="ru-RU"/>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492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5" name="Footer Placeholder 4"/>
          <p:cNvSpPr>
            <a:spLocks noGrp="1"/>
          </p:cNvSpPr>
          <p:nvPr>
            <p:ph type="ftr" sz="quarter" idx="11"/>
          </p:nvPr>
        </p:nvSpPr>
        <p:spPr/>
        <p:txBody>
          <a:bodyPr/>
          <a:lstStyle/>
          <a:p>
            <a:endParaRPr lang="ru-RU">
              <a:solidFill>
                <a:srgbClr val="94B6D2"/>
              </a:solidFill>
            </a:endParaRPr>
          </a:p>
        </p:txBody>
      </p:sp>
      <p:sp>
        <p:nvSpPr>
          <p:cNvPr id="6" name="Slide Number Placeholder 5"/>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3174018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5" name="Footer Placeholder 4"/>
          <p:cNvSpPr>
            <a:spLocks noGrp="1"/>
          </p:cNvSpPr>
          <p:nvPr>
            <p:ph type="ftr" sz="quarter" idx="11"/>
          </p:nvPr>
        </p:nvSpPr>
        <p:spPr/>
        <p:txBody>
          <a:bodyPr/>
          <a:lstStyle/>
          <a:p>
            <a:endParaRPr lang="ru-RU">
              <a:solidFill>
                <a:srgbClr val="94B6D2"/>
              </a:solidFill>
            </a:endParaRPr>
          </a:p>
        </p:txBody>
      </p:sp>
      <p:sp>
        <p:nvSpPr>
          <p:cNvPr id="6" name="Slide Number Placeholder 5"/>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4490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6" name="Footer Placeholder 5"/>
          <p:cNvSpPr>
            <a:spLocks noGrp="1"/>
          </p:cNvSpPr>
          <p:nvPr>
            <p:ph type="ftr" sz="quarter" idx="11"/>
          </p:nvPr>
        </p:nvSpPr>
        <p:spPr/>
        <p:txBody>
          <a:bodyPr/>
          <a:lstStyle/>
          <a:p>
            <a:endParaRPr lang="ru-RU">
              <a:solidFill>
                <a:srgbClr val="94B6D2"/>
              </a:solidFill>
            </a:endParaRPr>
          </a:p>
        </p:txBody>
      </p:sp>
      <p:sp>
        <p:nvSpPr>
          <p:cNvPr id="7" name="Slide Number Placeholder 6"/>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3559758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8" name="Footer Placeholder 7"/>
          <p:cNvSpPr>
            <a:spLocks noGrp="1"/>
          </p:cNvSpPr>
          <p:nvPr>
            <p:ph type="ftr" sz="quarter" idx="11"/>
          </p:nvPr>
        </p:nvSpPr>
        <p:spPr/>
        <p:txBody>
          <a:bodyPr/>
          <a:lstStyle/>
          <a:p>
            <a:endParaRPr lang="ru-RU">
              <a:solidFill>
                <a:srgbClr val="94B6D2"/>
              </a:solidFill>
            </a:endParaRPr>
          </a:p>
        </p:txBody>
      </p:sp>
      <p:sp>
        <p:nvSpPr>
          <p:cNvPr id="9" name="Slide Number Placeholder 8"/>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2502187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4" name="Footer Placeholder 3"/>
          <p:cNvSpPr>
            <a:spLocks noGrp="1"/>
          </p:cNvSpPr>
          <p:nvPr>
            <p:ph type="ftr" sz="quarter" idx="11"/>
          </p:nvPr>
        </p:nvSpPr>
        <p:spPr/>
        <p:txBody>
          <a:bodyPr/>
          <a:lstStyle/>
          <a:p>
            <a:endParaRPr lang="ru-RU">
              <a:solidFill>
                <a:srgbClr val="94B6D2"/>
              </a:solidFill>
            </a:endParaRPr>
          </a:p>
        </p:txBody>
      </p:sp>
      <p:sp>
        <p:nvSpPr>
          <p:cNvPr id="5" name="Slide Number Placeholder 4"/>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2011852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3" name="Footer Placeholder 2"/>
          <p:cNvSpPr>
            <a:spLocks noGrp="1"/>
          </p:cNvSpPr>
          <p:nvPr>
            <p:ph type="ftr" sz="quarter" idx="11"/>
          </p:nvPr>
        </p:nvSpPr>
        <p:spPr/>
        <p:txBody>
          <a:bodyPr/>
          <a:lstStyle/>
          <a:p>
            <a:endParaRPr lang="ru-RU">
              <a:solidFill>
                <a:srgbClr val="94B6D2"/>
              </a:solidFill>
            </a:endParaRPr>
          </a:p>
        </p:txBody>
      </p:sp>
      <p:sp>
        <p:nvSpPr>
          <p:cNvPr id="4" name="Slide Number Placeholder 3"/>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1231769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6" name="Footer Placeholder 5"/>
          <p:cNvSpPr>
            <a:spLocks noGrp="1"/>
          </p:cNvSpPr>
          <p:nvPr>
            <p:ph type="ftr" sz="quarter" idx="11"/>
          </p:nvPr>
        </p:nvSpPr>
        <p:spPr/>
        <p:txBody>
          <a:bodyPr/>
          <a:lstStyle/>
          <a:p>
            <a:endParaRPr lang="ru-RU">
              <a:solidFill>
                <a:srgbClr val="94B6D2"/>
              </a:solidFill>
            </a:endParaRPr>
          </a:p>
        </p:txBody>
      </p:sp>
      <p:sp>
        <p:nvSpPr>
          <p:cNvPr id="7" name="Slide Number Placeholder 6"/>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1450774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5" name="Footer Placeholder 4"/>
          <p:cNvSpPr>
            <a:spLocks noGrp="1"/>
          </p:cNvSpPr>
          <p:nvPr>
            <p:ph type="ftr" sz="quarter" idx="11"/>
          </p:nvPr>
        </p:nvSpPr>
        <p:spPr/>
        <p:txBody>
          <a:bodyPr/>
          <a:lstStyle/>
          <a:p>
            <a:endParaRPr lang="ru-RU">
              <a:solidFill>
                <a:srgbClr val="94B6D2"/>
              </a:solidFill>
            </a:endParaRPr>
          </a:p>
        </p:txBody>
      </p:sp>
      <p:sp>
        <p:nvSpPr>
          <p:cNvPr id="6" name="Slide Number Placeholder 5"/>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39190230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6" name="Footer Placeholder 5"/>
          <p:cNvSpPr>
            <a:spLocks noGrp="1"/>
          </p:cNvSpPr>
          <p:nvPr>
            <p:ph type="ftr" sz="quarter" idx="11"/>
          </p:nvPr>
        </p:nvSpPr>
        <p:spPr/>
        <p:txBody>
          <a:bodyPr/>
          <a:lstStyle/>
          <a:p>
            <a:endParaRPr lang="ru-RU">
              <a:solidFill>
                <a:srgbClr val="94B6D2"/>
              </a:solidFill>
            </a:endParaRPr>
          </a:p>
        </p:txBody>
      </p:sp>
      <p:sp>
        <p:nvSpPr>
          <p:cNvPr id="7" name="Slide Number Placeholder 6"/>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3143011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5" name="Footer Placeholder 4"/>
          <p:cNvSpPr>
            <a:spLocks noGrp="1"/>
          </p:cNvSpPr>
          <p:nvPr>
            <p:ph type="ftr" sz="quarter" idx="11"/>
          </p:nvPr>
        </p:nvSpPr>
        <p:spPr/>
        <p:txBody>
          <a:bodyPr/>
          <a:lstStyle/>
          <a:p>
            <a:endParaRPr lang="ru-RU">
              <a:solidFill>
                <a:srgbClr val="94B6D2"/>
              </a:solidFill>
            </a:endParaRPr>
          </a:p>
        </p:txBody>
      </p:sp>
      <p:sp>
        <p:nvSpPr>
          <p:cNvPr id="6" name="Slide Number Placeholder 5"/>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269075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5" name="Footer Placeholder 4"/>
          <p:cNvSpPr>
            <a:spLocks noGrp="1"/>
          </p:cNvSpPr>
          <p:nvPr>
            <p:ph type="ftr" sz="quarter" idx="11"/>
          </p:nvPr>
        </p:nvSpPr>
        <p:spPr/>
        <p:txBody>
          <a:bodyPr/>
          <a:lstStyle/>
          <a:p>
            <a:endParaRPr lang="ru-RU">
              <a:solidFill>
                <a:srgbClr val="94B6D2"/>
              </a:solidFill>
            </a:endParaRPr>
          </a:p>
        </p:txBody>
      </p:sp>
      <p:sp>
        <p:nvSpPr>
          <p:cNvPr id="6" name="Slide Number Placeholder 5"/>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32083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5" name="Footer Placeholder 4"/>
          <p:cNvSpPr>
            <a:spLocks noGrp="1"/>
          </p:cNvSpPr>
          <p:nvPr>
            <p:ph type="ftr" sz="quarter" idx="11"/>
          </p:nvPr>
        </p:nvSpPr>
        <p:spPr/>
        <p:txBody>
          <a:bodyPr/>
          <a:lstStyle/>
          <a:p>
            <a:endParaRPr lang="ru-RU">
              <a:solidFill>
                <a:srgbClr val="94B6D2"/>
              </a:solidFill>
            </a:endParaRPr>
          </a:p>
        </p:txBody>
      </p:sp>
      <p:sp>
        <p:nvSpPr>
          <p:cNvPr id="6" name="Slide Number Placeholder 5"/>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89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6" name="Footer Placeholder 5"/>
          <p:cNvSpPr>
            <a:spLocks noGrp="1"/>
          </p:cNvSpPr>
          <p:nvPr>
            <p:ph type="ftr" sz="quarter" idx="11"/>
          </p:nvPr>
        </p:nvSpPr>
        <p:spPr/>
        <p:txBody>
          <a:bodyPr/>
          <a:lstStyle/>
          <a:p>
            <a:endParaRPr lang="ru-RU">
              <a:solidFill>
                <a:srgbClr val="94B6D2"/>
              </a:solidFill>
            </a:endParaRPr>
          </a:p>
        </p:txBody>
      </p:sp>
      <p:sp>
        <p:nvSpPr>
          <p:cNvPr id="7" name="Slide Number Placeholder 6"/>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104329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8" name="Footer Placeholder 7"/>
          <p:cNvSpPr>
            <a:spLocks noGrp="1"/>
          </p:cNvSpPr>
          <p:nvPr>
            <p:ph type="ftr" sz="quarter" idx="11"/>
          </p:nvPr>
        </p:nvSpPr>
        <p:spPr/>
        <p:txBody>
          <a:bodyPr/>
          <a:lstStyle/>
          <a:p>
            <a:endParaRPr lang="ru-RU">
              <a:solidFill>
                <a:srgbClr val="94B6D2"/>
              </a:solidFill>
            </a:endParaRPr>
          </a:p>
        </p:txBody>
      </p:sp>
      <p:sp>
        <p:nvSpPr>
          <p:cNvPr id="9" name="Slide Number Placeholder 8"/>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334258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4" name="Footer Placeholder 3"/>
          <p:cNvSpPr>
            <a:spLocks noGrp="1"/>
          </p:cNvSpPr>
          <p:nvPr>
            <p:ph type="ftr" sz="quarter" idx="11"/>
          </p:nvPr>
        </p:nvSpPr>
        <p:spPr/>
        <p:txBody>
          <a:bodyPr/>
          <a:lstStyle/>
          <a:p>
            <a:endParaRPr lang="ru-RU">
              <a:solidFill>
                <a:srgbClr val="94B6D2"/>
              </a:solidFill>
            </a:endParaRPr>
          </a:p>
        </p:txBody>
      </p:sp>
      <p:sp>
        <p:nvSpPr>
          <p:cNvPr id="5" name="Slide Number Placeholder 4"/>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2095694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3" name="Footer Placeholder 2"/>
          <p:cNvSpPr>
            <a:spLocks noGrp="1"/>
          </p:cNvSpPr>
          <p:nvPr>
            <p:ph type="ftr" sz="quarter" idx="11"/>
          </p:nvPr>
        </p:nvSpPr>
        <p:spPr/>
        <p:txBody>
          <a:bodyPr/>
          <a:lstStyle/>
          <a:p>
            <a:endParaRPr lang="ru-RU">
              <a:solidFill>
                <a:srgbClr val="94B6D2"/>
              </a:solidFill>
            </a:endParaRPr>
          </a:p>
        </p:txBody>
      </p:sp>
      <p:sp>
        <p:nvSpPr>
          <p:cNvPr id="4" name="Slide Number Placeholder 3"/>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1648195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6" name="Footer Placeholder 5"/>
          <p:cNvSpPr>
            <a:spLocks noGrp="1"/>
          </p:cNvSpPr>
          <p:nvPr>
            <p:ph type="ftr" sz="quarter" idx="11"/>
          </p:nvPr>
        </p:nvSpPr>
        <p:spPr/>
        <p:txBody>
          <a:bodyPr/>
          <a:lstStyle/>
          <a:p>
            <a:endParaRPr lang="ru-RU">
              <a:solidFill>
                <a:srgbClr val="94B6D2"/>
              </a:solidFill>
            </a:endParaRPr>
          </a:p>
        </p:txBody>
      </p:sp>
      <p:sp>
        <p:nvSpPr>
          <p:cNvPr id="7" name="Slide Number Placeholder 6"/>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241266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6" name="Footer Placeholder 5"/>
          <p:cNvSpPr>
            <a:spLocks noGrp="1"/>
          </p:cNvSpPr>
          <p:nvPr>
            <p:ph type="ftr" sz="quarter" idx="11"/>
          </p:nvPr>
        </p:nvSpPr>
        <p:spPr/>
        <p:txBody>
          <a:bodyPr/>
          <a:lstStyle/>
          <a:p>
            <a:endParaRPr lang="ru-RU">
              <a:solidFill>
                <a:srgbClr val="94B6D2"/>
              </a:solidFill>
            </a:endParaRPr>
          </a:p>
        </p:txBody>
      </p:sp>
      <p:sp>
        <p:nvSpPr>
          <p:cNvPr id="7" name="Slide Number Placeholder 6"/>
          <p:cNvSpPr>
            <a:spLocks noGrp="1"/>
          </p:cNvSpPr>
          <p:nvPr>
            <p:ph type="sldNum" sz="quarter" idx="12"/>
          </p:nvPr>
        </p:nvSpPr>
        <p:spPr/>
        <p:txBody>
          <a:body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196871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ru-RU">
              <a:solidFill>
                <a:srgbClr val="94B6D2"/>
              </a:solidFill>
            </a:endParaRP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3499532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0C08E2B-4683-49BC-9DD0-B7ED6407E1E9}" type="datetimeFigureOut">
              <a:rPr lang="ru-RU" smtClean="0">
                <a:solidFill>
                  <a:srgbClr val="94B6D2"/>
                </a:solidFill>
              </a:rPr>
              <a:pPr/>
              <a:t>07.04.2021</a:t>
            </a:fld>
            <a:endParaRPr lang="ru-RU">
              <a:solidFill>
                <a:srgbClr val="94B6D2"/>
              </a:solidFill>
            </a:endParaRP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ru-RU">
              <a:solidFill>
                <a:srgbClr val="94B6D2"/>
              </a:solidFill>
            </a:endParaRP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AC5DDE1-37BC-4BA1-9880-9DA4170E23DF}" type="slidenum">
              <a:rPr lang="ru-RU" smtClean="0">
                <a:solidFill>
                  <a:srgbClr val="94B6D2"/>
                </a:solidFill>
              </a:rPr>
              <a:pPr/>
              <a:t>‹#›</a:t>
            </a:fld>
            <a:endParaRPr lang="ru-RU">
              <a:solidFill>
                <a:srgbClr val="94B6D2"/>
              </a:solidFill>
            </a:endParaRPr>
          </a:p>
        </p:txBody>
      </p:sp>
    </p:spTree>
    <p:extLst>
      <p:ext uri="{BB962C8B-B14F-4D97-AF65-F5344CB8AC3E}">
        <p14:creationId xmlns:p14="http://schemas.microsoft.com/office/powerpoint/2010/main" val="2225891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Основы стандартизации</a:t>
            </a:r>
            <a:endParaRPr lang="ru-RU" dirty="0"/>
          </a:p>
        </p:txBody>
      </p:sp>
      <p:sp>
        <p:nvSpPr>
          <p:cNvPr id="3" name="Подзаголовок 2"/>
          <p:cNvSpPr>
            <a:spLocks noGrp="1"/>
          </p:cNvSpPr>
          <p:nvPr>
            <p:ph type="subTitle" idx="1"/>
          </p:nvPr>
        </p:nvSpPr>
        <p:spPr>
          <a:xfrm>
            <a:off x="1709530" y="3869634"/>
            <a:ext cx="9171830" cy="1927662"/>
          </a:xfrm>
        </p:spPr>
        <p:txBody>
          <a:bodyPr/>
          <a:lstStyle/>
          <a:p>
            <a:r>
              <a:rPr lang="ru-RU" dirty="0" smtClean="0"/>
              <a:t>Глава 2.</a:t>
            </a:r>
            <a:br>
              <a:rPr lang="ru-RU" dirty="0" smtClean="0"/>
            </a:br>
            <a:r>
              <a:rPr lang="ru-RU" dirty="0" smtClean="0"/>
              <a:t>Методы стандартизации (продолжение). </a:t>
            </a:r>
          </a:p>
          <a:p>
            <a:r>
              <a:rPr lang="ru-RU" dirty="0" smtClean="0"/>
              <a:t>Глава 3.</a:t>
            </a:r>
          </a:p>
          <a:p>
            <a:r>
              <a:rPr lang="ru-RU" dirty="0" smtClean="0"/>
              <a:t>Научно-технические принципы стандартизации.</a:t>
            </a:r>
          </a:p>
          <a:p>
            <a:endParaRPr lang="ru-RU" dirty="0"/>
          </a:p>
        </p:txBody>
      </p:sp>
    </p:spTree>
    <p:extLst>
      <p:ext uri="{BB962C8B-B14F-4D97-AF65-F5344CB8AC3E}">
        <p14:creationId xmlns:p14="http://schemas.microsoft.com/office/powerpoint/2010/main" val="1355901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143000" y="128017"/>
            <a:ext cx="9875520" cy="45719"/>
          </a:xfrm>
        </p:spPr>
        <p:txBody>
          <a:bodyPr>
            <a:normAutofit fontScale="90000"/>
          </a:bodyPr>
          <a:lstStyle/>
          <a:p>
            <a:endParaRPr lang="ru-RU" dirty="0"/>
          </a:p>
        </p:txBody>
      </p:sp>
      <p:sp>
        <p:nvSpPr>
          <p:cNvPr id="3" name="Объект 2"/>
          <p:cNvSpPr>
            <a:spLocks noGrp="1"/>
          </p:cNvSpPr>
          <p:nvPr>
            <p:ph idx="1"/>
          </p:nvPr>
        </p:nvSpPr>
        <p:spPr>
          <a:xfrm>
            <a:off x="960120" y="484632"/>
            <a:ext cx="10369296" cy="5611368"/>
          </a:xfrm>
        </p:spPr>
        <p:txBody>
          <a:bodyPr>
            <a:normAutofit fontScale="92500" lnSpcReduction="10000"/>
          </a:bodyPr>
          <a:lstStyle/>
          <a:p>
            <a:pPr marL="45720" indent="0">
              <a:buNone/>
            </a:pPr>
            <a:r>
              <a:rPr lang="ru-RU" dirty="0" smtClean="0">
                <a:solidFill>
                  <a:schemeClr val="tx1"/>
                </a:solidFill>
              </a:rPr>
              <a:t>Для прогнозирования важное значение имеет </a:t>
            </a:r>
            <a:r>
              <a:rPr lang="ru-RU" u="sng" dirty="0" smtClean="0">
                <a:solidFill>
                  <a:schemeClr val="tx1"/>
                </a:solidFill>
              </a:rPr>
              <a:t>патентная информация</a:t>
            </a:r>
            <a:r>
              <a:rPr lang="ru-RU" dirty="0" smtClean="0">
                <a:solidFill>
                  <a:schemeClr val="tx1"/>
                </a:solidFill>
              </a:rPr>
              <a:t>, опережающая все другие виды информации на 3-5 лет. </a:t>
            </a:r>
            <a:r>
              <a:rPr lang="ru-RU" smtClean="0">
                <a:solidFill>
                  <a:schemeClr val="tx1"/>
                </a:solidFill>
              </a:rPr>
              <a:t>Идеи, которые </a:t>
            </a:r>
            <a:r>
              <a:rPr lang="ru-RU" dirty="0" smtClean="0">
                <a:solidFill>
                  <a:schemeClr val="tx1"/>
                </a:solidFill>
              </a:rPr>
              <a:t>сегодня заключены в патентах, через 3-5 лет будут воплощены в опытных образцах, а ещё через такое же время – в серийной продукции. Обычно по количеству патентов в год судят о темпах технического развития. Если количество патентов из года в год растет, значит данное инженерное решение прогрессивно. Если падает, то это значит, что идея реализована и инженерный принцип себя изжил.</a:t>
            </a:r>
            <a:endParaRPr lang="ru-RU" b="1" dirty="0">
              <a:solidFill>
                <a:schemeClr val="tx1"/>
              </a:solidFill>
            </a:endParaRPr>
          </a:p>
          <a:p>
            <a:pPr marL="45720" indent="0">
              <a:buNone/>
            </a:pPr>
            <a:r>
              <a:rPr lang="ru-RU" b="1" dirty="0" smtClean="0">
                <a:solidFill>
                  <a:schemeClr val="tx1"/>
                </a:solidFill>
              </a:rPr>
              <a:t>Основные требования к ОС:</a:t>
            </a:r>
          </a:p>
          <a:p>
            <a:pPr>
              <a:buFont typeface="Wingdings" panose="05000000000000000000" pitchFamily="2" charset="2"/>
              <a:buChar char="§"/>
            </a:pPr>
            <a:r>
              <a:rPr lang="ru-RU" dirty="0">
                <a:solidFill>
                  <a:schemeClr val="tx1"/>
                </a:solidFill>
              </a:rPr>
              <a:t>б</a:t>
            </a:r>
            <a:r>
              <a:rPr lang="ru-RU" dirty="0" smtClean="0">
                <a:solidFill>
                  <a:schemeClr val="tx1"/>
                </a:solidFill>
              </a:rPr>
              <a:t>азирование на перспективных планах экономического и социального развития страны, долгосрочном и краткосрочном научном прогнозировании;</a:t>
            </a:r>
          </a:p>
          <a:p>
            <a:pPr>
              <a:buFont typeface="Wingdings" panose="05000000000000000000" pitchFamily="2" charset="2"/>
              <a:buChar char="§"/>
            </a:pPr>
            <a:r>
              <a:rPr lang="ru-RU" dirty="0">
                <a:solidFill>
                  <a:schemeClr val="tx1"/>
                </a:solidFill>
              </a:rPr>
              <a:t>и</a:t>
            </a:r>
            <a:r>
              <a:rPr lang="ru-RU" dirty="0" smtClean="0">
                <a:solidFill>
                  <a:schemeClr val="tx1"/>
                </a:solidFill>
              </a:rPr>
              <a:t>зучение новейших открытий, как в стране, так и за рубежом;</a:t>
            </a:r>
          </a:p>
          <a:p>
            <a:pPr>
              <a:buFont typeface="Wingdings" panose="05000000000000000000" pitchFamily="2" charset="2"/>
              <a:buChar char="§"/>
            </a:pPr>
            <a:r>
              <a:rPr lang="ru-RU" dirty="0">
                <a:solidFill>
                  <a:schemeClr val="tx1"/>
                </a:solidFill>
              </a:rPr>
              <a:t>ш</a:t>
            </a:r>
            <a:r>
              <a:rPr lang="ru-RU" dirty="0" smtClean="0">
                <a:solidFill>
                  <a:schemeClr val="tx1"/>
                </a:solidFill>
              </a:rPr>
              <a:t>ирокое использование патентной информации;</a:t>
            </a:r>
          </a:p>
          <a:p>
            <a:pPr>
              <a:buFont typeface="Wingdings" panose="05000000000000000000" pitchFamily="2" charset="2"/>
              <a:buChar char="§"/>
            </a:pPr>
            <a:r>
              <a:rPr lang="ru-RU" dirty="0">
                <a:solidFill>
                  <a:schemeClr val="tx1"/>
                </a:solidFill>
              </a:rPr>
              <a:t>д</a:t>
            </a:r>
            <a:r>
              <a:rPr lang="ru-RU" dirty="0" smtClean="0">
                <a:solidFill>
                  <a:schemeClr val="tx1"/>
                </a:solidFill>
              </a:rPr>
              <a:t>етальное ознакомление с уровнем проектно-конструкторских работ, результатами доводок аналогов и базовых экспериментальных образцов изделий в лабораториях;</a:t>
            </a:r>
          </a:p>
          <a:p>
            <a:pPr>
              <a:buFont typeface="Wingdings" panose="05000000000000000000" pitchFamily="2" charset="2"/>
              <a:buChar char="§"/>
            </a:pPr>
            <a:r>
              <a:rPr lang="ru-RU" dirty="0" smtClean="0">
                <a:solidFill>
                  <a:schemeClr val="tx1"/>
                </a:solidFill>
              </a:rPr>
              <a:t>Учет замечаний и рекламаций на базовую модель.</a:t>
            </a:r>
          </a:p>
          <a:p>
            <a:pPr marL="45720" indent="0">
              <a:buNone/>
            </a:pPr>
            <a:r>
              <a:rPr lang="ru-RU" dirty="0" smtClean="0">
                <a:solidFill>
                  <a:schemeClr val="tx1"/>
                </a:solidFill>
              </a:rPr>
              <a:t>Научные исследования по </a:t>
            </a:r>
            <a:r>
              <a:rPr lang="ru-RU" b="1" dirty="0" smtClean="0">
                <a:solidFill>
                  <a:schemeClr val="tx1"/>
                </a:solidFill>
              </a:rPr>
              <a:t>ОС </a:t>
            </a:r>
            <a:r>
              <a:rPr lang="ru-RU" dirty="0" smtClean="0">
                <a:solidFill>
                  <a:schemeClr val="tx1"/>
                </a:solidFill>
              </a:rPr>
              <a:t>целесообразно проводить с помощью вычислительной техники  и автоматизированных систем управления.</a:t>
            </a:r>
            <a:endParaRPr lang="ru-RU" dirty="0">
              <a:solidFill>
                <a:schemeClr val="tx1"/>
              </a:solidFill>
            </a:endParaRPr>
          </a:p>
        </p:txBody>
      </p:sp>
    </p:spTree>
    <p:extLst>
      <p:ext uri="{BB962C8B-B14F-4D97-AF65-F5344CB8AC3E}">
        <p14:creationId xmlns:p14="http://schemas.microsoft.com/office/powerpoint/2010/main" val="216964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0"/>
            <a:ext cx="9875520" cy="173736"/>
          </a:xfrm>
        </p:spPr>
        <p:txBody>
          <a:bodyPr>
            <a:normAutofit fontScale="90000"/>
          </a:bodyPr>
          <a:lstStyle/>
          <a:p>
            <a:endParaRPr lang="ru-RU" dirty="0"/>
          </a:p>
        </p:txBody>
      </p:sp>
      <p:sp>
        <p:nvSpPr>
          <p:cNvPr id="3" name="Объект 2"/>
          <p:cNvSpPr>
            <a:spLocks noGrp="1"/>
          </p:cNvSpPr>
          <p:nvPr>
            <p:ph idx="1"/>
          </p:nvPr>
        </p:nvSpPr>
        <p:spPr>
          <a:xfrm>
            <a:off x="795528" y="603504"/>
            <a:ext cx="10716768" cy="5641848"/>
          </a:xfrm>
        </p:spPr>
        <p:txBody>
          <a:bodyPr/>
          <a:lstStyle/>
          <a:p>
            <a:pPr marL="45720" indent="0">
              <a:buNone/>
            </a:pPr>
            <a:r>
              <a:rPr lang="ru-RU" sz="2800" b="1" u="sng" dirty="0">
                <a:solidFill>
                  <a:schemeClr val="tx1"/>
                </a:solidFill>
              </a:rPr>
              <a:t>3</a:t>
            </a:r>
            <a:r>
              <a:rPr lang="ru-RU" sz="2800" b="1" u="sng" dirty="0" smtClean="0">
                <a:solidFill>
                  <a:schemeClr val="tx1"/>
                </a:solidFill>
              </a:rPr>
              <a:t>. Научно-технические </a:t>
            </a:r>
            <a:r>
              <a:rPr lang="ru-RU" sz="2800" b="1" u="sng" dirty="0">
                <a:solidFill>
                  <a:schemeClr val="tx1"/>
                </a:solidFill>
              </a:rPr>
              <a:t>принципы </a:t>
            </a:r>
            <a:r>
              <a:rPr lang="ru-RU" sz="2800" b="1" u="sng" dirty="0" smtClean="0">
                <a:solidFill>
                  <a:schemeClr val="tx1"/>
                </a:solidFill>
              </a:rPr>
              <a:t>стандартизации.</a:t>
            </a:r>
          </a:p>
          <a:p>
            <a:pPr marL="45720" indent="0">
              <a:buNone/>
            </a:pPr>
            <a:r>
              <a:rPr lang="ru-RU" sz="2400" dirty="0" smtClean="0">
                <a:solidFill>
                  <a:schemeClr val="tx1"/>
                </a:solidFill>
              </a:rPr>
              <a:t>Для обеспечения высокого качества и эффективности стандартов необходимо, чтобы при их разработке выполнялись следующие научно-технические принципы стандартизации:</a:t>
            </a:r>
            <a:endParaRPr lang="ru-RU" dirty="0">
              <a:solidFill>
                <a:srgbClr val="FFFFFF"/>
              </a:solidFill>
            </a:endParaRPr>
          </a:p>
          <a:p>
            <a:pPr marL="0" lvl="0" indent="0" algn="ctr">
              <a:buClr>
                <a:srgbClr val="94B6D2"/>
              </a:buClr>
              <a:buNone/>
            </a:pPr>
            <a:r>
              <a:rPr lang="ru-RU" dirty="0" smtClean="0">
                <a:solidFill>
                  <a:srgbClr val="FFFFFF"/>
                </a:solidFill>
              </a:rPr>
              <a:t>3Научно-технические </a:t>
            </a:r>
            <a:r>
              <a:rPr lang="ru-RU" dirty="0">
                <a:solidFill>
                  <a:srgbClr val="FFFFFF"/>
                </a:solidFill>
              </a:rPr>
              <a:t>принципы стандартизации </a:t>
            </a:r>
            <a:r>
              <a:rPr lang="ru-RU" dirty="0" smtClean="0">
                <a:solidFill>
                  <a:srgbClr val="FFFFFF"/>
                </a:solidFill>
              </a:rPr>
              <a:t>3</a:t>
            </a:r>
            <a:r>
              <a:rPr lang="ru-RU" dirty="0">
                <a:solidFill>
                  <a:srgbClr val="FFFFFF"/>
                </a:solidFill>
              </a:rPr>
              <a:t>.</a:t>
            </a:r>
          </a:p>
          <a:p>
            <a:pPr marL="0" lvl="0" indent="0" algn="ctr">
              <a:buClr>
                <a:srgbClr val="94B6D2"/>
              </a:buClr>
              <a:buNone/>
            </a:pPr>
            <a:r>
              <a:rPr lang="ru-RU" dirty="0">
                <a:solidFill>
                  <a:srgbClr val="FFFFFF"/>
                </a:solidFill>
              </a:rPr>
              <a:t>Научно-технические принципы стандартизации </a:t>
            </a:r>
            <a:r>
              <a:rPr lang="ru-RU" dirty="0" smtClean="0">
                <a:solidFill>
                  <a:srgbClr val="FFFFFF"/>
                </a:solidFill>
              </a:rPr>
              <a:t>3</a:t>
            </a:r>
            <a:r>
              <a:rPr lang="ru-RU" dirty="0">
                <a:solidFill>
                  <a:srgbClr val="FFFFFF"/>
                </a:solidFill>
              </a:rPr>
              <a:t>.</a:t>
            </a:r>
          </a:p>
          <a:p>
            <a:pPr marL="0" lvl="0" indent="0" algn="ctr">
              <a:buClr>
                <a:srgbClr val="94B6D2"/>
              </a:buClr>
              <a:buNone/>
            </a:pPr>
            <a:r>
              <a:rPr lang="ru-RU" dirty="0">
                <a:solidFill>
                  <a:srgbClr val="FFFFFF"/>
                </a:solidFill>
              </a:rPr>
              <a:t>3.</a:t>
            </a:r>
          </a:p>
          <a:p>
            <a:pPr marL="0" lvl="0" indent="0" algn="ctr">
              <a:buClr>
                <a:srgbClr val="94B6D2"/>
              </a:buClr>
              <a:buNone/>
            </a:pPr>
            <a:r>
              <a:rPr lang="ru-RU" dirty="0">
                <a:solidFill>
                  <a:srgbClr val="FFFFFF"/>
                </a:solidFill>
              </a:rPr>
              <a:t>Научно-технические принципы стандартизации </a:t>
            </a:r>
            <a:r>
              <a:rPr lang="ru-RU" dirty="0" smtClean="0">
                <a:solidFill>
                  <a:srgbClr val="FFFFFF"/>
                </a:solidFill>
              </a:rPr>
              <a:t>3</a:t>
            </a:r>
            <a:r>
              <a:rPr lang="ru-RU" dirty="0">
                <a:solidFill>
                  <a:srgbClr val="FFFFFF"/>
                </a:solidFill>
              </a:rPr>
              <a:t>.</a:t>
            </a:r>
          </a:p>
          <a:p>
            <a:pPr marL="0" lvl="0" indent="0" algn="ctr">
              <a:buClr>
                <a:srgbClr val="94B6D2"/>
              </a:buClr>
              <a:buNone/>
            </a:pPr>
            <a:r>
              <a:rPr lang="ru-RU" dirty="0">
                <a:solidFill>
                  <a:srgbClr val="FFFFFF"/>
                </a:solidFill>
              </a:rPr>
              <a:t>Научно-технические принципы стандартизации </a:t>
            </a:r>
            <a:r>
              <a:rPr lang="ru-RU" dirty="0" smtClean="0">
                <a:solidFill>
                  <a:srgbClr val="FFFFFF"/>
                </a:solidFill>
              </a:rPr>
              <a:t>Научно-технические </a:t>
            </a:r>
            <a:r>
              <a:rPr lang="ru-RU" dirty="0">
                <a:solidFill>
                  <a:srgbClr val="FFFFFF"/>
                </a:solidFill>
              </a:rPr>
              <a:t>принципы стандартизации</a:t>
            </a:r>
            <a:endParaRPr lang="ru-RU"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0784" y="2280666"/>
            <a:ext cx="8074152" cy="3815334"/>
          </a:xfrm>
          <a:prstGeom prst="rect">
            <a:avLst/>
          </a:prstGeom>
        </p:spPr>
      </p:pic>
    </p:spTree>
    <p:extLst>
      <p:ext uri="{BB962C8B-B14F-4D97-AF65-F5344CB8AC3E}">
        <p14:creationId xmlns:p14="http://schemas.microsoft.com/office/powerpoint/2010/main" val="1727875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143000" y="1"/>
            <a:ext cx="9875520" cy="192023"/>
          </a:xfrm>
        </p:spPr>
        <p:txBody>
          <a:bodyPr>
            <a:normAutofit fontScale="90000"/>
          </a:bodyPr>
          <a:lstStyle/>
          <a:p>
            <a:endParaRPr lang="ru-RU"/>
          </a:p>
        </p:txBody>
      </p:sp>
      <p:sp>
        <p:nvSpPr>
          <p:cNvPr id="3" name="Объект 2"/>
          <p:cNvSpPr>
            <a:spLocks noGrp="1"/>
          </p:cNvSpPr>
          <p:nvPr>
            <p:ph idx="1"/>
          </p:nvPr>
        </p:nvSpPr>
        <p:spPr>
          <a:xfrm>
            <a:off x="950976" y="630936"/>
            <a:ext cx="10479024" cy="5596128"/>
          </a:xfrm>
        </p:spPr>
        <p:txBody>
          <a:bodyPr>
            <a:normAutofit fontScale="92500" lnSpcReduction="10000"/>
          </a:bodyPr>
          <a:lstStyle/>
          <a:p>
            <a:pPr marL="45720" indent="0">
              <a:buNone/>
            </a:pPr>
            <a:r>
              <a:rPr lang="ru-RU" sz="2300" b="1" dirty="0" smtClean="0">
                <a:solidFill>
                  <a:srgbClr val="FF00FF"/>
                </a:solidFill>
              </a:rPr>
              <a:t>1. Принцип системности</a:t>
            </a:r>
            <a:r>
              <a:rPr lang="ru-RU" sz="2300" dirty="0" smtClean="0">
                <a:solidFill>
                  <a:srgbClr val="339933"/>
                </a:solidFill>
              </a:rPr>
              <a:t>.</a:t>
            </a:r>
          </a:p>
          <a:p>
            <a:pPr marL="45720" indent="0">
              <a:buNone/>
            </a:pPr>
            <a:r>
              <a:rPr lang="ru-RU" dirty="0" smtClean="0">
                <a:solidFill>
                  <a:schemeClr val="tx1"/>
                </a:solidFill>
              </a:rPr>
              <a:t>Научно-технический прогресс и повышение качества выпускаемой продукции вызвали объективную необходимость системного подхода к общественному процессу производства, включающему:</a:t>
            </a:r>
          </a:p>
          <a:p>
            <a:pPr>
              <a:buFont typeface="Wingdings" panose="05000000000000000000" pitchFamily="2" charset="2"/>
              <a:buChar char="§"/>
            </a:pPr>
            <a:r>
              <a:rPr lang="ru-RU" dirty="0" smtClean="0">
                <a:solidFill>
                  <a:schemeClr val="tx1"/>
                </a:solidFill>
              </a:rPr>
              <a:t>труд людей, обеспечивающих процесс производства, </a:t>
            </a:r>
          </a:p>
          <a:p>
            <a:pPr>
              <a:buFont typeface="Wingdings" panose="05000000000000000000" pitchFamily="2" charset="2"/>
              <a:buChar char="§"/>
            </a:pPr>
            <a:r>
              <a:rPr lang="ru-RU" dirty="0" smtClean="0">
                <a:solidFill>
                  <a:schemeClr val="tx1"/>
                </a:solidFill>
              </a:rPr>
              <a:t>средства труда ( совокупность применяемого оборудования, оснастки , инструмента, средств контроля),</a:t>
            </a:r>
          </a:p>
          <a:p>
            <a:pPr>
              <a:buFont typeface="Wingdings" panose="05000000000000000000" pitchFamily="2" charset="2"/>
              <a:buChar char="§"/>
            </a:pPr>
            <a:r>
              <a:rPr lang="ru-RU" dirty="0">
                <a:solidFill>
                  <a:schemeClr val="tx1"/>
                </a:solidFill>
              </a:rPr>
              <a:t>п</a:t>
            </a:r>
            <a:r>
              <a:rPr lang="ru-RU" dirty="0" smtClean="0">
                <a:solidFill>
                  <a:schemeClr val="tx1"/>
                </a:solidFill>
              </a:rPr>
              <a:t>редметы труда (выпускаемую продукцию на всех стадия её создания и использования).</a:t>
            </a:r>
          </a:p>
          <a:p>
            <a:pPr marL="45720" indent="0">
              <a:buNone/>
            </a:pPr>
            <a:r>
              <a:rPr lang="ru-RU" dirty="0" smtClean="0">
                <a:solidFill>
                  <a:schemeClr val="tx1"/>
                </a:solidFill>
              </a:rPr>
              <a:t>Под системой понимают совокупность взаимосвязанных элементов, функционирование которых приводит к выполнению поставленной цели с максимальной эффективностью и наименьшими затратами. Количественные связи элементов могут быть детерминированными или случайными. Совокупность взаимосвязанных элементов, входящих в систему, образует структуру, позволяющую строить иерархическую зависимость их на различных уровнях.</a:t>
            </a:r>
          </a:p>
          <a:p>
            <a:pPr marL="45720" indent="0">
              <a:buNone/>
            </a:pPr>
            <a:r>
              <a:rPr lang="ru-RU" sz="2300" b="1" dirty="0" smtClean="0">
                <a:solidFill>
                  <a:srgbClr val="FF00FF"/>
                </a:solidFill>
              </a:rPr>
              <a:t>2. Принцип обеспечения функциональной взаимозаменяемости стандартизируемых изделий</a:t>
            </a:r>
            <a:r>
              <a:rPr lang="ru-RU" sz="2300" b="1" dirty="0" smtClean="0">
                <a:solidFill>
                  <a:srgbClr val="339933"/>
                </a:solidFill>
              </a:rPr>
              <a:t> </a:t>
            </a:r>
            <a:r>
              <a:rPr lang="ru-RU" dirty="0" smtClean="0">
                <a:solidFill>
                  <a:schemeClr val="tx1"/>
                </a:solidFill>
              </a:rPr>
              <a:t>позволяет обеспечить взаимозаменяемость изделий по эксплуатационным   показателям и является главным при комплексной и опережающей стандартизации, а также при стандартизации изделий и технических условий на них.</a:t>
            </a:r>
            <a:endParaRPr lang="ru-RU" b="1" dirty="0">
              <a:solidFill>
                <a:schemeClr val="tx1"/>
              </a:solidFill>
            </a:endParaRPr>
          </a:p>
        </p:txBody>
      </p:sp>
    </p:spTree>
    <p:extLst>
      <p:ext uri="{BB962C8B-B14F-4D97-AF65-F5344CB8AC3E}">
        <p14:creationId xmlns:p14="http://schemas.microsoft.com/office/powerpoint/2010/main" val="867438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0"/>
            <a:ext cx="9875520" cy="64008"/>
          </a:xfrm>
        </p:spPr>
        <p:txBody>
          <a:bodyPr>
            <a:normAutofit fontScale="90000"/>
          </a:bodyPr>
          <a:lstStyle/>
          <a:p>
            <a:endParaRPr lang="ru-RU" dirty="0"/>
          </a:p>
        </p:txBody>
      </p:sp>
      <p:sp>
        <p:nvSpPr>
          <p:cNvPr id="3" name="Объект 2"/>
          <p:cNvSpPr>
            <a:spLocks noGrp="1"/>
          </p:cNvSpPr>
          <p:nvPr>
            <p:ph idx="1"/>
          </p:nvPr>
        </p:nvSpPr>
        <p:spPr>
          <a:xfrm>
            <a:off x="1143000" y="557784"/>
            <a:ext cx="9872871" cy="5538216"/>
          </a:xfrm>
        </p:spPr>
        <p:txBody>
          <a:bodyPr>
            <a:normAutofit/>
          </a:bodyPr>
          <a:lstStyle/>
          <a:p>
            <a:pPr marL="45720" indent="0">
              <a:buNone/>
            </a:pPr>
            <a:r>
              <a:rPr lang="ru-RU" b="1" dirty="0" smtClean="0">
                <a:solidFill>
                  <a:srgbClr val="FF00FF"/>
                </a:solidFill>
              </a:rPr>
              <a:t>3. Научно-исследовательский принцип разработки стандартов</a:t>
            </a:r>
            <a:r>
              <a:rPr lang="ru-RU" b="1" dirty="0" smtClean="0">
                <a:solidFill>
                  <a:schemeClr val="tx1"/>
                </a:solidFill>
              </a:rPr>
              <a:t>.</a:t>
            </a:r>
          </a:p>
          <a:p>
            <a:pPr marL="45720" indent="0">
              <a:buNone/>
            </a:pPr>
            <a:r>
              <a:rPr lang="ru-RU" dirty="0" smtClean="0">
                <a:solidFill>
                  <a:schemeClr val="tx1"/>
                </a:solidFill>
              </a:rPr>
              <a:t>Для подготовки проектов стандартов и их успешного внедрения необходимо не только широкое обобщение практического опыта, но и проведение специальных теоретических, экспериментальных и опытно-конструкторских работ. Этот принцип относится ко всем видам стандартов.</a:t>
            </a:r>
          </a:p>
          <a:p>
            <a:pPr marL="45720" indent="0">
              <a:buNone/>
            </a:pPr>
            <a:r>
              <a:rPr lang="ru-RU" b="1" dirty="0" smtClean="0">
                <a:solidFill>
                  <a:srgbClr val="FF00FF"/>
                </a:solidFill>
              </a:rPr>
              <a:t>4. Принцип  прогрессивности  и оптимизации стандартов.</a:t>
            </a:r>
          </a:p>
          <a:p>
            <a:pPr marL="45720" indent="0">
              <a:buNone/>
            </a:pPr>
            <a:r>
              <a:rPr lang="ru-RU" dirty="0" smtClean="0">
                <a:solidFill>
                  <a:schemeClr val="tx1"/>
                </a:solidFill>
              </a:rPr>
              <a:t>Показатели, нормы, характеристики и требования в стандартах должны соответствовать мировому уровню науки, техники и производства и учитывать тенденцию развития стандартизируемых объектов. Необходимо устанавливать экономически оптимальные показатели качества, учитывающие не только эффективность нового ( повышенного) качества продукции, но и затраты на её изготовление, материал и эксплуатацию. т. е. должен быть получен максимальный экономический эффект при минимальных затратах. Достижению этой цели способствуют методы опережающей и комплексной стандартизации.</a:t>
            </a:r>
          </a:p>
        </p:txBody>
      </p:sp>
    </p:spTree>
    <p:extLst>
      <p:ext uri="{BB962C8B-B14F-4D97-AF65-F5344CB8AC3E}">
        <p14:creationId xmlns:p14="http://schemas.microsoft.com/office/powerpoint/2010/main" val="1683975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0"/>
            <a:ext cx="9875520" cy="64008"/>
          </a:xfrm>
        </p:spPr>
        <p:txBody>
          <a:bodyPr>
            <a:normAutofit fontScale="90000"/>
          </a:bodyPr>
          <a:lstStyle/>
          <a:p>
            <a:endParaRPr lang="ru-RU" dirty="0"/>
          </a:p>
        </p:txBody>
      </p:sp>
      <p:sp>
        <p:nvSpPr>
          <p:cNvPr id="3" name="Объект 2"/>
          <p:cNvSpPr>
            <a:spLocks noGrp="1"/>
          </p:cNvSpPr>
          <p:nvPr>
            <p:ph idx="1"/>
          </p:nvPr>
        </p:nvSpPr>
        <p:spPr>
          <a:xfrm>
            <a:off x="1143000" y="685800"/>
            <a:ext cx="10021824" cy="5410200"/>
          </a:xfrm>
        </p:spPr>
        <p:txBody>
          <a:bodyPr>
            <a:normAutofit fontScale="85000" lnSpcReduction="10000"/>
          </a:bodyPr>
          <a:lstStyle/>
          <a:p>
            <a:pPr marL="45720" indent="0">
              <a:buNone/>
            </a:pPr>
            <a:r>
              <a:rPr lang="ru-RU" sz="2400" b="1" dirty="0" smtClean="0">
                <a:solidFill>
                  <a:srgbClr val="FF00FF"/>
                </a:solidFill>
              </a:rPr>
              <a:t>5. Принцип </a:t>
            </a:r>
            <a:r>
              <a:rPr lang="ru-RU" sz="2400" b="1" dirty="0">
                <a:solidFill>
                  <a:srgbClr val="FF00FF"/>
                </a:solidFill>
              </a:rPr>
              <a:t>предпочтительности.</a:t>
            </a:r>
          </a:p>
          <a:p>
            <a:pPr marL="45720" indent="0">
              <a:buNone/>
            </a:pPr>
            <a:r>
              <a:rPr lang="ru-RU" dirty="0">
                <a:solidFill>
                  <a:schemeClr val="tx1"/>
                </a:solidFill>
              </a:rPr>
              <a:t>Обычно типоразмеры деталей и основных соединений, ряды допусков, посадок и другие параметры стандартизуют одновременно для многих отраслей промышленности, поэтому такие стандарты охватывают большой диапазон значений параметров.</a:t>
            </a:r>
            <a:r>
              <a:rPr lang="ru-RU" dirty="0">
                <a:solidFill>
                  <a:prstClr val="black"/>
                </a:solidFill>
              </a:rPr>
              <a:t> </a:t>
            </a:r>
          </a:p>
          <a:p>
            <a:pPr marL="45720" indent="0">
              <a:buNone/>
            </a:pPr>
            <a:r>
              <a:rPr lang="ru-RU" dirty="0">
                <a:solidFill>
                  <a:prstClr val="black"/>
                </a:solidFill>
              </a:rPr>
              <a:t>Применение принципа предпочтительности при разработке стандартов позволяет:</a:t>
            </a:r>
          </a:p>
          <a:p>
            <a:pPr lvl="1">
              <a:buFont typeface="Wingdings" panose="05000000000000000000" pitchFamily="2" charset="2"/>
              <a:buChar char="ü"/>
            </a:pPr>
            <a:r>
              <a:rPr lang="ru-RU" dirty="0">
                <a:solidFill>
                  <a:schemeClr val="tx1"/>
                </a:solidFill>
              </a:rPr>
              <a:t> повысить уровень взаимозаменяемости; </a:t>
            </a:r>
          </a:p>
          <a:p>
            <a:pPr lvl="1">
              <a:buFont typeface="Wingdings" panose="05000000000000000000" pitchFamily="2" charset="2"/>
              <a:buChar char="ü"/>
            </a:pPr>
            <a:r>
              <a:rPr lang="ru-RU" dirty="0">
                <a:solidFill>
                  <a:schemeClr val="tx1"/>
                </a:solidFill>
              </a:rPr>
              <a:t> уменьшить номенклатуру изделий, типоразмеров заготовок и размерный ряд    режущего инструмента и оснастки;</a:t>
            </a:r>
          </a:p>
          <a:p>
            <a:pPr lvl="1">
              <a:buFont typeface="Wingdings" panose="05000000000000000000" pitchFamily="2" charset="2"/>
              <a:buChar char="ü"/>
            </a:pPr>
            <a:r>
              <a:rPr lang="ru-RU" dirty="0">
                <a:solidFill>
                  <a:schemeClr val="tx1"/>
                </a:solidFill>
              </a:rPr>
              <a:t>повысить производительность, скорость работы , число оборотов и мощность оборудования;</a:t>
            </a:r>
          </a:p>
          <a:p>
            <a:pPr lvl="1">
              <a:buFont typeface="Wingdings" panose="05000000000000000000" pitchFamily="2" charset="2"/>
              <a:buChar char="ü"/>
            </a:pPr>
            <a:r>
              <a:rPr lang="ru-RU" dirty="0">
                <a:solidFill>
                  <a:schemeClr val="tx1"/>
                </a:solidFill>
              </a:rPr>
              <a:t>создать условия для эффективной специализации и кооперации заводов, удешевления продукции</a:t>
            </a:r>
            <a:r>
              <a:rPr lang="ru-RU" dirty="0" smtClean="0">
                <a:solidFill>
                  <a:schemeClr val="tx1"/>
                </a:solidFill>
              </a:rPr>
              <a:t>.</a:t>
            </a:r>
          </a:p>
          <a:p>
            <a:pPr marL="45720" indent="0">
              <a:buNone/>
            </a:pPr>
            <a:r>
              <a:rPr lang="ru-RU" dirty="0" smtClean="0">
                <a:solidFill>
                  <a:schemeClr val="tx1"/>
                </a:solidFill>
              </a:rPr>
              <a:t>Согласно этому принципу устанавливают несколько рядов значений стандартизируемых параметров с тем, чтобы при их выборе первый ряд предпочесть второму, второй – третьему. </a:t>
            </a:r>
          </a:p>
          <a:p>
            <a:pPr marL="45720" indent="0">
              <a:buNone/>
            </a:pPr>
            <a:r>
              <a:rPr lang="ru-RU" dirty="0" smtClean="0">
                <a:solidFill>
                  <a:schemeClr val="tx1"/>
                </a:solidFill>
              </a:rPr>
              <a:t>Ряды предпочтительных чисел должны удовлетворять следующим требованиям:</a:t>
            </a:r>
          </a:p>
          <a:p>
            <a:pPr marL="274320" lvl="1" indent="0">
              <a:buNone/>
            </a:pPr>
            <a:r>
              <a:rPr lang="ru-RU" sz="2100" dirty="0" smtClean="0">
                <a:solidFill>
                  <a:schemeClr val="tx1"/>
                </a:solidFill>
              </a:rPr>
              <a:t>1. представлять рациональную систему градаций</a:t>
            </a:r>
          </a:p>
          <a:p>
            <a:pPr marL="274320" lvl="1" indent="0">
              <a:buNone/>
            </a:pPr>
            <a:r>
              <a:rPr lang="ru-RU" sz="2100" dirty="0" smtClean="0">
                <a:solidFill>
                  <a:schemeClr val="tx1"/>
                </a:solidFill>
              </a:rPr>
              <a:t>2. быть бесконечными в уменьшении и увеличении чисел;</a:t>
            </a:r>
          </a:p>
          <a:p>
            <a:pPr marL="274320" lvl="1" indent="0">
              <a:buNone/>
            </a:pPr>
            <a:r>
              <a:rPr lang="ru-RU" sz="2100" dirty="0" smtClean="0">
                <a:solidFill>
                  <a:schemeClr val="tx1"/>
                </a:solidFill>
              </a:rPr>
              <a:t>3. Включать все последовательные десятикратные или дробные значения каждого числа ряда;</a:t>
            </a:r>
          </a:p>
          <a:p>
            <a:pPr marL="274320" lvl="1" indent="0">
              <a:buNone/>
            </a:pPr>
            <a:r>
              <a:rPr lang="ru-RU" sz="2100" dirty="0" smtClean="0">
                <a:solidFill>
                  <a:schemeClr val="tx1"/>
                </a:solidFill>
              </a:rPr>
              <a:t>4.Быть простыми и легко запоминающимися.</a:t>
            </a:r>
            <a:endParaRPr lang="ru-RU" sz="2100" dirty="0">
              <a:solidFill>
                <a:schemeClr val="tx1"/>
              </a:solidFill>
            </a:endParaRPr>
          </a:p>
          <a:p>
            <a:pPr marL="45720" indent="0">
              <a:buNone/>
            </a:pPr>
            <a:endParaRPr lang="ru-RU" dirty="0"/>
          </a:p>
        </p:txBody>
      </p:sp>
    </p:spTree>
    <p:extLst>
      <p:ext uri="{BB962C8B-B14F-4D97-AF65-F5344CB8AC3E}">
        <p14:creationId xmlns:p14="http://schemas.microsoft.com/office/powerpoint/2010/main" val="4208898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143000" y="128016"/>
            <a:ext cx="9875520" cy="45719"/>
          </a:xfrm>
        </p:spPr>
        <p:txBody>
          <a:bodyPr>
            <a:normAutofit fontScale="90000"/>
          </a:bodyPr>
          <a:lstStyle/>
          <a:p>
            <a:endParaRPr lang="ru-RU" dirty="0"/>
          </a:p>
        </p:txBody>
      </p:sp>
      <p:sp>
        <p:nvSpPr>
          <p:cNvPr id="3" name="Объект 2"/>
          <p:cNvSpPr>
            <a:spLocks noGrp="1"/>
          </p:cNvSpPr>
          <p:nvPr>
            <p:ph idx="1"/>
          </p:nvPr>
        </p:nvSpPr>
        <p:spPr>
          <a:xfrm>
            <a:off x="1143000" y="502920"/>
            <a:ext cx="10287000" cy="5666232"/>
          </a:xfrm>
        </p:spPr>
        <p:txBody>
          <a:bodyPr>
            <a:normAutofit fontScale="92500" lnSpcReduction="20000"/>
          </a:bodyPr>
          <a:lstStyle/>
          <a:p>
            <a:pPr marL="45720" indent="0">
              <a:buNone/>
            </a:pPr>
            <a:r>
              <a:rPr lang="ru-RU" b="1" dirty="0" smtClean="0">
                <a:solidFill>
                  <a:srgbClr val="FF00FF"/>
                </a:solidFill>
              </a:rPr>
              <a:t>6. Взаимоувязка стандартов.</a:t>
            </a:r>
          </a:p>
          <a:p>
            <a:pPr marL="45720" indent="0">
              <a:buNone/>
            </a:pPr>
            <a:r>
              <a:rPr lang="ru-RU" dirty="0" smtClean="0">
                <a:solidFill>
                  <a:schemeClr val="tx1"/>
                </a:solidFill>
              </a:rPr>
              <a:t>При разработке стандартов необходимо учитывать все основные элементы (факторы)влияющие  на конечный объект стандартизации. Для сокращения трудоемкости работ по стандартизации элементы, незначительно влияющие на основной объект, не учитывают. При стандартизации рассматривают систему характеристик и требований к комплексу взаимосвязанных материальных  и нематериальных элементов. При этом требования к элементам определяются исходя из требований к основному объекту стандартизации. Для создания условий необходима рациональная система стандартов, которая охватывала бы все жизненные циклы: проектирование, серийное производство и эксплуатацию готового изделия.</a:t>
            </a:r>
          </a:p>
          <a:p>
            <a:pPr marL="45720" indent="0">
              <a:buNone/>
            </a:pPr>
            <a:r>
              <a:rPr lang="ru-RU" b="1" dirty="0" smtClean="0">
                <a:solidFill>
                  <a:srgbClr val="FF00FF"/>
                </a:solidFill>
              </a:rPr>
              <a:t>7. Принцип минимального удельного расхода материалов.</a:t>
            </a:r>
          </a:p>
          <a:p>
            <a:pPr marL="45720" indent="0">
              <a:buNone/>
            </a:pPr>
            <a:r>
              <a:rPr lang="ru-RU" dirty="0" smtClean="0">
                <a:solidFill>
                  <a:schemeClr val="tx1"/>
                </a:solidFill>
              </a:rPr>
              <a:t>Стоимость материалов и полуфабрикатов в машиностроении составляет от 40 до 80% общей стоимости продукции. Поэтому снижение удельного расхода материала на единицу продукции имеет большое значение. При стандартизации заготовок и изделий экономию материала можно получить за счет:</a:t>
            </a:r>
          </a:p>
          <a:p>
            <a:pPr>
              <a:buFont typeface="Wingdings" panose="05000000000000000000" pitchFamily="2" charset="2"/>
              <a:buChar char="q"/>
            </a:pPr>
            <a:r>
              <a:rPr lang="ru-RU" dirty="0" smtClean="0">
                <a:solidFill>
                  <a:schemeClr val="tx1"/>
                </a:solidFill>
              </a:rPr>
              <a:t> использования рациональных конструктивных схем и компоновок машин;</a:t>
            </a:r>
          </a:p>
          <a:p>
            <a:pPr>
              <a:buFont typeface="Wingdings" panose="05000000000000000000" pitchFamily="2" charset="2"/>
              <a:buChar char="q"/>
            </a:pPr>
            <a:r>
              <a:rPr lang="ru-RU" dirty="0">
                <a:solidFill>
                  <a:schemeClr val="tx1"/>
                </a:solidFill>
              </a:rPr>
              <a:t> </a:t>
            </a:r>
            <a:r>
              <a:rPr lang="ru-RU" dirty="0" smtClean="0">
                <a:solidFill>
                  <a:schemeClr val="tx1"/>
                </a:solidFill>
              </a:rPr>
              <a:t>совершенствования методов расчета деталей на прочность, обоснованного снижения запаса прочности;</a:t>
            </a:r>
          </a:p>
          <a:p>
            <a:pPr>
              <a:buFont typeface="Wingdings" panose="05000000000000000000" pitchFamily="2" charset="2"/>
              <a:buChar char="q"/>
            </a:pPr>
            <a:r>
              <a:rPr lang="ru-RU" dirty="0">
                <a:solidFill>
                  <a:schemeClr val="tx1"/>
                </a:solidFill>
              </a:rPr>
              <a:t> </a:t>
            </a:r>
            <a:r>
              <a:rPr lang="ru-RU" dirty="0" smtClean="0">
                <a:solidFill>
                  <a:schemeClr val="tx1"/>
                </a:solidFill>
              </a:rPr>
              <a:t>применения экономических профилей, периодического проката, сварных конструкций, литых заготовок и литья по выплавляемым моделям.</a:t>
            </a:r>
          </a:p>
          <a:p>
            <a:pPr>
              <a:buFont typeface="Wingdings" panose="05000000000000000000" pitchFamily="2" charset="2"/>
              <a:buChar char="q"/>
            </a:pPr>
            <a:endParaRPr lang="ru-RU" dirty="0" smtClean="0">
              <a:solidFill>
                <a:schemeClr val="tx1"/>
              </a:solidFill>
            </a:endParaRPr>
          </a:p>
          <a:p>
            <a:pPr marL="45720" indent="0">
              <a:buNone/>
            </a:pPr>
            <a:endParaRPr lang="ru-RU" dirty="0">
              <a:solidFill>
                <a:schemeClr val="tx1"/>
              </a:solidFill>
            </a:endParaRPr>
          </a:p>
        </p:txBody>
      </p:sp>
    </p:spTree>
    <p:extLst>
      <p:ext uri="{BB962C8B-B14F-4D97-AF65-F5344CB8AC3E}">
        <p14:creationId xmlns:p14="http://schemas.microsoft.com/office/powerpoint/2010/main" val="92445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307592" y="70105"/>
            <a:ext cx="9875520" cy="45719"/>
          </a:xfrm>
        </p:spPr>
        <p:txBody>
          <a:bodyPr>
            <a:normAutofit fontScale="90000"/>
          </a:bodyPr>
          <a:lstStyle/>
          <a:p>
            <a:endParaRPr lang="ru-RU" dirty="0"/>
          </a:p>
        </p:txBody>
      </p:sp>
      <p:sp>
        <p:nvSpPr>
          <p:cNvPr id="3" name="Объект 2"/>
          <p:cNvSpPr>
            <a:spLocks noGrp="1"/>
          </p:cNvSpPr>
          <p:nvPr>
            <p:ph idx="1"/>
          </p:nvPr>
        </p:nvSpPr>
        <p:spPr>
          <a:xfrm>
            <a:off x="1124712" y="502920"/>
            <a:ext cx="9872871" cy="5788152"/>
          </a:xfrm>
        </p:spPr>
        <p:txBody>
          <a:bodyPr>
            <a:noAutofit/>
          </a:bodyPr>
          <a:lstStyle/>
          <a:p>
            <a:pPr marL="45720" indent="0">
              <a:buNone/>
            </a:pPr>
            <a:r>
              <a:rPr lang="ru-RU" sz="1900" b="1" dirty="0" smtClean="0">
                <a:solidFill>
                  <a:srgbClr val="FF0000"/>
                </a:solidFill>
              </a:rPr>
              <a:t>4. </a:t>
            </a:r>
            <a:r>
              <a:rPr lang="ru-RU" sz="1900" b="1" u="sng" dirty="0" smtClean="0">
                <a:solidFill>
                  <a:srgbClr val="FF0000"/>
                </a:solidFill>
              </a:rPr>
              <a:t>Агрегатирование</a:t>
            </a:r>
            <a:r>
              <a:rPr lang="ru-RU" sz="1900" u="sng" dirty="0" smtClean="0">
                <a:solidFill>
                  <a:srgbClr val="FF0000"/>
                </a:solidFill>
              </a:rPr>
              <a:t> </a:t>
            </a:r>
            <a:r>
              <a:rPr lang="ru-RU" sz="1900" dirty="0">
                <a:solidFill>
                  <a:schemeClr val="tx1"/>
                </a:solidFill>
              </a:rPr>
              <a:t>- это метод создания машин, приборов и оборудования из отдельных стандартных унифицированных узлов, многократно используемых при создании различных изделий на основе геометрической и функциональной </a:t>
            </a:r>
            <a:r>
              <a:rPr lang="ru-RU" sz="1900" dirty="0" smtClean="0">
                <a:solidFill>
                  <a:schemeClr val="tx1"/>
                </a:solidFill>
              </a:rPr>
              <a:t>взаимозаменяемости</a:t>
            </a:r>
            <a:r>
              <a:rPr lang="ru-RU" sz="1900" dirty="0">
                <a:solidFill>
                  <a:schemeClr val="tx1"/>
                </a:solidFill>
              </a:rPr>
              <a:t> </a:t>
            </a:r>
            <a:r>
              <a:rPr lang="ru-RU" sz="1900" dirty="0" smtClean="0">
                <a:solidFill>
                  <a:schemeClr val="tx1"/>
                </a:solidFill>
              </a:rPr>
              <a:t>по всем эксплуатационным показателям и присоединительным размерам.</a:t>
            </a:r>
          </a:p>
          <a:p>
            <a:pPr marL="45720" indent="0">
              <a:buNone/>
            </a:pPr>
            <a:r>
              <a:rPr lang="ru-RU" sz="1900" dirty="0">
                <a:solidFill>
                  <a:schemeClr val="tx1"/>
                </a:solidFill>
              </a:rPr>
              <a:t>Развитие машиностроения характеризуется усложнением и частой сменяемостью конструкций машин. Для проектирования и изготовления большего количества разнообразных машин потребовалось в первую очередь расчленить конструкцию машины на независимые сборочные единицы (агрегаты) так, чтобы каждая из них выполняла в машине определенную функцию. Это позволило специализировать изготовление агрегатов как самостоятельных изделий, работу которых можно проверить независимо от всей машины.</a:t>
            </a:r>
          </a:p>
          <a:p>
            <a:pPr marL="45720" indent="0">
              <a:buNone/>
            </a:pPr>
            <a:r>
              <a:rPr lang="ru-RU" sz="1900" dirty="0">
                <a:solidFill>
                  <a:schemeClr val="tx1"/>
                </a:solidFill>
              </a:rPr>
              <a:t>Расчленение изделий на конструктивно законченные агрегаты явилось первой предпосылкой развития метода агрегатирования. В дальнейшем анализ конструкций машин показал, что многие агрегаты, узлы и детали, различные по устройству, выполняют в разнообразных машинах одинаковые функции</a:t>
            </a:r>
            <a:r>
              <a:rPr lang="ru-RU" sz="1900" dirty="0" smtClean="0">
                <a:solidFill>
                  <a:schemeClr val="tx1"/>
                </a:solidFill>
              </a:rPr>
              <a:t>.</a:t>
            </a:r>
          </a:p>
          <a:p>
            <a:pPr marL="45720" indent="0">
              <a:buNone/>
            </a:pPr>
            <a:r>
              <a:rPr lang="ru-RU" sz="1900" dirty="0">
                <a:solidFill>
                  <a:prstClr val="black"/>
                </a:solidFill>
              </a:rPr>
              <a:t>Выделение агрегатов выполняют на основе кинематического анализа машин и  их составных частей с учетом применения в других машинах. При этом стремятся из минимального числа автономных агрегатов создать максимальное число компоновок </a:t>
            </a:r>
            <a:r>
              <a:rPr lang="ru-RU" sz="1900" dirty="0" smtClean="0">
                <a:solidFill>
                  <a:prstClr val="black"/>
                </a:solidFill>
              </a:rPr>
              <a:t>оборудования.</a:t>
            </a:r>
            <a:endParaRPr lang="ru-RU" sz="1900" dirty="0" smtClean="0">
              <a:solidFill>
                <a:schemeClr val="tx1"/>
              </a:solidFill>
            </a:endParaRPr>
          </a:p>
        </p:txBody>
      </p:sp>
    </p:spTree>
    <p:extLst>
      <p:ext uri="{BB962C8B-B14F-4D97-AF65-F5344CB8AC3E}">
        <p14:creationId xmlns:p14="http://schemas.microsoft.com/office/powerpoint/2010/main" val="274726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143000" y="0"/>
            <a:ext cx="9875520" cy="173736"/>
          </a:xfrm>
        </p:spPr>
        <p:txBody>
          <a:bodyPr>
            <a:normAutofit fontScale="90000"/>
          </a:bodyPr>
          <a:lstStyle/>
          <a:p>
            <a:endParaRPr lang="ru-RU" dirty="0"/>
          </a:p>
        </p:txBody>
      </p:sp>
      <p:sp>
        <p:nvSpPr>
          <p:cNvPr id="3" name="Объект 2"/>
          <p:cNvSpPr>
            <a:spLocks noGrp="1"/>
          </p:cNvSpPr>
          <p:nvPr>
            <p:ph idx="1"/>
          </p:nvPr>
        </p:nvSpPr>
        <p:spPr>
          <a:xfrm>
            <a:off x="1143000" y="512064"/>
            <a:ext cx="9872871" cy="5583936"/>
          </a:xfrm>
        </p:spPr>
        <p:txBody>
          <a:bodyPr>
            <a:normAutofit fontScale="92500" lnSpcReduction="10000"/>
          </a:bodyPr>
          <a:lstStyle/>
          <a:p>
            <a:pPr marL="45720" lvl="0" indent="0">
              <a:buClr>
                <a:srgbClr val="94B6D2"/>
              </a:buClr>
              <a:buNone/>
            </a:pPr>
            <a:r>
              <a:rPr lang="ru-RU" sz="1700" dirty="0" smtClean="0">
                <a:solidFill>
                  <a:prstClr val="black"/>
                </a:solidFill>
              </a:rPr>
              <a:t>Важным преимуществом созданного на основе агрегатирования технологического оборудования является его конструктивная обратимость. Кроме  того, агрегатирование даёт возможность применять стандартные агрегаты и узлы в новых компоновках при изменении конструкций объектов производства. Если унификация приводит к уменьшению числа типоразмеров  унифицированных объектов, то агрегатирование даёт возможность увеличить число объектов специализированного назначения</a:t>
            </a:r>
            <a:endParaRPr lang="ru-RU" sz="1700" dirty="0">
              <a:solidFill>
                <a:prstClr val="black"/>
              </a:solidFill>
            </a:endParaRPr>
          </a:p>
          <a:p>
            <a:pPr marL="45720" lvl="0" indent="0">
              <a:buClr>
                <a:srgbClr val="94B6D2"/>
              </a:buClr>
              <a:buNone/>
            </a:pPr>
            <a:r>
              <a:rPr lang="ru-RU" sz="1700" b="1" u="sng" dirty="0" smtClean="0">
                <a:solidFill>
                  <a:prstClr val="black"/>
                </a:solidFill>
              </a:rPr>
              <a:t>Возможности метода агрегатирования </a:t>
            </a:r>
            <a:r>
              <a:rPr lang="ru-RU" sz="1700" dirty="0" smtClean="0">
                <a:solidFill>
                  <a:prstClr val="black"/>
                </a:solidFill>
              </a:rPr>
              <a:t>:</a:t>
            </a:r>
          </a:p>
          <a:p>
            <a:pPr>
              <a:buClr>
                <a:srgbClr val="94B6D2"/>
              </a:buClr>
              <a:buFont typeface="Wingdings" panose="05000000000000000000" pitchFamily="2" charset="2"/>
              <a:buChar char="q"/>
            </a:pPr>
            <a:r>
              <a:rPr lang="ru-RU" sz="1700" dirty="0" smtClean="0">
                <a:solidFill>
                  <a:prstClr val="black"/>
                </a:solidFill>
              </a:rPr>
              <a:t> расширяет область применения универсальных машин и оборудования путем создания условий для быстрой замены из рабочих органов и тогда машина становится специализированной, обеспечивая высокую производительность труда и необходимое качество работы;</a:t>
            </a:r>
          </a:p>
          <a:p>
            <a:pPr>
              <a:buClr>
                <a:srgbClr val="94B6D2"/>
              </a:buClr>
              <a:buFont typeface="Wingdings" panose="05000000000000000000" pitchFamily="2" charset="2"/>
              <a:buChar char="q"/>
            </a:pPr>
            <a:r>
              <a:rPr lang="ru-RU" sz="1700" dirty="0" smtClean="0">
                <a:solidFill>
                  <a:prstClr val="black"/>
                </a:solidFill>
              </a:rPr>
              <a:t> расширяет номенклатуру выпускаемых машин и оборудования путём модификации их основных типов и создания различных исполнений, лучше отвечающих требованиям эксплуатации, чем машины и оборудование базовых моделей универсального назначения;</a:t>
            </a:r>
          </a:p>
          <a:p>
            <a:pPr>
              <a:buClr>
                <a:srgbClr val="94B6D2"/>
              </a:buClr>
              <a:buFont typeface="Wingdings" panose="05000000000000000000" pitchFamily="2" charset="2"/>
              <a:buChar char="q"/>
            </a:pPr>
            <a:r>
              <a:rPr lang="ru-RU" sz="1700" dirty="0" smtClean="0">
                <a:solidFill>
                  <a:prstClr val="black"/>
                </a:solidFill>
              </a:rPr>
              <a:t> обеспечивает комплектование (сборку) некоторых машин , механизмов, устройств и оборудования разного функционального назначения из унифицированных взаимозаменяемых узлов и деталей;</a:t>
            </a:r>
          </a:p>
          <a:p>
            <a:pPr>
              <a:buClr>
                <a:srgbClr val="94B6D2"/>
              </a:buClr>
              <a:buFont typeface="Wingdings" panose="05000000000000000000" pitchFamily="2" charset="2"/>
              <a:buChar char="q"/>
            </a:pPr>
            <a:r>
              <a:rPr lang="ru-RU" sz="1700" dirty="0" smtClean="0">
                <a:solidFill>
                  <a:prstClr val="black"/>
                </a:solidFill>
              </a:rPr>
              <a:t> расширяет номенклатуру продукции приборостроения благодаря применению блочно-модульного (агрегатного) способа её конструирования;</a:t>
            </a:r>
          </a:p>
          <a:p>
            <a:pPr>
              <a:buClr>
                <a:srgbClr val="94B6D2"/>
              </a:buClr>
              <a:buFont typeface="Wingdings" panose="05000000000000000000" pitchFamily="2" charset="2"/>
              <a:buChar char="q"/>
            </a:pPr>
            <a:r>
              <a:rPr lang="ru-RU" sz="1700" dirty="0">
                <a:solidFill>
                  <a:prstClr val="black"/>
                </a:solidFill>
              </a:rPr>
              <a:t> </a:t>
            </a:r>
            <a:r>
              <a:rPr lang="ru-RU" sz="1700" dirty="0" smtClean="0">
                <a:solidFill>
                  <a:prstClr val="black"/>
                </a:solidFill>
              </a:rPr>
              <a:t>обеспечивает возможность создавать приспособления и другую сложную технологическую автоматизированную оснастку на основе использования общих агрегатов и узлов;</a:t>
            </a:r>
          </a:p>
          <a:p>
            <a:pPr>
              <a:buClr>
                <a:srgbClr val="94B6D2"/>
              </a:buClr>
              <a:buFont typeface="Wingdings" panose="05000000000000000000" pitchFamily="2" charset="2"/>
              <a:buChar char="q"/>
            </a:pPr>
            <a:r>
              <a:rPr lang="ru-RU" sz="1700" dirty="0">
                <a:solidFill>
                  <a:prstClr val="black"/>
                </a:solidFill>
              </a:rPr>
              <a:t> </a:t>
            </a:r>
            <a:r>
              <a:rPr lang="ru-RU" sz="1700" dirty="0" smtClean="0">
                <a:solidFill>
                  <a:prstClr val="black"/>
                </a:solidFill>
              </a:rPr>
              <a:t>способствует организации высокопроизводительного ремонта машин путем использования    взаимозаменяемых агрегатов и узлов.</a:t>
            </a:r>
          </a:p>
          <a:p>
            <a:pPr marL="45720" lvl="0" indent="0">
              <a:buClr>
                <a:srgbClr val="94B6D2"/>
              </a:buClr>
              <a:buNone/>
            </a:pPr>
            <a:endParaRPr lang="ru-RU" sz="1700" dirty="0">
              <a:solidFill>
                <a:prstClr val="black"/>
              </a:solidFill>
            </a:endParaRPr>
          </a:p>
          <a:p>
            <a:pPr marL="45720" lvl="0" indent="0">
              <a:buClr>
                <a:srgbClr val="94B6D2"/>
              </a:buClr>
              <a:buNone/>
            </a:pPr>
            <a:endParaRPr lang="ru-RU" sz="1700" dirty="0">
              <a:solidFill>
                <a:prstClr val="black"/>
              </a:solidFill>
            </a:endParaRPr>
          </a:p>
          <a:p>
            <a:endParaRPr lang="ru-RU" dirty="0"/>
          </a:p>
        </p:txBody>
      </p:sp>
    </p:spTree>
    <p:extLst>
      <p:ext uri="{BB962C8B-B14F-4D97-AF65-F5344CB8AC3E}">
        <p14:creationId xmlns:p14="http://schemas.microsoft.com/office/powerpoint/2010/main" val="3096415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140351" y="115825"/>
            <a:ext cx="9875520" cy="45719"/>
          </a:xfrm>
        </p:spPr>
        <p:txBody>
          <a:bodyPr>
            <a:normAutofit fontScale="90000"/>
          </a:bodyPr>
          <a:lstStyle/>
          <a:p>
            <a:endParaRPr lang="ru-RU" dirty="0"/>
          </a:p>
        </p:txBody>
      </p:sp>
      <p:sp>
        <p:nvSpPr>
          <p:cNvPr id="3" name="Объект 2"/>
          <p:cNvSpPr>
            <a:spLocks noGrp="1"/>
          </p:cNvSpPr>
          <p:nvPr>
            <p:ph idx="1"/>
          </p:nvPr>
        </p:nvSpPr>
        <p:spPr>
          <a:xfrm>
            <a:off x="1143000" y="521208"/>
            <a:ext cx="9872871" cy="5702808"/>
          </a:xfrm>
        </p:spPr>
        <p:txBody>
          <a:bodyPr>
            <a:normAutofit lnSpcReduction="10000"/>
          </a:bodyPr>
          <a:lstStyle/>
          <a:p>
            <a:pPr marL="45720" indent="0">
              <a:buNone/>
            </a:pPr>
            <a:r>
              <a:rPr lang="en-US" b="1" dirty="0" smtClean="0">
                <a:solidFill>
                  <a:srgbClr val="FF0000"/>
                </a:solidFill>
              </a:rPr>
              <a:t>5. </a:t>
            </a:r>
            <a:r>
              <a:rPr lang="ru-RU" b="1" u="sng" dirty="0" smtClean="0">
                <a:solidFill>
                  <a:srgbClr val="FF0000"/>
                </a:solidFill>
              </a:rPr>
              <a:t>Комплексная </a:t>
            </a:r>
            <a:r>
              <a:rPr lang="ru-RU" b="1" u="sng" dirty="0">
                <a:solidFill>
                  <a:srgbClr val="FF0000"/>
                </a:solidFill>
              </a:rPr>
              <a:t>стандартизация </a:t>
            </a:r>
            <a:r>
              <a:rPr lang="ru-RU" dirty="0">
                <a:solidFill>
                  <a:schemeClr val="tx1"/>
                </a:solidFill>
              </a:rPr>
              <a:t>- целенаправленное и планомерное установление и применение системы взаимоувязанных требований как к самому объекту комплексной стандартизации в целом, так и к его основным элементам в целях оптимального решения конкретной проблемы</a:t>
            </a:r>
            <a:r>
              <a:rPr lang="ru-RU" dirty="0" smtClean="0">
                <a:solidFill>
                  <a:schemeClr val="tx1"/>
                </a:solidFill>
              </a:rPr>
              <a:t>.</a:t>
            </a:r>
            <a:r>
              <a:rPr lang="en-US" dirty="0" smtClean="0">
                <a:solidFill>
                  <a:schemeClr val="tx1"/>
                </a:solidFill>
              </a:rPr>
              <a:t> </a:t>
            </a:r>
            <a:endParaRPr lang="ru-RU" dirty="0" smtClean="0">
              <a:solidFill>
                <a:schemeClr val="tx1"/>
              </a:solidFill>
            </a:endParaRPr>
          </a:p>
          <a:p>
            <a:pPr marL="45720" indent="0">
              <a:buNone/>
            </a:pPr>
            <a:r>
              <a:rPr lang="ru-RU" b="1" dirty="0" smtClean="0">
                <a:solidFill>
                  <a:schemeClr val="tx1"/>
                </a:solidFill>
              </a:rPr>
              <a:t>КС</a:t>
            </a:r>
            <a:r>
              <a:rPr lang="ru-RU" dirty="0" smtClean="0">
                <a:solidFill>
                  <a:schemeClr val="tx1"/>
                </a:solidFill>
              </a:rPr>
              <a:t>  позволяет создавать комплексы согласованных межу собой нормативно-технических документов по стандартизации, регламентирующих нормы и требования к взаимосвязанным объектам стандартизации.</a:t>
            </a:r>
          </a:p>
          <a:p>
            <a:pPr marL="45720" indent="0">
              <a:buNone/>
            </a:pPr>
            <a:r>
              <a:rPr lang="ru-RU" dirty="0" smtClean="0">
                <a:solidFill>
                  <a:schemeClr val="tx1"/>
                </a:solidFill>
              </a:rPr>
              <a:t>КС позволяет:</a:t>
            </a:r>
          </a:p>
          <a:p>
            <a:pPr>
              <a:buFont typeface="Wingdings" panose="05000000000000000000" pitchFamily="2" charset="2"/>
              <a:buChar char="Ø"/>
            </a:pPr>
            <a:r>
              <a:rPr lang="ru-RU" dirty="0" smtClean="0">
                <a:solidFill>
                  <a:schemeClr val="tx1"/>
                </a:solidFill>
              </a:rPr>
              <a:t>Установить рациональные в техническом отношении параметрические ряды и сортамент промышленной продукции;</a:t>
            </a:r>
          </a:p>
          <a:p>
            <a:pPr>
              <a:buFont typeface="Wingdings" panose="05000000000000000000" pitchFamily="2" charset="2"/>
              <a:buChar char="Ø"/>
            </a:pPr>
            <a:r>
              <a:rPr lang="ru-RU" dirty="0" smtClean="0">
                <a:solidFill>
                  <a:schemeClr val="tx1"/>
                </a:solidFill>
              </a:rPr>
              <a:t>Устранить излишнее многообразие, неоправданную разнотипность;</a:t>
            </a:r>
          </a:p>
          <a:p>
            <a:pPr>
              <a:buFont typeface="Wingdings" panose="05000000000000000000" pitchFamily="2" charset="2"/>
              <a:buChar char="Ø"/>
            </a:pPr>
            <a:r>
              <a:rPr lang="ru-RU" dirty="0" smtClean="0">
                <a:solidFill>
                  <a:schemeClr val="tx1"/>
                </a:solidFill>
              </a:rPr>
              <a:t>Создавать техническую базу для организации массового и поточного производства на специализированных предприятиях;</a:t>
            </a:r>
          </a:p>
          <a:p>
            <a:pPr>
              <a:buFont typeface="Wingdings" panose="05000000000000000000" pitchFamily="2" charset="2"/>
              <a:buChar char="Ø"/>
            </a:pPr>
            <a:r>
              <a:rPr lang="ru-RU" dirty="0" smtClean="0">
                <a:solidFill>
                  <a:schemeClr val="tx1"/>
                </a:solidFill>
              </a:rPr>
              <a:t>Ускорить внедрение новейшей техники и обеспечить эффективное решение многих вопросов связанных с повышением качества изделий, их надежности, долговечности, ремонтопригодности и безопасности при эксплуатации.</a:t>
            </a:r>
          </a:p>
          <a:p>
            <a:pPr>
              <a:buFont typeface="Wingdings" panose="05000000000000000000" pitchFamily="2" charset="2"/>
              <a:buChar char="Ø"/>
            </a:pPr>
            <a:endParaRPr lang="ru-RU" dirty="0">
              <a:solidFill>
                <a:schemeClr val="tx1"/>
              </a:solidFill>
            </a:endParaRPr>
          </a:p>
        </p:txBody>
      </p:sp>
    </p:spTree>
    <p:extLst>
      <p:ext uri="{BB962C8B-B14F-4D97-AF65-F5344CB8AC3E}">
        <p14:creationId xmlns:p14="http://schemas.microsoft.com/office/powerpoint/2010/main" val="84165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73152"/>
            <a:ext cx="9875520" cy="45719"/>
          </a:xfrm>
        </p:spPr>
        <p:txBody>
          <a:bodyPr>
            <a:normAutofit fontScale="90000"/>
          </a:bodyPr>
          <a:lstStyle/>
          <a:p>
            <a:endParaRPr lang="ru-RU" dirty="0"/>
          </a:p>
        </p:txBody>
      </p:sp>
      <p:sp>
        <p:nvSpPr>
          <p:cNvPr id="3" name="Объект 2"/>
          <p:cNvSpPr>
            <a:spLocks noGrp="1"/>
          </p:cNvSpPr>
          <p:nvPr>
            <p:ph idx="1"/>
          </p:nvPr>
        </p:nvSpPr>
        <p:spPr>
          <a:xfrm>
            <a:off x="1143000" y="502920"/>
            <a:ext cx="9872871" cy="5593080"/>
          </a:xfrm>
        </p:spPr>
        <p:txBody>
          <a:bodyPr>
            <a:normAutofit/>
          </a:bodyPr>
          <a:lstStyle/>
          <a:p>
            <a:pPr marL="45720" lvl="0" indent="0">
              <a:buClr>
                <a:srgbClr val="94B6D2"/>
              </a:buClr>
              <a:buNone/>
            </a:pPr>
            <a:r>
              <a:rPr lang="ru-RU" sz="2000" dirty="0">
                <a:solidFill>
                  <a:prstClr val="black"/>
                </a:solidFill>
              </a:rPr>
              <a:t>Для продукции - это установление и применение взаимосвязанных по своему уровню требований к качеству готовых изделий, необходимых для их изготовления сырья, материалов и комплектующих </a:t>
            </a:r>
            <a:r>
              <a:rPr lang="ru-RU" sz="2000" dirty="0" smtClean="0">
                <a:solidFill>
                  <a:prstClr val="black"/>
                </a:solidFill>
              </a:rPr>
              <a:t>узлов. </a:t>
            </a:r>
          </a:p>
          <a:p>
            <a:pPr marL="45720" lvl="0" indent="0">
              <a:buClr>
                <a:srgbClr val="94B6D2"/>
              </a:buClr>
              <a:buNone/>
            </a:pPr>
            <a:r>
              <a:rPr lang="ru-RU" sz="2000" dirty="0" smtClean="0">
                <a:solidFill>
                  <a:prstClr val="black"/>
                </a:solidFill>
              </a:rPr>
              <a:t>Например</a:t>
            </a:r>
            <a:r>
              <a:rPr lang="ru-RU" sz="2000" dirty="0">
                <a:solidFill>
                  <a:prstClr val="black"/>
                </a:solidFill>
              </a:rPr>
              <a:t>, программа комплексной стандартизации трансформаторов при разработке нового ГОСТа потребовала пересмотра и создания 36 других взаимосвязанных стандартов:</a:t>
            </a:r>
          </a:p>
          <a:p>
            <a:pPr lvl="0">
              <a:buClr>
                <a:srgbClr val="94B6D2"/>
              </a:buClr>
              <a:buFont typeface="Wingdings" panose="05000000000000000000" pitchFamily="2" charset="2"/>
              <a:buChar char="q"/>
            </a:pPr>
            <a:r>
              <a:rPr lang="ru-RU" sz="2000" dirty="0">
                <a:solidFill>
                  <a:prstClr val="black"/>
                </a:solidFill>
              </a:rPr>
              <a:t> на изделия и материалы, используемые при изготовлении ТФ;</a:t>
            </a:r>
          </a:p>
          <a:p>
            <a:pPr lvl="0">
              <a:buClr>
                <a:srgbClr val="94B6D2"/>
              </a:buClr>
              <a:buFont typeface="Wingdings" panose="05000000000000000000" pitchFamily="2" charset="2"/>
              <a:buChar char="q"/>
            </a:pPr>
            <a:r>
              <a:rPr lang="ru-RU" sz="2000" dirty="0">
                <a:solidFill>
                  <a:prstClr val="black"/>
                </a:solidFill>
              </a:rPr>
              <a:t> на электротехническую тонколистовую сталь и методы её испытания;</a:t>
            </a:r>
          </a:p>
          <a:p>
            <a:pPr lvl="0">
              <a:buClr>
                <a:srgbClr val="94B6D2"/>
              </a:buClr>
              <a:buFont typeface="Wingdings" panose="05000000000000000000" pitchFamily="2" charset="2"/>
              <a:buChar char="q"/>
            </a:pPr>
            <a:r>
              <a:rPr lang="en-US" sz="2000" dirty="0">
                <a:solidFill>
                  <a:prstClr val="black"/>
                </a:solidFill>
              </a:rPr>
              <a:t> </a:t>
            </a:r>
            <a:r>
              <a:rPr lang="ru-RU" sz="2000" dirty="0">
                <a:solidFill>
                  <a:prstClr val="black"/>
                </a:solidFill>
              </a:rPr>
              <a:t>на электроизоляционный картон и методы определения его прочности;</a:t>
            </a:r>
          </a:p>
          <a:p>
            <a:pPr lvl="0">
              <a:buClr>
                <a:srgbClr val="94B6D2"/>
              </a:buClr>
              <a:buFont typeface="Wingdings" panose="05000000000000000000" pitchFamily="2" charset="2"/>
              <a:buChar char="q"/>
            </a:pPr>
            <a:r>
              <a:rPr lang="ru-RU" sz="2000" dirty="0">
                <a:solidFill>
                  <a:prstClr val="black"/>
                </a:solidFill>
              </a:rPr>
              <a:t> на кабельную бумагу, на фарфоровые изоляторы;</a:t>
            </a:r>
          </a:p>
          <a:p>
            <a:pPr lvl="0">
              <a:buClr>
                <a:srgbClr val="94B6D2"/>
              </a:buClr>
              <a:buFont typeface="Wingdings" panose="05000000000000000000" pitchFamily="2" charset="2"/>
              <a:buChar char="q"/>
            </a:pPr>
            <a:r>
              <a:rPr lang="ru-RU" sz="2000" dirty="0">
                <a:solidFill>
                  <a:prstClr val="black"/>
                </a:solidFill>
              </a:rPr>
              <a:t> на изоляционные материалы (текстолит, стеклотекстолит).</a:t>
            </a:r>
          </a:p>
          <a:p>
            <a:pPr marL="45720" lvl="0" indent="0">
              <a:buClr>
                <a:srgbClr val="94B6D2"/>
              </a:buClr>
              <a:buNone/>
            </a:pPr>
            <a:r>
              <a:rPr lang="ru-RU" sz="2000" dirty="0">
                <a:solidFill>
                  <a:prstClr val="black"/>
                </a:solidFill>
              </a:rPr>
              <a:t>Для обеспечения точной геометрии листов стали были разработаны и уточнены стандарты на нормы точности прокатных станов. Таким образом, для разработки и реализации программы комплексной стандартизации трансформаторов потребовалось участие многих отраслей промышленности.</a:t>
            </a:r>
          </a:p>
          <a:p>
            <a:pPr marL="45720" indent="0">
              <a:buNone/>
            </a:pPr>
            <a:endParaRPr lang="ru-RU" dirty="0"/>
          </a:p>
        </p:txBody>
      </p:sp>
    </p:spTree>
    <p:extLst>
      <p:ext uri="{BB962C8B-B14F-4D97-AF65-F5344CB8AC3E}">
        <p14:creationId xmlns:p14="http://schemas.microsoft.com/office/powerpoint/2010/main" val="61400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0"/>
            <a:ext cx="9875520" cy="73152"/>
          </a:xfrm>
        </p:spPr>
        <p:txBody>
          <a:bodyPr>
            <a:normAutofit fontScale="90000"/>
          </a:bodyPr>
          <a:lstStyle/>
          <a:p>
            <a:endParaRPr lang="ru-RU" dirty="0"/>
          </a:p>
        </p:txBody>
      </p:sp>
      <p:sp>
        <p:nvSpPr>
          <p:cNvPr id="3" name="Объект 2"/>
          <p:cNvSpPr>
            <a:spLocks noGrp="1"/>
          </p:cNvSpPr>
          <p:nvPr>
            <p:ph idx="1"/>
          </p:nvPr>
        </p:nvSpPr>
        <p:spPr>
          <a:xfrm>
            <a:off x="1143001" y="530352"/>
            <a:ext cx="9994392" cy="5547360"/>
          </a:xfrm>
        </p:spPr>
        <p:txBody>
          <a:bodyPr/>
          <a:lstStyle/>
          <a:p>
            <a:pPr marL="45720" indent="0">
              <a:buNone/>
            </a:pPr>
            <a:r>
              <a:rPr lang="ru-RU" dirty="0" smtClean="0">
                <a:solidFill>
                  <a:schemeClr val="tx1"/>
                </a:solidFill>
              </a:rPr>
              <a:t>Многие программы </a:t>
            </a:r>
            <a:r>
              <a:rPr lang="ru-RU" b="1" dirty="0" smtClean="0">
                <a:solidFill>
                  <a:schemeClr val="tx1"/>
                </a:solidFill>
              </a:rPr>
              <a:t>КС </a:t>
            </a:r>
            <a:r>
              <a:rPr lang="ru-RU" dirty="0" smtClean="0">
                <a:solidFill>
                  <a:schemeClr val="tx1"/>
                </a:solidFill>
              </a:rPr>
              <a:t>представляют собой крупные межотраслевые комплексы. В качестве примера можно привести системы общетехнических стандартов, которые объединяют в каждом комплексе несколько десятков прогрессивных стандартов, охватывающих все стадии жизненного цикла изделий. Внедрение комплексных систем стандартов повышает эффективность инженерного труда, качество продукции, и экономичность её производства.</a:t>
            </a:r>
          </a:p>
          <a:p>
            <a:pPr marL="45720" indent="0">
              <a:buNone/>
            </a:pPr>
            <a:r>
              <a:rPr lang="ru-RU" dirty="0" smtClean="0">
                <a:solidFill>
                  <a:schemeClr val="tx1"/>
                </a:solidFill>
              </a:rPr>
              <a:t>  Действующие в РФ межотраслевые системы стандартов:</a:t>
            </a:r>
          </a:p>
          <a:p>
            <a:pPr lvl="1">
              <a:buFont typeface="Wingdings" panose="05000000000000000000" pitchFamily="2" charset="2"/>
              <a:buChar char="v"/>
            </a:pPr>
            <a:r>
              <a:rPr lang="ru-RU" dirty="0">
                <a:solidFill>
                  <a:schemeClr val="tx1"/>
                </a:solidFill>
              </a:rPr>
              <a:t> </a:t>
            </a:r>
            <a:r>
              <a:rPr lang="ru-RU" sz="2200" b="1" dirty="0" smtClean="0">
                <a:solidFill>
                  <a:schemeClr val="tx1"/>
                </a:solidFill>
              </a:rPr>
              <a:t>ЕСКД</a:t>
            </a:r>
            <a:r>
              <a:rPr lang="ru-RU" sz="2200" dirty="0" smtClean="0">
                <a:solidFill>
                  <a:schemeClr val="tx1"/>
                </a:solidFill>
              </a:rPr>
              <a:t> - Единая система конструкторской документации </a:t>
            </a:r>
          </a:p>
          <a:p>
            <a:pPr lvl="1">
              <a:buFont typeface="Wingdings" panose="05000000000000000000" pitchFamily="2" charset="2"/>
              <a:buChar char="v"/>
            </a:pPr>
            <a:r>
              <a:rPr lang="ru-RU" sz="2200" b="1" dirty="0" smtClean="0">
                <a:solidFill>
                  <a:schemeClr val="tx1"/>
                </a:solidFill>
              </a:rPr>
              <a:t>ЕСТД </a:t>
            </a:r>
            <a:r>
              <a:rPr lang="ru-RU" sz="2200" dirty="0" smtClean="0">
                <a:solidFill>
                  <a:schemeClr val="tx1"/>
                </a:solidFill>
              </a:rPr>
              <a:t>- </a:t>
            </a:r>
            <a:r>
              <a:rPr lang="ru-RU" sz="2200" dirty="0">
                <a:solidFill>
                  <a:prstClr val="black"/>
                </a:solidFill>
              </a:rPr>
              <a:t>Единая система </a:t>
            </a:r>
            <a:r>
              <a:rPr lang="ru-RU" sz="2200" dirty="0" smtClean="0">
                <a:solidFill>
                  <a:prstClr val="black"/>
                </a:solidFill>
              </a:rPr>
              <a:t> технологической документации</a:t>
            </a:r>
            <a:endParaRPr lang="ru-RU" sz="2200" dirty="0" smtClean="0">
              <a:solidFill>
                <a:schemeClr val="tx1"/>
              </a:solidFill>
            </a:endParaRPr>
          </a:p>
          <a:p>
            <a:pPr lvl="1">
              <a:buFont typeface="Wingdings" panose="05000000000000000000" pitchFamily="2" charset="2"/>
              <a:buChar char="v"/>
            </a:pPr>
            <a:r>
              <a:rPr lang="ru-RU" sz="2200" b="1" dirty="0" smtClean="0">
                <a:solidFill>
                  <a:schemeClr val="tx1"/>
                </a:solidFill>
              </a:rPr>
              <a:t>ЕСТПП - </a:t>
            </a:r>
            <a:r>
              <a:rPr lang="ru-RU" sz="2100" dirty="0" smtClean="0">
                <a:solidFill>
                  <a:prstClr val="black"/>
                </a:solidFill>
              </a:rPr>
              <a:t>Единая система защиты от коррозии и старения материалов  изделий</a:t>
            </a:r>
            <a:endParaRPr lang="ru-RU" sz="2100" dirty="0" smtClean="0">
              <a:solidFill>
                <a:schemeClr val="tx1"/>
              </a:solidFill>
            </a:endParaRPr>
          </a:p>
          <a:p>
            <a:pPr lvl="1">
              <a:buFont typeface="Wingdings" panose="05000000000000000000" pitchFamily="2" charset="2"/>
              <a:buChar char="v"/>
            </a:pPr>
            <a:r>
              <a:rPr lang="ru-RU" sz="2200" b="1" dirty="0" smtClean="0">
                <a:solidFill>
                  <a:schemeClr val="tx1"/>
                </a:solidFill>
              </a:rPr>
              <a:t>УСД - </a:t>
            </a:r>
            <a:r>
              <a:rPr lang="ru-RU" sz="2200" dirty="0" smtClean="0">
                <a:solidFill>
                  <a:prstClr val="black"/>
                </a:solidFill>
              </a:rPr>
              <a:t>Унифицированная </a:t>
            </a:r>
            <a:r>
              <a:rPr lang="ru-RU" sz="2200" dirty="0">
                <a:solidFill>
                  <a:prstClr val="black"/>
                </a:solidFill>
              </a:rPr>
              <a:t>система </a:t>
            </a:r>
            <a:r>
              <a:rPr lang="ru-RU" sz="2200" dirty="0" smtClean="0">
                <a:solidFill>
                  <a:prstClr val="black"/>
                </a:solidFill>
              </a:rPr>
              <a:t>документации</a:t>
            </a:r>
            <a:endParaRPr lang="ru-RU" sz="2200" dirty="0" smtClean="0">
              <a:solidFill>
                <a:schemeClr val="tx1"/>
              </a:solidFill>
            </a:endParaRPr>
          </a:p>
          <a:p>
            <a:pPr lvl="1">
              <a:buFont typeface="Wingdings" panose="05000000000000000000" pitchFamily="2" charset="2"/>
              <a:buChar char="v"/>
            </a:pPr>
            <a:r>
              <a:rPr lang="ru-RU" sz="2200" b="1" dirty="0" smtClean="0">
                <a:solidFill>
                  <a:schemeClr val="tx1"/>
                </a:solidFill>
              </a:rPr>
              <a:t>ГСИ -</a:t>
            </a:r>
            <a:r>
              <a:rPr lang="ru-RU" sz="2200" dirty="0">
                <a:solidFill>
                  <a:prstClr val="black"/>
                </a:solidFill>
              </a:rPr>
              <a:t> </a:t>
            </a:r>
            <a:r>
              <a:rPr lang="ru-RU" sz="2200" dirty="0" smtClean="0">
                <a:solidFill>
                  <a:prstClr val="black"/>
                </a:solidFill>
              </a:rPr>
              <a:t>Государственная </a:t>
            </a:r>
            <a:r>
              <a:rPr lang="ru-RU" sz="2200" dirty="0">
                <a:solidFill>
                  <a:prstClr val="black"/>
                </a:solidFill>
              </a:rPr>
              <a:t>система</a:t>
            </a:r>
            <a:r>
              <a:rPr lang="ru-RU" sz="2200" b="1" dirty="0" smtClean="0">
                <a:solidFill>
                  <a:schemeClr val="tx1"/>
                </a:solidFill>
              </a:rPr>
              <a:t> </a:t>
            </a:r>
            <a:r>
              <a:rPr lang="ru-RU" sz="2200" dirty="0" smtClean="0">
                <a:solidFill>
                  <a:schemeClr val="tx1"/>
                </a:solidFill>
              </a:rPr>
              <a:t>обеспечения единства измерений</a:t>
            </a:r>
          </a:p>
          <a:p>
            <a:pPr lvl="1">
              <a:buFont typeface="Wingdings" panose="05000000000000000000" pitchFamily="2" charset="2"/>
              <a:buChar char="v"/>
            </a:pPr>
            <a:r>
              <a:rPr lang="ru-RU" sz="2200" b="1" dirty="0" smtClean="0">
                <a:solidFill>
                  <a:schemeClr val="tx1"/>
                </a:solidFill>
              </a:rPr>
              <a:t>ЕСПД - </a:t>
            </a:r>
            <a:r>
              <a:rPr lang="ru-RU" sz="2200" dirty="0">
                <a:solidFill>
                  <a:prstClr val="black"/>
                </a:solidFill>
              </a:rPr>
              <a:t>Единая система </a:t>
            </a:r>
            <a:r>
              <a:rPr lang="ru-RU" sz="2200" dirty="0" smtClean="0">
                <a:solidFill>
                  <a:prstClr val="black"/>
                </a:solidFill>
              </a:rPr>
              <a:t>программной документации</a:t>
            </a:r>
          </a:p>
          <a:p>
            <a:pPr lvl="1">
              <a:buFont typeface="Wingdings" panose="05000000000000000000" pitchFamily="2" charset="2"/>
              <a:buChar char="v"/>
            </a:pPr>
            <a:r>
              <a:rPr lang="ru-RU" sz="2200" b="1" dirty="0" smtClean="0">
                <a:solidFill>
                  <a:prstClr val="black"/>
                </a:solidFill>
              </a:rPr>
              <a:t>СПКП</a:t>
            </a:r>
            <a:r>
              <a:rPr lang="ru-RU" sz="2200" dirty="0" smtClean="0">
                <a:solidFill>
                  <a:prstClr val="black"/>
                </a:solidFill>
              </a:rPr>
              <a:t> – Система показателей качества продукции</a:t>
            </a:r>
          </a:p>
          <a:p>
            <a:pPr lvl="1">
              <a:buFont typeface="Wingdings" panose="05000000000000000000" pitchFamily="2" charset="2"/>
              <a:buChar char="v"/>
            </a:pPr>
            <a:r>
              <a:rPr lang="ru-RU" sz="2200" dirty="0" smtClean="0">
                <a:solidFill>
                  <a:prstClr val="black"/>
                </a:solidFill>
              </a:rPr>
              <a:t> Система информационно-библиографической документации</a:t>
            </a:r>
            <a:endParaRPr lang="ru-RU" sz="2200" dirty="0" smtClean="0">
              <a:solidFill>
                <a:schemeClr val="tx1"/>
              </a:solidFill>
            </a:endParaRPr>
          </a:p>
          <a:p>
            <a:pPr>
              <a:buFont typeface="Wingdings" panose="05000000000000000000" pitchFamily="2" charset="2"/>
              <a:buChar char="v"/>
            </a:pPr>
            <a:endParaRPr lang="ru-RU" dirty="0" smtClean="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210723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0351" y="124968"/>
            <a:ext cx="9875520" cy="45719"/>
          </a:xfrm>
        </p:spPr>
        <p:txBody>
          <a:bodyPr>
            <a:normAutofit fontScale="90000"/>
          </a:bodyPr>
          <a:lstStyle/>
          <a:p>
            <a:endParaRPr lang="ru-RU" dirty="0"/>
          </a:p>
        </p:txBody>
      </p:sp>
      <p:sp>
        <p:nvSpPr>
          <p:cNvPr id="3" name="Объект 2"/>
          <p:cNvSpPr>
            <a:spLocks noGrp="1"/>
          </p:cNvSpPr>
          <p:nvPr>
            <p:ph idx="1"/>
          </p:nvPr>
        </p:nvSpPr>
        <p:spPr>
          <a:xfrm>
            <a:off x="941832" y="749808"/>
            <a:ext cx="10378440" cy="5355336"/>
          </a:xfrm>
        </p:spPr>
        <p:txBody>
          <a:bodyPr>
            <a:normAutofit lnSpcReduction="10000"/>
          </a:bodyPr>
          <a:lstStyle/>
          <a:p>
            <a:pPr marL="45720" indent="0">
              <a:buNone/>
            </a:pPr>
            <a:r>
              <a:rPr lang="en-US" b="1" dirty="0" smtClean="0">
                <a:solidFill>
                  <a:srgbClr val="FF0000"/>
                </a:solidFill>
              </a:rPr>
              <a:t>6. </a:t>
            </a:r>
            <a:r>
              <a:rPr lang="ru-RU" b="1" u="sng" dirty="0" smtClean="0">
                <a:solidFill>
                  <a:srgbClr val="FF0000"/>
                </a:solidFill>
              </a:rPr>
              <a:t>Опережающая </a:t>
            </a:r>
            <a:r>
              <a:rPr lang="ru-RU" b="1" u="sng" dirty="0">
                <a:solidFill>
                  <a:srgbClr val="FF0000"/>
                </a:solidFill>
              </a:rPr>
              <a:t>стандартизация. </a:t>
            </a:r>
            <a:r>
              <a:rPr lang="ru-RU" dirty="0">
                <a:solidFill>
                  <a:schemeClr val="tx1"/>
                </a:solidFill>
              </a:rPr>
              <a:t>Суть   метода   заключается   в установлении повышенных по отношению к уже достигнутому на практике уровню   норм  и  требований  к  объектам  стандартизации,  которые согласно прогнозам будут оптимальными в последующее время</a:t>
            </a:r>
            <a:r>
              <a:rPr lang="ru-RU" dirty="0" smtClean="0">
                <a:solidFill>
                  <a:schemeClr val="tx1"/>
                </a:solidFill>
              </a:rPr>
              <a:t>.</a:t>
            </a:r>
          </a:p>
          <a:p>
            <a:pPr marL="45720" indent="0">
              <a:buNone/>
            </a:pPr>
            <a:r>
              <a:rPr lang="ru-RU" dirty="0" smtClean="0">
                <a:solidFill>
                  <a:schemeClr val="tx1"/>
                </a:solidFill>
              </a:rPr>
              <a:t>Опережение может относиться как к изделию в целом, так и к наиболее важным параметрам и показателям его качества, методам и средствам производства, испытания  и контроля.</a:t>
            </a:r>
          </a:p>
          <a:p>
            <a:pPr marL="45720" indent="0">
              <a:buNone/>
            </a:pPr>
            <a:r>
              <a:rPr lang="ru-RU" dirty="0" smtClean="0">
                <a:solidFill>
                  <a:schemeClr val="tx1"/>
                </a:solidFill>
              </a:rPr>
              <a:t>Объектами </a:t>
            </a:r>
            <a:r>
              <a:rPr lang="ru-RU" b="1" dirty="0" smtClean="0">
                <a:solidFill>
                  <a:schemeClr val="tx1"/>
                </a:solidFill>
              </a:rPr>
              <a:t>ОС </a:t>
            </a:r>
            <a:r>
              <a:rPr lang="ru-RU" dirty="0" smtClean="0">
                <a:solidFill>
                  <a:schemeClr val="tx1"/>
                </a:solidFill>
              </a:rPr>
              <a:t>являются важнейшие виды продукции и процессы (нормы, характеристики, требования) при стабильной потребности в них  и  возможности изменения их в течение срока действия стандартов. Нормы и требования должны быть оптимальными, чтобы заданная цель достигалась с минимальными затратами.</a:t>
            </a:r>
          </a:p>
          <a:p>
            <a:pPr marL="45720" indent="0">
              <a:buNone/>
            </a:pPr>
            <a:r>
              <a:rPr lang="ru-RU" dirty="0" smtClean="0">
                <a:solidFill>
                  <a:schemeClr val="tx1"/>
                </a:solidFill>
              </a:rPr>
              <a:t>В зависимости от реальных условий в стандартах устанавливаются показатели, нормы, характеристики в виде ступеней качества с дифференцированными сроками введения. ОС необходимо проводить своевременно, чтобы не сдерживать выпуск изделий улучшенного качества.</a:t>
            </a:r>
            <a:endParaRPr lang="ru-RU" dirty="0">
              <a:solidFill>
                <a:schemeClr val="tx1"/>
              </a:solidFill>
            </a:endParaRPr>
          </a:p>
          <a:p>
            <a:pPr marL="45720" indent="0">
              <a:buNone/>
            </a:pPr>
            <a:endParaRPr lang="ru-RU" dirty="0"/>
          </a:p>
        </p:txBody>
      </p:sp>
    </p:spTree>
    <p:extLst>
      <p:ext uri="{BB962C8B-B14F-4D97-AF65-F5344CB8AC3E}">
        <p14:creationId xmlns:p14="http://schemas.microsoft.com/office/powerpoint/2010/main" val="179422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143000" y="-338328"/>
            <a:ext cx="9875520" cy="338328"/>
          </a:xfrm>
        </p:spPr>
        <p:txBody>
          <a:bodyPr>
            <a:normAutofit fontScale="90000"/>
          </a:bodyPr>
          <a:lstStyle/>
          <a:p>
            <a:endParaRPr lang="ru-RU" dirty="0"/>
          </a:p>
        </p:txBody>
      </p:sp>
      <p:sp>
        <p:nvSpPr>
          <p:cNvPr id="3" name="Объект 2"/>
          <p:cNvSpPr>
            <a:spLocks noGrp="1"/>
          </p:cNvSpPr>
          <p:nvPr>
            <p:ph idx="1"/>
          </p:nvPr>
        </p:nvSpPr>
        <p:spPr>
          <a:xfrm>
            <a:off x="1143000" y="493776"/>
            <a:ext cx="9872871" cy="5897880"/>
          </a:xfrm>
        </p:spPr>
        <p:txBody>
          <a:bodyPr>
            <a:normAutofit fontScale="92500" lnSpcReduction="10000"/>
          </a:bodyPr>
          <a:lstStyle/>
          <a:p>
            <a:pPr marL="45720" lvl="0" indent="0">
              <a:buClr>
                <a:srgbClr val="94B6D2"/>
              </a:buClr>
              <a:buNone/>
            </a:pPr>
            <a:r>
              <a:rPr lang="ru-RU" sz="2000" dirty="0" smtClean="0">
                <a:solidFill>
                  <a:prstClr val="black"/>
                </a:solidFill>
              </a:rPr>
              <a:t>Научно-техническая база </a:t>
            </a:r>
            <a:r>
              <a:rPr lang="ru-RU" sz="2000" b="1" dirty="0" smtClean="0">
                <a:solidFill>
                  <a:prstClr val="black"/>
                </a:solidFill>
              </a:rPr>
              <a:t>ОС </a:t>
            </a:r>
            <a:r>
              <a:rPr lang="ru-RU" sz="2000" dirty="0" smtClean="0">
                <a:solidFill>
                  <a:prstClr val="black"/>
                </a:solidFill>
              </a:rPr>
              <a:t>включает:</a:t>
            </a:r>
          </a:p>
          <a:p>
            <a:pPr>
              <a:buClr>
                <a:srgbClr val="94B6D2"/>
              </a:buClr>
              <a:buFont typeface="Wingdings" panose="05000000000000000000" pitchFamily="2" charset="2"/>
              <a:buChar char="Ø"/>
            </a:pPr>
            <a:r>
              <a:rPr lang="ru-RU" sz="2000" dirty="0">
                <a:solidFill>
                  <a:prstClr val="black"/>
                </a:solidFill>
              </a:rPr>
              <a:t> </a:t>
            </a:r>
            <a:r>
              <a:rPr lang="ru-RU" sz="2000" dirty="0" smtClean="0">
                <a:solidFill>
                  <a:prstClr val="black"/>
                </a:solidFill>
              </a:rPr>
              <a:t>результаты фундаментальных и прикладных научных исследований;</a:t>
            </a:r>
          </a:p>
          <a:p>
            <a:pPr>
              <a:buClr>
                <a:srgbClr val="94B6D2"/>
              </a:buClr>
              <a:buFont typeface="Wingdings" panose="05000000000000000000" pitchFamily="2" charset="2"/>
              <a:buChar char="Ø"/>
            </a:pPr>
            <a:r>
              <a:rPr lang="ru-RU" sz="2000" dirty="0">
                <a:solidFill>
                  <a:prstClr val="black"/>
                </a:solidFill>
              </a:rPr>
              <a:t>о</a:t>
            </a:r>
            <a:r>
              <a:rPr lang="ru-RU" sz="2000" dirty="0" smtClean="0">
                <a:solidFill>
                  <a:prstClr val="black"/>
                </a:solidFill>
              </a:rPr>
              <a:t>ткрытия и изобретения, принятые к реализации;</a:t>
            </a:r>
          </a:p>
          <a:p>
            <a:pPr>
              <a:buClr>
                <a:srgbClr val="94B6D2"/>
              </a:buClr>
              <a:buFont typeface="Wingdings" panose="05000000000000000000" pitchFamily="2" charset="2"/>
              <a:buChar char="Ø"/>
            </a:pPr>
            <a:r>
              <a:rPr lang="ru-RU" sz="2000" dirty="0">
                <a:solidFill>
                  <a:prstClr val="black"/>
                </a:solidFill>
              </a:rPr>
              <a:t>м</a:t>
            </a:r>
            <a:r>
              <a:rPr lang="ru-RU" sz="2000" dirty="0" smtClean="0">
                <a:solidFill>
                  <a:prstClr val="black"/>
                </a:solidFill>
              </a:rPr>
              <a:t>етоды оптимизации параметров объектов стандартизации и прогнозирования потребностей </a:t>
            </a:r>
            <a:r>
              <a:rPr lang="ru-RU" sz="2000" dirty="0">
                <a:solidFill>
                  <a:prstClr val="black"/>
                </a:solidFill>
              </a:rPr>
              <a:t>н</a:t>
            </a:r>
            <a:r>
              <a:rPr lang="ru-RU" sz="2000" dirty="0" smtClean="0">
                <a:solidFill>
                  <a:prstClr val="black"/>
                </a:solidFill>
              </a:rPr>
              <a:t>аселения в данной продукции.</a:t>
            </a:r>
          </a:p>
          <a:p>
            <a:pPr marL="45720" lvl="0" indent="0">
              <a:buClr>
                <a:srgbClr val="94B6D2"/>
              </a:buClr>
              <a:buNone/>
            </a:pPr>
            <a:r>
              <a:rPr lang="ru-RU" sz="2000" dirty="0" smtClean="0">
                <a:solidFill>
                  <a:prstClr val="black"/>
                </a:solidFill>
              </a:rPr>
              <a:t>Стандарты </a:t>
            </a:r>
            <a:r>
              <a:rPr lang="ru-RU" sz="2000" dirty="0">
                <a:solidFill>
                  <a:prstClr val="black"/>
                </a:solidFill>
              </a:rPr>
              <a:t>не могут только фиксировать достигнутый уровень развития науки и техники, так как из-за высоких темпов морального старения многих видов продукции они могут стать тормозом технического прогресса. Для того чтобы стандарты не тормозили технический прогресс, они должны устанавливать перспективные показатели качества с указанием сроков их обеспечения промышленным производством. Опережающие стандарты должны стандартизировать перспективные виды продукции, серийное производство которых ещё не начато или находится в начальной стадии.</a:t>
            </a:r>
          </a:p>
          <a:p>
            <a:pPr marL="45720" indent="0">
              <a:buNone/>
            </a:pPr>
            <a:r>
              <a:rPr lang="ru-RU" sz="2000" dirty="0" smtClean="0">
                <a:solidFill>
                  <a:schemeClr val="tx1"/>
                </a:solidFill>
              </a:rPr>
              <a:t>Масштабы и темпы </a:t>
            </a:r>
            <a:r>
              <a:rPr lang="ru-RU" sz="2000" b="1" dirty="0" smtClean="0">
                <a:solidFill>
                  <a:schemeClr val="tx1"/>
                </a:solidFill>
              </a:rPr>
              <a:t>ОС </a:t>
            </a:r>
            <a:r>
              <a:rPr lang="ru-RU" sz="2000" dirty="0" smtClean="0">
                <a:solidFill>
                  <a:schemeClr val="tx1"/>
                </a:solidFill>
              </a:rPr>
              <a:t>отстают от требований сегодняшнего дня. Например, нет </a:t>
            </a:r>
            <a:r>
              <a:rPr lang="ru-RU" sz="2000" b="1" dirty="0" smtClean="0">
                <a:solidFill>
                  <a:schemeClr val="tx1"/>
                </a:solidFill>
              </a:rPr>
              <a:t>ОС</a:t>
            </a:r>
            <a:r>
              <a:rPr lang="ru-RU" sz="2000" dirty="0" smtClean="0">
                <a:solidFill>
                  <a:schemeClr val="tx1"/>
                </a:solidFill>
              </a:rPr>
              <a:t> на электромобили, хотя эта проблема имеет большое экономическое и социальное значение, так как количество автомобилей в нашей стране постоянно увеличивается, и соответственно возрастает загазованность городов.</a:t>
            </a:r>
          </a:p>
          <a:p>
            <a:pPr marL="45720" lvl="0" indent="0">
              <a:buClr>
                <a:srgbClr val="94B6D2"/>
              </a:buClr>
              <a:buNone/>
            </a:pPr>
            <a:r>
              <a:rPr lang="ru-RU" sz="2000" dirty="0">
                <a:solidFill>
                  <a:prstClr val="black"/>
                </a:solidFill>
              </a:rPr>
              <a:t>Государство должно гарантировать экономическую поддержку и стимулирование субъектов хозяйственной деятельности, которые производят продукцию (оказывают услуги) в соответствии с государственными стандартами с предварительными требованиями на перспективу, опережающими возможности традиционных технологий.</a:t>
            </a:r>
            <a:endParaRPr lang="ru-RU" dirty="0">
              <a:solidFill>
                <a:prstClr val="black"/>
              </a:solidFill>
            </a:endParaRPr>
          </a:p>
          <a:p>
            <a:pPr marL="45720" indent="0">
              <a:buNone/>
            </a:pPr>
            <a:endParaRPr lang="ru-RU" sz="2000" b="1" dirty="0">
              <a:solidFill>
                <a:schemeClr val="tx1"/>
              </a:solidFill>
            </a:endParaRPr>
          </a:p>
        </p:txBody>
      </p:sp>
    </p:spTree>
    <p:extLst>
      <p:ext uri="{BB962C8B-B14F-4D97-AF65-F5344CB8AC3E}">
        <p14:creationId xmlns:p14="http://schemas.microsoft.com/office/powerpoint/2010/main" val="993091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16736" y="97536"/>
            <a:ext cx="9875520" cy="45719"/>
          </a:xfrm>
        </p:spPr>
        <p:txBody>
          <a:bodyPr>
            <a:normAutofit fontScale="90000"/>
          </a:bodyPr>
          <a:lstStyle/>
          <a:p>
            <a:endParaRPr lang="ru-RU" dirty="0"/>
          </a:p>
        </p:txBody>
      </p:sp>
      <p:sp>
        <p:nvSpPr>
          <p:cNvPr id="3" name="Объект 2"/>
          <p:cNvSpPr>
            <a:spLocks noGrp="1"/>
          </p:cNvSpPr>
          <p:nvPr>
            <p:ph idx="1"/>
          </p:nvPr>
        </p:nvSpPr>
        <p:spPr>
          <a:xfrm>
            <a:off x="932688" y="539496"/>
            <a:ext cx="10387584" cy="5907024"/>
          </a:xfrm>
        </p:spPr>
        <p:txBody>
          <a:bodyPr>
            <a:normAutofit lnSpcReduction="10000"/>
          </a:bodyPr>
          <a:lstStyle/>
          <a:p>
            <a:pPr marL="45720" indent="0">
              <a:buNone/>
            </a:pPr>
            <a:r>
              <a:rPr lang="ru-RU" sz="2000" dirty="0" smtClean="0">
                <a:solidFill>
                  <a:schemeClr val="tx1"/>
                </a:solidFill>
              </a:rPr>
              <a:t>В </a:t>
            </a:r>
            <a:r>
              <a:rPr lang="ru-RU" sz="2000" dirty="0">
                <a:solidFill>
                  <a:schemeClr val="tx1"/>
                </a:solidFill>
              </a:rPr>
              <a:t>ряде случаев опережающие стандарты влияют на организацию специализированного производства совершенно новых видов продукции. Например, американские стандарты на цветное телевидение, утвержденные в1953г., способствовали созданию в США в 1957-1960гг. массового производства телевизоров цветного изображения.</a:t>
            </a:r>
          </a:p>
          <a:p>
            <a:pPr marL="45720" indent="0">
              <a:buNone/>
            </a:pPr>
            <a:r>
              <a:rPr lang="ru-RU" sz="2000" dirty="0">
                <a:solidFill>
                  <a:schemeClr val="tx1"/>
                </a:solidFill>
              </a:rPr>
              <a:t>Большим достижением международной стандартизации в конце 80-х годов было утверждение международного стандарта на аудио компактный диск до начала </a:t>
            </a:r>
            <a:r>
              <a:rPr lang="ru-RU" sz="2000" dirty="0" smtClean="0">
                <a:solidFill>
                  <a:schemeClr val="tx1"/>
                </a:solidFill>
              </a:rPr>
              <a:t>выпуска самого </a:t>
            </a:r>
            <a:r>
              <a:rPr lang="ru-RU" sz="2000" dirty="0">
                <a:solidFill>
                  <a:schemeClr val="tx1"/>
                </a:solidFill>
              </a:rPr>
              <a:t>изделия. Это позволило обеспечить полную совместимость компакт-диска с другими техническими средствами и тем самым избежать непроизводительных затрат</a:t>
            </a:r>
            <a:r>
              <a:rPr lang="ru-RU" dirty="0">
                <a:solidFill>
                  <a:schemeClr val="tx1"/>
                </a:solidFill>
              </a:rPr>
              <a:t>. </a:t>
            </a:r>
          </a:p>
          <a:p>
            <a:pPr marL="45720" indent="0">
              <a:buNone/>
            </a:pPr>
            <a:r>
              <a:rPr lang="ru-RU" sz="2000" dirty="0" smtClean="0">
                <a:solidFill>
                  <a:schemeClr val="tx1"/>
                </a:solidFill>
              </a:rPr>
              <a:t>Условием для дальнейшего развития ОС является </a:t>
            </a:r>
            <a:r>
              <a:rPr lang="ru-RU" sz="2000" u="sng" dirty="0" smtClean="0">
                <a:solidFill>
                  <a:schemeClr val="tx1"/>
                </a:solidFill>
              </a:rPr>
              <a:t>долгосрочное научное прогнозирование</a:t>
            </a:r>
            <a:r>
              <a:rPr lang="ru-RU" sz="2000" dirty="0" smtClean="0">
                <a:solidFill>
                  <a:schemeClr val="tx1"/>
                </a:solidFill>
              </a:rPr>
              <a:t>, которое позволяет видеть основные направления дальнейшего совершенствования изделий, намечать конкретные пути улучшения стандартов. Прогнозирование должно осуществляться как на длительную перспективу, так и на более короткие сроки. Для длительного прогноза (</a:t>
            </a:r>
            <a:r>
              <a:rPr lang="ru-RU" sz="2000" b="1" dirty="0" smtClean="0">
                <a:solidFill>
                  <a:schemeClr val="tx1"/>
                </a:solidFill>
              </a:rPr>
              <a:t>20-25 лет</a:t>
            </a:r>
            <a:r>
              <a:rPr lang="ru-RU" sz="2000" dirty="0" smtClean="0">
                <a:solidFill>
                  <a:schemeClr val="tx1"/>
                </a:solidFill>
              </a:rPr>
              <a:t>) необходим всесторонний анализ уровня фундаментальных научных исследований и проектно-конструкторских разработок, изучение новейших открытий у нас и за рубежом. </a:t>
            </a:r>
          </a:p>
          <a:p>
            <a:pPr marL="45720" lvl="0" indent="0">
              <a:buClr>
                <a:srgbClr val="94B6D2"/>
              </a:buClr>
              <a:buNone/>
            </a:pPr>
            <a:r>
              <a:rPr lang="ru-RU" sz="2000" dirty="0">
                <a:solidFill>
                  <a:prstClr val="black"/>
                </a:solidFill>
              </a:rPr>
              <a:t>Для прогноза научно-технического прогресса в области развития стандартизации сроком на </a:t>
            </a:r>
            <a:r>
              <a:rPr lang="ru-RU" sz="2000" b="1" dirty="0">
                <a:solidFill>
                  <a:prstClr val="black"/>
                </a:solidFill>
              </a:rPr>
              <a:t>5 лет </a:t>
            </a:r>
            <a:r>
              <a:rPr lang="ru-RU" sz="2000" dirty="0">
                <a:solidFill>
                  <a:prstClr val="black"/>
                </a:solidFill>
              </a:rPr>
              <a:t>следует более детально знакомиться с условием проектно-конструкторских работ, доводкой экспериментальных образцов в лабораториях, результатами ресурсных испытаний, замечаниями и рекомендациями, учитывая достигнутые результаты в промышленности. </a:t>
            </a:r>
            <a:endParaRPr lang="ru-RU" dirty="0">
              <a:solidFill>
                <a:srgbClr val="94B6D2"/>
              </a:solidFill>
            </a:endParaRPr>
          </a:p>
          <a:p>
            <a:pPr marL="45720" indent="0">
              <a:buNone/>
            </a:pPr>
            <a:endParaRPr lang="ru-RU" sz="2000" dirty="0">
              <a:solidFill>
                <a:schemeClr val="tx1"/>
              </a:solidFill>
            </a:endParaRPr>
          </a:p>
        </p:txBody>
      </p:sp>
    </p:spTree>
    <p:extLst>
      <p:ext uri="{BB962C8B-B14F-4D97-AF65-F5344CB8AC3E}">
        <p14:creationId xmlns:p14="http://schemas.microsoft.com/office/powerpoint/2010/main" val="2180142788"/>
      </p:ext>
    </p:extLst>
  </p:cSld>
  <p:clrMapOvr>
    <a:masterClrMapping/>
  </p:clrMapOvr>
</p:sld>
</file>

<file path=ppt/theme/theme1.xml><?xml version="1.0" encoding="utf-8"?>
<a:theme xmlns:a="http://schemas.openxmlformats.org/drawingml/2006/main" name="Базис">
  <a:themeElements>
    <a:clrScheme name="Обычная">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Базис">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Базис">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1_Базис">
  <a:themeElements>
    <a:clrScheme name="Обычная">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Базис">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Базис">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otalTime>688</TotalTime>
  <Words>2062</Words>
  <Application>Microsoft Office PowerPoint</Application>
  <PresentationFormat>Широкоэкранный</PresentationFormat>
  <Paragraphs>103</Paragraphs>
  <Slides>15</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2</vt:i4>
      </vt:variant>
      <vt:variant>
        <vt:lpstr>Заголовки слайдов</vt:lpstr>
      </vt:variant>
      <vt:variant>
        <vt:i4>15</vt:i4>
      </vt:variant>
    </vt:vector>
  </HeadingPairs>
  <TitlesOfParts>
    <vt:vector size="19" baseType="lpstr">
      <vt:lpstr>Corbel</vt:lpstr>
      <vt:lpstr>Wingdings</vt:lpstr>
      <vt:lpstr>Базис</vt:lpstr>
      <vt:lpstr>1_Базис</vt:lpstr>
      <vt:lpstr>Основы стандартизации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1</dc:creator>
  <cp:lastModifiedBy>master</cp:lastModifiedBy>
  <cp:revision>44</cp:revision>
  <dcterms:created xsi:type="dcterms:W3CDTF">2020-04-10T18:13:20Z</dcterms:created>
  <dcterms:modified xsi:type="dcterms:W3CDTF">2021-04-07T17:13:31Z</dcterms:modified>
</cp:coreProperties>
</file>