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9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1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59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28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8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6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1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25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21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8A8A4E2-7D13-43BB-978B-4B77F9B49FB6}" type="datetimeFigureOut">
              <a:rPr lang="ru-RU" smtClean="0">
                <a:solidFill>
                  <a:srgbClr val="696464"/>
                </a:solidFill>
              </a:rPr>
              <a:pPr/>
              <a:t>10.03.2021</a:t>
            </a:fld>
            <a:endParaRPr lang="ru-RU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C819E74-C8D2-49BD-A2D3-F5C1C2C23E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5910" y="1269242"/>
            <a:ext cx="11591499" cy="3821373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/>
              <a:t>Раздел 1. </a:t>
            </a:r>
            <a:r>
              <a:rPr lang="ru-RU" sz="8800" b="1" dirty="0" smtClean="0"/>
              <a:t>МЕТРОЛОГИЯ.</a:t>
            </a:r>
            <a:br>
              <a:rPr lang="ru-RU" sz="8800" b="1" dirty="0" smtClean="0"/>
            </a:br>
            <a:r>
              <a:rPr lang="ru-RU" sz="4400" b="1" dirty="0" smtClean="0">
                <a:solidFill>
                  <a:schemeClr val="tx1"/>
                </a:solidFill>
              </a:rPr>
              <a:t>Глава 6. </a:t>
            </a:r>
            <a:r>
              <a:rPr lang="ru-RU" sz="5400" b="1" dirty="0">
                <a:solidFill>
                  <a:schemeClr val="tx1"/>
                </a:solidFill>
              </a:rPr>
              <a:t>Измерение и контроль </a:t>
            </a:r>
            <a:r>
              <a:rPr lang="ru-RU" sz="5400" b="1" dirty="0" smtClean="0">
                <a:solidFill>
                  <a:schemeClr val="tx1"/>
                </a:solidFill>
              </a:rPr>
              <a:t>          </a:t>
            </a:r>
            <a:br>
              <a:rPr lang="ru-RU" sz="5400" b="1" dirty="0" smtClean="0">
                <a:solidFill>
                  <a:schemeClr val="tx1"/>
                </a:solidFill>
              </a:rPr>
            </a:br>
            <a:r>
              <a:rPr lang="ru-RU" sz="5400" b="1" dirty="0">
                <a:solidFill>
                  <a:schemeClr val="tx1"/>
                </a:solidFill>
              </a:rPr>
              <a:t> </a:t>
            </a:r>
            <a:r>
              <a:rPr lang="ru-RU" sz="5400" b="1" dirty="0" smtClean="0">
                <a:solidFill>
                  <a:schemeClr val="tx1"/>
                </a:solidFill>
              </a:rPr>
              <a:t>               параметров изделий.</a:t>
            </a:r>
            <a:br>
              <a:rPr lang="ru-RU" sz="5400" b="1" dirty="0" smtClean="0">
                <a:solidFill>
                  <a:schemeClr val="tx1"/>
                </a:solidFill>
              </a:rPr>
            </a:br>
            <a:r>
              <a:rPr lang="ru-RU" sz="4400" b="1" dirty="0"/>
              <a:t>Глава </a:t>
            </a:r>
            <a:r>
              <a:rPr lang="ru-RU" sz="4400" b="1" dirty="0" smtClean="0"/>
              <a:t>7. </a:t>
            </a:r>
            <a:r>
              <a:rPr lang="ru-RU" sz="5400" b="1" dirty="0" smtClean="0"/>
              <a:t>ГОСУДАРСТВЕННАЯ СИСТЕМА  </a:t>
            </a:r>
            <a:br>
              <a:rPr lang="ru-RU" sz="5400" b="1" dirty="0" smtClean="0"/>
            </a:br>
            <a:r>
              <a:rPr lang="ru-RU" sz="5400" b="1" dirty="0"/>
              <a:t> </a:t>
            </a:r>
            <a:r>
              <a:rPr lang="ru-RU" sz="5400" b="1" dirty="0" smtClean="0"/>
              <a:t>               ОБЕСПЕЧЕНИЯ ЕДИНСТВА           </a:t>
            </a:r>
            <a:br>
              <a:rPr lang="ru-RU" sz="5400" b="1" dirty="0" smtClean="0"/>
            </a:br>
            <a:r>
              <a:rPr lang="ru-RU" sz="5400" b="1" dirty="0"/>
              <a:t> </a:t>
            </a:r>
            <a:r>
              <a:rPr lang="ru-RU" sz="5400" b="1" dirty="0" smtClean="0"/>
              <a:t>               ИЗМЕРЕНИЯ (ГСИ).</a:t>
            </a:r>
            <a:r>
              <a:rPr lang="ru-RU" sz="5300" b="1" dirty="0">
                <a:solidFill>
                  <a:schemeClr val="tx1"/>
                </a:solidFill>
              </a:rPr>
              <a:t/>
            </a:r>
            <a:br>
              <a:rPr lang="ru-RU" sz="5300" b="1" dirty="0">
                <a:solidFill>
                  <a:schemeClr val="tx1"/>
                </a:solidFill>
              </a:rPr>
            </a:br>
            <a:endParaRPr lang="ru-RU" sz="53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5218" y="531292"/>
            <a:ext cx="9144000" cy="45719"/>
          </a:xfrm>
        </p:spPr>
        <p:txBody>
          <a:bodyPr>
            <a:normAutofit fontScale="25000" lnSpcReduction="20000"/>
          </a:bodyPr>
          <a:lstStyle/>
          <a:p>
            <a:r>
              <a:rPr lang="ru-RU" dirty="0" smtClean="0"/>
              <a:t>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423081"/>
            <a:ext cx="10058400" cy="9553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501" y="272955"/>
            <a:ext cx="11218460" cy="623702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организационные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основы обеспечения единства измерений (</a:t>
            </a: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федеральные органы исполнительной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власти, государственные научные метрологические институты, государственные региональные центры метрологии, метрологические службы, организации, осуществляющие деятельность по обеспечению единства измерений; метрологические службы федеральных органов исполнительной власти);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ответственность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нарушение законодательства Российской Федерации об </a:t>
            </a: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обеспечении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единства измерений;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финансирование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области обеспечения единства измерений;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Постановление Правительства РФ от 12 февраля 1994 года </a:t>
            </a:r>
            <a:r>
              <a:rPr lang="ru-RU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"Об организации работ по стандартизации, обеспечению единства измерений, сертификации продукции и услуг"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утверждены: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порядок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утверждения положений о метрологических службах федеральных органов исполнительной власти и юридических лиц;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2. порядок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аккредитации метрологических служб юридических лиц на право поверки средств измерений.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реализации положений Федерального закона «Об обеспечении единства измерений» Федеральным агентством по техническому регулированию и метрологии разработаны нормативные документы по метрологии.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59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327546"/>
            <a:ext cx="10058400" cy="9553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547" y="232012"/>
            <a:ext cx="11477766" cy="6168788"/>
          </a:xfrm>
        </p:spPr>
        <p:txBody>
          <a:bodyPr>
            <a:normAutofit/>
          </a:bodyPr>
          <a:lstStyle/>
          <a:p>
            <a:pPr marL="0" marR="3048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2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государственные стандарты системы ГСИ (ГОСТ, ГОСТ Р);</a:t>
            </a: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048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2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правила России системы ГСИ (ПР), утверждаемые </a:t>
            </a:r>
            <a:r>
              <a:rPr lang="ru-RU" sz="2200" b="1" dirty="0" err="1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Ростехрегулированием</a:t>
            </a:r>
            <a:r>
              <a:rPr lang="ru-RU" sz="22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048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2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рекомендации </a:t>
            </a:r>
            <a:r>
              <a:rPr lang="ru-RU" sz="22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 ГСИ (МИ</a:t>
            </a:r>
            <a:r>
              <a:rPr lang="ru-RU" sz="22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разрабатываются 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метрологическими институтами как государственными метрологическими научными центрами и утверждаются руководством этих центров. Они составляют 75% от всей НД. Их широкое распространение объясняется возможностью их разработки в более короткие сроки и при меньшей стоимости, чем стандартов. 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048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Базовый основополагающий стандарт ГСИ </a:t>
            </a:r>
            <a:r>
              <a:rPr lang="ru-RU" sz="22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2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ГОСТ Р  8.000 "ГСИ. Основные положения".</a:t>
            </a:r>
            <a:endParaRPr lang="ru-RU" sz="22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0480" indent="0" algn="just">
              <a:lnSpc>
                <a:spcPct val="107000"/>
              </a:lnSpc>
              <a:spcAft>
                <a:spcPts val="0"/>
              </a:spcAft>
              <a:buNone/>
              <a:tabLst>
                <a:tab pos="1958340" algn="l"/>
                <a:tab pos="3329940" algn="l"/>
                <a:tab pos="4152900" algn="l"/>
                <a:tab pos="5707380" algn="l"/>
              </a:tabLst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ближайшее десятилетие будет производиться перевод обязательных документов, имеющих общетехнический или методический характер, в ранг рекомендаций. В первую очередь это касается НД на государственные поверочные схемы и НД на методики поверки. Предстоит совершенствование стандартов на методы контроля и испытаний, которые не соответствуют требованию обеспечения единства измерений, так как в них не приводятся показатели точности измерений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16681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218364"/>
            <a:ext cx="10058400" cy="21836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263" y="300250"/>
            <a:ext cx="11177516" cy="6114197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Нормативные документы </a:t>
            </a:r>
            <a:r>
              <a:rPr lang="ru-RU" b="1" i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государственной системы обеспечения единства измерений (ГСИ)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устанавливают основные требования в области метрологического обеспечения. Первые метрологические стандарты были утверждены в 1966 г, а в 1979 г. - первые руководящие документы (РД 50- ......). В 1973 году в метрологии были введены в практику документы рекомендательного характера - МИ, получившие широкое признание и распространение.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принятия в 1993 г Закона РФ «Об обеспечении единства измерений) были разработаны нормативные документы в виде правил (ПР), которые проходят регистрацию в Минюсте и имеют обязательный характе</a:t>
            </a:r>
            <a:r>
              <a:rPr lang="ru-RU" dirty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объектами стандартизации (регламентации) </a:t>
            </a: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являются: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 общие правила и нормы по метрологии;</a:t>
            </a:r>
            <a:endParaRPr lang="ru-RU" sz="16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 государственные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поверочные схемы;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 нормы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точности измерений;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 методики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выполнения измерений;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None/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 методики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поверки средств измерений.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72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559558"/>
            <a:ext cx="10058400" cy="5459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2138" y="259306"/>
            <a:ext cx="11428498" cy="627797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Основополагающие нормативные документы регламентируют практически все метрологические аспекты и виды метрологической деятельности.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группу основополагающих стандартов, правил (ПР) и рекомендаций метрологических институтов (МИ) входят около 150 документов ГСИ. Большая часть документов ГСИ регламентирует организацию и порядок выполнения различных видов метрологических работ (поверка средств измерений, разработка и аттестация методик выполнения измерений, метрологическая экспертиза технической документации, испытания средств измерений в целях утверждения типа, государственный метрологический контроль и надзор, анализ состояния измерений, аккредитация метрологических служб, типовые положения о метрологической службе и другие вопросы).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Другая часть основополагающих документов ГСИ регламентирует методики проведения метрологических работ (оценивание погрешности измерений, установление </a:t>
            </a:r>
            <a:r>
              <a:rPr lang="ru-RU" sz="22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межповерочного</a:t>
            </a: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интервала, оценивание метрологических характеристик средств измерений, выбор средств измерений, расчет экономического эффекта от внедрения средств и методик выполнения измерении, установление значений параметров методик поверки и другие вопросы).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86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614149"/>
            <a:ext cx="10058400" cy="25930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079" y="504967"/>
            <a:ext cx="11300348" cy="612784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Еще одна часть основополагающих документов ГСИ устанавливает метрологические термины и их определения, единицы величин, классы точности и нормируемые метрологические характеристики средств измерений, формы представления погрешностей и др.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Деятельность по метрологическому обеспечению предприятий и организаций подлежит надзору со стороны </a:t>
            </a:r>
            <a:r>
              <a:rPr lang="ru-RU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Ростехрегулирования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Государственный метрологический надзор за обеспечением единства измерений осуществляют должностные лица </a:t>
            </a:r>
            <a:r>
              <a:rPr lang="ru-RU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Ростехрегулирования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государственные инспекторы. Государственный метрологический надзор осуществляется: за выпуском, состоянием и применением средств измерений, аттестованными методиками выполнения измерений, эталонами единиц величин, соблюдением метрологических правил и норм; за количеством товаров, отчуждаемых при совершении торговых операций; за количеством фасованных товаров в упаковках любого вида при их расфасовке и продаже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28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477672"/>
            <a:ext cx="10058400" cy="9553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2263" y="354842"/>
            <a:ext cx="11232107" cy="5817358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Техническая подсистема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представлена совокупность: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международных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государственных эталонов, эталонов единиц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величин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шкал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измерений;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стандартных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образцов состава и свойств веществ и материалов;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стандартных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справочных данных о физических константах и свойствах веществ и материалов;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средств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измерений и испытательного оборудования, необходимых для осуществления метрологического контроля и надзора;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специальных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зданий и сооружений для проведения высокоточных измерений в метрологических целях;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3048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научно-исследовательских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эталонных, испытательных, калибровочных и измерительных лабораторий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6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436728"/>
            <a:ext cx="100584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673" y="395785"/>
            <a:ext cx="11245754" cy="577641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ru-RU" sz="2400" b="1" dirty="0" smtClean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Организационная </a:t>
            </a:r>
            <a:r>
              <a:rPr lang="ru-RU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подсистема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представлена метрологическими службами.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Организационной основой метрологического обеспечения является </a:t>
            </a:r>
            <a:r>
              <a:rPr lang="ru-RU" sz="2400" b="1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государственная метрологическая служба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связана со всей системой стандартизации в стране и представляет собой разветвленную сеть научных и испытательных организаций, способных выполнять весь комплекс научно-исследовательских и практических работ по проблемам достижения единства и требуемой точности измерений в промышленности, строительстве и в научной сфере. В настоящее время всю работу по стандартизации и метрологии в стране возглавляет Федеральное агентство по техническому регулированию и метрологии (</a:t>
            </a:r>
            <a:r>
              <a:rPr lang="ru-RU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Ростехрегулирование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48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477672"/>
            <a:ext cx="10058400" cy="8188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899" y="204716"/>
            <a:ext cx="11477767" cy="6523630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0000"/>
              </a:lnSpc>
              <a:spcAft>
                <a:spcPts val="800"/>
              </a:spcAft>
              <a:buClr>
                <a:srgbClr val="D34817">
                  <a:lumMod val="75000"/>
                </a:srgbClr>
              </a:buClr>
              <a:buNone/>
            </a:pPr>
            <a:r>
              <a:rPr lang="ru-RU" sz="1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 </a:t>
            </a:r>
            <a:r>
              <a:rPr lang="ru-RU" sz="1800" b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Ростехрегулирования</a:t>
            </a:r>
            <a:r>
              <a:rPr lang="ru-RU" sz="1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18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руководство деятельностью Государственной метрологической службы, Государственной службы времени, частоты и определения параметров вращения Земли, Государственной службы стандартных справочных данных о физических константах и свойствах веществ и материалов, Государственной службы стандартных образцов состава и свойств веществ и материалов;</a:t>
            </a:r>
            <a:endParaRPr lang="ru-RU" sz="1800" dirty="0" smtClean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18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порядка проведения испытаний и утверждения типа стандартных образцов или средств измерений, выдачи свидетельств об их утверждении, установлении и изменении срока действия указанных свидетельств и интервала между поверками средств измерений, а также требований к знакам утверждения типа стандартных образцов или типа средств измерений и порядка их нанесения;</a:t>
            </a:r>
            <a:endParaRPr lang="ru-RU" sz="1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18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установление </a:t>
            </a:r>
            <a:r>
              <a:rPr lang="ru-RU" sz="18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порядка проведения поверки средств измерений, требования к знаку поверки и содержанию свидетельства о поверке;</a:t>
            </a:r>
            <a:endParaRPr lang="ru-RU" sz="1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установление порядка проведения обязательной метрологической экспертизы содержащихся в проектах нормативных правовых актов Российской Федерации требований к измерениям, стандартным образцам и средствам измерений;</a:t>
            </a:r>
            <a:endParaRPr lang="ru-RU" sz="1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18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определение требований к выполнению калибровочных работ;</a:t>
            </a:r>
            <a:endParaRPr lang="ru-RU" sz="18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18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определение </a:t>
            </a:r>
            <a:r>
              <a:rPr lang="ru-RU" sz="18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порядка создания и ведения Федерального информационного фонда по обеспечению единства измерений, передачи сведений в него и предоставления, содержащихся в нем документов и </a:t>
            </a:r>
            <a:r>
              <a:rPr lang="ru-RU" sz="18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сведений.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9580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354842"/>
            <a:ext cx="10058400" cy="12283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671" y="368490"/>
            <a:ext cx="11382233" cy="619608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Ростехрегулирование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осуществляет межрегиональную и межотраслевую координацию деятельности в области обеспечения единства измерений в Российской Федерации; осуществляет международную деятельность по вопросам его компетенции.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настоящее время метрологическая служба России состоит из </a:t>
            </a: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Государственной метрологической службы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 также из </a:t>
            </a: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метрологических служб органов государственного управления и юридических лиц.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Государственная метрологическая служба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включает государственные научные метрологические центры (ГНМЦ) и территориальные органы, расположенные в субъектах Российской Федерации, (республиках, автономных областях, автономных округах, областях, городах Москве и Санкт-Петербурге).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6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464024"/>
            <a:ext cx="10058400" cy="5459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194" y="368490"/>
            <a:ext cx="11436824" cy="601866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состав Государственной метрологической службы входят следующие национальные метрологические институты: </a:t>
            </a:r>
            <a:endParaRPr lang="ru-RU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ФГУП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«Всероссийский научно-исследовательский институт метрологической службы» (ВНИИМС, г. Москва), </a:t>
            </a:r>
            <a:endParaRPr lang="ru-RU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ФГУП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«Всероссийский научно-исследовательский институт метрологии имени Д.И. Менделеева» (ВНИИМ, г. С.-Петербург), </a:t>
            </a:r>
            <a:endParaRPr lang="ru-RU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ФГУП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«Всероссийский научно-исследовательский институт физико-технических и радиотехнических измерений» (ВНИИФТРИ, Московская обл.), </a:t>
            </a:r>
            <a:endParaRPr lang="ru-RU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ФГУП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«Всероссийский научно-исследовательский институт оптико-физических измерений» (ВНИИОФИ, г. Москва), </a:t>
            </a:r>
            <a:endParaRPr lang="ru-RU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ФГУП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«Сибирский государственный научно-исследовательский институт метрологии» (СНИИМ, г. Новосибирск), </a:t>
            </a:r>
            <a:endParaRPr lang="ru-RU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ФГУП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«Уральский научно-исследовательский институт метрологии» (УНИИМ, г. Екатеринбург</a:t>
            </a: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ФГУП «Всероссийский научно-исследовательский институт 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расходометрии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(ВНИИР, г. Казань</a:t>
            </a: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также Восточносибирский научно-исследовательский институт физико-технических и радиотехнических измерений (ВС ВНИИФТРИ, г. Иркутск) и «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Дальстандарт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(г. Хабаровск), вошедшие в 2007 г. в состав ФГУП "ВНИИФТРИ".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80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150125"/>
            <a:ext cx="10058400" cy="54591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615" y="300251"/>
            <a:ext cx="11000095" cy="5871949"/>
          </a:xfrm>
        </p:spPr>
        <p:txBody>
          <a:bodyPr>
            <a:normAutofit lnSpcReduction="10000"/>
          </a:bodyPr>
          <a:lstStyle/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ru-RU" sz="2400" b="1" dirty="0" smtClean="0">
                <a:solidFill>
                  <a:srgbClr val="0070C0"/>
                </a:solidFill>
              </a:rPr>
              <a:t>    6</a:t>
            </a:r>
            <a:r>
              <a:rPr lang="ru-RU" sz="2400" b="1" dirty="0">
                <a:solidFill>
                  <a:srgbClr val="0070C0"/>
                </a:solidFill>
              </a:rPr>
              <a:t>. Измерение и контроль параметров изделий</a:t>
            </a: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ru-RU" sz="2400" b="1" dirty="0">
                <a:solidFill>
                  <a:srgbClr val="0070C0"/>
                </a:solidFill>
              </a:rPr>
              <a:t>    6.1. Выполнение измерений и контроля</a:t>
            </a:r>
          </a:p>
          <a:p>
            <a:pPr marL="0" lvl="0" indent="0" algn="just">
              <a:buClr>
                <a:srgbClr val="D34817">
                  <a:lumMod val="75000"/>
                </a:srgbClr>
              </a:buClr>
              <a:buNone/>
            </a:pPr>
            <a:r>
              <a:rPr lang="ru-RU" dirty="0">
                <a:solidFill>
                  <a:prstClr val="black"/>
                </a:solidFill>
              </a:rPr>
              <a:t>Основным требованием при проведении контроля в процессе производства продукции является </a:t>
            </a:r>
            <a:r>
              <a:rPr lang="ru-RU" i="1" dirty="0">
                <a:solidFill>
                  <a:srgbClr val="0070C0"/>
                </a:solidFill>
              </a:rPr>
              <a:t>обеспечение точности</a:t>
            </a:r>
            <a:r>
              <a:rPr lang="ru-RU" i="1" dirty="0">
                <a:solidFill>
                  <a:prstClr val="black"/>
                </a:solidFill>
              </a:rPr>
              <a:t>.</a:t>
            </a:r>
            <a:r>
              <a:rPr lang="ru-RU" dirty="0">
                <a:solidFill>
                  <a:prstClr val="black"/>
                </a:solidFill>
              </a:rPr>
              <a:t> Точность измерения зависит от множества факторов, главными из которых являются: </a:t>
            </a:r>
          </a:p>
          <a:p>
            <a:pPr lvl="4" algn="jus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 предельные погрешности применяемых средств измерения и контроля,</a:t>
            </a:r>
          </a:p>
          <a:p>
            <a:pPr lvl="4" algn="jus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 метрологические принципы их конструктивного исполнения, </a:t>
            </a:r>
          </a:p>
          <a:p>
            <a:pPr lvl="4" algn="jus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 точность принятых методов измерения,</a:t>
            </a:r>
          </a:p>
          <a:p>
            <a:pPr lvl="4" algn="just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prstClr val="black"/>
                </a:solidFill>
              </a:rPr>
              <a:t> влияние внешних </a:t>
            </a:r>
            <a:r>
              <a:rPr lang="ru-RU" sz="2000" dirty="0" smtClean="0">
                <a:solidFill>
                  <a:prstClr val="black"/>
                </a:solidFill>
              </a:rPr>
              <a:t>факторов.</a:t>
            </a:r>
          </a:p>
          <a:p>
            <a:pPr marL="0" indent="0" algn="just">
              <a:buClr>
                <a:srgbClr val="0070C0"/>
              </a:buClr>
              <a:buNone/>
            </a:pPr>
            <a:r>
              <a:rPr lang="ru-RU" b="1" dirty="0" smtClean="0">
                <a:solidFill>
                  <a:srgbClr val="0070C0"/>
                </a:solidFill>
              </a:rPr>
              <a:t>Контроль</a:t>
            </a:r>
            <a:r>
              <a:rPr lang="ru-RU" dirty="0" smtClean="0">
                <a:solidFill>
                  <a:prstClr val="black"/>
                </a:solidFill>
              </a:rPr>
              <a:t> – частный случай измерения</a:t>
            </a:r>
            <a:r>
              <a:rPr lang="ru-RU" dirty="0">
                <a:solidFill>
                  <a:prstClr val="black"/>
                </a:solidFill>
              </a:rPr>
              <a:t>.</a:t>
            </a:r>
            <a:r>
              <a:rPr lang="ru-RU" dirty="0" smtClean="0">
                <a:solidFill>
                  <a:prstClr val="black"/>
                </a:solidFill>
              </a:rPr>
              <a:t> и он проводится с целью установления соответствия измеряемой величины заданному допуску. Контроль используется для настройки, регулировки  и  при установке (замене) отдельных блоков технической системы.</a:t>
            </a:r>
          </a:p>
          <a:p>
            <a:pPr marL="0" indent="0" algn="just">
              <a:buClr>
                <a:srgbClr val="0070C0"/>
              </a:buClr>
              <a:buNone/>
            </a:pPr>
            <a:r>
              <a:rPr lang="ru-RU" b="1" dirty="0" smtClean="0">
                <a:solidFill>
                  <a:srgbClr val="0070C0"/>
                </a:solidFill>
              </a:rPr>
              <a:t>Испытание</a:t>
            </a:r>
            <a:r>
              <a:rPr lang="ru-RU" dirty="0" smtClean="0">
                <a:solidFill>
                  <a:prstClr val="black"/>
                </a:solidFill>
              </a:rPr>
              <a:t>  - состоит в воспроизведении в заданной последовательности определенных воздействий, измерении реакций объекта на данное воздействие и регистрации этих реакций.</a:t>
            </a:r>
          </a:p>
          <a:p>
            <a:pPr marL="0" indent="0" algn="just">
              <a:buClr>
                <a:srgbClr val="0070C0"/>
              </a:buClr>
              <a:buNone/>
            </a:pPr>
            <a:r>
              <a:rPr lang="ru-RU" b="1" dirty="0" smtClean="0">
                <a:solidFill>
                  <a:srgbClr val="0070C0"/>
                </a:solidFill>
              </a:rPr>
              <a:t>Диагностирование системы </a:t>
            </a:r>
            <a:r>
              <a:rPr lang="ru-RU" dirty="0" smtClean="0">
                <a:solidFill>
                  <a:prstClr val="black"/>
                </a:solidFill>
              </a:rPr>
              <a:t>– это процесс распознавания состояния элементов этой системы в данный момент времени. По результатам диагностирования можно прогнозировать состояние элементов системы при дальнейшей её эксплуатации.</a:t>
            </a:r>
          </a:p>
          <a:p>
            <a:pPr marL="0" indent="0" algn="just">
              <a:buClr>
                <a:srgbClr val="0070C0"/>
              </a:buCl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48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477672"/>
            <a:ext cx="10058400" cy="12283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909" y="354841"/>
            <a:ext cx="11177517" cy="59640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Органами Государственной метрологической службы являются центры стандартизации, метрологии и сертификации - </a:t>
            </a:r>
            <a:r>
              <a:rPr lang="ru-RU" sz="2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ЦСМиС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(их более 100), расположенные по всей территории России. В Москве расположен Российский центр испытаний и сертификации (РОСТЕСТ-Москва), в Санкт-Петербурге (Тест-С-Петербург). Органы Государственной службы проводят работы по поверке и калибровке средств измерений, осуществляют Государственный метрологический контроль и надзор за обеспечением единства измерений.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Обеспечением единства измерений заняты и другие Государственные службы: Государственная служба времени и частоты и определения параметров Земли (ГСВЧ), Государственная служба стандартных образцов состава и свойств веществ и материалов (ГССО) , Государственная служба стандартных справочных данных о физических константах и свойствах веществ и материалов (ГСССД). </a:t>
            </a:r>
            <a:r>
              <a:rPr lang="ru-RU" sz="22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Ростехрегулирование</a:t>
            </a:r>
            <a:r>
              <a:rPr lang="ru-RU" sz="22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осуществляет руководство этими службами и координацию их деятельностью.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0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382136"/>
            <a:ext cx="10058400" cy="9553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195" y="272955"/>
            <a:ext cx="11286698" cy="6182436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Метрологические службы государственных органов управления и юридических лиц</a:t>
            </a:r>
            <a:r>
              <a:rPr lang="ru-RU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создаются для выполнения работ по обеспечению единства измерений, повышения уровня метрологического обеспечения. Такие службы организуют свою деятельность на основе положений Закона РФ "Об обеспечении единства измерений", других законодательных и нормативных документов, регламентирующие вопросы метрологии. Основные задачи, права и обязанности метрологических служб государственных органов управления и юридических лиц независимо от форм собственности определены в ПР 50.732-93 "ГСИ. Типовое положение о метрологической службе государственных органов управления и юридических лиц".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Метрологическая служба государственного органа управления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представляет собой систему, образуемую приказом руководителя государственного органа управления, которая может включать</a:t>
            </a: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структурные подразделения (службу) главного метролога в центральном аппарате </a:t>
            </a: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государственного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органа управления;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головные и базовые организации метрологической службы в отраслях и </a:t>
            </a:r>
            <a:r>
              <a:rPr lang="ru-RU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подотраслях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назначаемые государственным органом управления;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метрологические службы предприятий, объединений, организаций и учреждений.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8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791570"/>
            <a:ext cx="10058400" cy="35484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899" y="341195"/>
            <a:ext cx="11382232" cy="625067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основным задачам метрологических служб относятся:</a:t>
            </a:r>
            <a:endParaRPr lang="ru-RU" sz="2200" dirty="0" smtClean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обеспечение единства и требуемой точности измерений, повышение уровня и развитие техники измерений в объединениях, на предприятиях;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определение основных направлений деятельности и выполнение работ по метрологическому обеспечению исследований, разработки, производства, испытаний и эксплуатации продукции или иных областей деятельности;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внедрение современных методов и средств измерений, автоматизированного контрольно-измерительного оборудования, информационно-измерительных систем и комплексов (далее - средств измерений), эталонов, применяемых для калибровки средств измерений;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осуществление метрологического контроля путем калибровки средств измерений, проверки своевременности представления средств измерений на испытания в целях утверждения типа, а также на поверку;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осуществление надзора за состоянием и применением средств измерений, аттестованными методиками выполнения измерений, эталонами единиц величин, применяемыми для калибровки средств измерений, соблюдением метрологических правил и норм, нормативных документов по обеспечению единства измерений.</a:t>
            </a:r>
            <a:endParaRPr lang="ru-RU" sz="2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83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1310184"/>
            <a:ext cx="10058400" cy="66874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1319" y="327545"/>
            <a:ext cx="11232109" cy="603231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Метрологическая служба предприятия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(научно-исследовательской, проектно-конструкторской, технологической организации и учреждения, пользующихся правами юридического лица, независимо от форм собственности) включает отдел (службу) главного метролога и (или) другие структурные подразделения и создается для выполнения задач по обеспечению единства измерений и метрологическому обеспечению исследований, разработки, испытаний и эксплуатации продукции или иных областей деятельности, закрепленных за предприятием.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составе метрологической службы предприятия могут создаваться самостоятельные калибровочные лаборатории, которые осуществляют калибровку средств измерений для собственных нужд или сторонних юридических лиц.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2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150125"/>
            <a:ext cx="10058400" cy="150125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615" y="464025"/>
            <a:ext cx="11177516" cy="6086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 smtClean="0"/>
              <a:t>Большое </a:t>
            </a:r>
            <a:r>
              <a:rPr lang="ru-RU" sz="2200" dirty="0"/>
              <a:t>значение имеет разработка и принятие</a:t>
            </a:r>
            <a:r>
              <a:rPr lang="ru-RU" sz="2200" i="1" dirty="0"/>
              <a:t> </a:t>
            </a:r>
            <a:r>
              <a:rPr lang="ru-RU" sz="2200" i="1" dirty="0">
                <a:solidFill>
                  <a:srgbClr val="0070C0"/>
                </a:solidFill>
              </a:rPr>
              <a:t>методики измерения и контроля</a:t>
            </a:r>
            <a:r>
              <a:rPr lang="ru-RU" sz="2200" dirty="0" smtClean="0"/>
              <a:t>.</a:t>
            </a:r>
          </a:p>
          <a:p>
            <a:pPr marL="0" indent="0">
              <a:buNone/>
            </a:pPr>
            <a:r>
              <a:rPr lang="ru-RU" sz="2200" dirty="0" smtClean="0"/>
              <a:t>Под </a:t>
            </a:r>
            <a:r>
              <a:rPr lang="ru-RU" sz="2200" b="1" dirty="0">
                <a:solidFill>
                  <a:srgbClr val="0070C0"/>
                </a:solidFill>
              </a:rPr>
              <a:t>методикой выполнения измерений </a:t>
            </a:r>
            <a:r>
              <a:rPr lang="ru-RU" sz="2200" dirty="0"/>
              <a:t>понимают совокупность методов, средств, процедур, условий подготовки и проведения измерений, а также правил </a:t>
            </a:r>
            <a:r>
              <a:rPr lang="ru-RU" sz="2200" dirty="0" smtClean="0"/>
              <a:t> обработки</a:t>
            </a:r>
            <a:r>
              <a:rPr lang="ru-RU" sz="2200" dirty="0"/>
              <a:t> экспериментальных данных при выполнении конкретных измерений.</a:t>
            </a:r>
          </a:p>
          <a:p>
            <a:pPr marL="0" indent="0">
              <a:buNone/>
            </a:pPr>
            <a:r>
              <a:rPr lang="ru-RU" sz="2200" dirty="0" smtClean="0"/>
              <a:t>Измерения </a:t>
            </a:r>
            <a:r>
              <a:rPr lang="ru-RU" sz="2200" dirty="0"/>
              <a:t>должны осуществляться в соответствии с аттестованными в установленном порядке методиками. Разработка методик выполнения измерений должна включать:</a:t>
            </a:r>
          </a:p>
          <a:p>
            <a:pPr lvl="4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анализ технических требований к точности объекта измерений;</a:t>
            </a:r>
          </a:p>
          <a:p>
            <a:pPr lvl="4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определение необходимых условий проведения измерений;</a:t>
            </a:r>
          </a:p>
          <a:p>
            <a:pPr lvl="4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выбор средств измерений;</a:t>
            </a:r>
          </a:p>
          <a:p>
            <a:pPr lvl="4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разработку средств дополнительного метрологического оснащения;</a:t>
            </a:r>
          </a:p>
          <a:p>
            <a:pPr lvl="4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испытание средств измерения и контроля;</a:t>
            </a:r>
          </a:p>
          <a:p>
            <a:pPr lvl="4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планирование процессов измерения и контроля;</a:t>
            </a:r>
          </a:p>
          <a:p>
            <a:pPr lvl="4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разработку и выбор алгоритма обработки результатов наблюдений;</a:t>
            </a:r>
          </a:p>
          <a:p>
            <a:pPr lvl="4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200" dirty="0"/>
              <a:t>разработку правил оформления и представления результатов </a:t>
            </a:r>
            <a:r>
              <a:rPr lang="ru-RU" sz="2200" dirty="0" smtClean="0"/>
              <a:t>измерения.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6266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150125"/>
            <a:ext cx="100584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7671" y="368490"/>
            <a:ext cx="11136573" cy="5803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i="1" dirty="0">
                <a:solidFill>
                  <a:srgbClr val="0070C0"/>
                </a:solidFill>
              </a:rPr>
              <a:t>Нормативно-техническими документами</a:t>
            </a:r>
            <a:r>
              <a:rPr lang="ru-RU" dirty="0"/>
              <a:t>, регламентирующими методику выполнения измерений, являются:</a:t>
            </a: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/>
              <a:t> ГОСТы </a:t>
            </a:r>
            <a:r>
              <a:rPr lang="ru-RU" dirty="0"/>
              <a:t>и методические указания по методикам выполнения измерений. Стандарты </a:t>
            </a:r>
            <a:r>
              <a:rPr lang="ru-RU" dirty="0" smtClean="0"/>
              <a:t> разрабатываются </a:t>
            </a:r>
            <a:r>
              <a:rPr lang="ru-RU" dirty="0"/>
              <a:t>в том случае, если применяемые средства измерений внесены в Государственный реестр средств измерений;</a:t>
            </a: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/>
              <a:t> отраслевые </a:t>
            </a:r>
            <a:r>
              <a:rPr lang="ru-RU" dirty="0"/>
              <a:t>методики выполнения измерений, используемые в одной отрасли;</a:t>
            </a:r>
          </a:p>
          <a:p>
            <a:pPr lvl="0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/>
              <a:t> стандарты </a:t>
            </a:r>
            <a:r>
              <a:rPr lang="ru-RU" dirty="0"/>
              <a:t>предприятий на методики выполнения измерений, используемые на данном предприятии. В методиках выполнения измерений предусматриваются: нормы точности измерений; функциональные особенности измеряемой величины; необходимость автоматизация измерений; применение программного обеспечения для обработки данных и др.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ru-RU" dirty="0" smtClean="0"/>
              <a:t>Методики </a:t>
            </a:r>
            <a:r>
              <a:rPr lang="ru-RU" dirty="0"/>
              <a:t>выполнения измерений перед их вводом в действие должны быть </a:t>
            </a:r>
            <a:r>
              <a:rPr lang="ru-RU" i="1" dirty="0">
                <a:solidFill>
                  <a:srgbClr val="0070C0"/>
                </a:solidFill>
              </a:rPr>
              <a:t>аттестованы</a:t>
            </a:r>
            <a:r>
              <a:rPr lang="ru-RU" i="1" dirty="0"/>
              <a:t> </a:t>
            </a:r>
            <a:r>
              <a:rPr lang="ru-RU" i="1" dirty="0">
                <a:solidFill>
                  <a:srgbClr val="0070C0"/>
                </a:solidFill>
              </a:rPr>
              <a:t>или стандартизованы</a:t>
            </a:r>
            <a:r>
              <a:rPr lang="ru-RU" i="1" dirty="0"/>
              <a:t>.</a:t>
            </a:r>
            <a:endParaRPr lang="ru-RU" dirty="0"/>
          </a:p>
          <a:p>
            <a:pPr marL="0" indent="0">
              <a:buClr>
                <a:srgbClr val="0070C0"/>
              </a:buClr>
              <a:buNone/>
            </a:pPr>
            <a:r>
              <a:rPr lang="ru-RU" dirty="0" smtClean="0"/>
              <a:t>Аттестацию </a:t>
            </a:r>
            <a:r>
              <a:rPr lang="ru-RU" dirty="0"/>
              <a:t>методик выполнения измерений проводят государственные и ведомственные метрологические службы. При этом государственные метрологические службы проводят аттестацию методик особо точных, ответственных измерений.</a:t>
            </a:r>
          </a:p>
          <a:p>
            <a:pPr marL="0" indent="0">
              <a:buClr>
                <a:srgbClr val="0070C0"/>
              </a:buClr>
              <a:buNone/>
            </a:pPr>
            <a:r>
              <a:rPr lang="ru-RU" dirty="0"/>
              <a:t>Стандартизация методик применяется для измерений, широко применяемых на предприятиях. Методики выполнения измерений периодически пересматриваются с целью их усовершенствования.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37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327546"/>
            <a:ext cx="10058400" cy="12283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8490" y="504967"/>
            <a:ext cx="11409528" cy="60459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600" b="1" dirty="0" smtClean="0">
                <a:solidFill>
                  <a:srgbClr val="0070C0"/>
                </a:solidFill>
              </a:rPr>
              <a:t>      6.2</a:t>
            </a:r>
            <a:r>
              <a:rPr lang="ru-RU" sz="2600" b="1" dirty="0">
                <a:solidFill>
                  <a:srgbClr val="0070C0"/>
                </a:solidFill>
              </a:rPr>
              <a:t>. Выбор средств измерений и контроля</a:t>
            </a:r>
          </a:p>
          <a:p>
            <a:pPr marL="0" indent="0">
              <a:buNone/>
            </a:pPr>
            <a:r>
              <a:rPr lang="ru-RU" sz="2400" dirty="0"/>
              <a:t>Выбор средств измерения и контроля предусматривает решение вопросов, связанных:</a:t>
            </a: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 smtClean="0"/>
              <a:t> с </a:t>
            </a:r>
            <a:r>
              <a:rPr lang="ru-RU" sz="2400" dirty="0"/>
              <a:t>выбором организационно-технических форм контроля,</a:t>
            </a: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/>
              <a:t> целесообразности контроля данных параметров,</a:t>
            </a:r>
          </a:p>
          <a:p>
            <a:pPr lvl="2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/>
              <a:t> производительности этих средств.</a:t>
            </a:r>
          </a:p>
          <a:p>
            <a:pPr marL="0" indent="0">
              <a:buNone/>
            </a:pPr>
            <a:r>
              <a:rPr lang="ru-RU" sz="2400" dirty="0" smtClean="0"/>
              <a:t>Одну </a:t>
            </a:r>
            <a:r>
              <a:rPr lang="ru-RU" sz="2400" dirty="0"/>
              <a:t>и ту же метрологическую задачу можно решить с помощью различных измерительных средств, имеющих разную стоимость и разные метрологические характеристики. Совокупность метрологических, эксплуатационных и экономических показателей должна рассматриваться во взаимной связи.</a:t>
            </a:r>
          </a:p>
          <a:p>
            <a:pPr marL="0" indent="0">
              <a:buNone/>
            </a:pPr>
            <a:r>
              <a:rPr lang="ru-RU" sz="2400" dirty="0"/>
              <a:t>Метрологическими показателями, которые в первую очередь необходимо учитывать, являются:</a:t>
            </a:r>
          </a:p>
          <a:p>
            <a:pPr lvl="7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/>
              <a:t>предельная погрешность,</a:t>
            </a:r>
          </a:p>
          <a:p>
            <a:pPr lvl="7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/>
              <a:t>цена деления шкалы,</a:t>
            </a:r>
          </a:p>
          <a:p>
            <a:pPr lvl="7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/>
              <a:t>измерительное усилие,</a:t>
            </a:r>
          </a:p>
          <a:p>
            <a:pPr lvl="7"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sz="2400" dirty="0"/>
              <a:t>пределы </a:t>
            </a:r>
            <a:r>
              <a:rPr lang="ru-RU" sz="2400" dirty="0" smtClean="0"/>
              <a:t>измерения.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Эксплуатационными и экономическими показателям являются: стоимость и надежность измерительных средств, продолжительность работы до ремонта, время, затрачиваемое на настройку и процесс измерения, масса, габаритные размеры и др.</a:t>
            </a:r>
          </a:p>
          <a:p>
            <a:pPr marL="0" indent="0">
              <a:buNone/>
            </a:pPr>
            <a:r>
              <a:rPr lang="ru-RU" sz="2400" dirty="0"/>
              <a:t>В большинстве случаев, чем выше требуемая точность средства измерения, тем оно массивнее и дороже, тем выше требования, предъявляемые к условиям его использования.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6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545910"/>
            <a:ext cx="10058400" cy="109182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205" y="327546"/>
            <a:ext cx="11163869" cy="620973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endParaRPr lang="ru-RU" sz="1000" b="1" dirty="0" smtClean="0">
              <a:solidFill>
                <a:srgbClr val="0070C0"/>
              </a:solidFill>
            </a:endParaRP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r>
              <a:rPr lang="ru-RU" sz="3100" b="1" dirty="0" smtClean="0">
                <a:solidFill>
                  <a:srgbClr val="0070C0"/>
                </a:solidFill>
              </a:rPr>
              <a:t>7. Государственная система обеспечения единства измерений (Г</a:t>
            </a:r>
            <a:r>
              <a:rPr lang="ru-RU" sz="2800" b="1" dirty="0" smtClean="0">
                <a:solidFill>
                  <a:srgbClr val="0070C0"/>
                </a:solidFill>
              </a:rPr>
              <a:t>СИ).</a:t>
            </a:r>
            <a:endParaRPr lang="ru-RU" sz="2800" b="1" dirty="0">
              <a:solidFill>
                <a:srgbClr val="0070C0"/>
              </a:solidFill>
            </a:endParaRPr>
          </a:p>
          <a:p>
            <a:pPr marL="0" marR="30480" indent="0">
              <a:lnSpc>
                <a:spcPct val="107000"/>
              </a:lnSpc>
              <a:spcAft>
                <a:spcPts val="0"/>
              </a:spcAft>
              <a:buNone/>
              <a:tabLst>
                <a:tab pos="6629400" algn="l"/>
              </a:tabLst>
            </a:pPr>
            <a:r>
              <a:rPr lang="ru-RU" sz="2800" b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Состав </a:t>
            </a:r>
            <a:r>
              <a:rPr lang="ru-RU" sz="2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государственной системы обеспечения единства измерений.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30480" indent="0" algn="just">
              <a:lnSpc>
                <a:spcPct val="107000"/>
              </a:lnSpc>
              <a:spcAft>
                <a:spcPts val="0"/>
              </a:spcAft>
              <a:buNone/>
              <a:tabLst>
                <a:tab pos="6629400" algn="l"/>
              </a:tabLst>
            </a:pPr>
            <a:r>
              <a:rPr lang="ru-RU" sz="28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ГСИ </a:t>
            </a: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состоит из следующих подсистем: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7120" marR="1743075" lvl="6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правовой;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7120" marR="1743075" lvl="6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технической;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7120" marR="1743075" lvl="6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8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организационной.</a:t>
            </a:r>
          </a:p>
          <a:p>
            <a:pPr marL="1717120" marR="1743075" lvl="6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ru-RU" sz="10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3048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6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Правовая подсистема</a:t>
            </a:r>
            <a:r>
              <a:rPr lang="ru-RU" sz="26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комплекс взаимосвязанных законодательных и подзаконных актов, объединенных общей целевой направленностью и устанавливающих согласованные требования к следующим взаимосвязанным объектам деятельности по ОЕИ:</a:t>
            </a:r>
            <a:endParaRPr lang="ru-RU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  <a:tabLst>
                <a:tab pos="6629400" algn="l"/>
              </a:tabLst>
            </a:pPr>
            <a:r>
              <a:rPr lang="ru-RU" sz="26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совокупности </a:t>
            </a:r>
            <a:r>
              <a:rPr lang="ru-RU" sz="2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узаконенных единиц величин и шкал измерений;</a:t>
            </a:r>
            <a:endParaRPr lang="ru-RU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  <a:tabLst>
                <a:tab pos="6629400" algn="l"/>
              </a:tabLst>
            </a:pPr>
            <a:r>
              <a:rPr lang="ru-RU" sz="26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терминологии </a:t>
            </a:r>
            <a:r>
              <a:rPr lang="ru-RU" sz="2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области метрологии;</a:t>
            </a:r>
            <a:endParaRPr lang="ru-RU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  <a:tabLst>
                <a:tab pos="6629400" algn="l"/>
              </a:tabLst>
            </a:pPr>
            <a:r>
              <a:rPr lang="ru-RU" sz="26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воспроизведению </a:t>
            </a:r>
            <a:r>
              <a:rPr lang="ru-RU" sz="2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передаче размеров единиц величин и шкал измерений;</a:t>
            </a:r>
            <a:endParaRPr lang="ru-RU" sz="2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  <a:tabLst>
                <a:tab pos="6629400" algn="l"/>
              </a:tabLst>
            </a:pPr>
            <a:r>
              <a:rPr lang="ru-RU" sz="26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 способам </a:t>
            </a:r>
            <a:r>
              <a:rPr lang="ru-RU" sz="2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формам представления результатов измерений и характеристик </a:t>
            </a:r>
            <a:r>
              <a:rPr lang="ru-RU" sz="26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  <a:tabLst>
                <a:tab pos="6629400" algn="l"/>
              </a:tabLst>
            </a:pPr>
            <a:r>
              <a:rPr lang="ru-RU" sz="26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погрешности;</a:t>
            </a: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  <a:tabLst>
                <a:tab pos="6629400" algn="l"/>
              </a:tabLst>
            </a:pP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 методам </a:t>
            </a:r>
            <a:r>
              <a:rPr lang="ru-RU" sz="26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оценивания погрешности и неопределенности </a:t>
            </a: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измерений;</a:t>
            </a:r>
            <a:endParaRPr lang="ru-RU" sz="2600" dirty="0" smtClean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  <a:tabLst>
                <a:tab pos="6629400" algn="l"/>
              </a:tabLst>
            </a:pPr>
            <a:r>
              <a:rPr lang="ru-RU" sz="26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  </a:t>
            </a: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порядку </a:t>
            </a:r>
            <a:r>
              <a:rPr lang="ru-RU" sz="26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разработки и аттестации методик выполнения </a:t>
            </a: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измерений; </a:t>
            </a: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  <a:tabLst>
                <a:tab pos="6629400" algn="l"/>
              </a:tabLst>
            </a:pPr>
            <a:r>
              <a:rPr lang="ru-RU" sz="2600" dirty="0" smtClean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 </a:t>
            </a: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комплексам </a:t>
            </a:r>
            <a:r>
              <a:rPr lang="ru-RU" sz="2600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нормируемых метрологических характеристик СИ</a:t>
            </a:r>
            <a:r>
              <a:rPr lang="ru-RU" sz="2600" dirty="0" smtClean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7120" marR="1743075" lvl="6" indent="0" algn="just">
              <a:lnSpc>
                <a:spcPct val="107000"/>
              </a:lnSpc>
              <a:spcAft>
                <a:spcPts val="0"/>
              </a:spcAft>
              <a:buNone/>
            </a:pP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Clr>
                <a:srgbClr val="D34817">
                  <a:lumMod val="75000"/>
                </a:srgbClr>
              </a:buClr>
              <a:buNone/>
            </a:pP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1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272955"/>
            <a:ext cx="100584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2868" y="259307"/>
            <a:ext cx="11532360" cy="6264322"/>
          </a:xfrm>
        </p:spPr>
        <p:txBody>
          <a:bodyPr>
            <a:normAutofit fontScale="85000" lnSpcReduction="10000"/>
          </a:bodyPr>
          <a:lstStyle/>
          <a:p>
            <a:pPr marR="30480" lvl="2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Font typeface="Wingdings" panose="05000000000000000000" pitchFamily="2" charset="2"/>
              <a:buChar char="q"/>
              <a:tabLst>
                <a:tab pos="6629400" algn="l"/>
              </a:tabLst>
            </a:pPr>
            <a:endParaRPr lang="ru-RU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  <a:tabLst>
                <a:tab pos="6629400" algn="l"/>
              </a:tabLst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   методам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установления и корректировки </a:t>
            </a:r>
            <a:r>
              <a:rPr lang="ru-RU" sz="2400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межповерочных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интервалов;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lvl="2" indent="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   порядку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проведения испытаний в целях утверждения типа СИ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сертификации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 порядку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проведения поверки и калибровки СИ;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 порядку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осуществления метрологического контроля и надзора;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  порядку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лицензирования деятельности юридических и физических лиц по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изготовлению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ремонту СИ;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 типовым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задачам, правам и обязанностям метрологических служб </a:t>
            </a:r>
            <a:endParaRPr lang="ru-RU" sz="24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федеральных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органов исполнительной власти и юридических лиц;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 порядку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аккредитации метрологических служб по различным направлениям </a:t>
            </a:r>
            <a:endParaRPr lang="ru-RU" sz="24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метрологической  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деятельности;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  порядку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аккредитации поверочных, калибровочных, измерительных, </a:t>
            </a:r>
            <a:endParaRPr lang="ru-RU" sz="24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marR="30480" lvl="2" indent="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испытательных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аналитических лабораторий, лабораторий неразрушающего </a:t>
            </a:r>
            <a:endParaRPr lang="ru-RU" sz="2400" dirty="0" smtClean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8640" marR="30480" lvl="2" indent="0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и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радиационного контроля;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16.  терминам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определениям по видам измерений;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17.  государственным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поверочным схемам;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18.  методикам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поверки (калибровки) СИ;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48640" marR="30480" lvl="2" indent="0" algn="just">
              <a:lnSpc>
                <a:spcPct val="107000"/>
              </a:lnSpc>
              <a:spcAft>
                <a:spcPts val="0"/>
              </a:spcAft>
              <a:buClr>
                <a:srgbClr val="0070C0"/>
              </a:buClr>
              <a:buNone/>
            </a:pPr>
            <a:r>
              <a:rPr lang="ru-RU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19.  методикам 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выполнения измерений.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0070C0"/>
              </a:buCl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07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-272955"/>
            <a:ext cx="100584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728" y="286604"/>
            <a:ext cx="11313993" cy="6155139"/>
          </a:xfrm>
        </p:spPr>
        <p:txBody>
          <a:bodyPr>
            <a:noAutofit/>
          </a:bodyPr>
          <a:lstStyle/>
          <a:p>
            <a:pPr marL="0" marR="3048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Нормативная база метрологии </a:t>
            </a:r>
            <a:r>
              <a:rPr lang="ru-RU" sz="2100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м.б</a:t>
            </a:r>
            <a:r>
              <a:rPr lang="ru-RU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представлена в виде иерархической пирамиды: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1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Конституция Российской Федерации</a:t>
            </a:r>
            <a:r>
              <a:rPr lang="ru-RU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(статья 71) устанавливает, что в ведении Российской Федерации находятся стандарты, эталоны, метрическая система и исчисление времени. Таким образом, эти положения Конституции РФ закрепляют централизованное руководство основными вопросами законодательной метрологии (единицы величин, эталоны и связанные с ними другие метрологические основы).</a:t>
            </a: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1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Федеральный закон от 26 июня 2008 г. N 102-ФЗ "Об обеспечении единства измерений"</a:t>
            </a:r>
            <a:r>
              <a:rPr lang="ru-RU" sz="21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устанавливающий правовые основы обеспечения единства измерений, регулирует отношения, возникающие при выполнении измерений, установлении и соблюдении требований к измерениям, единицам величин, эталонам единиц величин, стандартным образцам, средствам измерений, применении стандартных образцов, средств измерений, методик (методов) измерений, а также при осуществлении деятельности по обеспечению единства измерений, предусмотренной законодательством Российской Федерации об обеспечении единства измерений, в том числе при выполнении работ и оказании услуг по обеспечению единства измерений</a:t>
            </a:r>
            <a:r>
              <a:rPr lang="ru-RU" sz="2100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12708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069848" y="-327546"/>
            <a:ext cx="10058400" cy="8188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966" y="259307"/>
            <a:ext cx="11354937" cy="62506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Закон определяет: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основные </a:t>
            </a:r>
            <a:r>
              <a:rPr lang="ru-RU" dirty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понятия (приведены основные термины и определения в области </a:t>
            </a:r>
            <a:r>
              <a:rPr lang="ru-RU" dirty="0" smtClean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метрологии);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требования к измерениям, единицам величин, эталонам единиц величин, стандартным образцам, средствам измерений;</a:t>
            </a:r>
            <a:endParaRPr lang="ru-RU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dirty="0" smtClean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осударственное </a:t>
            </a:r>
            <a:r>
              <a:rPr lang="ru-RU" dirty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регулирование в области обеспечения единства измерений (утверждение типа стандартных образцов или типа средств измерений, поверка средств измерений, метрологическая экспертиза, государственный метрологический надзор, аттестация методик (методов) измерений, аккредитация юридических лиц и индивидуальных предпринимателей на выполнение работ и (или) оказание услуг в области обеспечения единства измерений);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порядок </a:t>
            </a:r>
            <a:r>
              <a:rPr lang="ru-RU" dirty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калибровки средств измерений;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порядок </a:t>
            </a:r>
            <a:r>
              <a:rPr lang="ru-RU" dirty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аккредитации в области обеспечения единства измерений;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buClr>
                <a:srgbClr val="0070C0"/>
              </a:buClr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порядок </a:t>
            </a:r>
            <a:r>
              <a:rPr lang="ru-RU" dirty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создания и ведения Федерального информационного фонда по обеспечению единства </a:t>
            </a:r>
            <a:r>
              <a:rPr lang="ru-RU" dirty="0" smtClean="0">
                <a:solidFill>
                  <a:srgbClr val="42424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измерений;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3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1998</Words>
  <Application>Microsoft Office PowerPoint</Application>
  <PresentationFormat>Широкоэкранный</PresentationFormat>
  <Paragraphs>157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Раздел 1. МЕТРОЛОГИЯ. Глава 6. Измерение и контроль                            параметров изделий. Глава 7. ГОСУДАРСТВЕННАЯ СИСТЕМА                   ОБЕСПЕЧЕНИЯ ЕДИНСТВА                            ИЗМЕРЕНИЯ (ГСИ).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Раздел 1. МЕТРОЛОГИЯ. Глава 6. Измерение и контроль                            параметров изделий. Глава 7. ГОСУДАРСТВЕННАЯ СИСТЕМА                   ОБЕСПЕЧЕНИЯ ЕДИНСТВА                            ИЗМЕРЕНИЯ (ГСИ). </dc:title>
  <dc:creator>master</dc:creator>
  <cp:lastModifiedBy>master</cp:lastModifiedBy>
  <cp:revision>14</cp:revision>
  <dcterms:created xsi:type="dcterms:W3CDTF">2021-02-23T16:30:03Z</dcterms:created>
  <dcterms:modified xsi:type="dcterms:W3CDTF">2021-03-10T16:35:14Z</dcterms:modified>
</cp:coreProperties>
</file>