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87" r:id="rId5"/>
    <p:sldId id="288" r:id="rId6"/>
    <p:sldId id="289" r:id="rId7"/>
    <p:sldId id="258" r:id="rId8"/>
    <p:sldId id="259" r:id="rId9"/>
    <p:sldId id="260" r:id="rId10"/>
    <p:sldId id="261" r:id="rId11"/>
    <p:sldId id="286" r:id="rId12"/>
    <p:sldId id="262" r:id="rId13"/>
    <p:sldId id="263" r:id="rId14"/>
    <p:sldId id="264" r:id="rId15"/>
    <p:sldId id="276" r:id="rId16"/>
    <p:sldId id="277" r:id="rId17"/>
    <p:sldId id="278" r:id="rId18"/>
    <p:sldId id="279" r:id="rId19"/>
    <p:sldId id="284" r:id="rId20"/>
    <p:sldId id="275" r:id="rId21"/>
    <p:sldId id="285" r:id="rId22"/>
    <p:sldId id="265" r:id="rId23"/>
    <p:sldId id="266" r:id="rId24"/>
    <p:sldId id="267" r:id="rId25"/>
    <p:sldId id="283" r:id="rId26"/>
    <p:sldId id="268" r:id="rId27"/>
    <p:sldId id="281" r:id="rId28"/>
    <p:sldId id="269" r:id="rId29"/>
    <p:sldId id="270" r:id="rId30"/>
    <p:sldId id="271" r:id="rId31"/>
    <p:sldId id="272" r:id="rId32"/>
    <p:sldId id="282" r:id="rId33"/>
    <p:sldId id="273" r:id="rId34"/>
    <p:sldId id="274" r:id="rId35"/>
  </p:sldIdLst>
  <p:sldSz cx="12192000" cy="6858000"/>
  <p:notesSz cx="6797675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5036" autoAdjust="0"/>
  </p:normalViewPr>
  <p:slideViewPr>
    <p:cSldViewPr snapToGrid="0">
      <p:cViewPr varScale="1">
        <p:scale>
          <a:sx n="82" d="100"/>
          <a:sy n="82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F2CF80-20DE-483B-B03F-BC4ADDDA4E6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E8E7C8-4FA1-44FC-BCAA-FAF75B5A0103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15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CF80-20DE-483B-B03F-BC4ADDDA4E6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E7C8-4FA1-44FC-BCAA-FAF75B5A01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76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CF80-20DE-483B-B03F-BC4ADDDA4E6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E7C8-4FA1-44FC-BCAA-FAF75B5A01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03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CF80-20DE-483B-B03F-BC4ADDDA4E6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E7C8-4FA1-44FC-BCAA-FAF75B5A01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89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CF80-20DE-483B-B03F-BC4ADDDA4E6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E7C8-4FA1-44FC-BCAA-FAF75B5A0103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30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CF80-20DE-483B-B03F-BC4ADDDA4E6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E7C8-4FA1-44FC-BCAA-FAF75B5A01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54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CF80-20DE-483B-B03F-BC4ADDDA4E6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E7C8-4FA1-44FC-BCAA-FAF75B5A01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38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CF80-20DE-483B-B03F-BC4ADDDA4E6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E7C8-4FA1-44FC-BCAA-FAF75B5A01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CF80-20DE-483B-B03F-BC4ADDDA4E6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E7C8-4FA1-44FC-BCAA-FAF75B5A01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27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CF80-20DE-483B-B03F-BC4ADDDA4E6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E7C8-4FA1-44FC-BCAA-FAF75B5A01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80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CF80-20DE-483B-B03F-BC4ADDDA4E6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E7C8-4FA1-44FC-BCAA-FAF75B5A01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59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7F2CF80-20DE-483B-B03F-BC4ADDDA4E64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E8E7C8-4FA1-44FC-BCAA-FAF75B5A01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19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Основы стандартизации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Глава 4</a:t>
            </a:r>
            <a:br>
              <a:rPr lang="ru-RU" dirty="0" smtClean="0"/>
            </a:br>
            <a:r>
              <a:rPr lang="ru-RU" dirty="0" smtClean="0"/>
              <a:t>Категории и типы стандартов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7893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7592" y="-1274064"/>
            <a:ext cx="9875520" cy="13563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603504"/>
            <a:ext cx="9872871" cy="556564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**   Применение гос. </a:t>
            </a:r>
            <a:r>
              <a:rPr lang="ru-RU" dirty="0" smtClean="0">
                <a:solidFill>
                  <a:schemeClr val="tx1"/>
                </a:solidFill>
              </a:rPr>
              <a:t>стандартов </a:t>
            </a:r>
            <a:r>
              <a:rPr lang="ru-RU" dirty="0">
                <a:solidFill>
                  <a:schemeClr val="tx1"/>
                </a:solidFill>
              </a:rPr>
              <a:t>-  это   прежде   всего   реализация содержащихся в них обязательных требований.  Заказчик и исполнитель обязаны включать в договор условие о соответствии продукции (работ, услуг) обязательным требованиям стандартов.  Если условие о соответствии не включено в договор, это не снимает с партнеров по договору обязанности обеспечить выполнение обязательных требований стандартов.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** Требования, дополняющие обязательные требования гос. стандартов, подлежат обязательному соблюдению субъектами хоз. деятельности при условии их включения:</a:t>
            </a:r>
          </a:p>
          <a:p>
            <a:pPr marL="1417120" lvl="5" indent="0">
              <a:buNone/>
            </a:pPr>
            <a:r>
              <a:rPr lang="ru-RU" sz="2200" dirty="0">
                <a:solidFill>
                  <a:schemeClr val="tx1"/>
                </a:solidFill>
              </a:rPr>
              <a:t>а). в договор;</a:t>
            </a:r>
          </a:p>
          <a:p>
            <a:pPr marL="1417120" lvl="5" indent="0">
              <a:buNone/>
            </a:pPr>
            <a:r>
              <a:rPr lang="ru-RU" sz="2200" dirty="0">
                <a:solidFill>
                  <a:schemeClr val="tx1"/>
                </a:solidFill>
              </a:rPr>
              <a:t>б). в техническую документацию изготовителя (поставщика продукции, исполнителя работ или услуг).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**   Например, требования соответствия конкретного товара  своему назначению (будучи не включенными законом РФ в перечень обязательных требований) подлежат   обязательному   исполнению,   если   партнеры предусмотрели эти требования в договоре поставки.</a:t>
            </a:r>
          </a:p>
          <a:p>
            <a:pPr marL="4572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9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143000" y="201168"/>
            <a:ext cx="987552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9184" y="329184"/>
            <a:ext cx="11530584" cy="6254496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ru-RU" sz="2400" b="1" u="sng" dirty="0" smtClean="0">
                <a:solidFill>
                  <a:srgbClr val="7030A0"/>
                </a:solidFill>
              </a:rPr>
              <a:t>Национальный </a:t>
            </a:r>
            <a:r>
              <a:rPr lang="ru-RU" sz="2400" b="1" u="sng" dirty="0">
                <a:solidFill>
                  <a:srgbClr val="7030A0"/>
                </a:solidFill>
              </a:rPr>
              <a:t>стандарт РФ (ГОСТ Р</a:t>
            </a:r>
            <a:r>
              <a:rPr lang="ru-RU" sz="2400" b="1" u="sng" dirty="0" smtClean="0">
                <a:solidFill>
                  <a:srgbClr val="7030A0"/>
                </a:solidFill>
              </a:rPr>
              <a:t>) </a:t>
            </a:r>
            <a:r>
              <a:rPr lang="ru-RU" sz="2600" dirty="0" smtClean="0">
                <a:solidFill>
                  <a:srgbClr val="7030A0"/>
                </a:solidFill>
              </a:rPr>
              <a:t>– </a:t>
            </a:r>
            <a:r>
              <a:rPr lang="ru-RU" sz="2000" dirty="0" smtClean="0">
                <a:solidFill>
                  <a:schemeClr val="tx1"/>
                </a:solidFill>
              </a:rPr>
              <a:t>стандарт, утвержденный национальным органом РФ по стандартизации. Они разрабатываются в соответствии с ежегодно принимаемой Ростехрегулированием Программой.</a:t>
            </a:r>
          </a:p>
          <a:p>
            <a:pPr marL="45720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Национальные стандарты разрабатываются и утверждаются в порядке установленном Законом о техническом регулировании. Они считаются добровольными для использования.</a:t>
            </a:r>
          </a:p>
          <a:p>
            <a:pPr marL="45720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Добровольное применение означает, что изготовитель его добровольно выбирает, а выбрав, обязан соблюдать его требования. В то же время национальный стандарт становится обязательным к применению в случае, если:</a:t>
            </a:r>
          </a:p>
          <a:p>
            <a:r>
              <a:rPr lang="ru-RU" sz="2000" dirty="0">
                <a:solidFill>
                  <a:schemeClr val="tx1"/>
                </a:solidFill>
              </a:rPr>
              <a:t>т</a:t>
            </a:r>
            <a:r>
              <a:rPr lang="ru-RU" sz="2000" dirty="0" smtClean="0">
                <a:solidFill>
                  <a:schemeClr val="tx1"/>
                </a:solidFill>
              </a:rPr>
              <a:t>ехническое законодательство страны предусматривает наличие обязательных стандартов в этой сфере деятельности;</a:t>
            </a:r>
          </a:p>
          <a:p>
            <a:r>
              <a:rPr lang="ru-RU" sz="2000" dirty="0">
                <a:solidFill>
                  <a:schemeClr val="tx1"/>
                </a:solidFill>
              </a:rPr>
              <a:t>о</a:t>
            </a:r>
            <a:r>
              <a:rPr lang="ru-RU" sz="2000" dirty="0" smtClean="0">
                <a:solidFill>
                  <a:schemeClr val="tx1"/>
                </a:solidFill>
              </a:rPr>
              <a:t>рганами власти в нормативных и правовых документах делаются ссылки на определенные стандарты добровольного применения. В результате прямой ссылки эти стандарты становятся составной частью технических регламентов;</a:t>
            </a:r>
          </a:p>
          <a:p>
            <a:r>
              <a:rPr lang="ru-RU" sz="2000" dirty="0">
                <a:solidFill>
                  <a:schemeClr val="tx1"/>
                </a:solidFill>
              </a:rPr>
              <a:t>и</a:t>
            </a:r>
            <a:r>
              <a:rPr lang="ru-RU" sz="2000" dirty="0" smtClean="0">
                <a:solidFill>
                  <a:schemeClr val="tx1"/>
                </a:solidFill>
              </a:rPr>
              <a:t>зготовитель на добровольных началах применяет стандарт и маркирует продукцию знаком соответствия национальному стандарту или заявляет об этом соответствии в рекламной или сопроводительной документации;</a:t>
            </a:r>
          </a:p>
          <a:p>
            <a:r>
              <a:rPr lang="ru-RU" sz="2000" dirty="0">
                <a:solidFill>
                  <a:schemeClr val="tx1"/>
                </a:solidFill>
              </a:rPr>
              <a:t>п</a:t>
            </a:r>
            <a:r>
              <a:rPr lang="ru-RU" sz="2000" dirty="0" smtClean="0">
                <a:solidFill>
                  <a:schemeClr val="tx1"/>
                </a:solidFill>
              </a:rPr>
              <a:t>оставщик и потребитель по договоренности сделали ссылку на стандарт добровольного применения в контракте на поставку продукции;</a:t>
            </a:r>
          </a:p>
          <a:p>
            <a:r>
              <a:rPr lang="ru-RU" sz="2000" dirty="0">
                <a:solidFill>
                  <a:schemeClr val="tx1"/>
                </a:solidFill>
              </a:rPr>
              <a:t>п</a:t>
            </a:r>
            <a:r>
              <a:rPr lang="ru-RU" sz="2000" dirty="0" smtClean="0">
                <a:solidFill>
                  <a:schemeClr val="tx1"/>
                </a:solidFill>
              </a:rPr>
              <a:t>родукция, изготовленная по требованиям национального стандарта добровольного применения, поставляется для государственных нужд;</a:t>
            </a:r>
          </a:p>
          <a:p>
            <a:r>
              <a:rPr lang="ru-RU" sz="2000" dirty="0">
                <a:solidFill>
                  <a:schemeClr val="tx1"/>
                </a:solidFill>
              </a:rPr>
              <a:t>и</a:t>
            </a:r>
            <a:r>
              <a:rPr lang="ru-RU" sz="2000" dirty="0" smtClean="0">
                <a:solidFill>
                  <a:schemeClr val="tx1"/>
                </a:solidFill>
              </a:rPr>
              <a:t>зготовитель по собственной инициативе сертифицировал свою продукцию в системе добровольной сертификации на соответствие требованиям национального стандарта.</a:t>
            </a:r>
          </a:p>
          <a:p>
            <a:endParaRPr lang="ru-RU" sz="2000" dirty="0" smtClean="0">
              <a:solidFill>
                <a:schemeClr val="tx1"/>
              </a:solidFill>
            </a:endParaRPr>
          </a:p>
          <a:p>
            <a:endParaRPr lang="ru-RU" sz="2000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105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9032" y="-1246632"/>
            <a:ext cx="9875520" cy="13563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3760" y="758952"/>
            <a:ext cx="10266063" cy="5404104"/>
          </a:xfrm>
        </p:spPr>
        <p:txBody>
          <a:bodyPr>
            <a:normAutofit fontScale="85000" lnSpcReduction="10000"/>
          </a:bodyPr>
          <a:lstStyle/>
          <a:p>
            <a:pPr marL="45720" indent="0">
              <a:buNone/>
            </a:pPr>
            <a:r>
              <a:rPr lang="ru-RU" sz="3100" dirty="0" smtClean="0">
                <a:solidFill>
                  <a:schemeClr val="tx1"/>
                </a:solidFill>
              </a:rPr>
              <a:t/>
            </a:r>
            <a:br>
              <a:rPr lang="ru-RU" sz="3100" dirty="0" smtClean="0">
                <a:solidFill>
                  <a:schemeClr val="tx1"/>
                </a:solidFill>
              </a:rPr>
            </a:br>
            <a:r>
              <a:rPr lang="ru-RU" sz="3100" b="1" u="sng" dirty="0" smtClean="0">
                <a:solidFill>
                  <a:srgbClr val="7030A0"/>
                </a:solidFill>
              </a:rPr>
              <a:t>Стандарты отраслей (ОСТ) </a:t>
            </a:r>
            <a:r>
              <a:rPr lang="ru-RU" sz="2600" dirty="0" smtClean="0">
                <a:solidFill>
                  <a:schemeClr val="tx1"/>
                </a:solidFill>
              </a:rPr>
              <a:t>могут </a:t>
            </a:r>
            <a:r>
              <a:rPr lang="ru-RU" sz="2600" dirty="0">
                <a:solidFill>
                  <a:schemeClr val="tx1"/>
                </a:solidFill>
              </a:rPr>
              <a:t>разрабатывались и принимались гос. органами управления в пределах их компетенции применительно к продукции, работам и услугам отраслевого значения</a:t>
            </a:r>
            <a:r>
              <a:rPr lang="ru-RU" sz="2600" dirty="0" smtClean="0">
                <a:solidFill>
                  <a:schemeClr val="tx1"/>
                </a:solidFill>
              </a:rPr>
              <a:t>.</a:t>
            </a:r>
            <a:endParaRPr lang="ru-RU" sz="26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sz="2600" dirty="0">
                <a:solidFill>
                  <a:schemeClr val="tx1"/>
                </a:solidFill>
              </a:rPr>
              <a:t>Компетенция указанных органов определяется положениями о них. Например, Положением о Министерстве путей сообщения РФ предусмотрено утверждение единых нормативных документов, в </a:t>
            </a:r>
            <a:r>
              <a:rPr lang="ru-RU" sz="2600" dirty="0" err="1">
                <a:solidFill>
                  <a:schemeClr val="tx1"/>
                </a:solidFill>
              </a:rPr>
              <a:t>т.ч</a:t>
            </a:r>
            <a:r>
              <a:rPr lang="ru-RU" sz="2600" dirty="0">
                <a:solidFill>
                  <a:schemeClr val="tx1"/>
                </a:solidFill>
              </a:rPr>
              <a:t>. ОСТ, по технической эксплуатации железных дорог и условиям перевозок, направленных на обеспечение безопасности движения поездов и охраны труда</a:t>
            </a:r>
            <a:r>
              <a:rPr lang="ru-RU" sz="2600" dirty="0" smtClean="0">
                <a:solidFill>
                  <a:schemeClr val="tx1"/>
                </a:solidFill>
              </a:rPr>
              <a:t>.</a:t>
            </a:r>
          </a:p>
          <a:p>
            <a:pPr marL="45720" indent="0">
              <a:buNone/>
            </a:pPr>
            <a:r>
              <a:rPr lang="ru-RU" sz="2600" dirty="0" smtClean="0">
                <a:solidFill>
                  <a:schemeClr val="tx1"/>
                </a:solidFill>
              </a:rPr>
              <a:t>ОСТ разрабатывают, когда на объекты стандартизации отсутствуют ГОСТ или при необходимости установления требований, превышающих требования ГОСТ</a:t>
            </a:r>
            <a:r>
              <a:rPr lang="ru-RU" sz="2600" dirty="0">
                <a:solidFill>
                  <a:schemeClr val="tx1"/>
                </a:solidFill>
              </a:rPr>
              <a:t>.</a:t>
            </a:r>
            <a:endParaRPr lang="ru-RU" sz="26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sz="2600" dirty="0" smtClean="0">
                <a:solidFill>
                  <a:schemeClr val="tx1"/>
                </a:solidFill>
              </a:rPr>
              <a:t>Требования ОСТ не должны противоречить требованиям ТР, обязательным требованиям ГОСТ и рекомендациям международных стандартов. ОСТы устанавливают требования к технологической оснастке, инструменту, специфическим для отрасли, а также на нормы, правила, термины и обозначения, регламентация которых необходима для обеспечения взаимосвязи предприятий и организаций отрасли и для достижения оптимального качества продукции.</a:t>
            </a:r>
            <a:endParaRPr lang="ru-RU" sz="26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8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0472" y="-1255776"/>
            <a:ext cx="9875520" cy="13563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176" y="640080"/>
            <a:ext cx="10650111" cy="5568696"/>
          </a:xfrm>
        </p:spPr>
        <p:txBody>
          <a:bodyPr>
            <a:normAutofit fontScale="85000" lnSpcReduction="20000"/>
          </a:bodyPr>
          <a:lstStyle/>
          <a:p>
            <a:pPr marL="45720" marR="270510" lvl="0" indent="0" algn="just">
              <a:lnSpc>
                <a:spcPct val="107000"/>
              </a:lnSpc>
              <a:buClr>
                <a:srgbClr val="AD84C6"/>
              </a:buClr>
              <a:buNone/>
              <a:tabLst>
                <a:tab pos="6210935" algn="l"/>
              </a:tabLst>
            </a:pPr>
            <a:r>
              <a:rPr lang="ru-RU" dirty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 №184-ФЗ не предусмотрена такая категория, как стандарты отрасли. На это есть две причины: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0" marR="270510" lvl="4" indent="0" algn="just">
              <a:lnSpc>
                <a:spcPct val="107000"/>
              </a:lnSpc>
              <a:spcAft>
                <a:spcPts val="0"/>
              </a:spcAft>
              <a:buClr>
                <a:srgbClr val="AD84C6"/>
              </a:buClr>
              <a:buNone/>
              <a:tabLst>
                <a:tab pos="6210935" algn="l"/>
              </a:tabLst>
            </a:pPr>
            <a:r>
              <a:rPr lang="ru-RU" sz="2200" dirty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 ликвидация большинства отраслевых министерств;</a:t>
            </a:r>
            <a:endParaRPr lang="ru-RU" sz="22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0" marR="270510" lvl="4" indent="0">
              <a:lnSpc>
                <a:spcPct val="107000"/>
              </a:lnSpc>
              <a:spcAft>
                <a:spcPts val="0"/>
              </a:spcAft>
              <a:buClr>
                <a:srgbClr val="AD84C6"/>
              </a:buClr>
              <a:buNone/>
              <a:tabLst>
                <a:tab pos="6210935" algn="l"/>
              </a:tabLst>
            </a:pPr>
            <a:r>
              <a:rPr lang="ru-RU" sz="2200" dirty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 отсутствие этой категории НД в зарубежной практике.</a:t>
            </a:r>
            <a:endParaRPr lang="ru-RU" sz="22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marR="270510" lvl="0" indent="0" algn="just">
              <a:lnSpc>
                <a:spcPct val="107000"/>
              </a:lnSpc>
              <a:buClr>
                <a:srgbClr val="AD84C6"/>
              </a:buClr>
              <a:buNone/>
              <a:tabLst>
                <a:tab pos="6210935" algn="l"/>
              </a:tabLst>
            </a:pPr>
            <a:r>
              <a:rPr lang="ru-RU" dirty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ОСТы будут трансформированы в национальные стандарты, а также стандарты ассоциаций, союзов и объединений предпринимателей, общественных организаций. Учитывая численность фонда ОСТ, указанное преобразование займет продолжительный период времени, и пока эта категория стандартов не потеряла своего практического значения</a:t>
            </a:r>
            <a:r>
              <a:rPr lang="ru-RU" dirty="0" smtClean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Стандарты </a:t>
            </a:r>
            <a:r>
              <a:rPr lang="ru-RU" sz="2400" dirty="0">
                <a:solidFill>
                  <a:schemeClr val="tx1"/>
                </a:solidFill>
              </a:rPr>
              <a:t>отраслей (как и ГОСТы) разрабатывали на два объекта:</a:t>
            </a:r>
          </a:p>
          <a:p>
            <a:pPr marL="4572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  </a:t>
            </a:r>
            <a:r>
              <a:rPr lang="ru-RU" sz="2400" dirty="0" smtClean="0">
                <a:solidFill>
                  <a:schemeClr val="tx1"/>
                </a:solidFill>
              </a:rPr>
              <a:t>              1) организационно-технические </a:t>
            </a:r>
            <a:r>
              <a:rPr lang="ru-RU" sz="2400" dirty="0">
                <a:solidFill>
                  <a:schemeClr val="tx1"/>
                </a:solidFill>
              </a:rPr>
              <a:t>и общетехнические объекты</a:t>
            </a:r>
          </a:p>
          <a:p>
            <a:pPr marL="4572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Например</a:t>
            </a:r>
            <a:r>
              <a:rPr lang="ru-RU" sz="2400" dirty="0" smtClean="0">
                <a:solidFill>
                  <a:schemeClr val="tx1"/>
                </a:solidFill>
              </a:rPr>
              <a:t>: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sz="2000" dirty="0">
                <a:solidFill>
                  <a:schemeClr val="tx1"/>
                </a:solidFill>
              </a:rPr>
              <a:t>организация проведения работ по отраслевой стандартизации;</a:t>
            </a:r>
          </a:p>
          <a:p>
            <a:pPr marL="1097280" lvl="4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      - </a:t>
            </a:r>
            <a:r>
              <a:rPr lang="ru-RU" sz="2000" dirty="0">
                <a:solidFill>
                  <a:schemeClr val="tx1"/>
                </a:solidFill>
              </a:rPr>
              <a:t>организация работ по метрологическому обеспечению в отрасли</a:t>
            </a:r>
            <a:r>
              <a:rPr lang="ru-RU" sz="2000" dirty="0" smtClean="0">
                <a:solidFill>
                  <a:schemeClr val="tx1"/>
                </a:solidFill>
              </a:rPr>
              <a:t>;</a:t>
            </a:r>
          </a:p>
          <a:p>
            <a:pPr marL="1097280" lvl="4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     - типоразмерные   ряды   и   типовые   конструкции изделий отраслевого применения 	</a:t>
            </a:r>
          </a:p>
          <a:p>
            <a:pPr marL="1097280" lvl="4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        (специфический    крепёж, инструмент).</a:t>
            </a:r>
            <a:endParaRPr lang="ru-RU" sz="20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  </a:t>
            </a:r>
            <a:r>
              <a:rPr lang="ru-RU" sz="2400" dirty="0" smtClean="0">
                <a:solidFill>
                  <a:schemeClr val="tx1"/>
                </a:solidFill>
              </a:rPr>
              <a:t>               2) </a:t>
            </a:r>
            <a:r>
              <a:rPr lang="ru-RU" sz="2400" dirty="0">
                <a:solidFill>
                  <a:schemeClr val="tx1"/>
                </a:solidFill>
              </a:rPr>
              <a:t>продукцию, процессы и услуги</a:t>
            </a:r>
          </a:p>
          <a:p>
            <a:pPr marL="4572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Например: </a:t>
            </a:r>
            <a:r>
              <a:rPr lang="ru-RU" sz="2000" dirty="0" smtClean="0">
                <a:solidFill>
                  <a:schemeClr val="tx1"/>
                </a:solidFill>
              </a:rPr>
              <a:t>- коробки картонные для рыбной продукции (тогда как коробки картонные вообще                                                  	         являются  объектами ГОСТ);</a:t>
            </a:r>
          </a:p>
          <a:p>
            <a:pPr marL="1097280" lvl="4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  - рабочая обувь для работников мясо-молочных предприятий (тогда как обувь кожаная и     	</a:t>
            </a:r>
          </a:p>
          <a:p>
            <a:pPr marL="1097280" lvl="4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   резиновая являются объектами ГОСТ).</a:t>
            </a:r>
          </a:p>
          <a:p>
            <a:pPr marL="1097280" lvl="4" indent="0">
              <a:buNone/>
            </a:pP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9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7048" y="-1356360"/>
            <a:ext cx="9875520" cy="13563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9697" y="1161288"/>
            <a:ext cx="9872871" cy="5583936"/>
          </a:xfrm>
        </p:spPr>
        <p:txBody>
          <a:bodyPr/>
          <a:lstStyle/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Но объекты ОСТ имеют отраслевое значение. ОСТ применяют (соблюдают) предприятия, подведомственные гос. органу управления, принявшему стандарт. Но условием обязательного исполнения требований ОСТ является включение ссылки на него в договор или техническую документацию   изготовителя (поставщика) продукции.  Иные субъекты хоз. деятельности применяют ОСТы на добровольной основе.</a:t>
            </a:r>
          </a:p>
          <a:p>
            <a:pPr marL="45720" indent="0">
              <a:buNone/>
            </a:pPr>
            <a:r>
              <a:rPr lang="ru-RU" u="sng" dirty="0">
                <a:solidFill>
                  <a:schemeClr val="tx1"/>
                </a:solidFill>
              </a:rPr>
              <a:t>Обозначение стандарта отрасли </a:t>
            </a:r>
            <a:r>
              <a:rPr lang="ru-RU" dirty="0">
                <a:solidFill>
                  <a:schemeClr val="tx1"/>
                </a:solidFill>
              </a:rPr>
              <a:t>состоит из индекса </a:t>
            </a:r>
            <a:r>
              <a:rPr lang="ru-RU" dirty="0" smtClean="0">
                <a:solidFill>
                  <a:schemeClr val="tx1"/>
                </a:solidFill>
              </a:rPr>
              <a:t>ОСТ, </a:t>
            </a:r>
            <a:r>
              <a:rPr lang="ru-RU" dirty="0">
                <a:solidFill>
                  <a:schemeClr val="tx1"/>
                </a:solidFill>
              </a:rPr>
              <a:t>условного обозначения министерства (ведомства), регистрационного номера и отделенных тире </a:t>
            </a:r>
            <a:r>
              <a:rPr lang="ru-RU" dirty="0" smtClean="0">
                <a:solidFill>
                  <a:schemeClr val="tx1"/>
                </a:solidFill>
              </a:rPr>
              <a:t> четырех последних </a:t>
            </a:r>
            <a:r>
              <a:rPr lang="ru-RU" dirty="0">
                <a:solidFill>
                  <a:schemeClr val="tx1"/>
                </a:solidFill>
              </a:rPr>
              <a:t>цифр года утверждения стандарта. Например, в обозначении ОСТ 56-98-</a:t>
            </a:r>
            <a:r>
              <a:rPr lang="ru-RU" dirty="0" smtClean="0">
                <a:solidFill>
                  <a:schemeClr val="tx1"/>
                </a:solidFill>
              </a:rPr>
              <a:t>-2014 </a:t>
            </a:r>
            <a:r>
              <a:rPr lang="ru-RU" dirty="0">
                <a:solidFill>
                  <a:schemeClr val="tx1"/>
                </a:solidFill>
              </a:rPr>
              <a:t>"Сеянцы и саженцы основных древесных и кустарниковых пород. Технические условия" цифра 56  означает условное  обозначение Федеральной службы лесного хозяйства, которая утвердила ОСТ.</a:t>
            </a:r>
          </a:p>
          <a:p>
            <a:pPr marL="4572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31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2184" y="-1237488"/>
            <a:ext cx="9875520" cy="13563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621792"/>
            <a:ext cx="10204704" cy="547420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800" b="1" u="sng" dirty="0">
                <a:solidFill>
                  <a:srgbClr val="7030A0"/>
                </a:solidFill>
              </a:rPr>
              <a:t>Технические условия 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ТУ имеют двойной статус - это и технический документ, и нормативный. В №184-ФЗ технические условия не представлены как документ по стандартизации. И хотя отсутствуют легитимные возможности использования ТУ  для   государственного   регулирования   качества продукции, этот документ тип документов востребован на практике. 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ТУ выполняют роль НД, если на них делается ссылка в договоре (контракте).</a:t>
            </a:r>
          </a:p>
          <a:p>
            <a:pPr marL="45720" lvl="0" indent="0">
              <a:buClr>
                <a:srgbClr val="AD84C6"/>
              </a:buClr>
              <a:buNone/>
            </a:pPr>
            <a:r>
              <a:rPr lang="ru-RU" dirty="0">
                <a:solidFill>
                  <a:prstClr val="black"/>
                </a:solidFill>
              </a:rPr>
              <a:t>Объект ТУ - продукция, её разновидности - конкретные марки, модели товаров. Типичными объектами ТУ среди товаров являются:</a:t>
            </a:r>
          </a:p>
          <a:p>
            <a:pPr lvl="2">
              <a:buClrTx/>
            </a:pPr>
            <a:r>
              <a:rPr lang="ru-RU" sz="2000" dirty="0">
                <a:solidFill>
                  <a:prstClr val="black"/>
                </a:solidFill>
              </a:rPr>
              <a:t>изделия, выпускаемые мелкими сериями (предметы галантереи, изделия народных промыслов); </a:t>
            </a:r>
          </a:p>
          <a:p>
            <a:pPr lvl="2">
              <a:buClrTx/>
            </a:pPr>
            <a:r>
              <a:rPr lang="ru-RU" sz="2000" dirty="0">
                <a:solidFill>
                  <a:prstClr val="black"/>
                </a:solidFill>
              </a:rPr>
              <a:t>изделия сменяющегося ассортимента (сувениры, выпускаемые к знаменательному событию);</a:t>
            </a:r>
          </a:p>
          <a:p>
            <a:pPr lvl="2">
              <a:buClrTx/>
            </a:pPr>
            <a:r>
              <a:rPr lang="ru-RU" sz="2000" dirty="0">
                <a:solidFill>
                  <a:prstClr val="black"/>
                </a:solidFill>
              </a:rPr>
              <a:t>изделия, осваиваемые промышленностью;</a:t>
            </a:r>
          </a:p>
          <a:p>
            <a:pPr lvl="2">
              <a:buClrTx/>
            </a:pPr>
            <a:r>
              <a:rPr lang="ru-RU" sz="2000" dirty="0">
                <a:solidFill>
                  <a:prstClr val="black"/>
                </a:solidFill>
              </a:rPr>
              <a:t>продукция, выпускаемая на основе новых рецептур и(или) технологий.</a:t>
            </a:r>
          </a:p>
          <a:p>
            <a:pPr marL="4572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99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9032" y="-1255776"/>
            <a:ext cx="9875520" cy="13563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2376" y="502920"/>
            <a:ext cx="10753344" cy="588873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В </a:t>
            </a:r>
            <a:r>
              <a:rPr lang="ru-RU" dirty="0">
                <a:solidFill>
                  <a:schemeClr val="tx1"/>
                </a:solidFill>
              </a:rPr>
              <a:t>соответствии с ГОСТ 2.114  ТУ разрабатывают:</a:t>
            </a:r>
          </a:p>
          <a:p>
            <a:pPr marL="1097280" lvl="4" indent="0">
              <a:buNone/>
            </a:pPr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sz="2000" dirty="0">
                <a:solidFill>
                  <a:schemeClr val="tx1"/>
                </a:solidFill>
              </a:rPr>
              <a:t>на одно конкретное изделие, материал, </a:t>
            </a:r>
            <a:r>
              <a:rPr lang="ru-RU" sz="2000" dirty="0" smtClean="0">
                <a:solidFill>
                  <a:schemeClr val="tx1"/>
                </a:solidFill>
              </a:rPr>
              <a:t>вещество;</a:t>
            </a:r>
            <a:endParaRPr lang="ru-RU" sz="2000" dirty="0">
              <a:solidFill>
                <a:schemeClr val="tx1"/>
              </a:solidFill>
            </a:endParaRPr>
          </a:p>
          <a:p>
            <a:pPr marL="1097280" lvl="4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- на несколько конкретных изделий, материалов, веществ (групповые ТУ). В отличие от стандартов они разрабатываются в более короткие сроки, что позволяет оперативно организовать выпуск новой продукции.</a:t>
            </a:r>
          </a:p>
          <a:p>
            <a:pPr marL="45720" lvl="0" indent="0">
              <a:buClr>
                <a:srgbClr val="AD84C6"/>
              </a:buClr>
              <a:buNone/>
            </a:pPr>
            <a:r>
              <a:rPr lang="ru-RU" dirty="0">
                <a:solidFill>
                  <a:prstClr val="black"/>
                </a:solidFill>
              </a:rPr>
              <a:t>ТУ должны содержать вводную часть и разделы, расположенные в следующей последовательности</a:t>
            </a:r>
            <a:r>
              <a:rPr lang="ru-RU" sz="2000" dirty="0">
                <a:solidFill>
                  <a:prstClr val="black"/>
                </a:solidFill>
              </a:rPr>
              <a:t>: </a:t>
            </a:r>
          </a:p>
          <a:p>
            <a:pPr marL="2317120" lvl="8" indent="0">
              <a:buClr>
                <a:srgbClr val="AD84C6"/>
              </a:buClr>
              <a:buNone/>
            </a:pPr>
            <a:r>
              <a:rPr lang="ru-RU" sz="2000" dirty="0" smtClean="0">
                <a:solidFill>
                  <a:prstClr val="black"/>
                </a:solidFill>
              </a:rPr>
              <a:t>1. технические </a:t>
            </a:r>
            <a:r>
              <a:rPr lang="ru-RU" sz="2000" dirty="0">
                <a:solidFill>
                  <a:prstClr val="black"/>
                </a:solidFill>
              </a:rPr>
              <a:t>требования</a:t>
            </a:r>
            <a:r>
              <a:rPr lang="ru-RU" sz="2000" dirty="0" smtClean="0">
                <a:solidFill>
                  <a:prstClr val="black"/>
                </a:solidFill>
              </a:rPr>
              <a:t>;</a:t>
            </a:r>
          </a:p>
          <a:p>
            <a:pPr marL="2317120" lvl="8" indent="0">
              <a:buClr>
                <a:srgbClr val="AD84C6"/>
              </a:buClr>
              <a:buNone/>
            </a:pPr>
            <a:r>
              <a:rPr lang="ru-RU" sz="2000" dirty="0" smtClean="0">
                <a:solidFill>
                  <a:prstClr val="black"/>
                </a:solidFill>
              </a:rPr>
              <a:t>2. основные параметры и (или) размеры;</a:t>
            </a:r>
            <a:endParaRPr lang="ru-RU" sz="2000" dirty="0">
              <a:solidFill>
                <a:prstClr val="black"/>
              </a:solidFill>
            </a:endParaRPr>
          </a:p>
          <a:p>
            <a:pPr marL="2317120" lvl="8" indent="0">
              <a:buClr>
                <a:srgbClr val="AD84C6"/>
              </a:buClr>
              <a:buNone/>
            </a:pPr>
            <a:r>
              <a:rPr lang="ru-RU" sz="2000" dirty="0" smtClean="0">
                <a:solidFill>
                  <a:prstClr val="black"/>
                </a:solidFill>
              </a:rPr>
              <a:t>3. </a:t>
            </a:r>
            <a:r>
              <a:rPr lang="ru-RU" sz="2000" dirty="0">
                <a:solidFill>
                  <a:prstClr val="black"/>
                </a:solidFill>
              </a:rPr>
              <a:t>требования безопасности;</a:t>
            </a:r>
          </a:p>
          <a:p>
            <a:pPr marL="2317120" lvl="8" indent="0">
              <a:buClr>
                <a:srgbClr val="AD84C6"/>
              </a:buClr>
              <a:buNone/>
            </a:pPr>
            <a:r>
              <a:rPr lang="ru-RU" sz="2000" dirty="0" smtClean="0">
                <a:solidFill>
                  <a:prstClr val="black"/>
                </a:solidFill>
              </a:rPr>
              <a:t>4. </a:t>
            </a:r>
            <a:r>
              <a:rPr lang="ru-RU" sz="2000" dirty="0">
                <a:solidFill>
                  <a:prstClr val="black"/>
                </a:solidFill>
              </a:rPr>
              <a:t>требования охраны окружающей среды;</a:t>
            </a:r>
          </a:p>
          <a:p>
            <a:pPr marL="2317120" lvl="8" indent="0">
              <a:buClr>
                <a:srgbClr val="AD84C6"/>
              </a:buClr>
              <a:buNone/>
            </a:pPr>
            <a:r>
              <a:rPr lang="ru-RU" sz="2000" dirty="0" smtClean="0">
                <a:solidFill>
                  <a:prstClr val="black"/>
                </a:solidFill>
              </a:rPr>
              <a:t>5. </a:t>
            </a:r>
            <a:r>
              <a:rPr lang="ru-RU" sz="2000" dirty="0">
                <a:solidFill>
                  <a:prstClr val="black"/>
                </a:solidFill>
              </a:rPr>
              <a:t>правила приемки; </a:t>
            </a:r>
          </a:p>
          <a:p>
            <a:pPr marL="2317120" lvl="8" indent="0">
              <a:buClr>
                <a:srgbClr val="AD84C6"/>
              </a:buClr>
              <a:buNone/>
            </a:pPr>
            <a:r>
              <a:rPr lang="ru-RU" sz="2000" dirty="0" smtClean="0">
                <a:solidFill>
                  <a:prstClr val="black"/>
                </a:solidFill>
              </a:rPr>
              <a:t>6. </a:t>
            </a:r>
            <a:r>
              <a:rPr lang="ru-RU" sz="2000" dirty="0">
                <a:solidFill>
                  <a:prstClr val="black"/>
                </a:solidFill>
              </a:rPr>
              <a:t>методы </a:t>
            </a:r>
            <a:r>
              <a:rPr lang="ru-RU" sz="2000" dirty="0" smtClean="0">
                <a:solidFill>
                  <a:prstClr val="black"/>
                </a:solidFill>
              </a:rPr>
              <a:t>контроля (испытаний, анализа, измерений);</a:t>
            </a:r>
            <a:endParaRPr lang="ru-RU" sz="2000" dirty="0">
              <a:solidFill>
                <a:prstClr val="black"/>
              </a:solidFill>
            </a:endParaRPr>
          </a:p>
          <a:p>
            <a:pPr marL="2317120" lvl="8" indent="0">
              <a:buClr>
                <a:srgbClr val="AD84C6"/>
              </a:buClr>
              <a:buNone/>
            </a:pPr>
            <a:r>
              <a:rPr lang="ru-RU" sz="2000" dirty="0" smtClean="0">
                <a:solidFill>
                  <a:prstClr val="black"/>
                </a:solidFill>
              </a:rPr>
              <a:t>7. правила маркировки, транспортирования </a:t>
            </a:r>
            <a:r>
              <a:rPr lang="ru-RU" sz="2000" dirty="0">
                <a:solidFill>
                  <a:prstClr val="black"/>
                </a:solidFill>
              </a:rPr>
              <a:t>и </a:t>
            </a:r>
            <a:r>
              <a:rPr lang="ru-RU" sz="2000" dirty="0" smtClean="0">
                <a:solidFill>
                  <a:prstClr val="black"/>
                </a:solidFill>
              </a:rPr>
              <a:t>хранения;</a:t>
            </a:r>
            <a:endParaRPr lang="ru-RU" sz="2000" dirty="0">
              <a:solidFill>
                <a:prstClr val="black"/>
              </a:solidFill>
            </a:endParaRPr>
          </a:p>
          <a:p>
            <a:pPr marL="2317120" lvl="8" indent="0">
              <a:buClr>
                <a:srgbClr val="AD84C6"/>
              </a:buClr>
              <a:buNone/>
            </a:pPr>
            <a:r>
              <a:rPr lang="ru-RU" sz="2000" dirty="0" smtClean="0">
                <a:solidFill>
                  <a:prstClr val="black"/>
                </a:solidFill>
              </a:rPr>
              <a:t>8. </a:t>
            </a:r>
            <a:r>
              <a:rPr lang="ru-RU" sz="2000" dirty="0">
                <a:solidFill>
                  <a:prstClr val="black"/>
                </a:solidFill>
              </a:rPr>
              <a:t>указания по эксплуатации;</a:t>
            </a:r>
          </a:p>
          <a:p>
            <a:pPr marL="2317120" lvl="8" indent="0">
              <a:buClr>
                <a:srgbClr val="AD84C6"/>
              </a:buClr>
              <a:buNone/>
            </a:pPr>
            <a:r>
              <a:rPr lang="ru-RU" sz="2000" dirty="0" smtClean="0">
                <a:solidFill>
                  <a:prstClr val="black"/>
                </a:solidFill>
              </a:rPr>
              <a:t>9. </a:t>
            </a:r>
            <a:r>
              <a:rPr lang="ru-RU" sz="2000" dirty="0">
                <a:solidFill>
                  <a:prstClr val="black"/>
                </a:solidFill>
              </a:rPr>
              <a:t>гарантии </a:t>
            </a:r>
            <a:r>
              <a:rPr lang="ru-RU" sz="2000" dirty="0" smtClean="0">
                <a:solidFill>
                  <a:prstClr val="black"/>
                </a:solidFill>
              </a:rPr>
              <a:t>изготовителя.</a:t>
            </a:r>
            <a:endParaRPr lang="ru-RU" sz="20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187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6736" y="-1356360"/>
            <a:ext cx="9875520" cy="13563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8680" y="557784"/>
            <a:ext cx="10497312" cy="5650992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Требования</a:t>
            </a:r>
            <a:r>
              <a:rPr lang="ru-RU" sz="2400" dirty="0">
                <a:solidFill>
                  <a:schemeClr val="tx1"/>
                </a:solidFill>
              </a:rPr>
              <a:t>, установленные ТУ, не должны противоречить обязательным требованиям государственных стандартов, распространяющимся на данную </a:t>
            </a:r>
            <a:r>
              <a:rPr lang="ru-RU" sz="2400" dirty="0" smtClean="0">
                <a:solidFill>
                  <a:schemeClr val="tx1"/>
                </a:solidFill>
              </a:rPr>
              <a:t>продукцию и другим ТУ.</a:t>
            </a:r>
          </a:p>
          <a:p>
            <a:pPr marL="4572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ТУ, как правило, утверждают без ограничения срока действия. Ограничение может быть установлено по согласованию с предприятием-заказчиком (потребителем) продукции.</a:t>
            </a:r>
            <a:endParaRPr lang="ru-RU" sz="24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Согласно </a:t>
            </a:r>
            <a:r>
              <a:rPr lang="ru-RU" sz="2400" dirty="0">
                <a:solidFill>
                  <a:schemeClr val="tx1"/>
                </a:solidFill>
              </a:rPr>
              <a:t>одного из пунктов ГОСТ Р 51740-2001 ТУ на продукцию разрабатываются в случаях</a:t>
            </a:r>
            <a:r>
              <a:rPr lang="ru-RU" sz="2400" dirty="0" smtClean="0">
                <a:solidFill>
                  <a:schemeClr val="tx1"/>
                </a:solidFill>
              </a:rPr>
              <a:t>:</a:t>
            </a:r>
          </a:p>
          <a:p>
            <a:pPr marL="1417120" lvl="5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1</a:t>
            </a:r>
            <a:r>
              <a:rPr lang="ru-RU" sz="2400" dirty="0">
                <a:solidFill>
                  <a:schemeClr val="tx1"/>
                </a:solidFill>
              </a:rPr>
              <a:t>. отсутствия соответствующего государственного стандарта вида технических условий;</a:t>
            </a:r>
          </a:p>
          <a:p>
            <a:pPr marL="1417120" lvl="5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2. когда изготовитель намерен выпустить продукцию с более высокими показателями качества нежели те, что заложены в стандарте на данную группу </a:t>
            </a:r>
            <a:r>
              <a:rPr lang="ru-RU" sz="2400" dirty="0" smtClean="0">
                <a:solidFill>
                  <a:schemeClr val="tx1"/>
                </a:solidFill>
              </a:rPr>
              <a:t>изделий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</a:p>
          <a:p>
            <a:pPr marL="4572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Важнейшее требование к ТУ - недопущение снижения требований по сравнению со стандартом к безопасности продукции.</a:t>
            </a:r>
          </a:p>
          <a:p>
            <a:pPr marL="4572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После утверждения  ТУ подлежат государственной учетной регистрации. ТУ</a:t>
            </a:r>
            <a:r>
              <a:rPr lang="ru-RU" sz="2400" dirty="0">
                <a:solidFill>
                  <a:schemeClr val="tx1"/>
                </a:solidFill>
              </a:rPr>
              <a:t>, содержащие требования, относящиеся к компетенции органов Госнадзора, подлежат согласованию с ними.</a:t>
            </a:r>
          </a:p>
          <a:p>
            <a:pPr marL="4572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Сведения о ТУ публикуются в ежемесячных изданиях Ростехрегулирования. 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307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6192" y="-1356360"/>
            <a:ext cx="9875520" cy="13563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064" y="466344"/>
            <a:ext cx="11082528" cy="592531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ТУ утверждает разработчик документа.</a:t>
            </a:r>
          </a:p>
          <a:p>
            <a:pPr marL="45720" indent="0">
              <a:buNone/>
            </a:pPr>
            <a:r>
              <a:rPr lang="ru-RU" u="sng" dirty="0">
                <a:solidFill>
                  <a:schemeClr val="tx1"/>
                </a:solidFill>
              </a:rPr>
              <a:t>Обозначение ТУ </a:t>
            </a:r>
            <a:r>
              <a:rPr lang="ru-RU" dirty="0">
                <a:solidFill>
                  <a:schemeClr val="tx1"/>
                </a:solidFill>
              </a:rPr>
              <a:t>формируется:</a:t>
            </a:r>
          </a:p>
          <a:p>
            <a:pPr marL="822960" lvl="3" indent="0">
              <a:buNone/>
            </a:pPr>
            <a:r>
              <a:rPr lang="ru-RU" sz="1900" dirty="0">
                <a:solidFill>
                  <a:schemeClr val="tx1"/>
                </a:solidFill>
              </a:rPr>
              <a:t>- из кода "ТУ";</a:t>
            </a:r>
          </a:p>
          <a:p>
            <a:pPr marL="822960" lvl="3" indent="0">
              <a:buNone/>
            </a:pPr>
            <a:r>
              <a:rPr lang="ru-RU" sz="1900" dirty="0">
                <a:solidFill>
                  <a:schemeClr val="tx1"/>
                </a:solidFill>
              </a:rPr>
              <a:t>- кода группы продукции по классификатору продукции (ОКП);</a:t>
            </a:r>
          </a:p>
          <a:p>
            <a:pPr marL="822960" lvl="3" indent="0">
              <a:buNone/>
            </a:pPr>
            <a:r>
              <a:rPr lang="ru-RU" sz="1900" dirty="0">
                <a:solidFill>
                  <a:schemeClr val="tx1"/>
                </a:solidFill>
              </a:rPr>
              <a:t>- трехразрядного регистрационного номера;</a:t>
            </a:r>
          </a:p>
          <a:p>
            <a:pPr marL="822960" lvl="3" indent="0">
              <a:buNone/>
            </a:pPr>
            <a:r>
              <a:rPr lang="ru-RU" sz="1900" dirty="0">
                <a:solidFill>
                  <a:schemeClr val="tx1"/>
                </a:solidFill>
              </a:rPr>
              <a:t>- кода предприятия – разработчика ТУ по классификатору </a:t>
            </a:r>
            <a:r>
              <a:rPr lang="ru-RU" sz="1900" dirty="0" smtClean="0">
                <a:solidFill>
                  <a:schemeClr val="tx1"/>
                </a:solidFill>
              </a:rPr>
              <a:t>предприятий </a:t>
            </a:r>
            <a:r>
              <a:rPr lang="ru-RU" sz="1900" dirty="0">
                <a:solidFill>
                  <a:schemeClr val="tx1"/>
                </a:solidFill>
              </a:rPr>
              <a:t>и организаций (ОКПО);</a:t>
            </a:r>
          </a:p>
          <a:p>
            <a:pPr marL="822960" lvl="3" indent="0">
              <a:buNone/>
            </a:pPr>
            <a:r>
              <a:rPr lang="ru-RU" sz="1900" dirty="0">
                <a:solidFill>
                  <a:schemeClr val="tx1"/>
                </a:solidFill>
              </a:rPr>
              <a:t>- ч</a:t>
            </a:r>
            <a:r>
              <a:rPr lang="ru-RU" sz="1900" dirty="0" smtClean="0">
                <a:solidFill>
                  <a:schemeClr val="tx1"/>
                </a:solidFill>
              </a:rPr>
              <a:t>етырех  </a:t>
            </a:r>
            <a:r>
              <a:rPr lang="ru-RU" sz="1900" dirty="0">
                <a:solidFill>
                  <a:schemeClr val="tx1"/>
                </a:solidFill>
              </a:rPr>
              <a:t>последних цифр года утверждения документа. 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Например: ТУ  1115-017-38576343 - </a:t>
            </a:r>
            <a:r>
              <a:rPr lang="ru-RU" dirty="0" smtClean="0">
                <a:solidFill>
                  <a:schemeClr val="tx1"/>
                </a:solidFill>
              </a:rPr>
              <a:t>93, где </a:t>
            </a:r>
            <a:r>
              <a:rPr lang="ru-RU" dirty="0">
                <a:solidFill>
                  <a:schemeClr val="tx1"/>
                </a:solidFill>
              </a:rPr>
              <a:t>1115 - код группы продукции по ОКП</a:t>
            </a:r>
            <a:r>
              <a:rPr lang="ru-RU" dirty="0" smtClean="0">
                <a:solidFill>
                  <a:schemeClr val="tx1"/>
                </a:solidFill>
              </a:rPr>
              <a:t>;                          38576343 </a:t>
            </a:r>
            <a:r>
              <a:rPr lang="ru-RU" dirty="0">
                <a:solidFill>
                  <a:schemeClr val="tx1"/>
                </a:solidFill>
              </a:rPr>
              <a:t>- код предприятия по </a:t>
            </a:r>
            <a:r>
              <a:rPr lang="ru-RU" dirty="0" smtClean="0">
                <a:solidFill>
                  <a:schemeClr val="tx1"/>
                </a:solidFill>
              </a:rPr>
              <a:t>ОКПО; 017 </a:t>
            </a:r>
            <a:r>
              <a:rPr lang="ru-RU" dirty="0">
                <a:solidFill>
                  <a:schemeClr val="tx1"/>
                </a:solidFill>
              </a:rPr>
              <a:t>- регистрационный номер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Для продукции, поставляемой для государственных нужд (закупаемой по государственному контракту), в случаях, когда в контрактах есть ссылка на  ТУ,  должна  быть   предусмотрена   их   государственная регистрация.</a:t>
            </a:r>
          </a:p>
          <a:p>
            <a:pPr marL="4572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187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143000" y="155448"/>
            <a:ext cx="987552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8952" y="530352"/>
            <a:ext cx="10552176" cy="5565648"/>
          </a:xfrm>
        </p:spPr>
        <p:txBody>
          <a:bodyPr>
            <a:normAutofit/>
          </a:bodyPr>
          <a:lstStyle/>
          <a:p>
            <a:pPr marL="45720" lvl="0" indent="0">
              <a:buClr>
                <a:srgbClr val="AD84C6"/>
              </a:buClr>
              <a:buNone/>
            </a:pPr>
            <a:r>
              <a:rPr lang="ru-RU" sz="2000" dirty="0">
                <a:solidFill>
                  <a:prstClr val="black"/>
                </a:solidFill>
              </a:rPr>
              <a:t>Согласно п.2 ст.24 №184-ФЗ при декларировании соответствия одним из доказательств заявителя для целей подтверждения соответствия ТР может быть техническая документация, в частности технические условия.</a:t>
            </a:r>
          </a:p>
          <a:p>
            <a:pPr marL="45720" lvl="0" indent="0">
              <a:buClr>
                <a:srgbClr val="AD84C6"/>
              </a:buClr>
              <a:buNone/>
            </a:pPr>
            <a:r>
              <a:rPr lang="ru-RU" sz="2000" dirty="0">
                <a:solidFill>
                  <a:prstClr val="black"/>
                </a:solidFill>
              </a:rPr>
              <a:t>** В зарубежной практике документ, аналогичный ТУ, - техническая спецификация (TS) разрабатывается фирмой-изготовителем и по согласованию с фирмой потребителем применяется как неотъемлемая часть контракта с фирмой потребителем. В настоящее время в ЕС стали разрабатываться TS более высокого статуса.</a:t>
            </a:r>
          </a:p>
          <a:p>
            <a:pPr marL="45720" lvl="0" indent="0">
              <a:buClr>
                <a:srgbClr val="AD84C6"/>
              </a:buClr>
              <a:buNone/>
            </a:pPr>
            <a:r>
              <a:rPr lang="ru-RU" sz="2000" dirty="0">
                <a:solidFill>
                  <a:prstClr val="black"/>
                </a:solidFill>
              </a:rPr>
              <a:t>Каждые три года TS должны проверяться в реальных условиях эксплуатации на актуальность. Возможными результатами проверки могут быть:</a:t>
            </a:r>
          </a:p>
          <a:p>
            <a:pPr marL="548640" lvl="2" indent="0">
              <a:buClr>
                <a:srgbClr val="AD84C6"/>
              </a:buClr>
              <a:buNone/>
            </a:pPr>
            <a:r>
              <a:rPr lang="ru-RU" sz="2000" dirty="0">
                <a:solidFill>
                  <a:prstClr val="black"/>
                </a:solidFill>
              </a:rPr>
              <a:t> - придание статуса евро стандарта (EN),</a:t>
            </a:r>
          </a:p>
          <a:p>
            <a:pPr marL="548640" lvl="2" indent="0">
              <a:buClr>
                <a:srgbClr val="AD84C6"/>
              </a:buClr>
              <a:buNone/>
            </a:pPr>
            <a:r>
              <a:rPr lang="ru-RU" sz="2000" dirty="0" smtClean="0">
                <a:solidFill>
                  <a:prstClr val="black"/>
                </a:solidFill>
              </a:rPr>
              <a:t> - </a:t>
            </a:r>
            <a:r>
              <a:rPr lang="ru-RU" sz="2000" dirty="0">
                <a:solidFill>
                  <a:prstClr val="black"/>
                </a:solidFill>
              </a:rPr>
              <a:t>продление срока их действия на следующие три года,</a:t>
            </a:r>
          </a:p>
          <a:p>
            <a:pPr marL="548640" lvl="2" indent="0">
              <a:buClr>
                <a:srgbClr val="AD84C6"/>
              </a:buClr>
              <a:buNone/>
            </a:pPr>
            <a:r>
              <a:rPr lang="ru-RU" sz="2000" dirty="0" smtClean="0">
                <a:solidFill>
                  <a:prstClr val="black"/>
                </a:solidFill>
              </a:rPr>
              <a:t> - отмена </a:t>
            </a:r>
            <a:r>
              <a:rPr lang="ru-RU" sz="2000" dirty="0">
                <a:solidFill>
                  <a:prstClr val="black"/>
                </a:solidFill>
              </a:rPr>
              <a:t>документа</a:t>
            </a:r>
            <a:r>
              <a:rPr lang="ru-RU" sz="2000" dirty="0" smtClean="0">
                <a:solidFill>
                  <a:prstClr val="black"/>
                </a:solidFill>
              </a:rPr>
              <a:t>.</a:t>
            </a:r>
          </a:p>
          <a:p>
            <a:pPr marL="45720" lvl="0" indent="0">
              <a:buClr>
                <a:srgbClr val="AD84C6"/>
              </a:buClr>
              <a:buNone/>
            </a:pPr>
            <a:r>
              <a:rPr lang="ru-RU" sz="2000" dirty="0">
                <a:solidFill>
                  <a:prstClr val="black"/>
                </a:solidFill>
              </a:rPr>
              <a:t>Необходимость в TS возникает и в том случае, когда в процессе разработки EN не удается достичь стадии необходимого консенсуса. Поэтому достигнутый уровень согласия фиксируется в TS.</a:t>
            </a:r>
          </a:p>
          <a:p>
            <a:pPr lvl="0">
              <a:buClr>
                <a:srgbClr val="AD84C6"/>
              </a:buClr>
              <a:buFontTx/>
              <a:buChar char="-"/>
            </a:pPr>
            <a:endParaRPr lang="ru-RU" sz="1900" dirty="0">
              <a:solidFill>
                <a:prstClr val="black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525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9" t="-453" b="-1"/>
          <a:stretch/>
        </p:blipFill>
        <p:spPr>
          <a:xfrm>
            <a:off x="1226820" y="612628"/>
            <a:ext cx="9738360" cy="563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86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9304" y="-1264920"/>
            <a:ext cx="9875520" cy="13563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9828" y="484632"/>
            <a:ext cx="10634472" cy="5788152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ru-RU" sz="2600" b="1" u="sng" dirty="0">
                <a:solidFill>
                  <a:srgbClr val="7030A0"/>
                </a:solidFill>
              </a:rPr>
              <a:t>Стандарты предприятий (СТП) </a:t>
            </a:r>
            <a:r>
              <a:rPr lang="ru-RU" dirty="0">
                <a:solidFill>
                  <a:schemeClr val="tx1"/>
                </a:solidFill>
              </a:rPr>
              <a:t>разрабатываются субъектами хозяйственной деятельности в следующих случаях: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1). для обеспечения применения на предприятии </a:t>
            </a:r>
            <a:r>
              <a:rPr lang="ru-RU" dirty="0" smtClean="0">
                <a:solidFill>
                  <a:schemeClr val="tx1"/>
                </a:solidFill>
              </a:rPr>
              <a:t>государственных стандартов и </a:t>
            </a:r>
            <a:r>
              <a:rPr lang="ru-RU" dirty="0">
                <a:solidFill>
                  <a:schemeClr val="tx1"/>
                </a:solidFill>
              </a:rPr>
              <a:t>стандартов других </a:t>
            </a:r>
            <a:r>
              <a:rPr lang="ru-RU" dirty="0" smtClean="0">
                <a:solidFill>
                  <a:schemeClr val="tx1"/>
                </a:solidFill>
              </a:rPr>
              <a:t>категорий, если это не нарушает и не снижает установленных в них требований ;</a:t>
            </a:r>
            <a:endParaRPr lang="ru-RU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2). на создаваемые и применяемые на данном предприятии продукцию, процессы и услуги (составные части продукции, инструмент, технологические процессы и т.п.).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СТП утверждает руководитель предприятия. СТП обязателен для работников данного предприятия, а поэтому (в отличие от ГОСТ, ГОСТ </a:t>
            </a:r>
            <a:r>
              <a:rPr lang="ru-RU" dirty="0" smtClean="0">
                <a:solidFill>
                  <a:schemeClr val="tx1"/>
                </a:solidFill>
              </a:rPr>
              <a:t>Р)  </a:t>
            </a:r>
            <a:r>
              <a:rPr lang="ru-RU" dirty="0">
                <a:solidFill>
                  <a:schemeClr val="tx1"/>
                </a:solidFill>
              </a:rPr>
              <a:t>является локальным нормативным актом</a:t>
            </a:r>
            <a:r>
              <a:rPr lang="ru-RU" dirty="0" smtClean="0">
                <a:solidFill>
                  <a:schemeClr val="tx1"/>
                </a:solidFill>
              </a:rPr>
              <a:t>. СТП утверждают без ограничения срока действия и они не подлежат государственной регистрации в органах Ростехрегулирования.</a:t>
            </a:r>
            <a:endParaRPr lang="ru-RU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Таким образом, основное назначение СТП - решение внутренних задач, например, регламентация оптимальных процессов организации и управления производством. СТП в настоящее время является основным организационно-методическим документом в действующих на предприятиях системах обеспечения качества </a:t>
            </a:r>
            <a:r>
              <a:rPr lang="ru-RU" dirty="0" smtClean="0">
                <a:solidFill>
                  <a:schemeClr val="tx1"/>
                </a:solidFill>
              </a:rPr>
              <a:t>продукции (</a:t>
            </a:r>
            <a:r>
              <a:rPr lang="ru-RU" dirty="0">
                <a:solidFill>
                  <a:schemeClr val="tx1"/>
                </a:solidFill>
              </a:rPr>
              <a:t>услуг).</a:t>
            </a:r>
          </a:p>
          <a:p>
            <a:pPr marL="4572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Допускается </a:t>
            </a:r>
            <a:r>
              <a:rPr lang="ru-RU" dirty="0">
                <a:solidFill>
                  <a:schemeClr val="tx1"/>
                </a:solidFill>
              </a:rPr>
              <a:t>разработка СТП и на поставляемую продукцию (услуги). В этих случаях в договоре на поставку продукции (оказание услуги) делается ссылка на соответствующий СТП, а требования этих стандартов подлежит обязательному соблюдению договаривающимися субъектами хозяйственной деятельности. </a:t>
            </a:r>
          </a:p>
          <a:p>
            <a:pPr marL="4572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7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140351" y="97537"/>
            <a:ext cx="987552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557784"/>
            <a:ext cx="9872871" cy="5538216"/>
          </a:xfrm>
        </p:spPr>
        <p:txBody>
          <a:bodyPr>
            <a:normAutofit/>
          </a:bodyPr>
          <a:lstStyle/>
          <a:p>
            <a:pPr marL="45720" lvl="0" indent="0">
              <a:buClr>
                <a:srgbClr val="AD84C6"/>
              </a:buClr>
              <a:buNone/>
            </a:pPr>
            <a:r>
              <a:rPr lang="ru-RU" u="sng" dirty="0">
                <a:solidFill>
                  <a:prstClr val="black"/>
                </a:solidFill>
              </a:rPr>
              <a:t>Обозначение СТП </a:t>
            </a:r>
            <a:r>
              <a:rPr lang="ru-RU" dirty="0">
                <a:solidFill>
                  <a:prstClr val="black"/>
                </a:solidFill>
              </a:rPr>
              <a:t>состоит из индекса </a:t>
            </a:r>
            <a:r>
              <a:rPr lang="ru-RU" dirty="0" smtClean="0">
                <a:solidFill>
                  <a:prstClr val="black"/>
                </a:solidFill>
              </a:rPr>
              <a:t>СТП, </a:t>
            </a:r>
            <a:r>
              <a:rPr lang="ru-RU" dirty="0">
                <a:solidFill>
                  <a:prstClr val="black"/>
                </a:solidFill>
              </a:rPr>
              <a:t>регистрационного номера </a:t>
            </a:r>
            <a:r>
              <a:rPr lang="ru-RU" dirty="0" smtClean="0">
                <a:solidFill>
                  <a:prstClr val="black"/>
                </a:solidFill>
              </a:rPr>
              <a:t>(цифрового кода предприятия, цеха, отдела, объекта стандартизации) и </a:t>
            </a:r>
            <a:r>
              <a:rPr lang="ru-RU" dirty="0">
                <a:solidFill>
                  <a:prstClr val="black"/>
                </a:solidFill>
              </a:rPr>
              <a:t>отделенных тире четырех  последних цифр года утверждения </a:t>
            </a:r>
            <a:r>
              <a:rPr lang="ru-RU" dirty="0" smtClean="0">
                <a:solidFill>
                  <a:prstClr val="black"/>
                </a:solidFill>
              </a:rPr>
              <a:t>или пересмотра стандарта ( например, СТП 005-48-553-44-2012).</a:t>
            </a:r>
          </a:p>
          <a:p>
            <a:pPr marL="45720" lvl="0" indent="0">
              <a:buClr>
                <a:srgbClr val="AD84C6"/>
              </a:buClr>
              <a:buNone/>
            </a:pPr>
            <a:r>
              <a:rPr lang="ru-RU" dirty="0" smtClean="0">
                <a:solidFill>
                  <a:prstClr val="black"/>
                </a:solidFill>
              </a:rPr>
              <a:t>Построение, изложение, оформление, содержание и </a:t>
            </a:r>
            <a:r>
              <a:rPr lang="ru-RU" smtClean="0">
                <a:solidFill>
                  <a:prstClr val="black"/>
                </a:solidFill>
              </a:rPr>
              <a:t>обозначение стандартов </a:t>
            </a:r>
            <a:r>
              <a:rPr lang="ru-RU" dirty="0" smtClean="0">
                <a:solidFill>
                  <a:prstClr val="black"/>
                </a:solidFill>
              </a:rPr>
              <a:t>предприятий приводятся в </a:t>
            </a:r>
            <a:r>
              <a:rPr lang="ru-RU" smtClean="0">
                <a:solidFill>
                  <a:prstClr val="black"/>
                </a:solidFill>
              </a:rPr>
              <a:t>ГОСТ Р 1.5 </a:t>
            </a:r>
            <a:r>
              <a:rPr lang="ru-RU" dirty="0" smtClean="0">
                <a:solidFill>
                  <a:prstClr val="black"/>
                </a:solidFill>
              </a:rPr>
              <a:t>-2004.</a:t>
            </a:r>
          </a:p>
          <a:p>
            <a:pPr marL="45720" lvl="0" indent="0">
              <a:buClr>
                <a:srgbClr val="AD84C6"/>
              </a:buClr>
              <a:buNone/>
            </a:pPr>
            <a:r>
              <a:rPr lang="ru-RU" dirty="0" smtClean="0">
                <a:solidFill>
                  <a:prstClr val="black"/>
                </a:solidFill>
              </a:rPr>
              <a:t>Фонд нормативной документации на предприятии должен постоянно обновляться (актуализироваться), в него своевременно должны вноситься принятые и утвержденные изменения в стандартах, изыматься отмененные стандарты, добавляться вновь принятые и утвержденные документы.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389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7048" y="-1246632"/>
            <a:ext cx="9875520" cy="13563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2416" y="539496"/>
            <a:ext cx="9973455" cy="555650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b="1" u="sng" dirty="0">
                <a:solidFill>
                  <a:srgbClr val="7030A0"/>
                </a:solidFill>
              </a:rPr>
              <a:t>Стандарты </a:t>
            </a:r>
            <a:r>
              <a:rPr lang="ru-RU" b="1" u="sng" dirty="0" smtClean="0">
                <a:solidFill>
                  <a:srgbClr val="7030A0"/>
                </a:solidFill>
              </a:rPr>
              <a:t>научно-технических, инженерных обществ </a:t>
            </a:r>
            <a:r>
              <a:rPr lang="ru-RU" b="1" u="sng" dirty="0">
                <a:solidFill>
                  <a:srgbClr val="7030A0"/>
                </a:solidFill>
              </a:rPr>
              <a:t>и других общественных объединений (СТО). 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Объектами СТО являются: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1. принципиально новые (пионерные) виды </a:t>
            </a:r>
            <a:r>
              <a:rPr lang="ru-RU" dirty="0" smtClean="0">
                <a:solidFill>
                  <a:schemeClr val="tx1"/>
                </a:solidFill>
              </a:rPr>
              <a:t>продукции, услуг или </a:t>
            </a:r>
            <a:r>
              <a:rPr lang="ru-RU" dirty="0" smtClean="0">
                <a:solidFill>
                  <a:schemeClr val="tx1"/>
                </a:solidFill>
              </a:rPr>
              <a:t>процессов</a:t>
            </a:r>
            <a:r>
              <a:rPr lang="ru-RU" dirty="0" smtClean="0">
                <a:solidFill>
                  <a:schemeClr val="tx1"/>
                </a:solidFill>
              </a:rPr>
              <a:t>;</a:t>
            </a:r>
            <a:endParaRPr lang="ru-RU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Например:</a:t>
            </a:r>
          </a:p>
          <a:p>
            <a:pPr marL="822960" lvl="3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- СТО Российского общества оценщиков на такую новую услугу, как </a:t>
            </a:r>
            <a:r>
              <a:rPr lang="ru-RU" sz="2000" dirty="0" smtClean="0">
                <a:solidFill>
                  <a:schemeClr val="tx1"/>
                </a:solidFill>
              </a:rPr>
              <a:t>оценка </a:t>
            </a:r>
            <a:r>
              <a:rPr lang="ru-RU" sz="2000" dirty="0">
                <a:solidFill>
                  <a:schemeClr val="tx1"/>
                </a:solidFill>
              </a:rPr>
              <a:t>качества и стоимости имущества;</a:t>
            </a:r>
          </a:p>
          <a:p>
            <a:pPr marL="822960" lvl="3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- СТО научно-технического общества (НТО) деревообрабатывающей </a:t>
            </a:r>
            <a:r>
              <a:rPr lang="ru-RU" sz="2000" dirty="0" smtClean="0">
                <a:solidFill>
                  <a:schemeClr val="tx1"/>
                </a:solidFill>
              </a:rPr>
              <a:t>и </a:t>
            </a:r>
            <a:r>
              <a:rPr lang="ru-RU" sz="2000" dirty="0">
                <a:solidFill>
                  <a:schemeClr val="tx1"/>
                </a:solidFill>
              </a:rPr>
              <a:t>бумажной промышленности на унифицированные окна </a:t>
            </a:r>
            <a:r>
              <a:rPr lang="ru-RU" sz="2000" dirty="0" smtClean="0">
                <a:solidFill>
                  <a:schemeClr val="tx1"/>
                </a:solidFill>
              </a:rPr>
              <a:t>повышенной энергоэффективности </a:t>
            </a:r>
            <a:r>
              <a:rPr lang="ru-RU" sz="2000" dirty="0">
                <a:solidFill>
                  <a:schemeClr val="tx1"/>
                </a:solidFill>
              </a:rPr>
              <a:t>для жилых зданий в регионах </a:t>
            </a:r>
            <a:r>
              <a:rPr lang="ru-RU" sz="2000" dirty="0" smtClean="0">
                <a:solidFill>
                  <a:schemeClr val="tx1"/>
                </a:solidFill>
              </a:rPr>
              <a:t>Сибири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2. новые </a:t>
            </a:r>
            <a:r>
              <a:rPr lang="ru-RU" dirty="0" smtClean="0">
                <a:solidFill>
                  <a:schemeClr val="tx1"/>
                </a:solidFill>
              </a:rPr>
              <a:t>(передовые) методы контроля, измерений, испытаний и  анализа;</a:t>
            </a:r>
            <a:endParaRPr lang="ru-RU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Например: </a:t>
            </a:r>
            <a:r>
              <a:rPr lang="ru-RU" sz="1900" dirty="0" smtClean="0">
                <a:solidFill>
                  <a:schemeClr val="tx1"/>
                </a:solidFill>
              </a:rPr>
              <a:t>СТО </a:t>
            </a:r>
            <a:r>
              <a:rPr lang="ru-RU" sz="1900" dirty="0">
                <a:solidFill>
                  <a:schemeClr val="tx1"/>
                </a:solidFill>
              </a:rPr>
              <a:t>того же НТО по экологической экспертизе </a:t>
            </a:r>
            <a:r>
              <a:rPr lang="ru-RU" sz="1900" dirty="0" smtClean="0">
                <a:solidFill>
                  <a:schemeClr val="tx1"/>
                </a:solidFill>
              </a:rPr>
              <a:t>малоэтажных </a:t>
            </a:r>
            <a:r>
              <a:rPr lang="ru-RU" sz="1900" dirty="0">
                <a:solidFill>
                  <a:schemeClr val="tx1"/>
                </a:solidFill>
              </a:rPr>
              <a:t>жилых зданий.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3. нетрадиционные технологии разработки, изготовления, хранения и </a:t>
            </a:r>
            <a:r>
              <a:rPr lang="ru-RU" dirty="0" smtClean="0">
                <a:solidFill>
                  <a:schemeClr val="tx1"/>
                </a:solidFill>
              </a:rPr>
              <a:t>новые </a:t>
            </a:r>
            <a:r>
              <a:rPr lang="ru-RU" dirty="0">
                <a:solidFill>
                  <a:schemeClr val="tx1"/>
                </a:solidFill>
              </a:rPr>
              <a:t>принципы организации и управления </a:t>
            </a:r>
            <a:r>
              <a:rPr lang="ru-RU" dirty="0" smtClean="0">
                <a:solidFill>
                  <a:schemeClr val="tx1"/>
                </a:solidFill>
              </a:rPr>
              <a:t>производством.</a:t>
            </a:r>
          </a:p>
          <a:p>
            <a:pPr marL="4572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481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7048" y="-1292352"/>
            <a:ext cx="9875520" cy="137464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1288" y="704088"/>
            <a:ext cx="10241280" cy="5769864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Общественные объединения преследуют цель распространять через свои стандарты перспективные результаты собственных и мировых научно-технических фундаментальных и прикладных исследований.  СТО </a:t>
            </a:r>
            <a:r>
              <a:rPr lang="ru-RU" dirty="0">
                <a:solidFill>
                  <a:schemeClr val="tx1"/>
                </a:solidFill>
              </a:rPr>
              <a:t>разрабатываются </a:t>
            </a:r>
            <a:r>
              <a:rPr lang="ru-RU" dirty="0" smtClean="0">
                <a:solidFill>
                  <a:schemeClr val="tx1"/>
                </a:solidFill>
              </a:rPr>
              <a:t>и применяются для </a:t>
            </a:r>
            <a:r>
              <a:rPr lang="ru-RU" dirty="0">
                <a:solidFill>
                  <a:schemeClr val="tx1"/>
                </a:solidFill>
              </a:rPr>
              <a:t>динамичного отражения и распространения, полученных в определенных областях знаний и сферах профессиональных интересов результатов фундаментальных и прикладных </a:t>
            </a:r>
            <a:r>
              <a:rPr lang="ru-RU" dirty="0" smtClean="0">
                <a:solidFill>
                  <a:schemeClr val="tx1"/>
                </a:solidFill>
              </a:rPr>
              <a:t>исследований и разработок. Они служат важным источником информации о передовых достижениях.</a:t>
            </a:r>
          </a:p>
          <a:p>
            <a:pPr marL="4572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По решению самого предприятия или организации они принимаются на добровольной основе для использования отдельных положений при разработке стандартов предприятия.</a:t>
            </a:r>
            <a:endParaRPr lang="ru-RU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СТО </a:t>
            </a:r>
            <a:r>
              <a:rPr lang="ru-RU" dirty="0">
                <a:solidFill>
                  <a:schemeClr val="tx1"/>
                </a:solidFill>
              </a:rPr>
              <a:t>является объектом авторского права, и продажа его как интеллектуальной собственности заказчикам стандарта материально укрепляет как само НТО, так и разработчиков СТО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dirty="0">
                <a:solidFill>
                  <a:prstClr val="black"/>
                </a:solidFill>
              </a:rPr>
              <a:t>Требования СТО не должны быть ниже уровня обязательных требований государственных стандартов, т.е. не должны противоречить законодательству РФ.</a:t>
            </a:r>
            <a:endParaRPr lang="ru-RU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СТО подлежат согласованию с соответствующими надзорными органами, если устанавливаемые в них положения затрагивают безопасность людей, имущества и окружающей среды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Необходимость применения СТО субъекты хозяйственной определяют самостоятельно и несут за это ответственность. Информацию о принятых СТО направляют в органы Ростехрегулирования.</a:t>
            </a:r>
          </a:p>
          <a:p>
            <a:pPr marL="4572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071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3312" y="-1219200"/>
            <a:ext cx="9875520" cy="13563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7824" y="576072"/>
            <a:ext cx="10533888" cy="55199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Обозначение СТО состоит из индекса (</a:t>
            </a:r>
            <a:r>
              <a:rPr lang="ru-RU" dirty="0" smtClean="0">
                <a:solidFill>
                  <a:schemeClr val="tx1"/>
                </a:solidFill>
              </a:rPr>
              <a:t>СТО):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tx1"/>
                </a:solidFill>
              </a:rPr>
              <a:t>аббревиатуры </a:t>
            </a:r>
            <a:r>
              <a:rPr lang="ru-RU" sz="2000" dirty="0">
                <a:solidFill>
                  <a:schemeClr val="tx1"/>
                </a:solidFill>
              </a:rPr>
              <a:t>общества, </a:t>
            </a:r>
            <a:endParaRPr lang="ru-RU" sz="2000" dirty="0" smtClean="0">
              <a:solidFill>
                <a:schemeClr val="tx1"/>
              </a:solidFill>
            </a:endParaRPr>
          </a:p>
          <a:p>
            <a:pPr lvl="5"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tx1"/>
                </a:solidFill>
              </a:rPr>
              <a:t>регистрационного номера,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tx1"/>
                </a:solidFill>
              </a:rPr>
              <a:t>отделенных </a:t>
            </a:r>
            <a:r>
              <a:rPr lang="ru-RU" sz="2000" dirty="0">
                <a:solidFill>
                  <a:schemeClr val="tx1"/>
                </a:solidFill>
              </a:rPr>
              <a:t>тире </a:t>
            </a:r>
            <a:r>
              <a:rPr lang="ru-RU" sz="2000" dirty="0" smtClean="0">
                <a:solidFill>
                  <a:schemeClr val="tx1"/>
                </a:solidFill>
              </a:rPr>
              <a:t>четырех </a:t>
            </a:r>
            <a:r>
              <a:rPr lang="ru-RU" sz="2000" dirty="0">
                <a:solidFill>
                  <a:schemeClr val="tx1"/>
                </a:solidFill>
              </a:rPr>
              <a:t>последних цифр года утверждения стандарта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Например: </a:t>
            </a:r>
            <a:r>
              <a:rPr lang="ru-RU" sz="1600" dirty="0">
                <a:solidFill>
                  <a:schemeClr val="tx1"/>
                </a:solidFill>
              </a:rPr>
              <a:t>СТО РОО 10.01-95, где РОО - Российское общество оценщиков; </a:t>
            </a:r>
            <a:endParaRPr lang="ru-RU" sz="16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</a:rPr>
              <a:t>                               СТО </a:t>
            </a:r>
            <a:r>
              <a:rPr lang="ru-RU" sz="1600" dirty="0">
                <a:solidFill>
                  <a:schemeClr val="tx1"/>
                </a:solidFill>
              </a:rPr>
              <a:t>БДП </a:t>
            </a:r>
            <a:r>
              <a:rPr lang="ru-RU" sz="1600" dirty="0" smtClean="0">
                <a:solidFill>
                  <a:schemeClr val="tx1"/>
                </a:solidFill>
              </a:rPr>
              <a:t>3-94</a:t>
            </a:r>
            <a:r>
              <a:rPr lang="ru-RU" sz="1600" dirty="0">
                <a:solidFill>
                  <a:schemeClr val="tx1"/>
                </a:solidFill>
              </a:rPr>
              <a:t>, где БДП - аббревиатура НТО бумажной и </a:t>
            </a:r>
            <a:r>
              <a:rPr lang="ru-RU" sz="1600" dirty="0" smtClean="0">
                <a:solidFill>
                  <a:schemeClr val="tx1"/>
                </a:solidFill>
              </a:rPr>
              <a:t>деревообрабатывающей промышленности</a:t>
            </a:r>
            <a:r>
              <a:rPr lang="ru-RU" sz="1600" dirty="0">
                <a:solidFill>
                  <a:schemeClr val="tx1"/>
                </a:solidFill>
              </a:rPr>
              <a:t>; </a:t>
            </a:r>
            <a:endParaRPr lang="ru-RU" sz="16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                                СТО </a:t>
            </a:r>
            <a:r>
              <a:rPr lang="ru-RU" sz="1600" dirty="0" err="1">
                <a:solidFill>
                  <a:schemeClr val="tx1"/>
                </a:solidFill>
              </a:rPr>
              <a:t>РосГео</a:t>
            </a:r>
            <a:r>
              <a:rPr lang="ru-RU" sz="1600" dirty="0">
                <a:solidFill>
                  <a:schemeClr val="tx1"/>
                </a:solidFill>
              </a:rPr>
              <a:t> 15-017-2000, </a:t>
            </a:r>
            <a:r>
              <a:rPr lang="ru-RU" sz="1600" dirty="0" smtClean="0">
                <a:solidFill>
                  <a:schemeClr val="tx1"/>
                </a:solidFill>
              </a:rPr>
              <a:t>где  </a:t>
            </a:r>
            <a:r>
              <a:rPr lang="ru-RU" sz="1600" dirty="0" err="1" smtClean="0">
                <a:solidFill>
                  <a:schemeClr val="tx1"/>
                </a:solidFill>
              </a:rPr>
              <a:t>РосГео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- Российское геологическое общество.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По мере применения СТО на новые виды продукции (услуги) и технологии и их апробации как стандартов происходит отработка требований к объектам стандартизации. В результате в ряде случаев возникает необходимость разработки на базе зарекомендовавших себя СТО государственных стандартов. Так, на основе СТО РОО разработан в 1996-1997гг. комплекс ГОСТ по оценке имущества.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Если для отечественной стандартизации СТО является новой категорией стандарта, то за рубежом данная категория используется давно и широко.</a:t>
            </a:r>
          </a:p>
          <a:p>
            <a:pPr marL="4572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80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91441"/>
            <a:ext cx="987552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576072"/>
            <a:ext cx="10561320" cy="5519928"/>
          </a:xfrm>
        </p:spPr>
        <p:txBody>
          <a:bodyPr>
            <a:normAutofit fontScale="62500" lnSpcReduction="20000"/>
          </a:bodyPr>
          <a:lstStyle/>
          <a:p>
            <a:pPr marL="45720" indent="0">
              <a:buNone/>
            </a:pPr>
            <a:r>
              <a:rPr lang="ru-RU" sz="3800" b="1" u="sng" dirty="0" smtClean="0">
                <a:solidFill>
                  <a:srgbClr val="7030A0"/>
                </a:solidFill>
              </a:rPr>
              <a:t>Международные стандарты (ИСО)</a:t>
            </a:r>
            <a:r>
              <a:rPr lang="ru-RU" sz="3800" b="1" dirty="0" smtClean="0">
                <a:solidFill>
                  <a:srgbClr val="7030A0"/>
                </a:solidFill>
              </a:rPr>
              <a:t> </a:t>
            </a:r>
            <a:r>
              <a:rPr lang="ru-RU" sz="3200" dirty="0" smtClean="0">
                <a:solidFill>
                  <a:schemeClr val="tx1"/>
                </a:solidFill>
              </a:rPr>
              <a:t>разрабатывает и выпускает международная организация по стандартизации. На основе стандартов ИСО создаются национальные стандарты, их используют также для международных экономических связей. </a:t>
            </a:r>
          </a:p>
          <a:p>
            <a:pPr marL="45720" indent="0">
              <a:buNone/>
            </a:pPr>
            <a:r>
              <a:rPr lang="ru-RU" sz="3200" u="sng" dirty="0" smtClean="0">
                <a:solidFill>
                  <a:schemeClr val="tx1"/>
                </a:solidFill>
              </a:rPr>
              <a:t>Основная цель ИСО </a:t>
            </a:r>
            <a:r>
              <a:rPr lang="ru-RU" sz="3200" dirty="0" smtClean="0">
                <a:solidFill>
                  <a:schemeClr val="tx1"/>
                </a:solidFill>
              </a:rPr>
              <a:t>– содействовать благоприятному развитию стандартизации в мире, чтобы облегчить международный обмен товарами и развивать взаимное сотрудничество  в области </a:t>
            </a:r>
            <a:r>
              <a:rPr lang="ru-RU" sz="3200" dirty="0">
                <a:solidFill>
                  <a:schemeClr val="tx1"/>
                </a:solidFill>
              </a:rPr>
              <a:t>и</a:t>
            </a:r>
            <a:r>
              <a:rPr lang="ru-RU" sz="3200" dirty="0" smtClean="0">
                <a:solidFill>
                  <a:schemeClr val="tx1"/>
                </a:solidFill>
              </a:rPr>
              <a:t>нтеллектуальной, научной, технической и экономической деятельности.</a:t>
            </a:r>
          </a:p>
          <a:p>
            <a:pPr marL="45720" indent="0">
              <a:buNone/>
            </a:pPr>
            <a:r>
              <a:rPr lang="ru-RU" sz="3200" dirty="0" smtClean="0">
                <a:solidFill>
                  <a:schemeClr val="tx1"/>
                </a:solidFill>
              </a:rPr>
              <a:t>После утверждения  международному стандарту присваивается индекс, номер стандарта и год утверждения или пересмотра (например</a:t>
            </a:r>
            <a:r>
              <a:rPr lang="ru-RU" sz="3200" dirty="0" smtClean="0">
                <a:solidFill>
                  <a:prstClr val="black"/>
                </a:solidFill>
              </a:rPr>
              <a:t>, ИСО/Р 14043:2004).</a:t>
            </a:r>
          </a:p>
          <a:p>
            <a:pPr marL="45720" indent="0">
              <a:buNone/>
            </a:pPr>
            <a:r>
              <a:rPr lang="ru-RU" sz="3200" dirty="0" smtClean="0">
                <a:solidFill>
                  <a:prstClr val="black"/>
                </a:solidFill>
              </a:rPr>
              <a:t>Ростехрегулирование допускает следующие правила применения международных стандартов:</a:t>
            </a:r>
          </a:p>
          <a:p>
            <a:pPr marL="45720" indent="0">
              <a:buNone/>
            </a:pPr>
            <a:endParaRPr lang="ru-RU" sz="3200" dirty="0" smtClean="0">
              <a:solidFill>
                <a:prstClr val="black"/>
              </a:solidFill>
            </a:endParaRPr>
          </a:p>
          <a:p>
            <a:pPr marL="274320" lvl="1" indent="0">
              <a:buNone/>
            </a:pPr>
            <a:r>
              <a:rPr lang="ru-RU" sz="3200" dirty="0" smtClean="0">
                <a:solidFill>
                  <a:prstClr val="black"/>
                </a:solidFill>
              </a:rPr>
              <a:t>1. Принятие без дополнений и изменений текста международного стандарта в качестве государственного российского ГОСТ Р. Обозначается такой стандарт так, как это принято для отечественных стандартов;</a:t>
            </a:r>
          </a:p>
          <a:p>
            <a:pPr marL="788670" lvl="1" indent="-514350">
              <a:buAutoNum type="arabicPeriod"/>
            </a:pPr>
            <a:endParaRPr lang="ru-RU" sz="3200" dirty="0" smtClean="0">
              <a:solidFill>
                <a:prstClr val="black"/>
              </a:solidFill>
            </a:endParaRPr>
          </a:p>
          <a:p>
            <a:pPr marL="274320" lvl="1" indent="0">
              <a:buNone/>
            </a:pPr>
            <a:r>
              <a:rPr lang="ru-RU" sz="3200" dirty="0" smtClean="0">
                <a:solidFill>
                  <a:prstClr val="black"/>
                </a:solidFill>
              </a:rPr>
              <a:t>2. Принятие текста международного стандарта но с дополнениями, отражающими особенностями российских требований к объекту стандартизации.  При обозначении такого стандарта к шифру отечественного стандарта добавляется номер соответствующего международного стандарта.</a:t>
            </a:r>
            <a:endParaRPr lang="ru-RU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719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0351" y="-1301496"/>
            <a:ext cx="9875520" cy="13563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9185" y="374904"/>
            <a:ext cx="11494008" cy="5952744"/>
          </a:xfrm>
        </p:spPr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US" sz="2600" b="1" u="sng" dirty="0" smtClean="0">
                <a:solidFill>
                  <a:schemeClr val="tx1"/>
                </a:solidFill>
              </a:rPr>
              <a:t>II</a:t>
            </a:r>
            <a:r>
              <a:rPr lang="ru-RU" sz="2600" b="1" u="sng" dirty="0" smtClean="0">
                <a:solidFill>
                  <a:schemeClr val="tx1"/>
                </a:solidFill>
              </a:rPr>
              <a:t>. </a:t>
            </a:r>
            <a:r>
              <a:rPr lang="ru-RU" sz="2600" b="1" u="sng" dirty="0">
                <a:solidFill>
                  <a:schemeClr val="tx1"/>
                </a:solidFill>
              </a:rPr>
              <a:t>Общая характеристика стандартов разных видов.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В зависимости от назначения и содержания разрабатываются стандарты следующих видов</a:t>
            </a:r>
            <a:r>
              <a:rPr lang="ru-RU" dirty="0" smtClean="0">
                <a:solidFill>
                  <a:schemeClr val="tx1"/>
                </a:solidFill>
              </a:rPr>
              <a:t>:                                          </a:t>
            </a:r>
          </a:p>
          <a:p>
            <a:pPr lvl="8">
              <a:buClrTx/>
            </a:pPr>
            <a:r>
              <a:rPr lang="ru-RU" sz="2200" dirty="0" smtClean="0">
                <a:solidFill>
                  <a:schemeClr val="tx1"/>
                </a:solidFill>
              </a:rPr>
              <a:t>общие и специальные технические регламенты</a:t>
            </a:r>
            <a:endParaRPr lang="ru-RU" sz="2200" dirty="0">
              <a:solidFill>
                <a:schemeClr val="tx1"/>
              </a:solidFill>
            </a:endParaRPr>
          </a:p>
          <a:p>
            <a:pPr lvl="8">
              <a:buClrTx/>
            </a:pPr>
            <a:r>
              <a:rPr lang="ru-RU" sz="2200" dirty="0" smtClean="0">
                <a:solidFill>
                  <a:schemeClr val="tx1"/>
                </a:solidFill>
              </a:rPr>
              <a:t>основополагающие</a:t>
            </a:r>
          </a:p>
          <a:p>
            <a:pPr lvl="8">
              <a:buClrTx/>
            </a:pPr>
            <a:r>
              <a:rPr lang="ru-RU" sz="2200" dirty="0" smtClean="0">
                <a:solidFill>
                  <a:schemeClr val="tx1"/>
                </a:solidFill>
              </a:rPr>
              <a:t>на </a:t>
            </a:r>
            <a:r>
              <a:rPr lang="ru-RU" sz="2200" dirty="0">
                <a:solidFill>
                  <a:schemeClr val="tx1"/>
                </a:solidFill>
              </a:rPr>
              <a:t>работы (</a:t>
            </a:r>
            <a:r>
              <a:rPr lang="ru-RU" sz="2200" dirty="0" smtClean="0">
                <a:solidFill>
                  <a:schemeClr val="tx1"/>
                </a:solidFill>
              </a:rPr>
              <a:t>процессы)</a:t>
            </a:r>
          </a:p>
          <a:p>
            <a:pPr lvl="8">
              <a:buClrTx/>
            </a:pPr>
            <a:r>
              <a:rPr lang="ru-RU" sz="2200" dirty="0" smtClean="0">
                <a:solidFill>
                  <a:schemeClr val="tx1"/>
                </a:solidFill>
              </a:rPr>
              <a:t>на </a:t>
            </a:r>
            <a:r>
              <a:rPr lang="ru-RU" sz="2200" dirty="0">
                <a:solidFill>
                  <a:schemeClr val="tx1"/>
                </a:solidFill>
              </a:rPr>
              <a:t>продукцию и </a:t>
            </a:r>
            <a:r>
              <a:rPr lang="ru-RU" sz="2200" dirty="0" smtClean="0">
                <a:solidFill>
                  <a:schemeClr val="tx1"/>
                </a:solidFill>
              </a:rPr>
              <a:t>услуг</a:t>
            </a:r>
          </a:p>
          <a:p>
            <a:pPr lvl="8">
              <a:buClrTx/>
            </a:pPr>
            <a:r>
              <a:rPr lang="ru-RU" sz="2200" dirty="0" smtClean="0">
                <a:solidFill>
                  <a:schemeClr val="tx1"/>
                </a:solidFill>
              </a:rPr>
              <a:t>на </a:t>
            </a:r>
            <a:r>
              <a:rPr lang="ru-RU" sz="2200" dirty="0">
                <a:solidFill>
                  <a:schemeClr val="tx1"/>
                </a:solidFill>
              </a:rPr>
              <a:t>методы контроля.</a:t>
            </a:r>
          </a:p>
          <a:p>
            <a:pPr marL="45720" indent="0">
              <a:buNone/>
            </a:pPr>
            <a:r>
              <a:rPr lang="ru-RU" sz="2600" b="1" u="sng" dirty="0" smtClean="0">
                <a:solidFill>
                  <a:srgbClr val="7030A0"/>
                </a:solidFill>
              </a:rPr>
              <a:t>Общие технические регламенты</a:t>
            </a:r>
            <a:r>
              <a:rPr lang="ru-RU" sz="2000" u="sng" dirty="0" smtClean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разрабатываются по определенным вопросам безопасности, и их действие распространяется на большие группы продукции.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Их требования направлены на обеспечение:</a:t>
            </a:r>
          </a:p>
          <a:p>
            <a:r>
              <a:rPr lang="ru-RU" sz="2000" dirty="0">
                <a:solidFill>
                  <a:schemeClr val="tx1"/>
                </a:solidFill>
              </a:rPr>
              <a:t>п</a:t>
            </a:r>
            <a:r>
              <a:rPr lang="ru-RU" sz="2000" dirty="0" smtClean="0">
                <a:solidFill>
                  <a:schemeClr val="tx1"/>
                </a:solidFill>
              </a:rPr>
              <a:t>ожарной и промышленной безопасности;</a:t>
            </a:r>
          </a:p>
          <a:p>
            <a:r>
              <a:rPr lang="ru-RU" sz="2000" dirty="0">
                <a:solidFill>
                  <a:schemeClr val="tx1"/>
                </a:solidFill>
              </a:rPr>
              <a:t>б</a:t>
            </a:r>
            <a:r>
              <a:rPr lang="ru-RU" sz="2000" dirty="0" smtClean="0">
                <a:solidFill>
                  <a:schemeClr val="tx1"/>
                </a:solidFill>
              </a:rPr>
              <a:t>езопасной эксплуатации и утилизации машин и оборудования;</a:t>
            </a:r>
          </a:p>
          <a:p>
            <a:r>
              <a:rPr lang="ru-RU" sz="2000" dirty="0" smtClean="0">
                <a:solidFill>
                  <a:schemeClr val="tx1"/>
                </a:solidFill>
              </a:rPr>
              <a:t>безопасной эксплуатации зданий, строений, сооружений и безопасного использования прилегающих к ним территорий;</a:t>
            </a:r>
          </a:p>
          <a:p>
            <a:r>
              <a:rPr lang="ru-RU" sz="2000" dirty="0">
                <a:solidFill>
                  <a:schemeClr val="tx1"/>
                </a:solidFill>
              </a:rPr>
              <a:t>б</a:t>
            </a:r>
            <a:r>
              <a:rPr lang="ru-RU" sz="2000" dirty="0" smtClean="0">
                <a:solidFill>
                  <a:schemeClr val="tx1"/>
                </a:solidFill>
              </a:rPr>
              <a:t>иологической, экологической, ядерной и радиационной безопасности;</a:t>
            </a:r>
          </a:p>
          <a:p>
            <a:r>
              <a:rPr lang="ru-RU" sz="2000" dirty="0">
                <a:solidFill>
                  <a:schemeClr val="tx1"/>
                </a:solidFill>
              </a:rPr>
              <a:t>э</a:t>
            </a:r>
            <a:r>
              <a:rPr lang="ru-RU" sz="2000" dirty="0" smtClean="0">
                <a:solidFill>
                  <a:schemeClr val="tx1"/>
                </a:solidFill>
              </a:rPr>
              <a:t>лектромагнитной совместимости.</a:t>
            </a:r>
          </a:p>
          <a:p>
            <a:pPr marL="45720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Требования общего технического регламента обязательны  для применения и соблюдения в отношении любых видов продукции, процессов производства, эксплуатации, хранения, перевозки, реализации и утилизации.</a:t>
            </a:r>
          </a:p>
          <a:p>
            <a:pPr marL="45720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Порядок разработки, принятия, изменения и отмены технического регламента определен ст.9  №184-ФЗ.</a:t>
            </a:r>
          </a:p>
          <a:p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58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944" y="-1200912"/>
            <a:ext cx="9875520" cy="13563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1792" y="420624"/>
            <a:ext cx="10394079" cy="6227064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b="1" u="sng" dirty="0" smtClean="0">
                <a:solidFill>
                  <a:srgbClr val="7030A0"/>
                </a:solidFill>
              </a:rPr>
              <a:t>Специальные технические регламенты </a:t>
            </a:r>
            <a:r>
              <a:rPr lang="ru-RU" dirty="0" smtClean="0">
                <a:solidFill>
                  <a:schemeClr val="tx1"/>
                </a:solidFill>
              </a:rPr>
              <a:t>устанавливают конкретные требования только для специфических видов продукции в случае, если требований общих технических регламентов недостаточно для обеспечения безопасности этих видов продукции.</a:t>
            </a:r>
          </a:p>
          <a:p>
            <a:pPr marL="4572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Требования СТР учитывают технологические и иные особенности отдельных видов продукции, процессов производства, эксплуатации, хранения, перевозки, реализации и утилизации. СТР устанавливают требования только к тем отдельным видам продукции и процессам степень причинения вреда которыми выше степени риска причинения вреда, учтенной общим техническим регламентом.</a:t>
            </a:r>
            <a:endParaRPr lang="ru-RU" dirty="0">
              <a:solidFill>
                <a:srgbClr val="7030A0"/>
              </a:solidFill>
            </a:endParaRPr>
          </a:p>
          <a:p>
            <a:pPr marL="45720" indent="0">
              <a:buNone/>
            </a:pPr>
            <a:r>
              <a:rPr lang="ru-RU" b="1" u="sng" dirty="0" smtClean="0">
                <a:solidFill>
                  <a:srgbClr val="7030A0"/>
                </a:solidFill>
              </a:rPr>
              <a:t>Основополагающий </a:t>
            </a:r>
            <a:r>
              <a:rPr lang="ru-RU" b="1" u="sng" dirty="0">
                <a:solidFill>
                  <a:srgbClr val="7030A0"/>
                </a:solidFill>
              </a:rPr>
              <a:t>стандарт </a:t>
            </a:r>
            <a:r>
              <a:rPr lang="ru-RU" dirty="0">
                <a:solidFill>
                  <a:schemeClr val="tx1"/>
                </a:solidFill>
              </a:rPr>
              <a:t>- нормативный документ, имеющий широкую область распространения или содержащий общие положения для определенной области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4572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Основополагающие стандарты – это в основном комплексные стандарты, объединяющие взаимосвязанные стандарты, имеющие общую целевую направленность и устанавливающие согласованные требования к взаимосвязанным объектам стандартизации. Эти стандарты носят методический характер и содержат положения, направленные на то, чтобы стандарты, применяемые на разных уровнях управления не противоречили друг другу и законодательству.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966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2184" y="-1274064"/>
            <a:ext cx="9875520" cy="135636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25880" y="594360"/>
            <a:ext cx="10021824" cy="5897880"/>
          </a:xfrm>
        </p:spPr>
        <p:txBody>
          <a:bodyPr>
            <a:normAutofit fontScale="92500" lnSpcReduction="10000"/>
          </a:bodyPr>
          <a:lstStyle/>
          <a:p>
            <a:pPr marL="45720" lvl="0" indent="0">
              <a:buClr>
                <a:srgbClr val="AD84C6"/>
              </a:buClr>
              <a:buNone/>
            </a:pPr>
            <a:r>
              <a:rPr lang="ru-RU" dirty="0">
                <a:solidFill>
                  <a:prstClr val="black"/>
                </a:solidFill>
              </a:rPr>
              <a:t>В определении основополагающего стандарта заложены широкий и узкий смыслы.</a:t>
            </a:r>
          </a:p>
          <a:p>
            <a:pPr marL="45720" lvl="0" indent="0">
              <a:buClr>
                <a:srgbClr val="AD84C6"/>
              </a:buClr>
              <a:buNone/>
            </a:pPr>
            <a:r>
              <a:rPr lang="ru-RU" dirty="0">
                <a:solidFill>
                  <a:prstClr val="black"/>
                </a:solidFill>
              </a:rPr>
              <a:t>В широком смысле основополагающий стандарт имеет объекты межотраслевого значения:</a:t>
            </a:r>
          </a:p>
          <a:p>
            <a:pPr lvl="0">
              <a:buClr>
                <a:srgbClr val="AD84C6"/>
              </a:buClr>
            </a:pPr>
            <a:r>
              <a:rPr lang="ru-RU" b="1" dirty="0">
                <a:solidFill>
                  <a:prstClr val="black"/>
                </a:solidFill>
              </a:rPr>
              <a:t>ГСС</a:t>
            </a:r>
            <a:r>
              <a:rPr lang="ru-RU" dirty="0">
                <a:solidFill>
                  <a:prstClr val="black"/>
                </a:solidFill>
              </a:rPr>
              <a:t> система государственной стандартизации;</a:t>
            </a:r>
          </a:p>
          <a:p>
            <a:pPr lvl="0">
              <a:buClr>
                <a:srgbClr val="AD84C6"/>
              </a:buClr>
            </a:pPr>
            <a:r>
              <a:rPr lang="ru-RU" b="1" dirty="0">
                <a:solidFill>
                  <a:prstClr val="black"/>
                </a:solidFill>
              </a:rPr>
              <a:t>ЕСКД</a:t>
            </a:r>
            <a:r>
              <a:rPr lang="ru-RU" dirty="0">
                <a:solidFill>
                  <a:prstClr val="black"/>
                </a:solidFill>
              </a:rPr>
              <a:t>  система конструкторской документации;</a:t>
            </a:r>
          </a:p>
          <a:p>
            <a:pPr lvl="0">
              <a:buClr>
                <a:srgbClr val="AD84C6"/>
              </a:buClr>
            </a:pPr>
            <a:r>
              <a:rPr lang="ru-RU" b="1" dirty="0">
                <a:solidFill>
                  <a:prstClr val="black"/>
                </a:solidFill>
              </a:rPr>
              <a:t>ГСИ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smtClean="0">
                <a:solidFill>
                  <a:prstClr val="black"/>
                </a:solidFill>
              </a:rPr>
              <a:t>система обеспечения единства </a:t>
            </a:r>
            <a:r>
              <a:rPr lang="ru-RU" dirty="0" smtClean="0">
                <a:solidFill>
                  <a:prstClr val="black"/>
                </a:solidFill>
              </a:rPr>
              <a:t>измерения;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buClr>
                <a:srgbClr val="AD84C6"/>
              </a:buClr>
            </a:pPr>
            <a:r>
              <a:rPr lang="ru-RU" dirty="0">
                <a:solidFill>
                  <a:prstClr val="black"/>
                </a:solidFill>
              </a:rPr>
              <a:t>термины межотраслевого значения (управление качеством, надежность, упаковка</a:t>
            </a:r>
            <a:r>
              <a:rPr lang="ru-RU" dirty="0" smtClean="0">
                <a:solidFill>
                  <a:prstClr val="black"/>
                </a:solidFill>
              </a:rPr>
              <a:t>).</a:t>
            </a:r>
            <a:endParaRPr lang="ru-RU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В </a:t>
            </a:r>
            <a:r>
              <a:rPr lang="ru-RU" dirty="0">
                <a:solidFill>
                  <a:schemeClr val="tx1"/>
                </a:solidFill>
              </a:rPr>
              <a:t>узком смысле - стандарт, определяющий общие положения в "цепочке" стандартов конкретной системы.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Например, ГОСТ Р 1.0-92 "ГСС. Основные положения"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ГОСТ Р 50779.0-95 "Статистические методы. Основные положения".    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СНиП 10.01-94 "Система нормативных документов в строительстве. </a:t>
            </a:r>
            <a:r>
              <a:rPr lang="ru-RU" dirty="0" smtClean="0">
                <a:solidFill>
                  <a:schemeClr val="tx1"/>
                </a:solidFill>
              </a:rPr>
              <a:t>Основные </a:t>
            </a:r>
            <a:r>
              <a:rPr lang="ru-RU" dirty="0">
                <a:solidFill>
                  <a:schemeClr val="tx1"/>
                </a:solidFill>
              </a:rPr>
              <a:t>положения</a:t>
            </a:r>
            <a:r>
              <a:rPr lang="ru-RU" dirty="0" smtClean="0">
                <a:solidFill>
                  <a:schemeClr val="tx1"/>
                </a:solidFill>
              </a:rPr>
              <a:t>".</a:t>
            </a:r>
          </a:p>
          <a:p>
            <a:pPr marL="45720" indent="0">
              <a:buNone/>
            </a:pPr>
            <a:r>
              <a:rPr lang="ru-RU" u="sng" dirty="0" smtClean="0">
                <a:solidFill>
                  <a:srgbClr val="7030A0"/>
                </a:solidFill>
              </a:rPr>
              <a:t>Основополагающие </a:t>
            </a:r>
            <a:r>
              <a:rPr lang="ru-RU" u="sng" dirty="0">
                <a:solidFill>
                  <a:srgbClr val="7030A0"/>
                </a:solidFill>
              </a:rPr>
              <a:t>организационно-методические стандарты </a:t>
            </a:r>
            <a:r>
              <a:rPr lang="ru-RU" dirty="0" smtClean="0">
                <a:solidFill>
                  <a:schemeClr val="tx1"/>
                </a:solidFill>
              </a:rPr>
              <a:t>устанавливают </a:t>
            </a:r>
            <a:r>
              <a:rPr lang="ru-RU" dirty="0">
                <a:solidFill>
                  <a:schemeClr val="tx1"/>
                </a:solidFill>
              </a:rPr>
              <a:t>общие организационно-технические положения по проведению работ </a:t>
            </a:r>
            <a:r>
              <a:rPr lang="ru-RU" dirty="0" smtClean="0">
                <a:solidFill>
                  <a:schemeClr val="tx1"/>
                </a:solidFill>
              </a:rPr>
              <a:t>в </a:t>
            </a:r>
            <a:r>
              <a:rPr lang="ru-RU" dirty="0">
                <a:solidFill>
                  <a:schemeClr val="tx1"/>
                </a:solidFill>
              </a:rPr>
              <a:t>определенной области (например, ГОСТ </a:t>
            </a:r>
            <a:r>
              <a:rPr lang="ru-RU">
                <a:solidFill>
                  <a:schemeClr val="tx1"/>
                </a:solidFill>
              </a:rPr>
              <a:t>Р </a:t>
            </a:r>
            <a:r>
              <a:rPr lang="ru-RU" smtClean="0">
                <a:solidFill>
                  <a:schemeClr val="tx1"/>
                </a:solidFill>
              </a:rPr>
              <a:t>1.1-92 </a:t>
            </a:r>
            <a:r>
              <a:rPr lang="ru-RU" dirty="0">
                <a:solidFill>
                  <a:schemeClr val="tx1"/>
                </a:solidFill>
              </a:rPr>
              <a:t>"ГСС РФ. Порядок разработки государственных стандартов</a:t>
            </a:r>
            <a:r>
              <a:rPr lang="ru-RU" dirty="0" smtClean="0">
                <a:solidFill>
                  <a:schemeClr val="tx1"/>
                </a:solidFill>
              </a:rPr>
              <a:t>).</a:t>
            </a:r>
          </a:p>
          <a:p>
            <a:pPr marL="4572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328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8176" y="-1182624"/>
            <a:ext cx="9875520" cy="13563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512064"/>
            <a:ext cx="9872871" cy="5583936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endParaRPr lang="ru-RU" u="sng" dirty="0" smtClean="0">
              <a:solidFill>
                <a:srgbClr val="7030A0"/>
              </a:solidFill>
            </a:endParaRPr>
          </a:p>
          <a:p>
            <a:pPr marL="45720" indent="0">
              <a:buNone/>
            </a:pPr>
            <a:r>
              <a:rPr lang="ru-RU" u="sng" dirty="0" smtClean="0">
                <a:solidFill>
                  <a:srgbClr val="7030A0"/>
                </a:solidFill>
              </a:rPr>
              <a:t>Основополагающие </a:t>
            </a:r>
            <a:r>
              <a:rPr lang="ru-RU" u="sng" dirty="0">
                <a:solidFill>
                  <a:srgbClr val="7030A0"/>
                </a:solidFill>
              </a:rPr>
              <a:t>общетехнические стандарты</a:t>
            </a:r>
            <a:r>
              <a:rPr lang="ru-RU" u="sng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устанавливают:</a:t>
            </a:r>
          </a:p>
          <a:p>
            <a:pPr>
              <a:buClrTx/>
            </a:pPr>
            <a:r>
              <a:rPr lang="ru-RU" dirty="0" smtClean="0">
                <a:solidFill>
                  <a:schemeClr val="tx1"/>
                </a:solidFill>
              </a:rPr>
              <a:t>научно-технические </a:t>
            </a:r>
            <a:r>
              <a:rPr lang="ru-RU" dirty="0">
                <a:solidFill>
                  <a:schemeClr val="tx1"/>
                </a:solidFill>
              </a:rPr>
              <a:t>термины, многократно используемые в науке, технике, производстве</a:t>
            </a:r>
            <a:r>
              <a:rPr lang="ru-RU" dirty="0" smtClean="0">
                <a:solidFill>
                  <a:schemeClr val="tx1"/>
                </a:solidFill>
              </a:rPr>
              <a:t>;</a:t>
            </a:r>
          </a:p>
          <a:p>
            <a:pPr>
              <a:buClrTx/>
            </a:pPr>
            <a:r>
              <a:rPr lang="ru-RU" dirty="0" smtClean="0">
                <a:solidFill>
                  <a:schemeClr val="tx1"/>
                </a:solidFill>
              </a:rPr>
              <a:t> условные </a:t>
            </a:r>
            <a:r>
              <a:rPr lang="ru-RU" dirty="0">
                <a:solidFill>
                  <a:schemeClr val="tx1"/>
                </a:solidFill>
              </a:rPr>
              <a:t>обозначения различных объектов стандартизации - коды, метки, символы (например, ГОСТ 14192 "Маркировка грузов");</a:t>
            </a:r>
          </a:p>
          <a:p>
            <a:pPr>
              <a:buClrTx/>
            </a:pPr>
            <a:r>
              <a:rPr lang="ru-RU" dirty="0" smtClean="0">
                <a:solidFill>
                  <a:schemeClr val="tx1"/>
                </a:solidFill>
              </a:rPr>
              <a:t>требования </a:t>
            </a:r>
            <a:r>
              <a:rPr lang="ru-RU" dirty="0">
                <a:solidFill>
                  <a:schemeClr val="tx1"/>
                </a:solidFill>
              </a:rPr>
              <a:t>к построению, изложению, оформлению и содержанию различных видов документации (например, ГОСТ Р 1.5-92 "Требования к построению и содержанию стандартов"); </a:t>
            </a:r>
          </a:p>
          <a:p>
            <a:pPr>
              <a:buClrTx/>
            </a:pPr>
            <a:r>
              <a:rPr lang="ru-RU" dirty="0" smtClean="0">
                <a:solidFill>
                  <a:schemeClr val="tx1"/>
                </a:solidFill>
              </a:rPr>
              <a:t>общетехнические </a:t>
            </a:r>
            <a:r>
              <a:rPr lang="ru-RU" dirty="0">
                <a:solidFill>
                  <a:schemeClr val="tx1"/>
                </a:solidFill>
              </a:rPr>
              <a:t>величины, требования и нормы, необходимые для технического обеспечения производственных процессов (предпочтительные числа, параметрические и размерные ряды, классы точности оборудования);</a:t>
            </a:r>
          </a:p>
          <a:p>
            <a:pPr>
              <a:buClrTx/>
            </a:pPr>
            <a:r>
              <a:rPr lang="ru-RU" dirty="0" smtClean="0">
                <a:solidFill>
                  <a:schemeClr val="tx1"/>
                </a:solidFill>
              </a:rPr>
              <a:t>требования </a:t>
            </a:r>
            <a:r>
              <a:rPr lang="ru-RU" dirty="0">
                <a:solidFill>
                  <a:schemeClr val="tx1"/>
                </a:solidFill>
              </a:rPr>
              <a:t>технической эстетики и </a:t>
            </a:r>
            <a:r>
              <a:rPr lang="ru-RU" dirty="0" smtClean="0">
                <a:solidFill>
                  <a:schemeClr val="tx1"/>
                </a:solidFill>
              </a:rPr>
              <a:t>эргономики </a:t>
            </a:r>
            <a:r>
              <a:rPr lang="ru-RU" dirty="0">
                <a:solidFill>
                  <a:schemeClr val="tx1"/>
                </a:solidFill>
              </a:rPr>
              <a:t>(например, ГОСТ 8.417 "Государственная система обеспечения единства измерений. Единицы физических величин").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94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143000" y="73152"/>
            <a:ext cx="987552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502920"/>
            <a:ext cx="9872871" cy="5602224"/>
          </a:xfrm>
        </p:spPr>
        <p:txBody>
          <a:bodyPr/>
          <a:lstStyle/>
          <a:p>
            <a:pPr marL="45720" lvl="0" indent="0">
              <a:buClr>
                <a:srgbClr val="AD84C6"/>
              </a:buClr>
              <a:buNone/>
            </a:pPr>
            <a:r>
              <a:rPr lang="en-US" sz="2400" b="1" u="sng" dirty="0" smtClean="0">
                <a:solidFill>
                  <a:prstClr val="black"/>
                </a:solidFill>
              </a:rPr>
              <a:t>I. </a:t>
            </a:r>
            <a:r>
              <a:rPr lang="ru-RU" sz="2400" b="1" u="sng" dirty="0" smtClean="0">
                <a:solidFill>
                  <a:prstClr val="black"/>
                </a:solidFill>
              </a:rPr>
              <a:t>Общая </a:t>
            </a:r>
            <a:r>
              <a:rPr lang="ru-RU" sz="2400" b="1" u="sng" dirty="0">
                <a:solidFill>
                  <a:prstClr val="black"/>
                </a:solidFill>
              </a:rPr>
              <a:t>характеристика стандартов разных </a:t>
            </a:r>
            <a:r>
              <a:rPr lang="ru-RU" sz="2400" b="1" u="sng" dirty="0" smtClean="0">
                <a:solidFill>
                  <a:prstClr val="black"/>
                </a:solidFill>
              </a:rPr>
              <a:t>категорий.</a:t>
            </a:r>
            <a:r>
              <a:rPr lang="ru-RU" b="1" u="sng" dirty="0" smtClean="0">
                <a:solidFill>
                  <a:prstClr val="black"/>
                </a:solidFill>
              </a:rPr>
              <a:t/>
            </a:r>
            <a:br>
              <a:rPr lang="ru-RU" b="1" u="sng" dirty="0" smtClean="0">
                <a:solidFill>
                  <a:prstClr val="black"/>
                </a:solidFill>
              </a:rPr>
            </a:br>
            <a:r>
              <a:rPr lang="ru-RU" sz="2000" dirty="0" smtClean="0">
                <a:solidFill>
                  <a:prstClr val="black"/>
                </a:solidFill>
              </a:rPr>
              <a:t>Статус </a:t>
            </a:r>
            <a:r>
              <a:rPr lang="ru-RU" sz="2000" dirty="0">
                <a:solidFill>
                  <a:prstClr val="black"/>
                </a:solidFill>
              </a:rPr>
              <a:t>стандарта в зависимости от сферы действия называется категорией </a:t>
            </a:r>
            <a:r>
              <a:rPr lang="ru-RU" sz="2000" dirty="0" smtClean="0">
                <a:solidFill>
                  <a:prstClr val="black"/>
                </a:solidFill>
              </a:rPr>
              <a:t>стандарта.</a:t>
            </a:r>
          </a:p>
          <a:p>
            <a:pPr marL="45720" indent="0">
              <a:buNone/>
            </a:pPr>
            <a:r>
              <a:rPr lang="ru-RU" sz="2400" b="1" u="sng" dirty="0" smtClean="0">
                <a:solidFill>
                  <a:schemeClr val="accent1">
                    <a:lumMod val="50000"/>
                  </a:schemeClr>
                </a:solidFill>
              </a:rPr>
              <a:t>Технический регламент (ТР) </a:t>
            </a: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регламент, который устанавливает характеристики продукции (услуги) или связанные с ней процессы и методы производства (ГОСТ 1.0).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Согласно №184-ФЗ технический регламент - документ, который принят: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200" dirty="0">
                <a:solidFill>
                  <a:schemeClr val="tx1"/>
                </a:solidFill>
              </a:rPr>
              <a:t> международным договором РФ, ратифицированным в порядке, установленном законодательством РФ, или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200" dirty="0">
                <a:solidFill>
                  <a:schemeClr val="tx1"/>
                </a:solidFill>
              </a:rPr>
              <a:t> федеральным законом, или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200" dirty="0">
                <a:solidFill>
                  <a:schemeClr val="tx1"/>
                </a:solidFill>
              </a:rPr>
              <a:t>  указом Президента РФ, или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200" dirty="0">
                <a:solidFill>
                  <a:schemeClr val="tx1"/>
                </a:solidFill>
              </a:rPr>
              <a:t> постановлением Правительства РФ, и устанавливает обязательные для применения и исполнения требования к объектам технического регулирования (продукции, в </a:t>
            </a:r>
            <a:r>
              <a:rPr lang="ru-RU" sz="2200" dirty="0" err="1">
                <a:solidFill>
                  <a:schemeClr val="tx1"/>
                </a:solidFill>
              </a:rPr>
              <a:t>т.ч</a:t>
            </a:r>
            <a:r>
              <a:rPr lang="ru-RU" sz="2200" dirty="0">
                <a:solidFill>
                  <a:schemeClr val="tx1"/>
                </a:solidFill>
              </a:rPr>
              <a:t>. зданиям, строениям и сооружениям, процессам производства, эксплуатации, хранения, перевозки, реализации и утилизации). </a:t>
            </a:r>
          </a:p>
          <a:p>
            <a:pPr marL="45720" lvl="0" indent="0">
              <a:buClr>
                <a:srgbClr val="AD84C6"/>
              </a:buClr>
              <a:buNone/>
            </a:pPr>
            <a:endParaRPr lang="ru-RU" sz="2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226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-1356360"/>
            <a:ext cx="9875520" cy="13563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8489" y="512064"/>
            <a:ext cx="10302639" cy="5593080"/>
          </a:xfrm>
        </p:spPr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r>
              <a:rPr lang="ru-RU" sz="3100" b="1" u="sng" dirty="0">
                <a:solidFill>
                  <a:srgbClr val="7030A0"/>
                </a:solidFill>
              </a:rPr>
              <a:t>Стандарты на продукцию (услугу)</a:t>
            </a:r>
            <a:r>
              <a:rPr lang="ru-RU" sz="3100" b="1" dirty="0">
                <a:solidFill>
                  <a:srgbClr val="7030A0"/>
                </a:solidFill>
              </a:rPr>
              <a:t> </a:t>
            </a:r>
            <a:r>
              <a:rPr lang="en-US" sz="3100" b="1" dirty="0" smtClean="0">
                <a:solidFill>
                  <a:srgbClr val="7030A0"/>
                </a:solidFill>
              </a:rPr>
              <a:t>  </a:t>
            </a:r>
            <a:r>
              <a:rPr lang="ru-RU" sz="2900" dirty="0" smtClean="0">
                <a:solidFill>
                  <a:schemeClr val="tx1"/>
                </a:solidFill>
              </a:rPr>
              <a:t>устанавливают </a:t>
            </a:r>
            <a:r>
              <a:rPr lang="ru-RU" sz="2900" dirty="0">
                <a:solidFill>
                  <a:schemeClr val="tx1"/>
                </a:solidFill>
              </a:rPr>
              <a:t>требования к группам однородной продукции </a:t>
            </a:r>
            <a:r>
              <a:rPr lang="ru-RU" sz="2900" dirty="0" smtClean="0">
                <a:solidFill>
                  <a:schemeClr val="tx1"/>
                </a:solidFill>
              </a:rPr>
              <a:t>(</a:t>
            </a:r>
            <a:r>
              <a:rPr lang="ru-RU" sz="2900" dirty="0">
                <a:solidFill>
                  <a:schemeClr val="tx1"/>
                </a:solidFill>
              </a:rPr>
              <a:t>услуги) или конкретной продукции (услуге).</a:t>
            </a:r>
          </a:p>
          <a:p>
            <a:pPr marL="45720" indent="0">
              <a:buNone/>
            </a:pPr>
            <a:r>
              <a:rPr lang="ru-RU" sz="2900" dirty="0">
                <a:solidFill>
                  <a:schemeClr val="tx1"/>
                </a:solidFill>
              </a:rPr>
              <a:t>Основные разновидности стандартов на продукцию (услугу):</a:t>
            </a:r>
          </a:p>
          <a:p>
            <a:pPr lvl="1"/>
            <a:r>
              <a:rPr lang="ru-RU" sz="2600" dirty="0" smtClean="0">
                <a:solidFill>
                  <a:schemeClr val="tx1"/>
                </a:solidFill>
              </a:rPr>
              <a:t>стандарт </a:t>
            </a:r>
            <a:r>
              <a:rPr lang="ru-RU" sz="2600" dirty="0">
                <a:solidFill>
                  <a:schemeClr val="tx1"/>
                </a:solidFill>
              </a:rPr>
              <a:t>общих технических условий - содержит общие требования к группам </a:t>
            </a:r>
            <a:r>
              <a:rPr lang="ru-RU" sz="2600" dirty="0" smtClean="0">
                <a:solidFill>
                  <a:schemeClr val="tx1"/>
                </a:solidFill>
              </a:rPr>
              <a:t>однородной </a:t>
            </a:r>
            <a:r>
              <a:rPr lang="ru-RU" sz="2600" dirty="0">
                <a:solidFill>
                  <a:schemeClr val="tx1"/>
                </a:solidFill>
              </a:rPr>
              <a:t>продукции;</a:t>
            </a:r>
          </a:p>
          <a:p>
            <a:pPr lvl="1"/>
            <a:r>
              <a:rPr lang="ru-RU" sz="2600" dirty="0" smtClean="0">
                <a:solidFill>
                  <a:schemeClr val="tx1"/>
                </a:solidFill>
              </a:rPr>
              <a:t>стандарт </a:t>
            </a:r>
            <a:r>
              <a:rPr lang="ru-RU" sz="2600" dirty="0">
                <a:solidFill>
                  <a:schemeClr val="tx1"/>
                </a:solidFill>
              </a:rPr>
              <a:t>технических условий - содержит общие требования к конкретной продукции.</a:t>
            </a:r>
          </a:p>
          <a:p>
            <a:pPr marL="45720" indent="0">
              <a:buNone/>
            </a:pPr>
            <a:r>
              <a:rPr lang="ru-RU" sz="2900" dirty="0">
                <a:solidFill>
                  <a:schemeClr val="tx1"/>
                </a:solidFill>
              </a:rPr>
              <a:t>Указанные стандарты в общем случае включают следующие разделы:</a:t>
            </a:r>
          </a:p>
          <a:p>
            <a:pPr lvl="2"/>
            <a:r>
              <a:rPr lang="ru-RU" sz="2600" dirty="0" smtClean="0">
                <a:solidFill>
                  <a:schemeClr val="tx1"/>
                </a:solidFill>
              </a:rPr>
              <a:t>классификация</a:t>
            </a:r>
            <a:r>
              <a:rPr lang="ru-RU" sz="2600" dirty="0">
                <a:solidFill>
                  <a:schemeClr val="tx1"/>
                </a:solidFill>
              </a:rPr>
              <a:t>;</a:t>
            </a:r>
          </a:p>
          <a:p>
            <a:pPr lvl="2"/>
            <a:r>
              <a:rPr lang="ru-RU" sz="2600" dirty="0" smtClean="0">
                <a:solidFill>
                  <a:schemeClr val="tx1"/>
                </a:solidFill>
              </a:rPr>
              <a:t>основные </a:t>
            </a:r>
            <a:r>
              <a:rPr lang="ru-RU" sz="2600" dirty="0">
                <a:solidFill>
                  <a:schemeClr val="tx1"/>
                </a:solidFill>
              </a:rPr>
              <a:t>параметры и (или) размеры;</a:t>
            </a:r>
          </a:p>
          <a:p>
            <a:pPr lvl="2"/>
            <a:r>
              <a:rPr lang="ru-RU" sz="2600" dirty="0" smtClean="0">
                <a:solidFill>
                  <a:schemeClr val="tx1"/>
                </a:solidFill>
              </a:rPr>
              <a:t>общие </a:t>
            </a:r>
            <a:r>
              <a:rPr lang="ru-RU" sz="2600" dirty="0">
                <a:solidFill>
                  <a:schemeClr val="tx1"/>
                </a:solidFill>
              </a:rPr>
              <a:t>технические </a:t>
            </a:r>
            <a:r>
              <a:rPr lang="ru-RU" sz="2600" dirty="0" smtClean="0">
                <a:solidFill>
                  <a:schemeClr val="tx1"/>
                </a:solidFill>
              </a:rPr>
              <a:t>требования, к обязательным параметрам качества;</a:t>
            </a:r>
            <a:endParaRPr lang="ru-RU" sz="2600" dirty="0">
              <a:solidFill>
                <a:schemeClr val="tx1"/>
              </a:solidFill>
            </a:endParaRPr>
          </a:p>
          <a:p>
            <a:pPr lvl="2"/>
            <a:r>
              <a:rPr lang="ru-RU" sz="2600" dirty="0" smtClean="0">
                <a:solidFill>
                  <a:schemeClr val="tx1"/>
                </a:solidFill>
              </a:rPr>
              <a:t>правила </a:t>
            </a:r>
            <a:r>
              <a:rPr lang="ru-RU" sz="2600" dirty="0">
                <a:solidFill>
                  <a:schemeClr val="tx1"/>
                </a:solidFill>
              </a:rPr>
              <a:t>приемки;</a:t>
            </a:r>
          </a:p>
          <a:p>
            <a:pPr lvl="2"/>
            <a:r>
              <a:rPr lang="ru-RU" sz="2600" dirty="0" smtClean="0">
                <a:solidFill>
                  <a:schemeClr val="tx1"/>
                </a:solidFill>
              </a:rPr>
              <a:t>маркировка</a:t>
            </a:r>
            <a:r>
              <a:rPr lang="ru-RU" sz="2600" dirty="0">
                <a:solidFill>
                  <a:schemeClr val="tx1"/>
                </a:solidFill>
              </a:rPr>
              <a:t>, упаковка;</a:t>
            </a:r>
          </a:p>
          <a:p>
            <a:pPr lvl="2"/>
            <a:r>
              <a:rPr lang="ru-RU" sz="2600" dirty="0" smtClean="0">
                <a:solidFill>
                  <a:schemeClr val="tx1"/>
                </a:solidFill>
              </a:rPr>
              <a:t>транспортирование</a:t>
            </a:r>
            <a:r>
              <a:rPr lang="ru-RU" sz="2600" dirty="0">
                <a:solidFill>
                  <a:schemeClr val="tx1"/>
                </a:solidFill>
              </a:rPr>
              <a:t>, хранение.</a:t>
            </a:r>
          </a:p>
          <a:p>
            <a:pPr marL="45720" indent="0">
              <a:buNone/>
            </a:pPr>
            <a:r>
              <a:rPr lang="ru-RU" sz="2800" dirty="0">
                <a:solidFill>
                  <a:schemeClr val="tx1"/>
                </a:solidFill>
              </a:rPr>
              <a:t>По группам однородной продукции могут разрабатываться стандарты узкого назначения:</a:t>
            </a:r>
          </a:p>
          <a:p>
            <a:pPr lvl="2"/>
            <a:r>
              <a:rPr lang="ru-RU" sz="2300" dirty="0" smtClean="0">
                <a:solidFill>
                  <a:schemeClr val="tx1"/>
                </a:solidFill>
              </a:rPr>
              <a:t> </a:t>
            </a:r>
            <a:r>
              <a:rPr lang="ru-RU" sz="2600" dirty="0">
                <a:solidFill>
                  <a:schemeClr val="tx1"/>
                </a:solidFill>
              </a:rPr>
              <a:t>стандарты технических требований</a:t>
            </a:r>
            <a:r>
              <a:rPr lang="ru-RU" sz="2600" dirty="0" smtClean="0">
                <a:solidFill>
                  <a:schemeClr val="tx1"/>
                </a:solidFill>
              </a:rPr>
              <a:t>;</a:t>
            </a:r>
          </a:p>
          <a:p>
            <a:pPr lvl="2"/>
            <a:r>
              <a:rPr lang="ru-RU" sz="2600" dirty="0">
                <a:solidFill>
                  <a:schemeClr val="tx1"/>
                </a:solidFill>
              </a:rPr>
              <a:t>с</a:t>
            </a:r>
            <a:r>
              <a:rPr lang="ru-RU" sz="2600" dirty="0" smtClean="0">
                <a:solidFill>
                  <a:schemeClr val="tx1"/>
                </a:solidFill>
              </a:rPr>
              <a:t>тандарты параметров и (или) размеров;</a:t>
            </a:r>
          </a:p>
          <a:p>
            <a:pPr lvl="2"/>
            <a:r>
              <a:rPr lang="ru-RU" sz="2600" dirty="0">
                <a:solidFill>
                  <a:schemeClr val="tx1"/>
                </a:solidFill>
              </a:rPr>
              <a:t>с</a:t>
            </a:r>
            <a:r>
              <a:rPr lang="ru-RU" sz="2600" dirty="0" smtClean="0">
                <a:solidFill>
                  <a:schemeClr val="tx1"/>
                </a:solidFill>
              </a:rPr>
              <a:t>тандарты типов конструкций, размеров, марки, сортамента</a:t>
            </a:r>
            <a:endParaRPr lang="ru-RU" sz="2600" dirty="0">
              <a:solidFill>
                <a:schemeClr val="tx1"/>
              </a:solidFill>
            </a:endParaRPr>
          </a:p>
          <a:p>
            <a:pPr lvl="2"/>
            <a:r>
              <a:rPr lang="ru-RU" sz="2600" dirty="0" smtClean="0">
                <a:solidFill>
                  <a:schemeClr val="tx1"/>
                </a:solidFill>
              </a:rPr>
              <a:t> </a:t>
            </a:r>
            <a:r>
              <a:rPr lang="ru-RU" sz="2600" dirty="0">
                <a:solidFill>
                  <a:schemeClr val="tx1"/>
                </a:solidFill>
              </a:rPr>
              <a:t>стандарты правил приёмки;</a:t>
            </a:r>
          </a:p>
          <a:p>
            <a:pPr lvl="2"/>
            <a:r>
              <a:rPr lang="ru-RU" sz="2600" dirty="0" smtClean="0">
                <a:solidFill>
                  <a:schemeClr val="tx1"/>
                </a:solidFill>
              </a:rPr>
              <a:t> </a:t>
            </a:r>
            <a:r>
              <a:rPr lang="ru-RU" sz="2600" dirty="0">
                <a:solidFill>
                  <a:schemeClr val="tx1"/>
                </a:solidFill>
              </a:rPr>
              <a:t>стандарты правил маркировки, упаковки, транспортирования, и хранения.</a:t>
            </a:r>
          </a:p>
          <a:p>
            <a:pPr marL="45720" indent="0">
              <a:buNone/>
            </a:pPr>
            <a:endParaRPr lang="ru-RU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436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8488" y="-1264920"/>
            <a:ext cx="9875520" cy="13563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3504" y="539496"/>
            <a:ext cx="10890504" cy="5998464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ru-RU" sz="2600" b="1" u="sng" dirty="0">
                <a:solidFill>
                  <a:srgbClr val="7030A0"/>
                </a:solidFill>
              </a:rPr>
              <a:t>Стандарты на работы (процессы) </a:t>
            </a:r>
            <a:r>
              <a:rPr lang="ru-RU" dirty="0">
                <a:solidFill>
                  <a:schemeClr val="tx1"/>
                </a:solidFill>
              </a:rPr>
              <a:t>устанавливают требования к выполнению различного рода работ на отдельных этапах жизненного цикла продукции (услуги) - разработка, изготовление, хранение, транспортирование, эксплуатация, утилизация для обеспечения их технического единства и оптимальности.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Например, в торговле важную роль выполняют стандарты на методы хранения пищевых продуктов и предпродажной подготовки (ГОСТ 26907 "Сахар. условия длительного хранения", ГОСТ 7595 "Мясо. Разделка говядины для розничной торговли</a:t>
            </a:r>
            <a:r>
              <a:rPr lang="ru-RU" dirty="0" smtClean="0">
                <a:solidFill>
                  <a:schemeClr val="tx1"/>
                </a:solidFill>
              </a:rPr>
              <a:t>"). </a:t>
            </a:r>
          </a:p>
          <a:p>
            <a:pPr marL="45720" indent="0">
              <a:buNone/>
            </a:pPr>
            <a:endParaRPr lang="ru-RU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Стандарты на процессы включают следующие нормативы: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требования к методам автоматизированного проектирования продукции, модульного конструирования;</a:t>
            </a:r>
          </a:p>
          <a:p>
            <a:r>
              <a:rPr lang="ru-RU" dirty="0">
                <a:solidFill>
                  <a:schemeClr val="tx1"/>
                </a:solidFill>
              </a:rPr>
              <a:t>с</a:t>
            </a:r>
            <a:r>
              <a:rPr lang="ru-RU" dirty="0" smtClean="0">
                <a:solidFill>
                  <a:schemeClr val="tx1"/>
                </a:solidFill>
              </a:rPr>
              <a:t>хемы тех. процесса изготовления продукции;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требования к технологическим режимам и влияющим на них фактором;</a:t>
            </a:r>
          </a:p>
          <a:p>
            <a:r>
              <a:rPr lang="ru-RU" dirty="0">
                <a:solidFill>
                  <a:schemeClr val="tx1"/>
                </a:solidFill>
              </a:rPr>
              <a:t>п</a:t>
            </a:r>
            <a:r>
              <a:rPr lang="ru-RU" dirty="0" smtClean="0">
                <a:solidFill>
                  <a:schemeClr val="tx1"/>
                </a:solidFill>
              </a:rPr>
              <a:t>равила потребления (эксплуатации);</a:t>
            </a:r>
          </a:p>
          <a:p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общие требования к хранению, транспортированию, ремонту и утилизации;</a:t>
            </a:r>
          </a:p>
          <a:p>
            <a:r>
              <a:rPr lang="ru-RU" dirty="0">
                <a:solidFill>
                  <a:schemeClr val="tx1"/>
                </a:solidFill>
              </a:rPr>
              <a:t>т</a:t>
            </a:r>
            <a:r>
              <a:rPr lang="ru-RU" dirty="0" smtClean="0">
                <a:solidFill>
                  <a:schemeClr val="tx1"/>
                </a:solidFill>
              </a:rPr>
              <a:t>ребования безопасности для жизни и здоровья людей.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 </a:t>
            </a:r>
            <a:endParaRPr lang="ru-RU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960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143000" y="155448"/>
            <a:ext cx="9875520" cy="8229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6072" y="356616"/>
            <a:ext cx="11128248" cy="6132576"/>
          </a:xfrm>
        </p:spPr>
        <p:txBody>
          <a:bodyPr>
            <a:normAutofit/>
          </a:bodyPr>
          <a:lstStyle/>
          <a:p>
            <a:pPr marL="45720" lvl="0" indent="0">
              <a:buClr>
                <a:srgbClr val="AD84C6"/>
              </a:buClr>
              <a:buNone/>
            </a:pPr>
            <a:r>
              <a:rPr lang="ru-RU" sz="2000" dirty="0" smtClean="0">
                <a:solidFill>
                  <a:prstClr val="black"/>
                </a:solidFill>
              </a:rPr>
              <a:t>Особое место занимают </a:t>
            </a:r>
            <a:r>
              <a:rPr lang="ru-RU" sz="2000" u="sng" dirty="0" smtClean="0">
                <a:solidFill>
                  <a:prstClr val="black"/>
                </a:solidFill>
              </a:rPr>
              <a:t>экологические требования. </a:t>
            </a:r>
            <a:r>
              <a:rPr lang="ru-RU" sz="2000" dirty="0" smtClean="0">
                <a:solidFill>
                  <a:prstClr val="black"/>
                </a:solidFill>
              </a:rPr>
              <a:t>Стандартизации подлежат предельно допустимые нормы различного рода воздействий технологий на природную среду. Эти воздействия могут носить характер:</a:t>
            </a:r>
          </a:p>
          <a:p>
            <a:pPr lvl="2">
              <a:buClr>
                <a:srgbClr val="AD84C6"/>
              </a:buClr>
            </a:pPr>
            <a:r>
              <a:rPr lang="ru-RU" sz="2000" dirty="0" smtClean="0">
                <a:solidFill>
                  <a:prstClr val="black"/>
                </a:solidFill>
              </a:rPr>
              <a:t>химический, выброс вредных химикатов;</a:t>
            </a:r>
          </a:p>
          <a:p>
            <a:pPr lvl="2">
              <a:buClr>
                <a:srgbClr val="AD84C6"/>
              </a:buClr>
            </a:pP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smtClean="0">
                <a:solidFill>
                  <a:prstClr val="black"/>
                </a:solidFill>
              </a:rPr>
              <a:t>физический, радиационное излучение;</a:t>
            </a:r>
          </a:p>
          <a:p>
            <a:pPr lvl="2">
              <a:buClr>
                <a:srgbClr val="AD84C6"/>
              </a:buClr>
            </a:pPr>
            <a:r>
              <a:rPr lang="ru-RU" sz="2000" dirty="0">
                <a:solidFill>
                  <a:prstClr val="black"/>
                </a:solidFill>
              </a:rPr>
              <a:t>б</a:t>
            </a:r>
            <a:r>
              <a:rPr lang="ru-RU" sz="2000" dirty="0" smtClean="0">
                <a:solidFill>
                  <a:prstClr val="black"/>
                </a:solidFill>
              </a:rPr>
              <a:t>иологический, заражение микроорганизмами;</a:t>
            </a:r>
          </a:p>
          <a:p>
            <a:pPr lvl="2">
              <a:buClr>
                <a:srgbClr val="AD84C6"/>
              </a:buClr>
            </a:pPr>
            <a:r>
              <a:rPr lang="ru-RU" sz="2000" dirty="0">
                <a:solidFill>
                  <a:prstClr val="black"/>
                </a:solidFill>
              </a:rPr>
              <a:t>м</a:t>
            </a:r>
            <a:r>
              <a:rPr lang="ru-RU" sz="2000" dirty="0" smtClean="0">
                <a:solidFill>
                  <a:prstClr val="black"/>
                </a:solidFill>
              </a:rPr>
              <a:t>еханический, разрушения.</a:t>
            </a:r>
          </a:p>
          <a:p>
            <a:pPr marL="45720" indent="0">
              <a:buClr>
                <a:srgbClr val="AD84C6"/>
              </a:buClr>
              <a:buNone/>
            </a:pPr>
            <a:r>
              <a:rPr lang="ru-RU" sz="2000" dirty="0" smtClean="0">
                <a:solidFill>
                  <a:prstClr val="black"/>
                </a:solidFill>
              </a:rPr>
              <a:t>Экологические требования включают:</a:t>
            </a:r>
          </a:p>
          <a:p>
            <a:pPr lvl="2">
              <a:buClr>
                <a:srgbClr val="AD84C6"/>
              </a:buClr>
            </a:pPr>
            <a:r>
              <a:rPr lang="ru-RU" sz="1900" dirty="0">
                <a:solidFill>
                  <a:prstClr val="black"/>
                </a:solidFill>
              </a:rPr>
              <a:t>у</a:t>
            </a:r>
            <a:r>
              <a:rPr lang="ru-RU" sz="1900" dirty="0" smtClean="0">
                <a:solidFill>
                  <a:prstClr val="black"/>
                </a:solidFill>
              </a:rPr>
              <a:t>словия применения определенных материалов и сырья, потенциально вредных для окружающей среды;</a:t>
            </a:r>
          </a:p>
          <a:p>
            <a:pPr lvl="2">
              <a:buClr>
                <a:srgbClr val="AD84C6"/>
              </a:buClr>
            </a:pPr>
            <a:r>
              <a:rPr lang="ru-RU" sz="1900" dirty="0">
                <a:solidFill>
                  <a:prstClr val="black"/>
                </a:solidFill>
              </a:rPr>
              <a:t>п</a:t>
            </a:r>
            <a:r>
              <a:rPr lang="ru-RU" sz="1900" dirty="0" smtClean="0">
                <a:solidFill>
                  <a:prstClr val="black"/>
                </a:solidFill>
              </a:rPr>
              <a:t>араметры эффективной работы очистного оборудования;</a:t>
            </a:r>
          </a:p>
          <a:p>
            <a:pPr lvl="2">
              <a:buClr>
                <a:srgbClr val="AD84C6"/>
              </a:buClr>
            </a:pPr>
            <a:r>
              <a:rPr lang="ru-RU" sz="1900" dirty="0">
                <a:solidFill>
                  <a:prstClr val="black"/>
                </a:solidFill>
              </a:rPr>
              <a:t>п</a:t>
            </a:r>
            <a:r>
              <a:rPr lang="ru-RU" sz="1900" dirty="0" smtClean="0">
                <a:solidFill>
                  <a:prstClr val="black"/>
                </a:solidFill>
              </a:rPr>
              <a:t>равила аварийных выбросов и ликвидацию их последствий, предельно допустимые нормы сбросов, загрязняющих веществ со сточными водами</a:t>
            </a:r>
            <a:r>
              <a:rPr lang="ru-RU" sz="1600" dirty="0" smtClean="0">
                <a:solidFill>
                  <a:prstClr val="black"/>
                </a:solidFill>
              </a:rPr>
              <a:t>.</a:t>
            </a:r>
            <a:endParaRPr lang="ru-RU" sz="1600" dirty="0">
              <a:solidFill>
                <a:prstClr val="black"/>
              </a:solidFill>
            </a:endParaRPr>
          </a:p>
          <a:p>
            <a:pPr marL="45720" lvl="0" indent="0">
              <a:buClr>
                <a:srgbClr val="AD84C6"/>
              </a:buClr>
              <a:buNone/>
            </a:pPr>
            <a:r>
              <a:rPr lang="ru-RU" sz="2000" dirty="0" smtClean="0">
                <a:solidFill>
                  <a:prstClr val="black"/>
                </a:solidFill>
              </a:rPr>
              <a:t>На </a:t>
            </a:r>
            <a:r>
              <a:rPr lang="ru-RU" sz="2000" dirty="0">
                <a:solidFill>
                  <a:prstClr val="black"/>
                </a:solidFill>
              </a:rPr>
              <a:t>современном этапе большое значение приобретают стандарты на управленческие процессы в рамках систем обеспечения качества продукции (услуг) - управление документацией, закупками продукции, подготовкой кадров.</a:t>
            </a:r>
          </a:p>
          <a:p>
            <a:pPr marL="45720" lvl="0" indent="0">
              <a:buClr>
                <a:srgbClr val="AD84C6"/>
              </a:buClr>
              <a:buNone/>
            </a:pPr>
            <a:r>
              <a:rPr lang="ru-RU" sz="2000" dirty="0">
                <a:solidFill>
                  <a:prstClr val="black"/>
                </a:solidFill>
              </a:rPr>
              <a:t>Управленческий процесс - типичный объект СТП на предприятии, на котором действует система качества.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807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3080" y="-1219200"/>
            <a:ext cx="9875520" cy="13563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7824" y="493776"/>
            <a:ext cx="10442448" cy="5870448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ru-RU" sz="2600" b="1" u="sng" dirty="0">
                <a:solidFill>
                  <a:srgbClr val="7030A0"/>
                </a:solidFill>
              </a:rPr>
              <a:t>Стандарты на методы контроля </a:t>
            </a:r>
            <a:r>
              <a:rPr lang="ru-RU" dirty="0">
                <a:solidFill>
                  <a:schemeClr val="tx1"/>
                </a:solidFill>
              </a:rPr>
              <a:t>(испытания, измерений, анализа) должны в первую очередь обеспечивать всестороннюю проверку всех обязательных требований к качеству продукции (услуги).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Устанавливаемые в стандартах методы контроля должны быть объективными, </a:t>
            </a:r>
            <a:r>
              <a:rPr lang="ru-RU" dirty="0" smtClean="0">
                <a:solidFill>
                  <a:schemeClr val="tx1"/>
                </a:solidFill>
              </a:rPr>
              <a:t>точными </a:t>
            </a:r>
            <a:r>
              <a:rPr lang="ru-RU" dirty="0">
                <a:solidFill>
                  <a:schemeClr val="tx1"/>
                </a:solidFill>
              </a:rPr>
              <a:t>и обеспечивать воспроизводимые результаты. Эти условия требуют указания в стандарте информации о погрешности измерений.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Для каждого метода в зависимости от специфики его проведения устанавливают:</a:t>
            </a:r>
          </a:p>
          <a:p>
            <a:pPr marL="1417120" lvl="5" indent="0">
              <a:buNone/>
            </a:pPr>
            <a:r>
              <a:rPr lang="ru-RU" sz="2200" dirty="0">
                <a:solidFill>
                  <a:schemeClr val="tx1"/>
                </a:solidFill>
              </a:rPr>
              <a:t>1. средства испытаний и вспомогательные устройства;</a:t>
            </a:r>
          </a:p>
          <a:p>
            <a:pPr marL="1417120" lvl="5" indent="0">
              <a:buNone/>
            </a:pPr>
            <a:r>
              <a:rPr lang="ru-RU" sz="2200" dirty="0">
                <a:solidFill>
                  <a:schemeClr val="tx1"/>
                </a:solidFill>
              </a:rPr>
              <a:t>2. порядок подготовки к проведению испытаний;</a:t>
            </a:r>
          </a:p>
          <a:p>
            <a:pPr marL="1417120" lvl="5" indent="0">
              <a:buNone/>
            </a:pPr>
            <a:r>
              <a:rPr lang="ru-RU" sz="2200" dirty="0">
                <a:solidFill>
                  <a:schemeClr val="tx1"/>
                </a:solidFill>
              </a:rPr>
              <a:t>3. порядок проведения испытаний;</a:t>
            </a:r>
          </a:p>
          <a:p>
            <a:pPr marL="1417120" lvl="5" indent="0">
              <a:buNone/>
            </a:pPr>
            <a:r>
              <a:rPr lang="ru-RU" sz="2200" dirty="0">
                <a:solidFill>
                  <a:schemeClr val="tx1"/>
                </a:solidFill>
              </a:rPr>
              <a:t>4. правила обработки результатов испытаний;</a:t>
            </a:r>
          </a:p>
          <a:p>
            <a:pPr marL="1417120" lvl="5" indent="0">
              <a:buNone/>
            </a:pPr>
            <a:r>
              <a:rPr lang="ru-RU" sz="2200" dirty="0">
                <a:solidFill>
                  <a:schemeClr val="tx1"/>
                </a:solidFill>
              </a:rPr>
              <a:t>5. правила оформления результатов испытаний</a:t>
            </a:r>
            <a:r>
              <a:rPr lang="ru-RU" sz="2200" dirty="0" smtClean="0">
                <a:solidFill>
                  <a:schemeClr val="tx1"/>
                </a:solidFill>
              </a:rPr>
              <a:t>;</a:t>
            </a:r>
          </a:p>
          <a:p>
            <a:pPr marL="1417120" lvl="5" indent="0">
              <a:buNone/>
            </a:pPr>
            <a:r>
              <a:rPr lang="ru-RU" sz="2200" dirty="0">
                <a:solidFill>
                  <a:schemeClr val="tx1"/>
                </a:solidFill>
              </a:rPr>
              <a:t>6. допустимую погрешность испытаний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</a:p>
          <a:p>
            <a:pPr marL="4572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Стандарты обычно рекомендуют несколько методик контроля, испытания применительно к одному показателю качества продукции. Это нужно для того, чтобы одна из методик при необходимости была выбрана в качестве арбитражной. Не всегда методики полностью взаимозаменяемы. Для таких случаев стандарт приводит либо четкую рекомендацию по условиям выбора того или иного метода, либо данные по их отличительным характеристикам.</a:t>
            </a:r>
          </a:p>
          <a:p>
            <a:pPr marL="1417120" lvl="5" indent="0">
              <a:buNone/>
            </a:pPr>
            <a:endParaRPr lang="ru-RU" sz="2200" dirty="0">
              <a:solidFill>
                <a:schemeClr val="tx1"/>
              </a:solidFill>
            </a:endParaRPr>
          </a:p>
          <a:p>
            <a:pPr marL="822960" lvl="3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421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-1255776"/>
            <a:ext cx="9875520" cy="13563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566928"/>
            <a:ext cx="9872871" cy="5529072"/>
          </a:xfrm>
        </p:spPr>
        <p:txBody>
          <a:bodyPr/>
          <a:lstStyle/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Стандарты могут быть узкого назначения - проверка одного показателя качества (например, стандарт на метод определения </a:t>
            </a:r>
            <a:r>
              <a:rPr lang="ru-RU" dirty="0" err="1">
                <a:solidFill>
                  <a:schemeClr val="tx1"/>
                </a:solidFill>
              </a:rPr>
              <a:t>паропроницаемости</a:t>
            </a:r>
            <a:r>
              <a:rPr lang="ru-RU" dirty="0">
                <a:solidFill>
                  <a:schemeClr val="tx1"/>
                </a:solidFill>
              </a:rPr>
              <a:t> чистошерстяных и полушерстяных тканей) либо широкого назначения - проверка комплекса показателей (например, стандарт на методы испытаний шелковых и полушелковых штучных изделий).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Практика обязательной сертификации вызвала необходимость разработки стандартов  смешанного  типа  -  стандартов на продукцию и методы контроля,  в частности стандартов на требования безопасности к продукции (услуге)  и  методы контроля безопасности (например, ГОСТ 25779 "Игрушки. Общие требования к безопасности и методы контроля").</a:t>
            </a:r>
          </a:p>
          <a:p>
            <a:pPr marL="4572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3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2" y="-1219200"/>
            <a:ext cx="9875520" cy="135636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064" y="420624"/>
            <a:ext cx="11311128" cy="609904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Технические регламенты принимаются в целях:</a:t>
            </a:r>
          </a:p>
          <a:p>
            <a:r>
              <a:rPr lang="ru-RU" sz="2000" dirty="0">
                <a:solidFill>
                  <a:schemeClr val="tx1"/>
                </a:solidFill>
              </a:rPr>
              <a:t>з</a:t>
            </a:r>
            <a:r>
              <a:rPr lang="ru-RU" sz="2000" dirty="0" smtClean="0">
                <a:solidFill>
                  <a:schemeClr val="tx1"/>
                </a:solidFill>
              </a:rPr>
              <a:t>ащиты жизни или здоровья граждан, имущества физических или юридических лиц, государственного или муниципального имущества;</a:t>
            </a:r>
          </a:p>
          <a:p>
            <a:r>
              <a:rPr lang="ru-RU" sz="2000" dirty="0">
                <a:solidFill>
                  <a:schemeClr val="tx1"/>
                </a:solidFill>
              </a:rPr>
              <a:t>о</a:t>
            </a:r>
            <a:r>
              <a:rPr lang="ru-RU" sz="2000" dirty="0" smtClean="0">
                <a:solidFill>
                  <a:schemeClr val="tx1"/>
                </a:solidFill>
              </a:rPr>
              <a:t>храны окружающей среды, жизни или здоровья животных или растений;</a:t>
            </a:r>
          </a:p>
          <a:p>
            <a:r>
              <a:rPr lang="ru-RU" sz="2000" dirty="0">
                <a:solidFill>
                  <a:schemeClr val="tx1"/>
                </a:solidFill>
              </a:rPr>
              <a:t>п</a:t>
            </a:r>
            <a:r>
              <a:rPr lang="ru-RU" sz="2000" dirty="0" smtClean="0">
                <a:solidFill>
                  <a:schemeClr val="tx1"/>
                </a:solidFill>
              </a:rPr>
              <a:t>редупреждения действий, вводящих в заблуждение потребителей.</a:t>
            </a:r>
          </a:p>
          <a:p>
            <a:pPr marL="45720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В Закон о техническом регулировании вошли следующие статьи о технических регламентах:</a:t>
            </a:r>
          </a:p>
          <a:p>
            <a:r>
              <a:rPr lang="ru-RU" sz="2000" dirty="0">
                <a:solidFill>
                  <a:schemeClr val="tx1"/>
                </a:solidFill>
              </a:rPr>
              <a:t>с</a:t>
            </a:r>
            <a:r>
              <a:rPr lang="ru-RU" sz="2000" dirty="0" smtClean="0">
                <a:solidFill>
                  <a:schemeClr val="tx1"/>
                </a:solidFill>
              </a:rPr>
              <a:t>одержание и применение технических регламентов;</a:t>
            </a:r>
          </a:p>
          <a:p>
            <a:r>
              <a:rPr lang="ru-RU" sz="2000" dirty="0">
                <a:solidFill>
                  <a:schemeClr val="tx1"/>
                </a:solidFill>
              </a:rPr>
              <a:t>в</a:t>
            </a:r>
            <a:r>
              <a:rPr lang="ru-RU" sz="2000" dirty="0" smtClean="0">
                <a:solidFill>
                  <a:schemeClr val="tx1"/>
                </a:solidFill>
              </a:rPr>
              <a:t>иды технических регламентов;</a:t>
            </a:r>
          </a:p>
          <a:p>
            <a:r>
              <a:rPr lang="ru-RU" sz="2000" dirty="0">
                <a:solidFill>
                  <a:schemeClr val="tx1"/>
                </a:solidFill>
              </a:rPr>
              <a:t>п</a:t>
            </a:r>
            <a:r>
              <a:rPr lang="ru-RU" sz="2000" dirty="0" smtClean="0">
                <a:solidFill>
                  <a:schemeClr val="tx1"/>
                </a:solidFill>
              </a:rPr>
              <a:t>орядок разработки, применения, изменения и отмены технического регламента;</a:t>
            </a:r>
          </a:p>
          <a:p>
            <a:r>
              <a:rPr lang="ru-RU" sz="2000" dirty="0">
                <a:solidFill>
                  <a:schemeClr val="tx1"/>
                </a:solidFill>
              </a:rPr>
              <a:t>о</a:t>
            </a:r>
            <a:r>
              <a:rPr lang="ru-RU" sz="2000" dirty="0" smtClean="0">
                <a:solidFill>
                  <a:schemeClr val="tx1"/>
                </a:solidFill>
              </a:rPr>
              <a:t>собый порядок разработки и применения технических регламентов.</a:t>
            </a:r>
          </a:p>
          <a:p>
            <a:pPr marL="45720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Технический регламент </a:t>
            </a:r>
            <a:r>
              <a:rPr lang="ru-RU" sz="2000" u="sng" dirty="0" smtClean="0">
                <a:solidFill>
                  <a:schemeClr val="tx1"/>
                </a:solidFill>
              </a:rPr>
              <a:t>должен содержать </a:t>
            </a:r>
            <a:r>
              <a:rPr lang="ru-RU" sz="2000" dirty="0" smtClean="0">
                <a:solidFill>
                  <a:schemeClr val="tx1"/>
                </a:solidFill>
              </a:rPr>
              <a:t>требования к характеристикам продукции, процессам производства, эксплуатации, хранения, перевозки,  реализации и утилизации. 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ТР </a:t>
            </a:r>
            <a:r>
              <a:rPr lang="ru-RU" sz="2000" u="sng" dirty="0" smtClean="0">
                <a:solidFill>
                  <a:schemeClr val="tx1"/>
                </a:solidFill>
              </a:rPr>
              <a:t>не должен содержать </a:t>
            </a:r>
            <a:r>
              <a:rPr lang="ru-RU" sz="2000" dirty="0" smtClean="0">
                <a:solidFill>
                  <a:schemeClr val="tx1"/>
                </a:solidFill>
              </a:rPr>
              <a:t>требования к конструкции и исполнению за исключением случаев, если из-за отсутствия требований к конструкции и исполнению с учетом степени риска причинения вреда не обеспечивается защита жизни или здоровья граждан, имущества физических или юридических лиц.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0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016" y="-1356360"/>
            <a:ext cx="9875520" cy="13563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9324" y="566928"/>
            <a:ext cx="9518904" cy="55869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В нем могут содержаться с учетом степени риска причинения вреда </a:t>
            </a:r>
            <a:r>
              <a:rPr lang="ru-RU" u="sng" dirty="0" smtClean="0">
                <a:solidFill>
                  <a:schemeClr val="tx1"/>
                </a:solidFill>
              </a:rPr>
              <a:t>специальные требования </a:t>
            </a:r>
            <a:r>
              <a:rPr lang="ru-RU" dirty="0" smtClean="0">
                <a:solidFill>
                  <a:schemeClr val="tx1"/>
                </a:solidFill>
              </a:rPr>
              <a:t>к продукции, процессам производства, эксплуатации, хранения, перевозки, реализации и утилизации, требования к терминологии, упаковке, маркировке или этикеткам и правилам их нанесения, обеспечивающие защиту отдельных категорий граждан (несовершеннолетних, беременных женщин, кормящих матерей, инвалидов).</a:t>
            </a:r>
          </a:p>
          <a:p>
            <a:pPr marL="4572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Технические регламенты </a:t>
            </a:r>
            <a:r>
              <a:rPr lang="ru-RU" u="sng" dirty="0" smtClean="0">
                <a:solidFill>
                  <a:schemeClr val="tx1"/>
                </a:solidFill>
              </a:rPr>
              <a:t>не должны препятствовать </a:t>
            </a:r>
            <a:r>
              <a:rPr lang="ru-RU" dirty="0" smtClean="0">
                <a:solidFill>
                  <a:schemeClr val="tx1"/>
                </a:solidFill>
              </a:rPr>
              <a:t>торговле в большей степени, чем это необходимо для выполнения легитимных задач. Они </a:t>
            </a:r>
            <a:r>
              <a:rPr lang="ru-RU" u="sng" dirty="0" smtClean="0">
                <a:solidFill>
                  <a:schemeClr val="tx1"/>
                </a:solidFill>
              </a:rPr>
              <a:t>применяются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u="sng" dirty="0" smtClean="0">
                <a:solidFill>
                  <a:schemeClr val="tx1"/>
                </a:solidFill>
              </a:rPr>
              <a:t>одинаковым образом и в равной мере независимо</a:t>
            </a:r>
            <a:r>
              <a:rPr lang="ru-RU" dirty="0" smtClean="0">
                <a:solidFill>
                  <a:schemeClr val="tx1"/>
                </a:solidFill>
              </a:rPr>
              <a:t> от страны или места происхождения продукции, осуществления процессов производства, эксплуатации, хранения, перевозки, реализации и утилизации, видов и особенностей сделок и физических, и юридических лиц, являющихся изготовителями, исполнителями, продавцами, приобретателями.</a:t>
            </a:r>
          </a:p>
          <a:p>
            <a:pPr marL="45720" indent="0">
              <a:buNone/>
            </a:pPr>
            <a:r>
              <a:rPr lang="ru-RU" u="sng" dirty="0" smtClean="0">
                <a:solidFill>
                  <a:schemeClr val="tx1"/>
                </a:solidFill>
              </a:rPr>
              <a:t>Разработчиком проекта </a:t>
            </a:r>
            <a:r>
              <a:rPr lang="ru-RU" dirty="0" smtClean="0">
                <a:solidFill>
                  <a:schemeClr val="tx1"/>
                </a:solidFill>
              </a:rPr>
              <a:t>технического регламента может быть любое юридическое или физическое лицо, т.е. любая организация или гражданин.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13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3272" y="-1356360"/>
            <a:ext cx="9875520" cy="13563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365760"/>
            <a:ext cx="9747504" cy="609904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000" u="sng" dirty="0" smtClean="0">
                <a:solidFill>
                  <a:schemeClr val="tx1"/>
                </a:solidFill>
              </a:rPr>
              <a:t>Порядок разработки технического регламента следующий</a:t>
            </a:r>
            <a:r>
              <a:rPr lang="ru-RU" sz="2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ru-RU" sz="2000" dirty="0">
                <a:solidFill>
                  <a:schemeClr val="tx1"/>
                </a:solidFill>
              </a:rPr>
              <a:t>п</a:t>
            </a:r>
            <a:r>
              <a:rPr lang="ru-RU" sz="2000" dirty="0" smtClean="0">
                <a:solidFill>
                  <a:schemeClr val="tx1"/>
                </a:solidFill>
              </a:rPr>
              <a:t>убликуется уведомление о разработке проекта технического регламента с обоснованием необходимости его разработки и указанием технических требований;</a:t>
            </a:r>
          </a:p>
          <a:p>
            <a:r>
              <a:rPr lang="ru-RU" sz="2000" dirty="0">
                <a:solidFill>
                  <a:schemeClr val="tx1"/>
                </a:solidFill>
              </a:rPr>
              <a:t>п</a:t>
            </a:r>
            <a:r>
              <a:rPr lang="ru-RU" sz="2000" dirty="0" smtClean="0">
                <a:solidFill>
                  <a:schemeClr val="tx1"/>
                </a:solidFill>
              </a:rPr>
              <a:t>роводится обсуждение проекта технического регламента со всеми заинтересованными лицами;</a:t>
            </a:r>
          </a:p>
          <a:p>
            <a:r>
              <a:rPr lang="ru-RU" sz="2000" dirty="0">
                <a:solidFill>
                  <a:schemeClr val="tx1"/>
                </a:solidFill>
              </a:rPr>
              <a:t>п</a:t>
            </a:r>
            <a:r>
              <a:rPr lang="ru-RU" sz="2000" dirty="0" smtClean="0">
                <a:solidFill>
                  <a:schemeClr val="tx1"/>
                </a:solidFill>
              </a:rPr>
              <a:t>убликуется уведомление о завершении публичного обсуждения проекта технического регламента;</a:t>
            </a:r>
          </a:p>
          <a:p>
            <a:r>
              <a:rPr lang="ru-RU" sz="2000" dirty="0" smtClean="0">
                <a:solidFill>
                  <a:schemeClr val="tx1"/>
                </a:solidFill>
              </a:rPr>
              <a:t>проводится экспертиза проекта технического регламента экспертной комиссией по техническому регулированию;</a:t>
            </a:r>
          </a:p>
          <a:p>
            <a:r>
              <a:rPr lang="ru-RU" sz="2000" dirty="0">
                <a:solidFill>
                  <a:schemeClr val="tx1"/>
                </a:solidFill>
              </a:rPr>
              <a:t>п</a:t>
            </a:r>
            <a:r>
              <a:rPr lang="ru-RU" sz="2000" dirty="0" smtClean="0">
                <a:solidFill>
                  <a:schemeClr val="tx1"/>
                </a:solidFill>
              </a:rPr>
              <a:t>роект рассматривается Государственной Думой и Правительством РФ в установленном порядке.</a:t>
            </a:r>
          </a:p>
          <a:p>
            <a:pPr marL="45720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Поскольку разработка технических регламентов – процесс длительный, то в исключительных случаях (угроза жизни и здоровья людей, экологии) могут быть приняты обязательные к исполнению технические регламенты в виде указов Президента РФ или постановления Правительства РФ без их публичного обсуждения.</a:t>
            </a:r>
          </a:p>
          <a:p>
            <a:endParaRPr lang="ru-RU" sz="2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1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016" y="-1356360"/>
            <a:ext cx="9875520" cy="13563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5528" y="667512"/>
            <a:ext cx="10716768" cy="5620512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sz="2400" b="1" u="sng" dirty="0" smtClean="0">
                <a:solidFill>
                  <a:srgbClr val="7030A0"/>
                </a:solidFill>
              </a:rPr>
              <a:t>Государственный </a:t>
            </a:r>
            <a:r>
              <a:rPr lang="ru-RU" sz="2400" b="1" u="sng" dirty="0">
                <a:solidFill>
                  <a:srgbClr val="7030A0"/>
                </a:solidFill>
              </a:rPr>
              <a:t>стандарт РФ (ГОСТ Р) </a:t>
            </a:r>
            <a:r>
              <a:rPr lang="ru-RU" dirty="0">
                <a:solidFill>
                  <a:schemeClr val="tx1"/>
                </a:solidFill>
              </a:rPr>
              <a:t>- национальный стандарт, принятый федеральным органом исполнительной власти по стандартизации - Ростехрегулированием России. В области строительства ГОСТ Р принимается Госстроем России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4572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ГОСТ Р обязательны для всех предприятий, организаций и учреждений страны. ГОСТ Р устанавливают: 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на продукцию массового и крупносерийного производства,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 на изделия, прошедшие государственную аттестацию,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 на экспортные товары,</a:t>
            </a:r>
          </a:p>
          <a:p>
            <a:pPr lvl="1"/>
            <a:r>
              <a:rPr lang="ru-RU" dirty="0">
                <a:solidFill>
                  <a:schemeClr val="tx1"/>
                </a:solidFill>
              </a:rPr>
              <a:t>н</a:t>
            </a:r>
            <a:r>
              <a:rPr lang="ru-RU" dirty="0" smtClean="0">
                <a:solidFill>
                  <a:schemeClr val="tx1"/>
                </a:solidFill>
              </a:rPr>
              <a:t>а нормы, правила, требования, понятия, обозначения и другие объекты межотраслевого назначения.</a:t>
            </a:r>
          </a:p>
          <a:p>
            <a:pPr marL="4572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Это необходимо для обеспечения оптимального качества продукции, единства и взаимосвязи различных отраслей науки, техники и производства.</a:t>
            </a:r>
            <a:endParaRPr lang="ru-RU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К </a:t>
            </a:r>
            <a:r>
              <a:rPr lang="ru-RU" b="1" dirty="0">
                <a:solidFill>
                  <a:schemeClr val="tx1"/>
                </a:solidFill>
              </a:rPr>
              <a:t>объектам</a:t>
            </a:r>
            <a:r>
              <a:rPr lang="ru-RU" dirty="0">
                <a:solidFill>
                  <a:schemeClr val="tx1"/>
                </a:solidFill>
              </a:rPr>
              <a:t> ГОСТ Р </a:t>
            </a:r>
            <a:r>
              <a:rPr lang="ru-RU" dirty="0" smtClean="0">
                <a:solidFill>
                  <a:schemeClr val="tx1"/>
                </a:solidFill>
              </a:rPr>
              <a:t>относят:</a:t>
            </a:r>
          </a:p>
          <a:p>
            <a:pPr marL="548640" lvl="2" indent="0">
              <a:buClrTx/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1. организационно-методические </a:t>
            </a:r>
            <a:r>
              <a:rPr lang="ru-RU" sz="2000" dirty="0">
                <a:solidFill>
                  <a:schemeClr val="tx1"/>
                </a:solidFill>
              </a:rPr>
              <a:t>и общетехнические объекты межотраслевого </a:t>
            </a:r>
            <a:r>
              <a:rPr lang="ru-RU" sz="2000" dirty="0" smtClean="0">
                <a:solidFill>
                  <a:schemeClr val="tx1"/>
                </a:solidFill>
              </a:rPr>
              <a:t>	</a:t>
            </a:r>
          </a:p>
          <a:p>
            <a:pPr marL="548640" lvl="2" indent="0">
              <a:buClrTx/>
              <a:buNone/>
            </a:pP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    назначения;</a:t>
            </a:r>
          </a:p>
          <a:p>
            <a:pPr marL="548640" lvl="2" indent="0">
              <a:buClrTx/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2. продукцию</a:t>
            </a:r>
            <a:r>
              <a:rPr lang="ru-RU" sz="2000" dirty="0">
                <a:solidFill>
                  <a:schemeClr val="tx1"/>
                </a:solidFill>
              </a:rPr>
              <a:t>, работы и услуги, имеющие межотраслевое значение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2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6464" y="-1283208"/>
            <a:ext cx="9875520" cy="13563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6736" y="813816"/>
            <a:ext cx="9872871" cy="5647944"/>
          </a:xfrm>
        </p:spPr>
        <p:txBody>
          <a:bodyPr>
            <a:normAutofit/>
          </a:bodyPr>
          <a:lstStyle/>
          <a:p>
            <a:pPr marL="45720" lvl="0" indent="0">
              <a:buClr>
                <a:srgbClr val="AD84C6"/>
              </a:buClr>
              <a:buNone/>
            </a:pPr>
            <a:r>
              <a:rPr lang="ru-RU" dirty="0">
                <a:solidFill>
                  <a:prstClr val="black"/>
                </a:solidFill>
              </a:rPr>
              <a:t>При стандартизации организационно-методических и общетехнических объектов устанавливаются   положения, обеспечивающие   техническое единство при разработке, производстве, эксплуатации продукции и оказании услуг.</a:t>
            </a:r>
            <a:endParaRPr lang="ru-RU" b="1" dirty="0">
              <a:solidFill>
                <a:prstClr val="black"/>
              </a:solidFill>
            </a:endParaRPr>
          </a:p>
          <a:p>
            <a:pPr marL="4572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Например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pPr lvl="3"/>
            <a:r>
              <a:rPr lang="ru-RU" sz="2200" dirty="0" smtClean="0">
                <a:solidFill>
                  <a:schemeClr val="tx1"/>
                </a:solidFill>
              </a:rPr>
              <a:t>организация </a:t>
            </a:r>
            <a:r>
              <a:rPr lang="ru-RU" sz="2200" dirty="0">
                <a:solidFill>
                  <a:schemeClr val="tx1"/>
                </a:solidFill>
              </a:rPr>
              <a:t>работ по стандартизации, сертификации;</a:t>
            </a:r>
          </a:p>
          <a:p>
            <a:pPr lvl="3"/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разработка и постановка продукции на производство;</a:t>
            </a:r>
          </a:p>
          <a:p>
            <a:pPr lvl="3"/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правила оформления технической, </a:t>
            </a:r>
            <a:r>
              <a:rPr lang="ru-RU" sz="2200" dirty="0" smtClean="0">
                <a:solidFill>
                  <a:schemeClr val="tx1"/>
                </a:solidFill>
              </a:rPr>
              <a:t>информационно-библиографической</a:t>
            </a:r>
            <a:r>
              <a:rPr lang="ru-RU" sz="2200" dirty="0">
                <a:solidFill>
                  <a:schemeClr val="tx1"/>
                </a:solidFill>
              </a:rPr>
              <a:t>, управленческой документации;</a:t>
            </a:r>
          </a:p>
          <a:p>
            <a:pPr lvl="3"/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общие правила обеспечения качества продукции;</a:t>
            </a:r>
          </a:p>
          <a:p>
            <a:pPr lvl="3"/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типоразмерные ряды и типовые конструкции;</a:t>
            </a:r>
          </a:p>
          <a:p>
            <a:pPr lvl="3"/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классификация и кодирование технико-экономической информации;</a:t>
            </a:r>
          </a:p>
          <a:p>
            <a:pPr lvl="3"/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метрологические и др. общетехнические правила и нормы.</a:t>
            </a:r>
          </a:p>
          <a:p>
            <a:pPr marL="4572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54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4208" y="-1356360"/>
            <a:ext cx="9875520" cy="13563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3856" y="768096"/>
            <a:ext cx="9872871" cy="5529072"/>
          </a:xfrm>
        </p:spPr>
        <p:txBody>
          <a:bodyPr/>
          <a:lstStyle/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При стандартизации продукции (услуг) в гос. стандарты включают (и это исключительная прерогатива данной категории стандартов):</a:t>
            </a:r>
          </a:p>
          <a:p>
            <a:pPr>
              <a:buClrTx/>
            </a:pPr>
            <a:r>
              <a:rPr lang="ru-RU" dirty="0" smtClean="0">
                <a:solidFill>
                  <a:schemeClr val="tx1"/>
                </a:solidFill>
              </a:rPr>
              <a:t>требования </a:t>
            </a:r>
            <a:r>
              <a:rPr lang="ru-RU" dirty="0">
                <a:solidFill>
                  <a:schemeClr val="tx1"/>
                </a:solidFill>
              </a:rPr>
              <a:t>к качеству продукции(услуги), обеспечивающие безопасность для жизни, здоровья и имущества потребителя;</a:t>
            </a:r>
          </a:p>
          <a:p>
            <a:pPr>
              <a:buClrTx/>
            </a:pPr>
            <a:r>
              <a:rPr lang="ru-RU" dirty="0" smtClean="0">
                <a:solidFill>
                  <a:schemeClr val="tx1"/>
                </a:solidFill>
              </a:rPr>
              <a:t>охрану </a:t>
            </a:r>
            <a:r>
              <a:rPr lang="ru-RU" dirty="0">
                <a:solidFill>
                  <a:schemeClr val="tx1"/>
                </a:solidFill>
              </a:rPr>
              <a:t>окружающей среды, совместимость и взаимозаменяемость;</a:t>
            </a:r>
          </a:p>
          <a:p>
            <a:pPr>
              <a:buClrTx/>
            </a:pPr>
            <a:r>
              <a:rPr lang="ru-RU" dirty="0" smtClean="0">
                <a:solidFill>
                  <a:schemeClr val="tx1"/>
                </a:solidFill>
              </a:rPr>
              <a:t>методы </a:t>
            </a:r>
            <a:r>
              <a:rPr lang="ru-RU" dirty="0">
                <a:solidFill>
                  <a:schemeClr val="tx1"/>
                </a:solidFill>
              </a:rPr>
              <a:t>контроля соответствия обязательным требованиям;</a:t>
            </a:r>
          </a:p>
          <a:p>
            <a:pPr>
              <a:buClrTx/>
            </a:pPr>
            <a:r>
              <a:rPr lang="ru-RU" dirty="0" smtClean="0">
                <a:solidFill>
                  <a:schemeClr val="tx1"/>
                </a:solidFill>
              </a:rPr>
              <a:t>методы </a:t>
            </a:r>
            <a:r>
              <a:rPr lang="ru-RU" dirty="0">
                <a:solidFill>
                  <a:schemeClr val="tx1"/>
                </a:solidFill>
              </a:rPr>
              <a:t>маркировки как средство информации о выполнении обязательных требований и правилах безопасного использования продукции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45720" indent="0">
              <a:buClrTx/>
              <a:buNone/>
            </a:pPr>
            <a:r>
              <a:rPr lang="ru-RU" dirty="0" smtClean="0">
                <a:solidFill>
                  <a:schemeClr val="tx1"/>
                </a:solidFill>
              </a:rPr>
              <a:t>Срок действия стандарта обычно не устанавливают.</a:t>
            </a:r>
            <a:endParaRPr lang="ru-RU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u="sng" dirty="0">
                <a:solidFill>
                  <a:schemeClr val="tx1"/>
                </a:solidFill>
              </a:rPr>
              <a:t>Обозначение гос. стандарта </a:t>
            </a:r>
            <a:r>
              <a:rPr lang="ru-RU" dirty="0">
                <a:solidFill>
                  <a:schemeClr val="tx1"/>
                </a:solidFill>
              </a:rPr>
              <a:t>состоит из индекса </a:t>
            </a:r>
            <a:r>
              <a:rPr lang="ru-RU" dirty="0" smtClean="0">
                <a:solidFill>
                  <a:schemeClr val="tx1"/>
                </a:solidFill>
              </a:rPr>
              <a:t>ГОСТ Р, </a:t>
            </a:r>
            <a:r>
              <a:rPr lang="ru-RU" dirty="0">
                <a:solidFill>
                  <a:schemeClr val="tx1"/>
                </a:solidFill>
              </a:rPr>
              <a:t>регистрационного номера и отделенных тире </a:t>
            </a:r>
            <a:r>
              <a:rPr lang="ru-RU" dirty="0" smtClean="0">
                <a:solidFill>
                  <a:schemeClr val="tx1"/>
                </a:solidFill>
              </a:rPr>
              <a:t>четырех </a:t>
            </a:r>
            <a:r>
              <a:rPr lang="ru-RU" dirty="0">
                <a:solidFill>
                  <a:schemeClr val="tx1"/>
                </a:solidFill>
              </a:rPr>
              <a:t>последних цифр года принятия стандарта. В обозначении гос. стандартов, входящих в комплекс (систему) стандартов, в регистрационном номере первые цифры с точкой определяют шифр комплекса государственных </a:t>
            </a:r>
            <a:r>
              <a:rPr lang="ru-RU" dirty="0" smtClean="0">
                <a:solidFill>
                  <a:schemeClr val="tx1"/>
                </a:solidFill>
              </a:rPr>
              <a:t>стандартов.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864644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955</TotalTime>
  <Words>3861</Words>
  <Application>Microsoft Office PowerPoint</Application>
  <PresentationFormat>Широкоэкранный</PresentationFormat>
  <Paragraphs>266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9" baseType="lpstr">
      <vt:lpstr>Calibri</vt:lpstr>
      <vt:lpstr>Corbel</vt:lpstr>
      <vt:lpstr>Times New Roman</vt:lpstr>
      <vt:lpstr>Wingdings</vt:lpstr>
      <vt:lpstr>Базис</vt:lpstr>
      <vt:lpstr>Основы стандартизации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стандартизации</dc:title>
  <dc:creator>1</dc:creator>
  <cp:lastModifiedBy>master</cp:lastModifiedBy>
  <cp:revision>58</cp:revision>
  <cp:lastPrinted>2020-04-17T13:27:37Z</cp:lastPrinted>
  <dcterms:created xsi:type="dcterms:W3CDTF">2020-04-15T17:43:14Z</dcterms:created>
  <dcterms:modified xsi:type="dcterms:W3CDTF">2021-04-21T17:10:22Z</dcterms:modified>
</cp:coreProperties>
</file>