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06" r:id="rId5"/>
  </p:sldMasterIdLst>
  <p:notesMasterIdLst>
    <p:notesMasterId r:id="rId16"/>
  </p:notesMasterIdLst>
  <p:handoutMasterIdLst>
    <p:handoutMasterId r:id="rId17"/>
  </p:handoutMasterIdLst>
  <p:sldIdLst>
    <p:sldId id="335" r:id="rId6"/>
    <p:sldId id="336" r:id="rId7"/>
    <p:sldId id="339" r:id="rId8"/>
    <p:sldId id="341" r:id="rId9"/>
    <p:sldId id="342" r:id="rId10"/>
    <p:sldId id="343" r:id="rId11"/>
    <p:sldId id="344" r:id="rId12"/>
    <p:sldId id="348" r:id="rId13"/>
    <p:sldId id="346"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262" autoAdjust="0"/>
  </p:normalViewPr>
  <p:slideViewPr>
    <p:cSldViewPr snapToGrid="0">
      <p:cViewPr varScale="1">
        <p:scale>
          <a:sx n="93" d="100"/>
          <a:sy n="93" d="100"/>
        </p:scale>
        <p:origin x="1272" y="84"/>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8/21/2024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8/21/2024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my week five final project. </a:t>
            </a:r>
          </a:p>
        </p:txBody>
      </p:sp>
      <p:sp>
        <p:nvSpPr>
          <p:cNvPr id="4" name="Slide Number Placeholder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623820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8B990660-4B7D-4C11-96DB-B19FFA8CA93C}" type="slidenum">
              <a:rPr lang="en-US" smtClean="0"/>
              <a:t>10</a:t>
            </a:fld>
            <a:endParaRPr lang="en-US" dirty="0"/>
          </a:p>
        </p:txBody>
      </p:sp>
    </p:spTree>
    <p:extLst>
      <p:ext uri="{BB962C8B-B14F-4D97-AF65-F5344CB8AC3E}">
        <p14:creationId xmlns:p14="http://schemas.microsoft.com/office/powerpoint/2010/main" val="141222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discuss the student portal system as well as its supporting documents to get a better look at its </a:t>
            </a:r>
            <a:r>
              <a:rPr lang="en-US" dirty="0" err="1"/>
              <a:t>interworkings</a:t>
            </a:r>
            <a:r>
              <a:rPr lang="en-US" dirty="0"/>
              <a:t>. </a:t>
            </a:r>
          </a:p>
        </p:txBody>
      </p:sp>
      <p:sp>
        <p:nvSpPr>
          <p:cNvPr id="4" name="Slide Number Placeholder 3"/>
          <p:cNvSpPr>
            <a:spLocks noGrp="1"/>
          </p:cNvSpPr>
          <p:nvPr>
            <p:ph type="sldNum" sz="quarter" idx="5"/>
          </p:nvPr>
        </p:nvSpPr>
        <p:spPr/>
        <p:txBody>
          <a:bodyPr/>
          <a:lstStyle/>
          <a:p>
            <a:fld id="{8B990660-4B7D-4C11-96DB-B19FFA8CA93C}" type="slidenum">
              <a:rPr lang="en-US" smtClean="0"/>
              <a:t>2</a:t>
            </a:fld>
            <a:endParaRPr lang="en-US" dirty="0"/>
          </a:p>
        </p:txBody>
      </p:sp>
    </p:spTree>
    <p:extLst>
      <p:ext uri="{BB962C8B-B14F-4D97-AF65-F5344CB8AC3E}">
        <p14:creationId xmlns:p14="http://schemas.microsoft.com/office/powerpoint/2010/main" val="3372128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aims to develop a comprehensive online platform that simplifies course registration and management for students. By focusing on a simple user-friendly navigation, secure data handling, and real-time updates, the system will enhance the overall experience for both students and administrators. Today, we will walk you through the key aspects of our project, including the design and a preview of the final product.</a:t>
            </a:r>
          </a:p>
        </p:txBody>
      </p:sp>
      <p:sp>
        <p:nvSpPr>
          <p:cNvPr id="4" name="Slide Number Placeholder 3"/>
          <p:cNvSpPr>
            <a:spLocks noGrp="1"/>
          </p:cNvSpPr>
          <p:nvPr>
            <p:ph type="sldNum" sz="quarter" idx="5"/>
          </p:nvPr>
        </p:nvSpPr>
        <p:spPr/>
        <p:txBody>
          <a:bodyPr/>
          <a:lstStyle/>
          <a:p>
            <a:fld id="{8B990660-4B7D-4C11-96DB-B19FFA8CA93C}" type="slidenum">
              <a:rPr lang="en-US" smtClean="0"/>
              <a:t>3</a:t>
            </a:fld>
            <a:endParaRPr lang="en-US" dirty="0"/>
          </a:p>
        </p:txBody>
      </p:sp>
    </p:spTree>
    <p:extLst>
      <p:ext uri="{BB962C8B-B14F-4D97-AF65-F5344CB8AC3E}">
        <p14:creationId xmlns:p14="http://schemas.microsoft.com/office/powerpoint/2010/main" val="427328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SRS for the Student Portal System provides a detailed blueprint for building a robust platform that facilitates user registration, course enrollment, and profile management. It emphasizes the importance of secure data practices and a scalable system architecture that can accommodate increasing user demands. The document also outlines the need for cross-device compatibility and real-time updates to ensure students have accurate and up-to-date information on course availability and waitlists.</a:t>
            </a:r>
          </a:p>
        </p:txBody>
      </p:sp>
      <p:sp>
        <p:nvSpPr>
          <p:cNvPr id="4" name="Slide Number Placeholder 3"/>
          <p:cNvSpPr>
            <a:spLocks noGrp="1"/>
          </p:cNvSpPr>
          <p:nvPr>
            <p:ph type="sldNum" sz="quarter" idx="5"/>
          </p:nvPr>
        </p:nvSpPr>
        <p:spPr/>
        <p:txBody>
          <a:bodyPr/>
          <a:lstStyle/>
          <a:p>
            <a:fld id="{8B990660-4B7D-4C11-96DB-B19FFA8CA93C}" type="slidenum">
              <a:rPr lang="en-US" smtClean="0"/>
              <a:t>4</a:t>
            </a:fld>
            <a:endParaRPr lang="en-US" dirty="0"/>
          </a:p>
        </p:txBody>
      </p:sp>
    </p:spTree>
    <p:extLst>
      <p:ext uri="{BB962C8B-B14F-4D97-AF65-F5344CB8AC3E}">
        <p14:creationId xmlns:p14="http://schemas.microsoft.com/office/powerpoint/2010/main" val="194206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we have a few of the UML Diagrams explaining the Student Portal System. Let's focus for a minute on the Use Case Diagram. The Student has access to register, login, view, enroll and cancel classes while the admin has access to login, and manage various areas of the website. While this may not reflect the final options the student and admin will have, it is a great visual aid to determine what the different type of users will be able to accomplish. </a:t>
            </a:r>
          </a:p>
        </p:txBody>
      </p:sp>
      <p:sp>
        <p:nvSpPr>
          <p:cNvPr id="4" name="Slide Number Placeholder 3"/>
          <p:cNvSpPr>
            <a:spLocks noGrp="1"/>
          </p:cNvSpPr>
          <p:nvPr>
            <p:ph type="sldNum" sz="quarter" idx="5"/>
          </p:nvPr>
        </p:nvSpPr>
        <p:spPr/>
        <p:txBody>
          <a:bodyPr/>
          <a:lstStyle/>
          <a:p>
            <a:fld id="{8B990660-4B7D-4C11-96DB-B19FFA8CA93C}" type="slidenum">
              <a:rPr lang="en-US" smtClean="0"/>
              <a:t>5</a:t>
            </a:fld>
            <a:endParaRPr lang="en-US" dirty="0"/>
          </a:p>
        </p:txBody>
      </p:sp>
    </p:spTree>
    <p:extLst>
      <p:ext uri="{BB962C8B-B14F-4D97-AF65-F5344CB8AC3E}">
        <p14:creationId xmlns:p14="http://schemas.microsoft.com/office/powerpoint/2010/main" val="2321716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kept the landing page as basic as possible. We didn’t want there to be any confusion of what could be done or where you were. We took artistic design from the University of Arizona Global campus to give it a more professional and familiar look by keeping the same colors as well as button layout. </a:t>
            </a:r>
          </a:p>
        </p:txBody>
      </p:sp>
      <p:sp>
        <p:nvSpPr>
          <p:cNvPr id="4" name="Slide Number Placeholder 3"/>
          <p:cNvSpPr>
            <a:spLocks noGrp="1"/>
          </p:cNvSpPr>
          <p:nvPr>
            <p:ph type="sldNum" sz="quarter" idx="5"/>
          </p:nvPr>
        </p:nvSpPr>
        <p:spPr/>
        <p:txBody>
          <a:bodyPr/>
          <a:lstStyle/>
          <a:p>
            <a:fld id="{8B990660-4B7D-4C11-96DB-B19FFA8CA93C}" type="slidenum">
              <a:rPr lang="en-US" smtClean="0"/>
              <a:t>6</a:t>
            </a:fld>
            <a:endParaRPr lang="en-US" dirty="0"/>
          </a:p>
        </p:txBody>
      </p:sp>
    </p:spTree>
    <p:extLst>
      <p:ext uri="{BB962C8B-B14F-4D97-AF65-F5344CB8AC3E}">
        <p14:creationId xmlns:p14="http://schemas.microsoft.com/office/powerpoint/2010/main" val="3249220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basic mockup of the student portal system, we decided to use phpMyAdmin since it is incredibly easy to manage and scale. You can see we created the main database as well as supporting tables to hold each user and well as the classes the user signs up for. </a:t>
            </a:r>
          </a:p>
        </p:txBody>
      </p:sp>
      <p:sp>
        <p:nvSpPr>
          <p:cNvPr id="4" name="Slide Number Placeholder 3"/>
          <p:cNvSpPr>
            <a:spLocks noGrp="1"/>
          </p:cNvSpPr>
          <p:nvPr>
            <p:ph type="sldNum" sz="quarter" idx="5"/>
          </p:nvPr>
        </p:nvSpPr>
        <p:spPr/>
        <p:txBody>
          <a:bodyPr/>
          <a:lstStyle/>
          <a:p>
            <a:fld id="{8B990660-4B7D-4C11-96DB-B19FFA8CA93C}" type="slidenum">
              <a:rPr lang="en-US" smtClean="0"/>
              <a:t>7</a:t>
            </a:fld>
            <a:endParaRPr lang="en-US" dirty="0"/>
          </a:p>
        </p:txBody>
      </p:sp>
    </p:spTree>
    <p:extLst>
      <p:ext uri="{BB962C8B-B14F-4D97-AF65-F5344CB8AC3E}">
        <p14:creationId xmlns:p14="http://schemas.microsoft.com/office/powerpoint/2010/main" val="2354117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run through a quick preview of the website. </a:t>
            </a:r>
          </a:p>
          <a:p>
            <a:endParaRPr lang="en-US" dirty="0"/>
          </a:p>
          <a:p>
            <a:r>
              <a:rPr lang="en-US" dirty="0"/>
              <a:t>*cut video here*</a:t>
            </a:r>
          </a:p>
          <a:p>
            <a:endParaRPr lang="en-US" dirty="0"/>
          </a:p>
          <a:p>
            <a:r>
              <a:rPr lang="en-US" dirty="0"/>
              <a:t>We first come to the landing page. We have options for home which brings us back to this page, registration to register for an account and login if we already have an account. Lets register. </a:t>
            </a:r>
          </a:p>
          <a:p>
            <a:endParaRPr lang="en-US" dirty="0"/>
          </a:p>
          <a:p>
            <a:r>
              <a:rPr lang="en-US" dirty="0"/>
              <a:t>Ill input some quick data here so we can see the process and that it works. </a:t>
            </a:r>
          </a:p>
          <a:p>
            <a:endParaRPr lang="en-US" dirty="0"/>
          </a:p>
          <a:p>
            <a:r>
              <a:rPr lang="en-US" dirty="0"/>
              <a:t>You can see that it gives us the message that we have been successfully registered. </a:t>
            </a:r>
          </a:p>
          <a:p>
            <a:endParaRPr lang="en-US" dirty="0"/>
          </a:p>
          <a:p>
            <a:r>
              <a:rPr lang="en-US" dirty="0"/>
              <a:t>As you can see in the database, we have been added. </a:t>
            </a:r>
          </a:p>
          <a:p>
            <a:endParaRPr lang="en-US" dirty="0"/>
          </a:p>
          <a:p>
            <a:r>
              <a:rPr lang="en-US" dirty="0"/>
              <a:t>Lets login. </a:t>
            </a:r>
          </a:p>
          <a:p>
            <a:endParaRPr lang="en-US" dirty="0"/>
          </a:p>
          <a:p>
            <a:r>
              <a:rPr lang="en-US" dirty="0"/>
              <a:t>After logging in we are brought to our profile page. Here we see all our information as well as any classes we are currently registered for and have the option to register for more and withdraw from current classes. </a:t>
            </a:r>
          </a:p>
          <a:p>
            <a:endParaRPr lang="en-US" dirty="0"/>
          </a:p>
          <a:p>
            <a:r>
              <a:rPr lang="en-US" dirty="0"/>
              <a:t>Let's register for history. We click the register button and then we are notified that we successfully registered. </a:t>
            </a:r>
          </a:p>
          <a:p>
            <a:endParaRPr lang="en-US" dirty="0"/>
          </a:p>
          <a:p>
            <a:r>
              <a:rPr lang="en-US" dirty="0"/>
              <a:t>If we click the profile button to reload our profile we can see there is a new section showing us what classes we are registered for. </a:t>
            </a:r>
          </a:p>
          <a:p>
            <a:endParaRPr lang="en-US" dirty="0"/>
          </a:p>
          <a:p>
            <a:r>
              <a:rPr lang="en-US" dirty="0"/>
              <a:t>Now let's test the withdraw button, and reload the profile, and we can now see that we are no longer registered for any classes. </a:t>
            </a:r>
          </a:p>
          <a:p>
            <a:endParaRPr lang="en-US" dirty="0"/>
          </a:p>
          <a:p>
            <a:r>
              <a:rPr lang="en-US" dirty="0"/>
              <a:t>As we logout we see that we are notified that we were successfully logged out and can return to the home screen. </a:t>
            </a:r>
          </a:p>
          <a:p>
            <a:endParaRPr lang="en-US" dirty="0"/>
          </a:p>
          <a:p>
            <a:r>
              <a:rPr lang="en-US" dirty="0"/>
              <a:t>*cut video here*</a:t>
            </a:r>
          </a:p>
        </p:txBody>
      </p:sp>
      <p:sp>
        <p:nvSpPr>
          <p:cNvPr id="4" name="Slide Number Placeholder 3"/>
          <p:cNvSpPr>
            <a:spLocks noGrp="1"/>
          </p:cNvSpPr>
          <p:nvPr>
            <p:ph type="sldNum" sz="quarter" idx="5"/>
          </p:nvPr>
        </p:nvSpPr>
        <p:spPr/>
        <p:txBody>
          <a:bodyPr/>
          <a:lstStyle/>
          <a:p>
            <a:fld id="{8B990660-4B7D-4C11-96DB-B19FFA8CA93C}" type="slidenum">
              <a:rPr lang="en-US" smtClean="0"/>
              <a:t>8</a:t>
            </a:fld>
            <a:endParaRPr lang="en-US" dirty="0"/>
          </a:p>
        </p:txBody>
      </p:sp>
    </p:spTree>
    <p:extLst>
      <p:ext uri="{BB962C8B-B14F-4D97-AF65-F5344CB8AC3E}">
        <p14:creationId xmlns:p14="http://schemas.microsoft.com/office/powerpoint/2010/main" val="70188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hope you enjoyed exploring our Student Portal System project. We have walked through the essential features, design, and implementation strategies that make this platform a valuable tool for students and administrators alike. The project not only addresses key needs such as seamless course registration and management but also emphasizes security and user accessibility. As we progress, we look forward to refining the system based on feedback and continuing to enhance its functionality to better serve its users.</a:t>
            </a:r>
          </a:p>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9</a:t>
            </a:fld>
            <a:endParaRPr lang="en-US" dirty="0"/>
          </a:p>
        </p:txBody>
      </p:sp>
    </p:spTree>
    <p:extLst>
      <p:ext uri="{BB962C8B-B14F-4D97-AF65-F5344CB8AC3E}">
        <p14:creationId xmlns:p14="http://schemas.microsoft.com/office/powerpoint/2010/main" val="2152193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4915520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8680303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3122025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0056334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1869932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505500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1428161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4668410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1770672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61795204"/>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928921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7957114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8517619"/>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8397364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1074159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9045478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4442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1920">
          <p15:clr>
            <a:srgbClr val="F26B43"/>
          </p15:clr>
        </p15:guide>
        <p15:guide id="3" pos="5760">
          <p15:clr>
            <a:srgbClr val="F26B43"/>
          </p15:clr>
        </p15:guide>
        <p15:guide id="4" pos="7104">
          <p15:clr>
            <a:srgbClr val="C35EA4"/>
          </p15:clr>
        </p15:guide>
        <p15:guide id="5" pos="576">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1095133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1"/>
            <a:ext cx="5221224" cy="685800"/>
          </a:xfrm>
        </p:spPr>
        <p:txBody>
          <a:bodyPr/>
          <a:lstStyle/>
          <a:p>
            <a:r>
              <a:rPr lang="en-US" dirty="0"/>
              <a:t>Week 5 Final</a:t>
            </a:r>
          </a:p>
        </p:txBody>
      </p:sp>
      <p:sp>
        <p:nvSpPr>
          <p:cNvPr id="2" name="TextBox 1">
            <a:extLst>
              <a:ext uri="{FF2B5EF4-FFF2-40B4-BE49-F238E27FC236}">
                <a16:creationId xmlns:a16="http://schemas.microsoft.com/office/drawing/2014/main" id="{C2C7F051-6DC0-34BB-6523-3143DA55EA59}"/>
              </a:ext>
            </a:extLst>
          </p:cNvPr>
          <p:cNvSpPr txBox="1"/>
          <p:nvPr/>
        </p:nvSpPr>
        <p:spPr>
          <a:xfrm>
            <a:off x="6547104" y="2478024"/>
            <a:ext cx="3273552" cy="2031325"/>
          </a:xfrm>
          <a:prstGeom prst="rect">
            <a:avLst/>
          </a:prstGeom>
          <a:noFill/>
        </p:spPr>
        <p:txBody>
          <a:bodyPr wrap="square" rtlCol="0">
            <a:spAutoFit/>
          </a:bodyPr>
          <a:lstStyle/>
          <a:p>
            <a:r>
              <a:rPr lang="en-US" dirty="0"/>
              <a:t>Denzil Stavinoha</a:t>
            </a:r>
          </a:p>
          <a:p>
            <a:endParaRPr lang="en-US" dirty="0"/>
          </a:p>
          <a:p>
            <a:r>
              <a:rPr lang="en-US" dirty="0"/>
              <a:t>CST 499</a:t>
            </a:r>
          </a:p>
          <a:p>
            <a:endParaRPr lang="en-US" dirty="0"/>
          </a:p>
          <a:p>
            <a:r>
              <a:rPr lang="en-US" dirty="0"/>
              <a:t>Joseph </a:t>
            </a:r>
            <a:r>
              <a:rPr lang="en-US" dirty="0" err="1"/>
              <a:t>Rangitsch</a:t>
            </a:r>
            <a:endParaRPr lang="en-US" dirty="0"/>
          </a:p>
          <a:p>
            <a:endParaRPr lang="en-US" dirty="0"/>
          </a:p>
          <a:p>
            <a:r>
              <a:rPr lang="en-US" dirty="0"/>
              <a:t>24 August 2024</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noAutofit/>
          </a:bodyPr>
          <a:lstStyle/>
          <a:p>
            <a:r>
              <a:rPr lang="en-US" dirty="0"/>
              <a:t>Denzil Stavinoha</a:t>
            </a:r>
          </a:p>
          <a:p>
            <a:r>
              <a:rPr lang="en-US" dirty="0"/>
              <a:t>CST 499</a:t>
            </a:r>
          </a:p>
          <a:p>
            <a:r>
              <a:rPr lang="en-US" dirty="0"/>
              <a:t>Joseph </a:t>
            </a:r>
            <a:r>
              <a:rPr lang="en-US" dirty="0" err="1"/>
              <a:t>Rangitsch</a:t>
            </a:r>
            <a:endParaRPr lang="en-US" dirty="0"/>
          </a:p>
          <a:p>
            <a:r>
              <a:rPr lang="en-US" dirty="0"/>
              <a:t>24 August 2024</a:t>
            </a:r>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Agenda </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Introduction</a:t>
            </a:r>
          </a:p>
          <a:p>
            <a:r>
              <a:rPr lang="en-US" dirty="0"/>
              <a:t>SRS Document</a:t>
            </a:r>
          </a:p>
          <a:p>
            <a:r>
              <a:rPr lang="en-US" dirty="0"/>
              <a:t>UML Design</a:t>
            </a:r>
          </a:p>
          <a:p>
            <a:r>
              <a:rPr lang="en-US" dirty="0"/>
              <a:t>Landing, Login, Enrollment pages</a:t>
            </a:r>
          </a:p>
          <a:p>
            <a:r>
              <a:rPr lang="en-US" dirty="0"/>
              <a:t>SQL Database</a:t>
            </a:r>
          </a:p>
          <a:p>
            <a:r>
              <a:rPr lang="en-US" dirty="0"/>
              <a:t>Website Preview</a:t>
            </a:r>
          </a:p>
          <a:p>
            <a:r>
              <a:rPr lang="en-US" dirty="0"/>
              <a:t>Closing words</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Introduction</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r>
              <a:rPr lang="en-US" dirty="0"/>
              <a:t>Simplified course registration and management</a:t>
            </a:r>
          </a:p>
          <a:p>
            <a:r>
              <a:rPr lang="en-US" dirty="0"/>
              <a:t>User friendly design</a:t>
            </a:r>
          </a:p>
          <a:p>
            <a:r>
              <a:rPr lang="en-US" dirty="0"/>
              <a:t>Secure data handling</a:t>
            </a:r>
          </a:p>
          <a:p>
            <a:r>
              <a:rPr lang="en-US" dirty="0"/>
              <a:t>Real-time updates</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nchor="b">
            <a:normAutofit/>
          </a:bodyPr>
          <a:lstStyle/>
          <a:p>
            <a:r>
              <a:rPr lang="en-US" dirty="0"/>
              <a:t>SRS DOCUMENT</a:t>
            </a:r>
            <a:endParaRPr lang="en-ZA" dirty="0"/>
          </a:p>
        </p:txBody>
      </p:sp>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a:off x="911352" y="2058669"/>
            <a:ext cx="5308473" cy="3687763"/>
          </a:xfrm>
        </p:spPr>
        <p:txBody>
          <a:bodyPr>
            <a:normAutofit/>
          </a:bodyPr>
          <a:lstStyle/>
          <a:p>
            <a:pPr marL="342900" indent="-342900">
              <a:buFont typeface="Arial" panose="020B0604020202020204" pitchFamily="34" charset="0"/>
              <a:buChar char="•"/>
            </a:pPr>
            <a:r>
              <a:rPr lang="en-US" dirty="0"/>
              <a:t>Course availability and waitlist functionality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Core feature:</a:t>
            </a:r>
          </a:p>
          <a:p>
            <a:pPr marL="571500" lvl="1" indent="-342900"/>
            <a:r>
              <a:rPr lang="en-US" dirty="0"/>
              <a:t>User registration</a:t>
            </a:r>
          </a:p>
          <a:p>
            <a:pPr marL="571500" lvl="1" indent="-342900"/>
            <a:r>
              <a:rPr lang="en-US" dirty="0"/>
              <a:t>Course enrollment</a:t>
            </a:r>
          </a:p>
          <a:p>
            <a:pPr marL="571500" lvl="1" indent="-342900"/>
            <a:r>
              <a:rPr lang="en-US" dirty="0"/>
              <a:t>Management</a:t>
            </a:r>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6686551" y="2058670"/>
            <a:ext cx="4611688" cy="3687763"/>
          </a:xfrm>
        </p:spPr>
        <p:txBody>
          <a:bodyPr>
            <a:normAutofit/>
          </a:bodyPr>
          <a:lstStyle/>
          <a:p>
            <a:pPr marL="342900" indent="-342900">
              <a:buFont typeface="Arial" panose="020B0604020202020204" pitchFamily="34" charset="0"/>
              <a:buChar char="•"/>
            </a:pPr>
            <a:r>
              <a:rPr lang="en-US" dirty="0"/>
              <a:t>Security measures for data protection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Scalable architecture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Device and browser compatibility</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104147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466725" y="215392"/>
            <a:ext cx="10405174" cy="651382"/>
          </a:xfrm>
        </p:spPr>
        <p:txBody>
          <a:bodyPr/>
          <a:lstStyle/>
          <a:p>
            <a:r>
              <a:rPr lang="en-US" dirty="0"/>
              <a:t>UML Designs</a:t>
            </a:r>
            <a:endParaRPr lang="en-ZA" dirty="0"/>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pic>
        <p:nvPicPr>
          <p:cNvPr id="10" name="Picture 9" descr="A diagram of a diagram&#10;&#10;Description automatically generated">
            <a:extLst>
              <a:ext uri="{FF2B5EF4-FFF2-40B4-BE49-F238E27FC236}">
                <a16:creationId xmlns:a16="http://schemas.microsoft.com/office/drawing/2014/main" id="{CB30D14C-E0F0-2B59-2DF5-C85111DB4955}"/>
              </a:ext>
            </a:extLst>
          </p:cNvPr>
          <p:cNvPicPr>
            <a:picLocks noChangeAspect="1"/>
          </p:cNvPicPr>
          <p:nvPr/>
        </p:nvPicPr>
        <p:blipFill>
          <a:blip r:embed="rId3"/>
          <a:stretch>
            <a:fillRect/>
          </a:stretch>
        </p:blipFill>
        <p:spPr>
          <a:xfrm>
            <a:off x="6762752" y="645086"/>
            <a:ext cx="3925247" cy="5346140"/>
          </a:xfrm>
          <a:prstGeom prst="rect">
            <a:avLst/>
          </a:prstGeom>
        </p:spPr>
      </p:pic>
      <p:pic>
        <p:nvPicPr>
          <p:cNvPr id="11" name="Picture 10" descr="A diagram of a class&#10;&#10;Description automatically generated">
            <a:extLst>
              <a:ext uri="{FF2B5EF4-FFF2-40B4-BE49-F238E27FC236}">
                <a16:creationId xmlns:a16="http://schemas.microsoft.com/office/drawing/2014/main" id="{8F67A6D3-1F53-F8A8-5F0B-B0721D4B8B4A}"/>
              </a:ext>
            </a:extLst>
          </p:cNvPr>
          <p:cNvPicPr>
            <a:picLocks noChangeAspect="1"/>
          </p:cNvPicPr>
          <p:nvPr/>
        </p:nvPicPr>
        <p:blipFill>
          <a:blip r:embed="rId4"/>
          <a:stretch>
            <a:fillRect/>
          </a:stretch>
        </p:blipFill>
        <p:spPr>
          <a:xfrm>
            <a:off x="466725" y="3240155"/>
            <a:ext cx="4962525" cy="3084446"/>
          </a:xfrm>
          <a:prstGeom prst="rect">
            <a:avLst/>
          </a:prstGeom>
        </p:spPr>
      </p:pic>
      <p:pic>
        <p:nvPicPr>
          <p:cNvPr id="12" name="Picture 11" descr="A diagram of a student and a student&#10;&#10;Description automatically generated">
            <a:extLst>
              <a:ext uri="{FF2B5EF4-FFF2-40B4-BE49-F238E27FC236}">
                <a16:creationId xmlns:a16="http://schemas.microsoft.com/office/drawing/2014/main" id="{AA82DA61-25BD-93BF-38A6-548689E2F43B}"/>
              </a:ext>
            </a:extLst>
          </p:cNvPr>
          <p:cNvPicPr>
            <a:picLocks noChangeAspect="1"/>
          </p:cNvPicPr>
          <p:nvPr/>
        </p:nvPicPr>
        <p:blipFill>
          <a:blip r:embed="rId5"/>
          <a:stretch>
            <a:fillRect/>
          </a:stretch>
        </p:blipFill>
        <p:spPr>
          <a:xfrm>
            <a:off x="541034" y="1123950"/>
            <a:ext cx="4888216" cy="2116205"/>
          </a:xfrm>
          <a:prstGeom prst="rect">
            <a:avLst/>
          </a:prstGeom>
        </p:spPr>
      </p:pic>
    </p:spTree>
    <p:extLst>
      <p:ext uri="{BB962C8B-B14F-4D97-AF65-F5344CB8AC3E}">
        <p14:creationId xmlns:p14="http://schemas.microsoft.com/office/powerpoint/2010/main" val="8122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899160" y="137160"/>
            <a:ext cx="6992112" cy="1249680"/>
          </a:xfrm>
        </p:spPr>
        <p:txBody>
          <a:bodyPr/>
          <a:lstStyle/>
          <a:p>
            <a:r>
              <a:rPr lang="en-US" dirty="0"/>
              <a:t>Landing, Login, and Enrollment</a:t>
            </a:r>
            <a:endParaRPr lang="en-ZA" dirty="0"/>
          </a:p>
        </p:txBody>
      </p:sp>
      <p:sp>
        <p:nvSpPr>
          <p:cNvPr id="4" name="Text Placeholder 3">
            <a:extLst>
              <a:ext uri="{FF2B5EF4-FFF2-40B4-BE49-F238E27FC236}">
                <a16:creationId xmlns:a16="http://schemas.microsoft.com/office/drawing/2014/main" id="{94D20DBB-F3DD-CE0A-DCE1-63F191C0CC47}"/>
              </a:ext>
            </a:extLst>
          </p:cNvPr>
          <p:cNvSpPr>
            <a:spLocks noGrp="1"/>
          </p:cNvSpPr>
          <p:nvPr>
            <p:ph type="body" sz="quarter" idx="11"/>
          </p:nvPr>
        </p:nvSpPr>
        <p:spPr>
          <a:xfrm>
            <a:off x="784860" y="1659874"/>
            <a:ext cx="10210800" cy="1954692"/>
          </a:xfrm>
        </p:spPr>
        <p:txBody>
          <a:bodyPr/>
          <a:lstStyle/>
          <a:p>
            <a:pPr marL="342900" indent="-342900">
              <a:buFont typeface="Arial" panose="020B0604020202020204" pitchFamily="34" charset="0"/>
              <a:buChar char="•"/>
            </a:pPr>
            <a:r>
              <a:rPr lang="en-US" dirty="0"/>
              <a:t>Simple</a:t>
            </a:r>
          </a:p>
          <a:p>
            <a:pPr marL="342900" indent="-342900">
              <a:buFont typeface="Arial" panose="020B0604020202020204" pitchFamily="34" charset="0"/>
              <a:buChar char="•"/>
            </a:pPr>
            <a:r>
              <a:rPr lang="en-US" dirty="0"/>
              <a:t>Focused</a:t>
            </a:r>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6</a:t>
            </a:fld>
            <a:endParaRPr lang="en-US" dirty="0"/>
          </a:p>
        </p:txBody>
      </p:sp>
      <p:pic>
        <p:nvPicPr>
          <p:cNvPr id="8" name="Picture 7" descr="A blue and red text on a white background&#10;&#10;Description automatically generated">
            <a:extLst>
              <a:ext uri="{FF2B5EF4-FFF2-40B4-BE49-F238E27FC236}">
                <a16:creationId xmlns:a16="http://schemas.microsoft.com/office/drawing/2014/main" id="{C61850E0-1B67-2D2C-5F2A-E8568D8F426B}"/>
              </a:ext>
            </a:extLst>
          </p:cNvPr>
          <p:cNvPicPr>
            <a:picLocks noChangeAspect="1"/>
          </p:cNvPicPr>
          <p:nvPr/>
        </p:nvPicPr>
        <p:blipFill>
          <a:blip r:embed="rId3"/>
          <a:stretch>
            <a:fillRect/>
          </a:stretch>
        </p:blipFill>
        <p:spPr>
          <a:xfrm>
            <a:off x="0" y="3840354"/>
            <a:ext cx="12192000" cy="2406650"/>
          </a:xfrm>
          <a:prstGeom prst="rect">
            <a:avLst/>
          </a:prstGeom>
        </p:spPr>
      </p:pic>
    </p:spTree>
    <p:extLst>
      <p:ext uri="{BB962C8B-B14F-4D97-AF65-F5344CB8AC3E}">
        <p14:creationId xmlns:p14="http://schemas.microsoft.com/office/powerpoint/2010/main" val="381394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p:txBody>
          <a:bodyPr/>
          <a:lstStyle/>
          <a:p>
            <a:r>
              <a:rPr lang="en-US" dirty="0"/>
              <a:t>SQL DATABASE</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708659" y="1885823"/>
            <a:ext cx="4091941" cy="4172078"/>
          </a:xfrm>
        </p:spPr>
        <p:txBody>
          <a:bodyPr/>
          <a:lstStyle/>
          <a:p>
            <a:pPr marL="342900" indent="-342900">
              <a:buFont typeface="Arial" panose="020B0604020202020204" pitchFamily="34" charset="0"/>
              <a:buChar char="•"/>
            </a:pPr>
            <a:r>
              <a:rPr lang="en-US" dirty="0"/>
              <a:t>Maintainability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Scalability</a:t>
            </a:r>
          </a:p>
        </p:txBody>
      </p:sp>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8" name="Text Placeholder 2">
            <a:extLst>
              <a:ext uri="{FF2B5EF4-FFF2-40B4-BE49-F238E27FC236}">
                <a16:creationId xmlns:a16="http://schemas.microsoft.com/office/drawing/2014/main" id="{CC877B9F-63EE-5266-517E-B860660AF290}"/>
              </a:ext>
            </a:extLst>
          </p:cNvPr>
          <p:cNvSpPr txBox="1">
            <a:spLocks/>
          </p:cNvSpPr>
          <p:nvPr/>
        </p:nvSpPr>
        <p:spPr>
          <a:xfrm>
            <a:off x="6102096" y="2026920"/>
            <a:ext cx="4797552" cy="390175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100000"/>
              </a:lnSpc>
              <a:spcBef>
                <a:spcPts val="0"/>
              </a:spcBef>
              <a:spcAft>
                <a:spcPts val="1200"/>
              </a:spcAft>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100000"/>
              </a:lnSpc>
              <a:spcBef>
                <a:spcPts val="0"/>
              </a:spcBef>
              <a:spcAft>
                <a:spcPts val="1200"/>
              </a:spcAft>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9" name="Picture 8">
            <a:extLst>
              <a:ext uri="{FF2B5EF4-FFF2-40B4-BE49-F238E27FC236}">
                <a16:creationId xmlns:a16="http://schemas.microsoft.com/office/drawing/2014/main" id="{83A9D923-46CE-F54E-2246-6B0F4501F1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73666" y="1885823"/>
            <a:ext cx="7794306" cy="4725924"/>
          </a:xfrm>
          <a:prstGeom prst="rect">
            <a:avLst/>
          </a:prstGeom>
          <a:noFill/>
          <a:ln>
            <a:noFill/>
          </a:ln>
        </p:spPr>
      </p:pic>
    </p:spTree>
    <p:extLst>
      <p:ext uri="{BB962C8B-B14F-4D97-AF65-F5344CB8AC3E}">
        <p14:creationId xmlns:p14="http://schemas.microsoft.com/office/powerpoint/2010/main" val="311926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90F7-9515-392B-FEFE-95D28D201822}"/>
              </a:ext>
            </a:extLst>
          </p:cNvPr>
          <p:cNvSpPr>
            <a:spLocks noGrp="1"/>
          </p:cNvSpPr>
          <p:nvPr>
            <p:ph type="title"/>
          </p:nvPr>
        </p:nvSpPr>
        <p:spPr/>
        <p:txBody>
          <a:bodyPr/>
          <a:lstStyle/>
          <a:p>
            <a:r>
              <a:rPr lang="en-US" dirty="0"/>
              <a:t>Website </a:t>
            </a:r>
            <a:r>
              <a:rPr lang="en-US" dirty="0" err="1"/>
              <a:t>preivew</a:t>
            </a:r>
            <a:endParaRPr lang="en-US" dirty="0"/>
          </a:p>
        </p:txBody>
      </p:sp>
      <p:sp>
        <p:nvSpPr>
          <p:cNvPr id="3" name="Picture Placeholder 2">
            <a:extLst>
              <a:ext uri="{FF2B5EF4-FFF2-40B4-BE49-F238E27FC236}">
                <a16:creationId xmlns:a16="http://schemas.microsoft.com/office/drawing/2014/main" id="{D55D0DA7-49D9-B018-7A34-208AC352640B}"/>
              </a:ext>
            </a:extLst>
          </p:cNvPr>
          <p:cNvSpPr>
            <a:spLocks noGrp="1"/>
          </p:cNvSpPr>
          <p:nvPr>
            <p:ph type="pic" sz="quarter" idx="10"/>
          </p:nvPr>
        </p:nvSpPr>
        <p:spPr/>
        <p:txBody>
          <a:bodyPr/>
          <a:lstStyle/>
          <a:p>
            <a:endParaRPr lang="en-US"/>
          </a:p>
        </p:txBody>
      </p:sp>
      <p:sp>
        <p:nvSpPr>
          <p:cNvPr id="4" name="Text Placeholder 3">
            <a:extLst>
              <a:ext uri="{FF2B5EF4-FFF2-40B4-BE49-F238E27FC236}">
                <a16:creationId xmlns:a16="http://schemas.microsoft.com/office/drawing/2014/main" id="{29C87A3C-0B88-5A93-7A8D-F8DFB5AC4E3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8110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C5DD-6B55-DF45-4C6B-6B767B71B1F8}"/>
              </a:ext>
            </a:extLst>
          </p:cNvPr>
          <p:cNvSpPr>
            <a:spLocks noGrp="1"/>
          </p:cNvSpPr>
          <p:nvPr>
            <p:ph type="title"/>
          </p:nvPr>
        </p:nvSpPr>
        <p:spPr>
          <a:xfrm>
            <a:off x="893064" y="72518"/>
            <a:ext cx="8297380" cy="1326514"/>
          </a:xfrm>
        </p:spPr>
        <p:txBody>
          <a:bodyPr anchor="b">
            <a:normAutofit/>
          </a:bodyPr>
          <a:lstStyle/>
          <a:p>
            <a:r>
              <a:rPr lang="en-US" dirty="0"/>
              <a:t>Closing words</a:t>
            </a:r>
            <a:endParaRPr lang="en-ZA" dirty="0"/>
          </a:p>
        </p:txBody>
      </p:sp>
      <p:sp>
        <p:nvSpPr>
          <p:cNvPr id="6" name="Content Placeholder 5">
            <a:extLst>
              <a:ext uri="{FF2B5EF4-FFF2-40B4-BE49-F238E27FC236}">
                <a16:creationId xmlns:a16="http://schemas.microsoft.com/office/drawing/2014/main" id="{05AD0BB4-0B93-4C26-7F69-117B14400C72}"/>
              </a:ext>
            </a:extLst>
          </p:cNvPr>
          <p:cNvSpPr>
            <a:spLocks noGrp="1"/>
          </p:cNvSpPr>
          <p:nvPr>
            <p:ph type="body" sz="quarter" idx="13"/>
          </p:nvPr>
        </p:nvSpPr>
        <p:spPr>
          <a:xfrm>
            <a:off x="865631" y="2072640"/>
            <a:ext cx="8324089" cy="3493008"/>
          </a:xfrm>
        </p:spPr>
        <p:txBody>
          <a:bodyPr>
            <a:normAutofit/>
          </a:bodyPr>
          <a:lstStyle/>
          <a:p>
            <a:r>
              <a:rPr lang="en-US" dirty="0"/>
              <a:t>User feedback and ongoing improvements</a:t>
            </a:r>
          </a:p>
          <a:p>
            <a:endParaRPr lang="en-US" dirty="0"/>
          </a:p>
          <a:p>
            <a:r>
              <a:rPr lang="en-US" dirty="0"/>
              <a:t>Commitment to enhancing system functionality and security</a:t>
            </a:r>
          </a:p>
        </p:txBody>
      </p:sp>
      <p:sp>
        <p:nvSpPr>
          <p:cNvPr id="3" name="Slide Number Placeholder 2">
            <a:extLst>
              <a:ext uri="{FF2B5EF4-FFF2-40B4-BE49-F238E27FC236}">
                <a16:creationId xmlns:a16="http://schemas.microsoft.com/office/drawing/2014/main" id="{C849FABB-E5A7-5275-61DB-17B427E9CEDB}"/>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spTree>
    <p:extLst>
      <p:ext uri="{BB962C8B-B14F-4D97-AF65-F5344CB8AC3E}">
        <p14:creationId xmlns:p14="http://schemas.microsoft.com/office/powerpoint/2010/main" val="2981044871"/>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113</TotalTime>
  <Words>850</Words>
  <Application>Microsoft Office PowerPoint</Application>
  <PresentationFormat>Widescreen</PresentationFormat>
  <Paragraphs>102</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Avenir Next LT Pro Light</vt:lpstr>
      <vt:lpstr>Calibri</vt:lpstr>
      <vt:lpstr>Posterama</vt:lpstr>
      <vt:lpstr>Trebuchet MS</vt:lpstr>
      <vt:lpstr>Wingdings 3</vt:lpstr>
      <vt:lpstr>Custom</vt:lpstr>
      <vt:lpstr>Facet</vt:lpstr>
      <vt:lpstr>Week 5 Final</vt:lpstr>
      <vt:lpstr>Agenda </vt:lpstr>
      <vt:lpstr>Introduction</vt:lpstr>
      <vt:lpstr>SRS DOCUMENT</vt:lpstr>
      <vt:lpstr>UML Designs</vt:lpstr>
      <vt:lpstr>Landing, Login, and Enrollment</vt:lpstr>
      <vt:lpstr>SQL DATABASE</vt:lpstr>
      <vt:lpstr>Website preivew</vt:lpstr>
      <vt:lpstr>Closing words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denzil stavinoha</dc:creator>
  <cp:lastModifiedBy>denzil stavinoha</cp:lastModifiedBy>
  <cp:revision>5</cp:revision>
  <dcterms:created xsi:type="dcterms:W3CDTF">2024-08-21T02:24:30Z</dcterms:created>
  <dcterms:modified xsi:type="dcterms:W3CDTF">2024-08-22T01:20:51Z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