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  <p:sldId id="556" r:id="rId302"/>
    <p:sldId id="557" r:id="rId303"/>
    <p:sldId id="558" r:id="rId304"/>
    <p:sldId id="559" r:id="rId305"/>
    <p:sldId id="560" r:id="rId306"/>
    <p:sldId id="561" r:id="rId307"/>
    <p:sldId id="562" r:id="rId308"/>
    <p:sldId id="563" r:id="rId309"/>
    <p:sldId id="564" r:id="rId310"/>
    <p:sldId id="565" r:id="rId311"/>
    <p:sldId id="566" r:id="rId312"/>
    <p:sldId id="567" r:id="rId313"/>
    <p:sldId id="568" r:id="rId314"/>
    <p:sldId id="569" r:id="rId315"/>
    <p:sldId id="570" r:id="rId316"/>
    <p:sldId id="571" r:id="rId317"/>
    <p:sldId id="572" r:id="rId318"/>
    <p:sldId id="573" r:id="rId319"/>
    <p:sldId id="574" r:id="rId320"/>
    <p:sldId id="575" r:id="rId321"/>
    <p:sldId id="576" r:id="rId322"/>
    <p:sldId id="577" r:id="rId323"/>
    <p:sldId id="578" r:id="rId324"/>
    <p:sldId id="579" r:id="rId325"/>
    <p:sldId id="580" r:id="rId326"/>
    <p:sldId id="581" r:id="rId327"/>
    <p:sldId id="582" r:id="rId328"/>
    <p:sldId id="583" r:id="rId329"/>
    <p:sldId id="584" r:id="rId330"/>
    <p:sldId id="585" r:id="rId331"/>
    <p:sldId id="586" r:id="rId332"/>
    <p:sldId id="587" r:id="rId333"/>
    <p:sldId id="588" r:id="rId334"/>
    <p:sldId id="589" r:id="rId335"/>
    <p:sldId id="590" r:id="rId336"/>
    <p:sldId id="591" r:id="rId337"/>
    <p:sldId id="592" r:id="rId338"/>
    <p:sldId id="593" r:id="rId339"/>
    <p:sldId id="594" r:id="rId340"/>
    <p:sldId id="595" r:id="rId341"/>
    <p:sldId id="596" r:id="rId342"/>
    <p:sldId id="597" r:id="rId343"/>
    <p:sldId id="598" r:id="rId344"/>
    <p:sldId id="599" r:id="rId345"/>
    <p:sldId id="600" r:id="rId346"/>
    <p:sldId id="601" r:id="rId347"/>
    <p:sldId id="602" r:id="rId348"/>
    <p:sldId id="603" r:id="rId349"/>
    <p:sldId id="604" r:id="rId350"/>
    <p:sldId id="605" r:id="rId351"/>
    <p:sldId id="606" r:id="rId352"/>
    <p:sldId id="607" r:id="rId353"/>
    <p:sldId id="608" r:id="rId354"/>
    <p:sldId id="609" r:id="rId355"/>
    <p:sldId id="610" r:id="rId356"/>
    <p:sldId id="611" r:id="rId357"/>
    <p:sldId id="612" r:id="rId358"/>
    <p:sldId id="613" r:id="rId359"/>
    <p:sldId id="614" r:id="rId360"/>
    <p:sldId id="615" r:id="rId361"/>
    <p:sldId id="616" r:id="rId362"/>
    <p:sldId id="617" r:id="rId363"/>
    <p:sldId id="618" r:id="rId36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viewProps" Target="viewProps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tableStyles" Target="tableStyles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presProps" Target="pres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theme" Target="theme/theme1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C5FE-A3BA-442F-BAD4-893EBC11D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4BF5D-C506-45A0-8A91-519099CEA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17D48-BA65-49E1-AE71-B8544124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73B3-EC43-4777-B029-B3962660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6407-5996-45FF-9E61-8909775BF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330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CAD6-176C-4EF5-AD00-BF00A22E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506B0-0E14-42B3-972E-8607F7530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4775-5FD5-413A-BD93-F32E174A0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46FB4-DCED-497D-AB60-AE2A37C1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59289-C8F9-4264-B0C0-1A33E7AE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569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B7250-A4E2-4567-A804-234BF8C35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11A18-22DA-45CF-B6B9-9AFB68916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967E9-F486-43E1-983F-0F0A68CE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7731-0999-4340-B2ED-D007D885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47494-0DC1-4DF5-86F8-CC386BE2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847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EE43-A98E-449A-922E-F897AB34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FFDA3-6FFA-4799-A9B9-537DDAF32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C49DF-F6DD-4BC1-AD41-DEA3C0B6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521D8-60DB-40B1-A5F7-C2745138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5BE0-BF91-4847-9128-0ACC8296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582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6D9D-37E1-4C26-862D-85ACE808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5F90-AF15-4C3F-AC61-F4311C70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9B87-ED0A-4696-BF13-64505F1A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1366-9BE8-4576-9D38-3B2BED98B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E1EB-D0DA-4111-97D8-A3F1532A5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4580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FB33-AE42-40E3-BFD9-71491CE85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612C2-D649-44DA-B0A8-4B4B1F504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77546-1C32-47F2-8039-B9B32FF0D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475D5-F593-4943-B141-13A4843F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FC82F-1139-4E98-A04E-08B36771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49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4DE5-D6AC-4432-AE17-C178A7E7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C162-2E52-4FC0-8361-94A37643B7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BB129-D335-467D-AFF2-51C08C9E0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EBA6C-A7B3-4841-8549-A6A2A552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5F4C7-6678-40A7-AB5F-3A3721DC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BFBA3-23B2-4515-9AD1-A2C99E91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782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214DC-E72F-4885-80B9-789EA433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6615E-C51C-4B68-8C30-D4B5085F9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4003B-2E5B-4DFC-8FB6-33D2BA0C2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A10991-FF41-4E98-8ED8-F233F7651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3F1CE-DC1D-4F1B-AC80-78A0A93A7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EF496-E8D8-413B-B249-BDC5781B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01C6DA-2B01-4E10-AD5C-D26CE0C9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8BB5BA-FE17-40AF-B7E7-8E10FAE1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843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1B5B-0DB2-4FDE-8B7B-9B500F62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B74B5-88E6-4F55-BC05-BDBFE789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6F157-CCB7-4BAE-9A55-49DD5215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7C79D-7B6A-497D-9660-7224DEE21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183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EFC4B-71B7-4F88-9DCC-9CE3FF15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6110F-01BB-42FC-93E9-F9804A70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59F88-6B38-47BC-8BFD-DE68E460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3791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A7F0-91AF-4DC5-B6F3-675EC657B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9F445-FB2A-4880-94BB-8DC54883C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6F874-8296-478D-9D24-8D6400A33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E0FC4-A3DD-427B-AA52-B52D3325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0AEF3-780C-4F28-B666-3AD27E3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BC398-158E-4F2E-8C9C-2C0C7104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431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C173C-B43D-4CBF-9769-E65EE7AC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90680-7DBC-4CB4-899A-97E48E25F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9EC99-7827-4363-92AB-10A1DAE7F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DE136-71B7-4EAD-9622-88B70854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69C62-A1E2-4CEF-8C57-0E9C214B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B4DBD-0C45-4358-B479-CD3E71FB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930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35CD5-1FAD-4D09-9167-3196E649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D8B4F-F3C0-4F57-B710-AB2BC1D59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04DCD-EE34-4ACC-84C3-BA0BD2730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514B0-6C4E-4304-B0DE-071ADEF1F5BE}" type="datetimeFigureOut">
              <a:rPr lang="LID4096" smtClean="0"/>
              <a:t>08/04/2025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BCA18-28E8-49EF-86B3-103C804AF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FD7BE-AC5C-4ECF-97B3-89D02D49A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EB5B5-0E56-4FD0-BB24-43203E771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9295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ED44E-B59D-4163-8383-03913505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COVID-19 Analysis Capstone Project - PowerPoint Slides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F65B1-DAB8-472D-9457-4D7173A66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COVID-19 Global Data Analysis</a:t>
            </a:r>
            <a:endParaRPr lang="en-US" sz="4400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Big Data Analytics Capstone Project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Student: RUTAGANIRA SHEMA DERRICK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Student Number: 26506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Course: INSY 8413 | Introduction to Big Data Analytics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Assistant Lecturer: Eric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Maniraguha</a:t>
            </a: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Academic Year: 2024-2025, SEM III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3629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6541-4A0B-4B9B-85C1-A9B4FA85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Assistant Lecturer: Eric Maniraguha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3D691-6146-4B01-8862-ABA51904A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10: ML MODELS OVERVIEW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¤– THREE MODEL APPROACHES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CLUSTERING (K-MEANS)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Purpose: Group countries by response patterns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Result: Silhouette score 0.65+ (excellent)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FORECASTING (RANDOM FOREST)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Purpose: Predict future cases/deaths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Result: R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Â²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0.82+ cases, 0.78+ deaths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CLASSIFICATION (CUSTOM ENSEMBLE)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Purpose: Outbreak risk prediction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Result: 89%+ accuracy, 87%+ F1-score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INNOVATION: Custom ensemble outperforms individual models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1567702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CB43-B6AD-43D3-AA26-4329E1DEF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Sample size: 484k â†’ 25k rows (95% reduction)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FCD26-EDE3-4B4C-BBC5-9A3985170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58820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8F21-A8CC-437B-831C-4323F901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Memory: 21MB â†’ 2.6MB (87% reduction)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89529-A4C1-4E94-A3AC-D2DB79BDD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714435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5C04-FF11-4CD8-991A-EE6D29D2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Time: 45 minutes â†’ 30 seconds (99% faster)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F41FF-B0C1-4720-82EE-7381E1735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743326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7D87-7327-4D78-AEE8-CE2B8817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Maintained statistical representativeness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A504C-0FB0-4E5F-AFCA-91B788A47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867740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6BC37-C706-4243-8BD0-EF6D4A0C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COMPLETED: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83A64-62C2-4D58-9CD5-B491144F5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46830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0E34-31E1-4D51-80E5-1D634FD5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Missing value handling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990F8-EA50-48AE-9CA8-6D2717F87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21713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7A87-409A-4678-A99A-1A65B49D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Data type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92971-E3AF-40D3-872C-C3A666942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554428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B96B-DC90-4D28-B28E-A3C580B3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Duplicate removal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3812E-D842-422A-82DA-8529E66DF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03930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358F-4982-476E-B53E-AB1B7AAA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Outlier treatment (negative values)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D5212-DA40-4EF7-8C93-C084F7B31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51181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8AD5-4CAB-461A-A1A0-C502115C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Date 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C2B5B-1442-4878-B9B9-E13F98371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785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ED27-8E94-404D-87D7-14F4BEC0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Year: 2024-2025, SEM III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688BE-BDC7-419E-9340-6E7D3E9ED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11: CLUSTERING RESULTS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ðŸŽ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¯ COUNTRY RESPONSE PATTERNS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METHODOLOGY: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K-Means with optimal k selection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Features: Cases, deaths, CFR, growth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240+ countries analyzed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Silhouette validation for quality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FINDINGS: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Clear country groupings identified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Response effectiveness patterns revealed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Regional variations documented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Policy learning opportunities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VALUE: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Countries learn from similar profiles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Best practices identification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Resource allocation optimization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884251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CBA0-1A0E-43EC-82A3-1690F54E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RESULT: Clean, analysis-ready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A4F84-ADA1-43F6-BAE7-49B0EA638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50938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27AE-4B27-4732-B1B5-17061159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9: FEATURE ENGINEERING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0A186-ABA8-4CA5-A093-543C98BCE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56299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098F-44EB-4A34-8C64-0C1402A7C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B162D-F0E9-4518-95C1-319F602AA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49383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914B-529F-43ED-AD3D-CDBF52E2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ðŸ”§ NEW FEATURES CREATED (10+)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247C2-9C57-493D-A8D8-25A9CA9F4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66338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CCBE-F1A4-4E57-94AF-6BCE4AD4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TEMPORAL FEATURES: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07706-A92F-4659-A8CA-8DD0FD10D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69192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9125-B286-42C9-849A-0AAA86EE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Year, Month, Day_of_week, Week_of_year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ACE7E-E76D-48F9-82C5-B848EB275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676345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3951-F5CF-4FAA-85D7-2E623F6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EPIDEMIOLOGICAL METRICS: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8F03D-E030-43F1-ADD4-10106A082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33574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2BA-0632-49BD-95B8-069A49AC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Case_Fatality_Rate: (Deaths/Cases) Ã— 100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F744F-A64E-43B3-AB27-BFF4DC96A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22226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059A-3F33-4263-AEA7-CAE3521A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Cases_Growth_Rate: Daily % change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C4D56-C390-43EA-BA41-B87C85982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527617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90C11-339E-45CE-9FFF-ECF6EF7E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Deaths_Growth_Rate: Mortality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C264-F2EB-46B9-98F5-64F05EF0E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286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EAC8-A19F-462A-9BD7-13167000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2: 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E521B-A74F-4AF4-8821-26CB1F4C8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12: FORECASTING PERFORMANCE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“ˆ PREDICTION MODEL RESULTS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SPECIFICATIONS: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Algorithm: Random Forest Regressor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Features: Lags (7,14 days), rolling averages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Validation: Time-based splits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PERFORMANCE: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Cases R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Â²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: 0.82+ (Strong prediction)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Deaths R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Â²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: 0.78+ (Good accuracy)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RMSE: Acceptable for health planning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Top features: Rolling averages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INNOVATION: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Custom features combining historical patterns + seasonal trends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6012401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4EBD-AB38-44A3-87E9-33480945B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SMOOTHING FEATURES: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F4444-7501-4393-8945-FA91424F2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206204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6495-E138-4A73-8ABE-83FE360B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New_cases_7day_avg: Rolling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DF0B6-B824-41E5-8DAB-88ECC7095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804213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547F-7739-4C52-9CE0-A5FD7D64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New_deaths_7day_avg: Mortality smoothing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41A80-6484-42EE-948C-79025F19A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109819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5C8E-F541-4754-8542-97C4541B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INNOVATION: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C817D-65D9-43CB-96D3-FCCDFB424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425340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18A6-6F6B-45B4-9EDE-1788CDB7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Pandemic_Phase: Custom classification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083E5-0892-4DBC-B500-A5EF19287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60435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E467-A5D6-4A79-BB23-38A8A3B4F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Early/First_Wave/Vaccination/Endemic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A871F-5BD3-4A99-B0A0-72877D85D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831647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F1A7-8BE1-42B0-BF08-F97B2633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SLIDE 10: ML MODELS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B71A7-8308-402B-A709-43181BD1C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01895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A217-EA0E-4E50-9AFB-F316D577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6904B-9A50-411B-A5C0-38D604974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10394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26771-F8AE-45F0-8DBC-010305B2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ðŸ¤– THREE MODEL APPROACHES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879D6-BBE1-4D4A-A852-0F6AB5BAA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716275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60BD-BF97-4AD9-A433-713803EAA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CLUSTERING (K-MEANS)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BCB0E-992D-468B-9058-B1F4ED90D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475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B285-5D9B-4B22-B395-E394A25D2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8547D-28F3-49B9-85E0-7436DEED1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13: ENSEMBLE INNOVATION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ðŸš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€ CUSTOM ENSEMBLE SYSTEM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TECHNICAL INNOVATION: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Multi-algorithm voting: RF + GB + LR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Soft voting with probabilities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Custom risk levels: Low/Medium/High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Optimized for large datasets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EXCELLENCE ACHIEVED: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Accuracy: 89%+ (Excellent)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Precision: 89%+ (Low false positives)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Recall: 87%+ (Captures true cases)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F1-Score: 87%+ (Balanced)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APPLICATION: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Early warning for health authorities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Risk-based resource allocation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Policy intervention timing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6788702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93DE-61DB-42CB-A745-983ABA76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Purpose: Group countries by response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E7B22-3BE9-4DCE-9CBA-3F46CE929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45016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41EB3-7EE3-4DB8-AC75-B6D40D97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   Result: Silhouette score 0.65+ (excellent)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68CD2-A39E-4E3E-8634-82C2AAE11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4286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A789-764D-4BA1-9F93-98AB7D71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FORECASTING (RANDOM FOREST)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5B2F-0E9A-4CA3-BA19-14122D5F9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65669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DD709-57A4-4B11-A9D5-6386DAC9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Purpose: Predict future cases/deaths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F3147-6CF6-49A3-831B-689AD9CCC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67249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123FA-A52D-4D9B-B3C4-F725A612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Result: RÂ² 0.82+ cases, 0.78+ deaths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B4C81-2AD5-460C-B6A1-0910332D3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3340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72973-6826-417B-9435-03EAF6CE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CLASSIFICATION (CUSTOM ENSEMBLE)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A7ED-C73C-4F2D-9A74-CEC0EA559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75580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E203-A76B-4613-8D35-F752BDE1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Purpose: Outbreak risk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1F9B2-3BBD-42A4-A293-C9C54EFBA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29554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F186-3C28-46AF-8185-C74571B4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Result: 89%+ accuracy, 87%+ F1-score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70225-3C1E-48E3-B82C-5E1D3CC56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599578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8B37-208D-403C-AC9A-6070CE2B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INNOVATION: Custom ensemble outperforms individual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A52AF-5E6B-41F2-B185-8B4C2546C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89411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0E36-7C6C-4A84-A067-D4ECC300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11: CLUSTERING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08022-4A86-4260-87ED-C8FFBAE94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847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0B54-8BAC-4FD0-8460-0DE21F0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ðŸ“‹ PRESENTATION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E523F-D7D2-4516-B55E-256805CB8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14: PERFORMANCE OPTIMIZATIONS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âš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¡ BREAKTHROUGH SOLUTIONS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CHALLENGE: 484k+ rows system failure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INNOVATIONS: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Strategic Sampling Algorithm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Statistical representativeness maintained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95% reduction, same insights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Memory-Efficient Processing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Optimized data types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87% memory reduction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Fast Ensemble Architecture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Removed SVM bottleneck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99% time reduction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IMPACT: Production system from prototype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3996339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2E4D-B747-4253-B5BB-461457B1D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2256-2927-413D-90BB-3405A9B2F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42861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FE68-BC64-4B35-8F62-7FFA3641C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ðŸŽ¯ COUNTRY RESPONSE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45534-A28A-47DC-9EB1-0676C0F18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473008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9424-22A2-465D-B4AA-480027B1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63B7D-9B7C-49AA-8809-EDF477F03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707338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BBBC-8A8F-4E85-8E9E-494CE4CC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K-Means with optimal k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6642-8552-465C-BE5B-0F1CB4019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0170158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FADC-F224-444D-BB66-AD59059C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Features: Cases, deaths, CFR, growth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A6D0C-3A42-4322-977B-5C9A9F03D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144862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8620-D9CB-499F-8668-5EE82BFC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240+ countries analyzed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C2A10-5783-4D91-A6C1-EEF8230E7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839537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E8370-1BA3-4D9E-989A-6E38770B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â€¢ Silhouette validation for quality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8CA39-4CF2-48E7-B258-838DA1939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032836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58FA-A232-432C-96EB-7C63BCBC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C3CA-8DEC-4410-BA12-8A5F12660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335748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A7A8-D625-4059-AB15-1F67268C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Clear country groupings identified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37C28-2E01-40BB-8887-ACF0F8747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268430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277D-5B46-44F5-BFD1-DC9BCF89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Response effectiveness patterns revealed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C6B69-E10B-4AF3-B9BF-CF447D75B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897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118E-AE67-4322-BC53-45E851C1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Project Introduction &amp;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44B93-227E-430B-AD05-81329583B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15: RESULTS SUMMARY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ðŸ“Š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PERFORMANCE METRICS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| Model | Algorithm | Metric | Score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|-------|-----------|--------|-------|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| Clustering | K-Means | Silhouette | 0.65+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| Forecast Cases | Random Forest | R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Â²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| 0.82+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| Forecast Deaths | Random Forest | R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Â²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| 0.78+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| Risk Prediction | Ensemble | Accuracy | 89%+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| Risk Prediction | Ensemble | F1-Score | 87%+ |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… All models exceed performance thresholds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… Ensemble superior to individual models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… Cross-validation confirms stability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8072309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A28C-4D3A-4A8C-9645-325EA39C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Regional variations documented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EDB52-6481-42B6-A48E-3F5D7BAB6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74150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BBF7-E2F7-4CC8-A2A1-91D8F62D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Policy learning 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A0BC9-C6A0-4F37-BFD7-F8185BACA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142883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AE8B-3AFE-488E-8606-A5D7E301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VALUE: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268FD-85C2-4497-9D6C-A6D8B446F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663449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76F9-9F81-4CB6-A0F7-D6884554A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Countries learn from similar profiles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77FA4-7A76-474B-AEFE-A0BC64E8D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20341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5FA7-5761-45C0-A9B3-F3ABF273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Best practices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3C58B-446F-4293-A6B5-993C24BA5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790802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1B4FE-9674-4E71-A27A-8F599AE6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Resource allocation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1362F-7FC0-4F57-8055-E02DA4500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660858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89A9-ADF7-4AC0-B2B7-BEA47089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12: FORECASTING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D5820-23FE-4D12-8280-B0A748860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3181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39C3-EFA3-4B82-AD49-C4728240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7886-1A4E-4921-B744-FBBB70B43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67063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5C0B-828B-4839-880D-F847207A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ðŸ“ˆ PREDICTION MODEL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2CE00-D45E-40F6-8E6B-835611F5D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086161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B8E1-F943-4E94-9FBB-7C987B99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9E350-A1BB-4C31-97A1-E54E04F39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4342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8620-79CE-466B-BB2C-3FEEB2EB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Dataset Overview &amp; Technical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EC83-02F3-47F8-B1E1-0ADE2596D5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’¡ RESEARCH DISCOVERIES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GLOBAL IMPACT: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700+ million cases analyzed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6+ million deaths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240+ countries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~1.2% global case fatality rate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REGIONAL PATTERNS: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EUR: Highest total cases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AFR: Highest fatality rates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WPR: Most effective responses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4. AMR: Highest variability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TEMPORAL INSIGHTS: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Clear three-wave pattern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Seasonal variations identified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Vaccination impact visible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Endemic phase post-2022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3420908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A7E8-46CC-4F55-B7E4-2ECCB866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Algorithm: Random Forest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43FF6-7261-40DC-AF3E-A2D830201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206279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34B3-22A8-4EBC-98A7-B9CCA2DC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Features: Lags (7,14 days), rolling averages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E1878-06E3-410A-8948-6EC1A0657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320348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1AA5-9DD1-437E-BE26-9B437645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Validation: Time-based splits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91A69-01A3-4606-AB8E-A38291A1E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818542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791E-EE0C-4301-8CAB-1EF20B24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D8B49-8FE0-4650-9F8B-F10987E7D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22062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D90F-A9A3-416F-871D-10E5B5F5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Cases RÂ²: 0.82+ (Strong prediction)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9922F-4892-4B6E-A973-763FEA7BB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37346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8BD9-8326-494A-8DFD-367DD191F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Deaths RÂ²: 0.78+ (Good accuracy)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58BDC-205B-471A-B628-71A875037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208297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7D1E-434F-438E-8488-CE1A6F53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RMSE: Acceptable for health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18717-B49D-4133-A692-BEFCCCC5D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661239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32DF-5352-4F71-B117-7CAB1E9A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Top features: Rolling averages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B19D-B692-4280-8BE2-D2EDF5E3F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128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5BDF1-9B31-408F-9E2C-45A8E8D5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INNOVATION: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C71CA-00CB-4ECA-8F67-A198DF299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95875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7566-60F6-4BA4-9F47-C37A6EFC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features combining historical patterns + seasonal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1C3E7-9230-45EE-9F76-F4905FE07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8609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EC21-8505-4798-B25A-18108173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Methodology &amp; Data Processing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33BA-2899-47F0-97C2-8EE219756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17: POWER BI DASHBOARD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ðŸ“Š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INTERACTIVE DASHBOARD DESIGN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5 DASHBOARD PAGES: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Global Overview - KPIs, world map, trends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Regional Analysis - Comparisons, rankings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Temporal Trends - Time series, phases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4. Clustering Results - Country groupings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5. Forecasting - Predictions, confidence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FEATURES: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Interactive slicers and filters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Drill-down capabilities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Cross-filtering visualizations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Mobile-optimized design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INNOVATION: Advanced DAX, custom tooltips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724017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3DB45-2648-4831-A642-E27FBE9D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13: ENSEMBLE INNOVATION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0B0B2-1B13-4766-9BBF-1F6E19A11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663113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0F8F-F9E7-402C-805E-5458D30E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74571-AEA5-4AD2-913C-7C00B8E88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794063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EABF-D06D-4314-A752-EB56BE3AE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ðŸš€ CUSTOM ENSEMBLE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061B5-68E3-4FC3-978D-0F27362B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587237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A571-50C9-4115-BD87-0352BEFF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INNOVATION: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44BBD-30D9-431C-9CB3-CD4473A6C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98805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488D-6DA9-49CA-851F-852E03E0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Multi-algorithm voting: RF + GB + LR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273A-5CE1-4D09-A502-1BF55AFCE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989145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A3BAA-8060-4A37-B914-E2D551DA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Soft voting with probabilities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BFFD-3B46-4420-833E-73CB83BA6F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889071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FA2D-1C58-48E8-AA55-4D97CD30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Custom risk levels: Low/Medium/High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E494F-4D98-4C03-9250-1C00D4B71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611125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B72E-4142-418A-B17E-67EB7D7D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Optimized for large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63597-E57D-43E3-B7C2-FDAFB7586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137637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115F-0D9C-48AD-B67D-DF10D486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EXCELLENCE ACHIEVED: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2E0F-CF96-46A8-BBB0-1FCCF88BB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666153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3724-9B36-4026-A7F7-A402D250A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Accuracy: 89%+ (Excellent)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C4E84-B94F-474C-B824-F48B1E3D4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328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CE7F-9736-43BD-B11F-E0369419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Machine Learning Models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D656-847D-4AFA-971E-727E3A544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18: BUSINESS VALUE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ðŸ’¼ POLICY RECOMMENDATIONS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PUBLIC HEALTH IMPACT: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Evidence-based preparedness planning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Risk-stratified resource allocation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Early warning system deployment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4. Cross-regional coordination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ACTIONABLE INSIGHTS: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Deploy predictive models for outbreaks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Use clustering for policy sharing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Apply temporal insights for planning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Establish data-driven protocols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ECONOMIC BENEFITS: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Faster response 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â†’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Reduced impact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Better allocation 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â†’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Cost optimization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Prevention 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â†’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Lower treatment costs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0221308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B461-765A-4B35-9A35-2B94FE1D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Precision: 89%+ (Low false positives)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75DC0-B36E-4465-BC6A-1BA75A229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29848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CECB-0A08-4BA8-9AE3-1C1362695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Recall: 87%+ (Captures true cases)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1F056-CAC4-48F5-9631-610778D27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380657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7291-6783-468F-95DA-8F818924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F1-Score: 87%+ (Balanced)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C9332-8DAC-4084-A13F-2B4F7F905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49461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0E8A-8745-4F9A-BA0B-FF14ECD9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E366A-DB42-4739-BE21-67023BB60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1563754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7E67-A021-4A5D-AC4E-578E520A8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Early warning for health authorities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2325E-EFE1-48F6-8ABA-4BC4D1157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136733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B78F-F98A-4634-BC1C-B4D8E51A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Risk-based resource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49F83-9682-4404-958A-940751472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200004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ADFF-C4DC-47D8-B1A2-4ACBFF7B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Policy intervention timing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053E1-658F-493F-A1F6-16C97A0DF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627319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363A-153F-47F3-97E0-696123FB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14: PERFORMANCE OPTIMIZATIONS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0B34E-371A-4301-89B8-475414273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308901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4AB8-792D-4F7D-BB66-6B3B9BE7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7228-6B60-46C3-A549-91030DBF2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351331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3FD3-DFF7-4D45-BC63-AE301234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âš¡ BREAKTHROUGH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29318-1548-4661-B199-4D2A50FBD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0032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A0EDC-62FB-4B82-9F12-9770596E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Innovation: Custom Ensemble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C908B-979E-4B92-A9F4-7CA593670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19: REAL-WORLD APPLICATIONS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 IMPLEMENTATION SCENARIOS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IMMEDIATE USES: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Public Health Surveillance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Automated risk monitoring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Real-time dashboards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Multi-country analysis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Policy Decision Support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Intervention timing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Resource optimization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Regional cooperation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Research Applications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Other infectious diseases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Comparative studies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â€¢ Predictive frameworks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SCALABILITY: Global health security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8463753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97F4-6A66-4FB4-BCFE-3847C94E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CHALLENGE: 484k+ rows system failure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9C39F-D344-48C9-8ACC-6E950C176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227769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727D-C5EF-41E8-94BD-6B35E090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INNOVATIONS: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5992F-7771-4140-B697-FAACFAB74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470346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0A309-1D61-47FC-AC34-2B92887D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Strategic Sampling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C8632-5AE9-4E9F-AB50-1C0A170F6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58398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528F9-2EB3-445B-82B7-FF2E2887F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Statistical representativeness maintained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854ED-7E8C-4F66-A1F4-E643D47DE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220399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E63F-33AD-4E11-9561-99612B8D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95% reduction, same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44C7-93D8-40E9-B6BB-ED9EDCE9D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875058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5C29-E420-4EC1-BD84-EE4DF167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Memory-Efficient 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D03AE-711D-4C95-AF8E-85D376325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449406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C04C-350E-4506-909F-91AB49D9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Optimized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CC41E-7FA1-44D3-AF6C-6C218C1E8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314760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1E231-08FD-4D8F-ACCC-9767B92C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87% memory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3D18-CCFA-42E2-AC1C-E87640192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94925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6E21-3C76-444C-8EFC-FA9F1BA8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Fast Ensemble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2CCE9-B538-4BC5-977F-F2910D9BA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057932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1695-05CA-4749-8DBA-554C74C8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Removed SVM bottleneck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9C554-D44B-4F68-95EA-0D8CA9ABF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535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19F10-A82B-429E-BF8B-373E68B1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CEED2-8038-40F8-B847-B887F0902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PRESENTATION OUTLINE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Project Introduction &amp; Problem Statement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Dataset Overview &amp; Technical Challenges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Methodology &amp; Data Processing Pipeline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4. Machine Learning Models Implementation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5. Innovation: Custom Ensemble System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6. Results &amp; Performance Metrics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7. Power BI Dashboard Design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8. Business Value &amp; Recommendations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9. Technical Solutions &amp; Optimizations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10. Future Work &amp; Conclusions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06157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5A909-B9D7-4739-B9B6-FE6C4DF3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80C86-B219-407B-AE8A-D77F67CF5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PROBLEMS SOLVED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MAJOR FIXES: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457200" lvl="1">
              <a:spcBef>
                <a:spcPts val="0"/>
              </a:spcBef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KeyboardInterrupt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and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Strategic sampling</a:t>
            </a:r>
          </a:p>
          <a:p>
            <a:pPr marL="457200" lvl="1">
              <a:spcBef>
                <a:spcPts val="0"/>
              </a:spcBef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Model hanging </a:t>
            </a:r>
            <a:r>
              <a:rPr lang="en-US" dirty="0"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and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Fast algorithms</a:t>
            </a:r>
          </a:p>
          <a:p>
            <a:pPr marL="457200" lvl="1">
              <a:spcBef>
                <a:spcPts val="0"/>
              </a:spcBef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Memory overflow 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and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Optimization</a:t>
            </a:r>
          </a:p>
          <a:p>
            <a:pPr marL="457200" lvl="1">
              <a:spcBef>
                <a:spcPts val="0"/>
              </a:spcBef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Processing delays 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and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Performance tuning</a:t>
            </a:r>
          </a:p>
        </p:txBody>
      </p:sp>
    </p:spTree>
    <p:extLst>
      <p:ext uri="{BB962C8B-B14F-4D97-AF65-F5344CB8AC3E}">
        <p14:creationId xmlns:p14="http://schemas.microsoft.com/office/powerpoint/2010/main" val="156337633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4356-25E4-47F3-BF3C-AE7D7FB9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99% time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B4016-B949-45B5-9C29-1F3DAC7D1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388967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CAE2-80F7-406C-A3D4-C9347549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IMPACT: Production system from 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839F8-1393-4550-8AE7-754E6DD3E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216256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DC9A-B5E9-42F2-B7AD-F8E9D857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15: RESULTS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989B1-0B4F-442E-9626-F1F518502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9691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8C0B-CBBF-4F45-99C4-5CA8A06F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E8CE3-1F48-41CC-98A1-6A1078E65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847921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CDDE-48E5-4DB0-BDC8-017F66AF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ðŸ“Š 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6138E-6D97-40C3-A44C-F3A8277BB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431332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7718-B664-4C79-83DE-8D7C25120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| Model | Algorithm | Metric | Score |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2AFD2-2E21-49D7-9E90-09551AF29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94491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B8FA-E9F0-4BF9-8FFB-67493E9B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|-------|-----------|--------|-------|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78B8C-EDEA-4B37-ADF0-6238BE45D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940432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0302-364E-42F2-8CC0-1A7F8147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| Clustering | K-Means | Silhouette | 0.65+ |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2900C-441B-48E8-BAF3-831FB6242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1997252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8891C-E7DA-481D-83E2-A1B19E60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| Forecast Cases | Random Forest | RÂ² | 0.82+ |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9B692-2DEC-4E71-8FA2-A0D360052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512744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BB74F-2639-4B59-BF14-09754B4B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| Forecast Deaths | Random Forest | RÂ² | 0.78+ |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85C5C-43BA-4F19-8144-F8AE1963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368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EE9C-3F86-41CB-BF99-F96E4CA0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1CCF7-1991-4569-A466-1749200D2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NEXT STEPS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SHORT-TERM (3-6 months):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Vaccination data integration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Real-time pipeline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Mobile application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API development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LONG-TERM (1-2 years):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Multi-pathogen surveillance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AI policy recommendations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Socioeconomic integration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Global security framework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OPPORTUNITIES: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Other disease applications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IoT integration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Blockchain data integrity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Edge computing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7173717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C7337-F084-4B13-BA23-B83FC516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| Risk Prediction | Ensemble | Accuracy | 89%+ |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2ABE1-5E44-4CF1-AF01-62D512569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378326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239C5-D642-430E-A9A2-EA189718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| Risk Prediction | Ensemble | F1-Score | 87%+ |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AD57B-6D40-4CAD-BDF8-CC8FC6B2C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908421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65BF-CCD0-4665-A7AE-112CE424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All models exceed performance thresholds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DCF40-F836-453A-A450-897936823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567778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B2F4-5F3D-4CCD-AE4A-97281E78C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Ensemble superior to individual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63C51-9CA9-4755-992B-2D6E2DC38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540806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385F-0FE2-4C8E-A527-F0EBE79C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Cross-validation confirms stability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2BC64-7279-433A-A391-EF22DF006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085384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9726-F673-4CA0-8437-8B1765D8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16: KEY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AA085-06E9-4D79-9098-A26D58CDA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550266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DA5D-F0FF-4B8E-B470-117AF0DF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8220-BC44-4159-9EEB-35AB4D349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016106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38DB-56C7-458C-8A1D-42C539D10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ðŸ’¡ RESEARCH DISCOVERIES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BE04B-8C3C-461D-B4A0-FDE1581AF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434800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5F51-996B-4272-AB21-07D44916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GLOBAL IMPACT: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EDA1-03AB-4B71-9187-0252A87720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255932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81FF-450E-40DA-B826-473C37B7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700+ million cases analyzed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E975B-FBEF-4AC8-84D0-929CF3106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8377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FF3-3B79-4DAD-8C79-F210C1D1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71124-1B70-4FCE-AA4E-1D19F3D95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ACHIEVEMENTS SUMMARY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TECHNICAL EXCELLENCE: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484k+ row dataset processed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 ML approaches implemented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89%+ accuracy achieved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Production-ready architecture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Major optimizations solved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ACADEMIC COMPLIANCE: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Health sector addressed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Real dataset preprocessing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Multiple ML models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Innovation component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Professional documentation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BUSINESS VALUE: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Policy insights delivered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Scalable framework created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Evidence-based recommendations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71820353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DEBE-41EC-4957-A750-6F3F7037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6+ million deaths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7AE0B-19EB-4F9D-8AB5-B4C215763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383372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D7B2-704C-47D6-A46D-AF33A4A8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240+ countries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89B92-DC7F-4826-A562-317CE3EB0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3876859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6ACE-25FE-4FA7-BD09-F543C3BB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~1.2% global case fatality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1ED30-FF25-43A9-9538-E8019463F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80350421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27E2-CCBE-4119-B966-278F3F809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REGIONAL PATTERNS: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0B757-BCC6-4D1C-86F1-ED781EB94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600154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F5797-0209-4312-A3BC-AA1E516B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EUR: Highest total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D201C-4305-4604-8DCF-24493C78A8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127549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F634-5D49-49C0-8392-EB086072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AFR: Highest fatality rates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DE63A-0C65-45A8-B984-A248A4823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439764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9D79-1BB7-47DA-8E42-1F3E1489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WPR: Most effective 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35F08-C037-4506-80C1-581F0951E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727425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BD6-9C42-4742-B730-CDF386BD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AMR: Highest variability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BFC2C-AF70-46F8-A1F7-3E6AD2A6A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8843725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F89E-E6F4-432C-A6CE-95A1566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TEMPORAL INSIGHTS: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CFFB8-7905-479C-BBAF-23161F712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3367169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B8DF5-2453-44EB-BF6B-9E6F8E8B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Clear three-wave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5F445-A268-4A12-935A-CF0CF74A6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7236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816D-347A-4073-B6E1-70CD9BC1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2368A-35D7-4B66-AFB6-493931C8C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LESSONS LEARNED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INSIGHTS: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Optimization crucial for large data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Ensembles provide superior performance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Regional patterns reveal policy insights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4. Innovation solves practical problems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5. Reproducible research enables impact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SUCCESS FACTORS: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Problem focused objectives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Methodical implementation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Innovation and practicality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4. Comprehensive documentation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5. Real world applicability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i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GROWTH: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Advanced skills in Python, ML, optimization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041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2CEEC-B7D6-458D-8FBC-F6B4EB90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Seasonal variations identified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3E96C-41E6-4F69-B62B-790284137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1649209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7523-9942-4D9B-AFB7-9C0EAF71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Vaccination impact visible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1F1D8-0366-463A-B5A3-7B1F8C417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953374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7AC2A-C587-44E2-9A00-A93B6996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Endemic phase post-2022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1F7F2-0AF1-496A-8981-B9147BCDC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77456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B336-CAE2-4872-AF4D-6C94791E7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17: POWER BI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BD78C-2AE5-47AE-9777-83A5DD74B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284601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F292-44EE-450A-8B37-5ADC2EDB7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FBCEB-E154-4D62-ADB9-5FB046B96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022709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CCE5-0F5E-4BBB-9CE4-14974320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ðŸ“Š INTERACTIVE DASHBOARD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D2C40-0AA7-4B6E-999A-8434A2B96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806119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B96FC-96B0-4D79-B8BD-5338B11F7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 DASHBOARD PAGES: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EBE87-05AD-4E10-9721-1B9EA6A04D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7026370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CEAA-6FE6-4727-8693-68E57059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Global Overview - KPIs, world map,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C732-7933-49AD-9719-7C47798649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3158013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A8B1-619F-482B-960F-10B27E95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Regional Analysis - Comparisons, rankings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7C80-A097-4EB6-A550-0ADBFC141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355938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DCB4-F315-44C1-BCC4-BE61E1F9A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Temporal Trends - Time series,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E3779-4C95-4870-A5F9-BDE085247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120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E75F0-68C1-490F-8CEF-B38DD2A3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9BDA3-8126-44EF-97FB-7196F3A1F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1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sz="5800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Ready to discuss</a:t>
            </a:r>
            <a:endParaRPr lang="en-US" sz="1300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500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Technical implementation details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Model performance and validation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Business applications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Challenges and solutions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Future research directions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00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b="1" u="sng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CONTACT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RUTAGANIRA SHEMA DERRICK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Student ID: 26506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INSY 8413 | Big Data Analytics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5759868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5AC7-E558-4F4E-8ED6-FF0B19A6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Clustering Results - Country groupings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59DDE-1753-41D7-B717-8598CD619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583173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F3DB-4744-4C95-AF69-6CC1FFA5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Forecasting - Predictions, confidence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6CCF7-2AF2-4A81-9CCD-BBF8C0BB5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283749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BE3E-F9A0-452E-864E-C6E19254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EFAF4-EC92-41AB-B0C9-EBF8670B2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870703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EDDD-DBA9-4428-BAF9-A759033E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Interactive slicers and filters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B4B1-7EBE-4F57-B9BC-267DB7850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5820286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29B3-B5DE-4C8C-8298-A13826DF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Drill-down capabilities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9AD5C-8CA8-4F01-9F96-0C9538A37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8855585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5F49-C27E-4084-A366-F2E87BE3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Cross-filtering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180F9-B022-46AC-8114-0A8C36811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8899373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9400-6AA6-42B3-866E-A0628A57A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Mobile-optimized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F7CC-90AD-4723-8925-7266046B7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3002255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33E3-4645-4115-BD9A-F624AABB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INNOVATION: Advanced DAX, custom tooltips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EB0F8-4946-4EFC-A72C-64B952414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7484844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28FCC-2D52-47C2-87EC-D8C0770A6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18: BUSINESS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8DC68-F374-4052-B03C-5C618C1D7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5666407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9BD5-860E-49BD-A2C3-66261256E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6E1F-DDC8-4938-8166-52CDE3DC7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2565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FC1B-703E-48B4-83A7-053F7A1C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3: 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3F95C-B07F-495F-9D3F-F6CC77E66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1812537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62DC-1764-49B3-997B-2C980420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ðŸ’¼ POLICY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804B-8915-470F-9667-B24AF11F15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507404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8E60-CE60-471D-81A9-C6BF50EF8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HEALTH IMPACT: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30837-3431-4EF9-8B9B-801AB758A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0953238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AF62-4984-4E2D-B95D-FCD69DC5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Evidence-based preparedness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B2572-B6E7-4672-AE2F-746E555F7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7143275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E4B-1E8C-4502-9C18-FECE4FC9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Risk-stratified resource allocation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F846-C018-4670-8897-1E3AA424B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4495465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FD023-17F3-46F4-943A-A2AA422D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Early warning system deployment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1E21C-1716-4AF3-B6A8-F50C000C6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53288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FFC3-0E38-47AC-B6C4-6A9BBB4E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Cross-regional coordination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50C82-6FA5-4A16-B553-594B5EA4C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416194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B240-89DB-450E-B9A7-5B1C6AD5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ACTIONABLE INSIGHTS: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59891-644A-448A-A864-B48B3C633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76500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F2DB-FD5B-4535-8D9C-FAF330FA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Deploy predictive models for outbreaks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79BFF-D64E-45F1-B7E6-4E4B5E762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353781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61EC0-D0AA-4A3E-A6B8-6E62C46A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Use clustering for policy sharing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56F19-C130-490F-9578-97957BA0A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584071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FE82-B872-4B5C-AFA9-C73AD68F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Apply temporal insights for planning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61DE8-7EA3-4861-8FC0-0DFDA2D8F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3458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07BE-9951-415A-B218-E02C812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6DE2-9461-4B97-A261-82926C412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3579936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C583A-2627-4204-B636-52CCEAA5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Establish data-driven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466C3-93D2-49EA-993E-C0C60D169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8243594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6847-E6DD-47CB-B173-1346FB41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ECONOMIC BENEFITS: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F286-7441-40BF-8E52-992BEDB6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550048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8626-E949-406C-8F31-8883E6FF2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Faster response â†’ Reduced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9700C-0E73-4E27-BC25-535CAB08C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4198494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D182-BFEF-4E32-ACBE-244432D0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Better allocation â†’ Cost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40AB-9C01-4ABF-A4AE-5919B467F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2153273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9CF0-47B6-4507-8B57-919E74CF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Prevention â†’ Lower treatment costs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2B32C-3075-496B-97D9-1D1FEBC29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1530352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ABA3-4029-46D3-A0F1-8B7B49D7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19: REAL-WORLD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CB448-4DD7-4DF9-A277-3334941F1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431168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CD75-D77F-463A-859E-ABE89B0F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F27C8-473A-43F3-9347-A5FAE2E2C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4309355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770D-85B2-4B28-BD25-8DBE70042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ðŸŒ IMPLEMENTATION 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6591C-E834-432E-9D63-73FC23C5F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6246405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4EF3A-F3B7-4F7B-A806-3B9A63C6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IMMEDIATE USES: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B0E99-C8B1-430F-AEC6-FFDFD3B15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4717978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DB06-9C21-4EC5-A92C-138C8A71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Public Health Surveillance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25942-05D5-4C71-8137-7AB94F63D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750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F9D5-480F-40EF-89E5-C7F4DEAC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ðŸŽ¯ RESEARCH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73FD4-E964-4FFA-9762-0A8E152D7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081276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5462-897D-4481-8BB5-5B18D154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Automated risk monitoring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40534-7E97-4BD0-A5AD-2BB15E54F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2856569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1785-4B52-4A8F-8F59-0E659FD8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Real-time dashboards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429B0-3768-405A-88C0-4DE56CC8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9362167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BAFBD-9E6C-4D19-93A1-9A5FF776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Multi-country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2354C-733F-42E6-83EB-85782F8FD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247239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2F27-A4E0-43A1-8F40-C0691BD7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Policy Decision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CE4A6-3C6D-4E15-A352-DE07DCFD0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3646303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EAB4-9455-4479-AB29-338621305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Intervention timing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E6567-E675-41DE-A74F-F05E0BDE6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745624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C4F5-8DF1-41BF-83CF-907FF8F86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Resource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7DC9D-161F-4DBF-B80C-778F798F5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7675875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8AAF5-FB07-4C26-82B5-EEE62C9E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Regional cooperation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3E4C2-8FCC-4A62-85EE-E6C9609E3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4003580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0DBB-48A0-49A1-845C-F2C268621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Research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D512C-AA15-4C78-BE1D-7BFB07DE5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4855614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E3107-1300-4D1D-8C64-9F7ABF73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Other infectious diseases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FBA4-3513-44C7-BAD2-7818A76E1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29640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62D4-1904-4394-8180-E95EB157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Comparative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EC47E-258E-4E33-9DFD-EC3F68431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9393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3934-3484-4D2A-8119-46195885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"How did COVID-19 spread across different WHO regions, and what patterns can we identify in case fatality rates, transmission dynamics, and regional response effectiveness?"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5C6C-7704-4A5F-98E0-70743562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7514398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2238-25F3-499A-9EDD-C5FAD372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Predictive frameworks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5C303-BD24-4703-99B5-40544FDF5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4641933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12EC-6779-4C96-B7C0-BD9B33DE1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SCALABILITY: Global health 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8E64D-A77F-478E-860C-182F12659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297532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ABAC-7D7C-4676-827B-9C4BEEBA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20: TECHNICAL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92E90-A9BF-419D-A506-C80DCB887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3942497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1308-85DB-4F09-9E98-292CD31C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C9776-40EF-4B7B-921F-5FC13207B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8530512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44FE-E19C-4686-8DB2-0DE46B34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ðŸ”§ PROBLEMS SOLVED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F2875-1464-4475-A75C-A049B50A6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753707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8C2F-018C-4E4F-A159-996ADCBDF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FIXES: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AB184-59FC-4446-BB30-17567CE15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065788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D19E-1BB8-4470-B481-CEE905DA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âŒ KeyboardInterrupt â†’ âœ… Strategic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04CD1-BFC4-42BB-A7AC-436D2F1AE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573371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0BC1-D365-4791-9B73-D9AA4E72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âŒ Model hanging â†’ âœ… Fast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3C457-398D-4DEF-B911-642B7B21E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8193173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9C8F-1124-488E-A3DC-5F58D50D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âŒ Memory overflow â†’ âœ…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B7A72-72BC-4813-B427-0F47252D1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87476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CC63-6FAA-4170-B773-EB0122E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âŒ Processing delays â†’ âœ… Performance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2CA48-6EB1-4F2B-9294-8268B05EF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5233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70F7-93E3-4D97-A9B1-2C93387D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THIS MATTERS: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11839-A13A-4A92-8074-F9D7B6F99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2817998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D5DF-431C-404C-9CF9-17731D28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IMPROVEMENTS: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3AC3-4F68-4BD4-95CE-C7FD9654F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1904589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CA4C-71F4-4CB4-93F5-668B272B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Time: Hours â†’ Seconds (99%)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02EC1-8AD6-4E97-BBCD-DF4C4D4B1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0397706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FFFD-52D1-4F58-9F17-8A54673B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Memory: 21MB â†’ 2.6MB (87%)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13455-F706-4428-B7AF-1E75F2962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965790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652A-7947-4AD9-9F26-5ED119B9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Training: Hanging â†’ &lt;60s (100%)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0D5A7-9E21-4633-B879-DF16DF627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5612098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DCDA-03BC-4FF0-AB71-9DFC90A4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Stability: Crashes â†’ Reliable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ECFE3-F367-4883-BAB5-8BEA93C3B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8371553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DDD8-B599-4DA8-AF5C-10D34172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From unusable â†’ Production ready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C1FC-EBCE-475D-8265-D488CF429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7132749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CB82-44EF-4389-8AB0-A29E814C1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21: 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E313A-4D6B-4371-A2B9-6B08E6848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590175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2B0E-92D8-4001-B1EE-321CEFE5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5B77-9793-4A28-B5E5-DB01922EA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3149063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F5AE-6DF5-4054-B9C7-009B1649E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ðŸ”®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7618F-3B1D-4204-B55D-F495CDA09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4310684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8F942-A39A-4B9A-BE32-77928729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SHORT-TERM (3-6 months):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B454-ABFB-43AA-A906-0474706D6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3686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7663-837A-49B6-B7CC-C8B3204DE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6981-FD76-4920-9E6E-3DEC3E0AF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RESEARCH PROBLEM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How did COVID-19 spread across different WHO regions, and what patterns can we identify in case fatality rates, transmission dynamics, and regional response effectiveness?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WHY THIS MATTERS: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Global pandemic: 240+ countries affected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700+ million cases, 6+ million deaths worldwide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Critical for future pandemic preparedness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Data-driven public health policy needed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SECTOR: HEALTH | Real-world global impact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09174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CE03-055E-4D46-8CF6-FF567AFF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Global pandemic: 240+ countries affected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05338-5D6C-46D2-9989-02A248469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597510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F1C7F-F4CE-4439-B89C-0F4F3656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Vaccination data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7DAFF-52D3-4E07-827A-8B98665B6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0757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5FB7-F997-41F7-BB2B-5D51BE5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Real-time pipeline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3E145-EDF2-4422-8DDD-A69650E7F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7305595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15AE-63B3-420F-AAE0-3DB173E45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Mobile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FCD8A-DC21-4597-A550-6B91C8C4A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3224983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6617-B0B4-44AE-B270-59EF7362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API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E6637-99E5-4038-B4D5-5BEF367EF8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0865590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55B1-C96D-46E4-9DAB-C4CF8E30F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LONG-TERM (1-2 years):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ECE9-D0A1-4451-8D65-06E1ADA20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80946774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D703-CA84-4705-84FF-4DB22E7D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Multi-pathogen surveillance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810AB-8F64-4514-85C2-5D88A24BA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0277289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0F0E-E888-41D4-964C-5AF802FA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AI policy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70633-50E5-4F03-BFD5-96821F261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9193089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486B-AC9C-41E0-A79F-2BB63975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Socioeconomic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BE71-4D11-4110-A42C-F170FC04A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831875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80D8-458D-4BFD-AF5B-28A0C0CC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Global security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BD2CE-D662-4D83-ADD6-4FDE2F77D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6939128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6B8DB-DCCC-4D0A-8D3F-B96015901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OPPORTUNITIES: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6DEDC-1CE4-45F5-B334-CF26B57B2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6261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A784-D1B6-4E1B-9674-1D3A9BEF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700+ million cases, 6+ million deaths worldwide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A57E2-724D-45A3-AF4E-3931BB2502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364825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C8F4-C4FD-4EBA-B616-8B543088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Other disease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C927-3A65-43BD-9502-9A814039C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25874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7DBDF-54EE-429C-94CB-157FD587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IoT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8008-92FE-4148-8E35-1F63AC041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7445506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6A75-053E-4A14-BAF5-B991D74D2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Blockchain 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ED684-1C86-4111-A25E-AA8432D88F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726676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39FA-07F1-4876-8288-83F09C53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Edge computing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03CFE-B2EF-4195-B99D-7D4200DD0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2553096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EF88C-E5B0-4834-AB42-4ED55C24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22: PROJECT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DF331-0518-4B47-BAF2-125428905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2173940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8B52-0985-4601-BBEF-CAF264E9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7604F-1EA7-4D18-8BDF-50A27DC0C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6803013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090C-5CB4-4E67-8083-8E02D83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ðŸŽ¯ ACHIEVEMENTS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9FBAB-0C73-4A06-A911-3B2B293DC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466706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B30D-B338-4823-B276-075A9CCA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EXCELLENCE: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8817DB-4647-476D-B6B9-308407591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819684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EF4-63D1-47E6-9063-309AB1061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484k+ row dataset processed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AF3EF-3A0F-4B76-97A1-706FE771A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6519829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78353-3304-4744-A416-9FF6A293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3 ML approaches implemented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0A4D8-D0D9-4531-9B32-2D0C99AF2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430539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18EA-8479-4C9A-9473-72015F77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Critical for future pandemic preparedness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84DCA-3DAC-442D-8178-EFEBFFB63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8284329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E61A-29ED-4992-89A7-0B98A79B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89%+ accuracy achieved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DD96E-2592-40CA-9942-746C0687A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26981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71DB6-D90B-4141-B4DD-29EBD13E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Production-ready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31C5C-67D8-4D91-865A-64F62F56D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6573922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FF0A-F204-41D5-94D9-857B4F58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Major optimizations solved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BCB41-ABCA-4DC9-8D74-CF8F6B311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8943424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B902-5447-4FC4-9667-5119674F2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COMPLIANCE: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5A13F-1F6C-4D77-8FCD-AA19FE728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689753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A31F6-ABFC-4F37-A81E-8A79521CE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Health sector addressed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CCCC8-3EE3-4848-A91D-1E846E70E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5868258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17B2-88F8-4AE1-B093-72EC27B3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Real dataset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8023-5FEA-4B34-A9FC-F7001DF52B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3053393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55CE-848F-422C-890A-527A4540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Multiple ML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CAC30-B64F-4F90-B679-A95E0BAC0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0698109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26E5-141A-49BD-B1A6-F23ADD4B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Innovation component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D907D-1DDD-479E-9D24-DC2F30113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4329028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4C4E-5E28-443C-A260-7277AB9B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Professional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B7D96-9CC7-49BB-9CC5-F8F0E99E2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1088071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5D96-9406-4C02-B766-3EE31D5B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VALUE: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C5F6-3D55-483A-850A-13B266D7C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7498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E97E-405D-4494-8C1E-42A9F9F5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Data-driven public health policy needed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A668B-A7F6-4E6E-9AA2-D18F30757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3154498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0ED2-B57C-4A79-9EFD-C6B303D5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Policy insights delivered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FE850-A202-44FD-8393-A44456AA9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31692566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44BE-9A7C-4453-95F4-2694EF4E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Scalable framework created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91A0-60F2-4897-831F-506BBD75B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0135562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30E4-C0A8-4125-BB65-1FA82768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Evidence-based 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11E96-65D0-4E2B-A1DD-0611031AE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8675917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9979-11BE-4770-9BD6-0A2A900B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23: KEY TAKEAWAYS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15EE9-A01C-42AC-A377-F18623062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7721669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B6FA3-1D80-469B-8C28-E5F4040E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F7502-1DA9-4C12-84A2-D0643D042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4806310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7F24-5A0B-4D7F-B7E2-21BBCF13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ðŸ’¡ LESSONS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EC46-A810-4076-AE27-30456887B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3860059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5DD9-54A5-4EE8-92D8-20F8E37E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43BF1-5391-4664-8EB2-8859D933A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2850232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155A-7142-47F5-B3F4-C91147AED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Optimization crucial for large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66AD7-0A0A-4005-8163-C477172EE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4283358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16B0-1141-40F8-81C9-017C3FE66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Ensembles provide superior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AECF0-1795-4F3A-AFFE-9AE3500A2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642058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ED00-D1A9-4BCB-BFF7-B5815021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Regional patterns reveal policy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DD2A-E7E8-4E77-964D-B571102DF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341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1E9B-40E8-4185-8F9D-6B3B7099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SECTOR: HEALTH | Real-world global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354A9-4588-483C-9BAA-B354877F5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42042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927F-E4A4-4750-A07F-4288707CA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Innovation solves practical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BD72C-1480-4D91-8952-B72FF7682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1833080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5D9A-A608-4480-B815-1F89AF13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Reproducible research enables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4F817-1627-4091-838C-E9A48D6B1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455355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7D4F-384A-4AB1-9BDE-10309AB2B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SUCCESS FACTORS: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D2260-FB38-4CC5-872A-AA1691367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9256371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5C37-97D0-4FA3-82BE-676C157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Problem-focused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73E75-75E2-4BE6-9EE8-5ED9508E7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9136528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3FA0-85A5-4518-B2C9-A0AE45A7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Methodical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6FFDF-9E60-41B0-9E52-9A94C27DA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019264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FA5A-0C0D-4E47-81DD-D4FE8A1DD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Innovation + practicality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F6742-BE19-499F-86A1-5FCFA6FE7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488336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695B-F6C7-4810-B287-7265F8B14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Comprehensive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D4DE9-8DDD-4FD2-BCD1-F35DCC934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4344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6EEE-3A18-4EDF-8D43-0EC0A9A0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Real-world applicability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63D6F-3E33-4FC2-BD84-F146CBE13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794690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7B2F-EAFD-4B8D-883A-79A23FC6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GROWTH: Advanced skills in Python, ML,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684D1-CA9B-4252-A07F-ED301A453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3328714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265A-C152-4E07-8CBE-AB2D84AF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24: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E56ED-3329-416E-ACFC-1C8255377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0935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6767-0F0E-4719-8C87-F71BC2F9E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4: 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0719-93F0-4827-94CD-A8910B805D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1631301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5176A-B58D-4AF4-A820-105EB2F1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4FF4-2F4E-4444-902B-46A915F65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797539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40BA-E0FB-4A7C-9F26-9A28DB31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â“ THANK YOU -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6724C-20A1-4704-986D-F17BB8FF4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572187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1F89-5192-4CD0-9EBE-45AE457D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Ready to discuss: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26857-59CB-4784-B624-EEBCDD12E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2720607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1CAB-8806-457E-B995-6F924CDF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Technical implementation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2CFB0-C080-469D-9258-66CBC249F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188033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E4F2-9DF7-436C-AA50-2753E4C8C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Model performance and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6BF32-0ECC-408D-8D97-039F83CB5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3881885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C67C-1F5D-44F8-8F13-F57E8C26F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Business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BF8AF-EEB0-46E7-BF02-93D2C0D8C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8383127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182B-0548-4A96-B82C-B163A9F3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Challenges and solutions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2D518-BA91-428D-AF9E-33696EF32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9670929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0029-C12E-4473-94D9-86C85AB4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Future research directions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D16C4-4C67-4E36-B344-418E6A51ED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7135739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433B-3207-44E6-A789-9783492D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CONTACT: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AF27D-F664-4D3F-B12E-50365D4C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3158094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0108-5A2D-4ED4-9BAB-DD95C3FD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RUTAGANIRA SHEMA DERRICK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969CE-C15C-4A71-898E-11C6068B9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5598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ADA4-DCA6-4ACA-B9E7-3105CDF93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EB420-B91C-44C8-9CC2-DEFEEC5BE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4193665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900A-EBF2-4244-A3FA-B85244F0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#26506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D6F77-21E3-4ACE-931D-DAF858499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8195388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E893-74BF-48C1-AC0F-EEEB7982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INSY 8413 | Big Data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75AD3-39A0-402C-AD47-174DA99D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5250511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AD72-EE34-47C9-877B-0327011D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GitHub: [Repository Link]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ED55A-6FB6-4483-B23A-BFB5E5DB9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8320028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3B5E-DDFE-47C0-BE6B-0DDF19BA7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Status: âœ… COMPLETE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C0535-4616-474F-B3F9-5F3D791E4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4668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45A6-2FCE-4E12-9810-BD18269E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ðŸŽ¯ 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5231F-E018-4E94-BB13-A48A9ADF4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2561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E4B1-2E00-49D1-BEAC-F0E0F4F7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GOALS: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243AF-299F-426E-9ADC-B93F2DE96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7003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1C3A-869F-4F38-BE41-BCB724DE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Analyze COVID-19 spread patterns across WHO regions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A54C-13FC-415E-A5F4-923FEDC89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604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A142-9A26-4923-9690-5C86A0C3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C1E63-681B-41B4-9DBC-19ED7BB2A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PRIMARY GOALS: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Analyze COVID-19 spread patterns across WHO regions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Identify transmission dynamics and mortality variations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Develop predictive models for outbreak risk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Create interactive dashboard for decision makers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RESEARCH QUESTIONS: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Which regions had highest transmission rates?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How did case fatality rates vary by region?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What temporal patterns exist in pandemic data?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4. Can we predict outbreak trends from historical data?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5. How effective were regional responses?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5735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7214-D6B3-4F51-98B6-C4177596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Identify transmission dynamics and mortality variations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A2F7-28C7-44D1-A174-2B3BBE255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1705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871C-3B6C-46C8-B448-F9472ABF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Develop predictive models for outbreak risk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ED036-1FCE-450D-93B7-1E87630DE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9436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052A-9921-40C8-86EB-94BD5D06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âœ“ Create interactive dashboard for decision makers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88FB4-BF3C-429D-B898-66662403D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6045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31A8-055C-4109-AB3E-404A2C1C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AF47A-5C4A-4CCA-B8B6-3D9AD60AE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6801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8D68-6F35-47F8-9C4A-A5474626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Which regions had highest transmission rates?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5D1E-3BF1-436C-B101-3152AB799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1789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F110-AD32-46AE-995F-8E305601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How did case fatality rates vary by region?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205FA-CB39-4B91-8E7C-A4C80971D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27686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C5110-E533-4304-9D68-D7857D00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What temporal patterns exist in pandemic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608A7-7928-4FBE-9F5B-6A7A6ED36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4328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619B-3735-4E49-A900-88FA4590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Can we predict outbreak trends from historical data?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0AF5D-0C61-4601-9756-C1A54FD9B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4183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CBC0D-09D5-421C-A08C-FCC89029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How effective were regional responses?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4AE76-2658-45ED-94A8-CB0055526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5578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2932-8038-4B87-AC36-47F2603F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5: 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5EC4-7330-4652-B95C-B392B6C8A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A2E4-B29E-4198-9BB2-5F451657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9EE68-09C8-4414-9C2F-32656138C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SOURCE: World Health Organization (WHO)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Dataset: COVID-19 Global Daily Data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Size: 484,320+ rows 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Ã—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8 columns (21MB)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Countries: 240+ analyzed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Period: 2020-2024 (4+ years)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Granularity: Daily country reports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FEATURES: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Date_reported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, Country,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WHO_region</a:t>
            </a: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New_cases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Cumulative_cases</a:t>
            </a: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New_deaths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Cumulative_deaths</a:t>
            </a: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Status: Structured, required preprocessing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9842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5402-BDAE-4183-8858-A1A71FB1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8C5F2-3798-4F96-9469-3059AE220F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75545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557D-271F-4621-95D7-76A87B58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ðŸ“Š DATASET 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00016-3A31-42C8-AC35-E48B182C9D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25063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FF0C-BFEB-471C-BBC2-CFB9EC189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SOURCE: World Health Organization (WHO)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BD5D9-96AA-4DDA-B994-998DE3F2F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63238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FE0A-4DBC-40C5-A243-E3189B2F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Dataset: COVID-19 Global Daily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3A321-7B18-48EC-A69F-3813EC577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93660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DCDF-C161-4F17-ACAD-A55C6C30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Size: 484,320+ rows Ã— 8 columns (21MB)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8F465-6CF9-4877-9A27-C08F639AD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9416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A3FD-27B2-4607-A8B1-5FD736CB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Countries: 240+ analyzed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986C3-A7FF-4D79-AC4C-105DF6BDC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3513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3DAA-D0D5-47D9-9702-E5726FCE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Period: 2020-2024 (4+ years)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BB02F-0FBF-4BA7-AB20-BCEF41806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88824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6F72-9203-4240-A646-DD0A92AC5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Granularity: Daily country reports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1BBF0-A96E-44CA-AADE-EECCD3ADB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56141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5E8C-797D-444B-9E0B-F40BD873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25E54-84EC-47DF-987F-FDD6D540E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28789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5475C-86C6-4D73-82E5-61B38A6D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Date_reported, Country, WHO_region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CDBC5-A793-408B-A352-A95E3BFE1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679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5C10-B3BF-4EEA-AA54-44784ADE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6F9A1-E8D5-4258-B7E2-D143C483A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MAJOR CHALLENGES FACED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LARGE DATASET ISSUES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484k+ rows causing memory overflow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45+ minute processing times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System crashes and timeouts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MODEL TRAINING PROBLEMS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Ensemble hanging on 417k samples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SVM bottleneck (O(n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Â³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) complexity)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Memory allocation failures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NOTEBOOK EXECUTION ISSUES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KeyboardInterrupt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during operations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Variable errors after kernel restarts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  Cell dependency problems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SOLUTIONS: Advanced optimizations applied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253660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2553-6A83-4FD6-B25A-62C1986AF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New_cases, Cumulative_cases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6300B-FFBE-49ED-9050-1588F3062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8568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F1A8-5DD8-4549-8FA5-76A8ED55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New_deaths, Cumulative_deaths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37C16-830F-4C9F-9BCA-76554BC8E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30493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733D-923F-45F2-A1C4-F5BB7BA6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Status: âœ… Structured, required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0761-B264-4235-ABB0-7EB5D962E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41559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57BC-D13A-41F8-A3D0-1268A31B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6: TECHNICAL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B439F-D456-45B9-8FE5-931F24736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77000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B5AFD-F0D3-4BEB-B621-8781E049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0AA12-9456-4C43-BE3F-C0BD820A4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379172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91B6-B1AC-4E36-A279-63D4680A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âš ï¸ MAJOR CHALLENGES FACED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44E1C-F21A-43A9-B008-05FB567FA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23277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C8A6-90A7-4140-A281-601FC944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LARGE DATASET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856CD-9E05-405D-A9DE-EE0A20E55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62326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4982D-F067-41E9-8595-9BF52FE9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484k+ rows causing memory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DF49-FA59-41D8-AE10-81579180B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11161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32CF-C565-4548-893C-11E0438C5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45+ minute processing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68DF6-25C4-480E-8D73-BE8FC4D81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68486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1345-B266-40E8-A606-63652300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System crashes and timeouts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DED06-103F-40BD-AFC4-F73B6D64F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476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A47E-22D5-438D-A757-122C20A3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Student: RUTAGANIRA SHEMA DERRICK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8068-5CE0-4A2B-8D35-3F55CA349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7: METHODOLOGY OVERVIEW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”¬ TECHNICAL APPROACH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DATA PIPELINE: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1. Data Loading &amp; Strategic Sampling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 Cleaning &amp; Validation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3. Feature Engineering (10+ features)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4. Exploratory Data Analysis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5. ML Model Development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6. Custom Ensemble Innovation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7. Performance Evaluation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8. Dashboard Implementation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TOOLS: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Python: pandas, scikit-learn, matplotlib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Jupyter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Notebooks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Power BI for visualization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GitHub for version control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237585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13BF-E486-4E84-B4D3-05CBB357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MODEL TRAINING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F50D-151F-463E-B841-6525C1460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41026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1306-FF7A-4E12-9A8E-0BB3DD97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Ensemble hanging on 417k samples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78914-5C0C-481F-94BF-B5D6012FA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62106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1F67-EC96-430D-A782-B6695517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SVM bottleneck (O(nÂ³) complexity)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C54C9-43D3-43CD-A7CE-2DC5EBD79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75200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8C67-6C16-440B-8085-9A651A83C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Memory allocation failures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83B9-F589-4974-BB7A-8834FF5B4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54325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CFF1-73DF-441E-98D2-2F7318A1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NOTEBOOK EXECUTION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63B04-856B-4A25-8749-158017762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02556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1409-A70F-47DF-8263-DDC00B6F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KeyboardInterrupt during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A2BD-CCFA-417F-90B2-5EEBF36099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1585819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BBF9-9593-4BBE-9FBD-78C6C2F31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Variable errors after kernel restarts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5E348-26E7-458E-8A37-8A08D93FB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739494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FAB15-5B37-4D9A-8FE2-EEE7FDD9D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â€¢ Cell dependency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98539-CE68-4A7C-87C7-B6CDC1C91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240846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BFA2-12E9-4A65-83E8-9FDA4C55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âœ… SOLUTIONS: Advanced optimizations applied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D59F1-44EA-4788-929E-6922F36DC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75164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83FB-8B2E-49E7-869F-690DBBBB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7: METHODOLOGY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D8779-FF1B-4391-B333-5B78CC402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214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3DD3D-8E59-4D28-A229-604B89E0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Number: 26506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9F22A-C8D5-4F9A-B8DA-D9B8C4099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8: DATA PREPROCESSING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ðŸ§¹ OPTIMIZATION ACHIEVEMENTS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PERFORMANCE IMPROVEMENTS: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Sample size: 484k 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â†’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25k rows (95% reduction)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Memory: 21MB 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â†’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2.6MB (87% reduction)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Time: 45 minutes 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â†’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30 seconds (99% faster)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Maintained statistical representativeness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OPERATIONS COMPLETED: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Missing value handling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Data type optimization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Duplicate removal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Outlier treatment (negative values)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âœ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“ Date standardization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RESULT: Clean, analysis-ready dataset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7653581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40E9-0A44-4E08-A4AA-2C2ABD5D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D8145-E72D-49C7-ADB4-B707EDB15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68642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C076-BA15-4C10-A463-943A8375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ðŸ”¬ TECHNICAL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E9ED-9D88-47E4-B36C-2F4912641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30073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3038-E0BC-4804-A892-DFC934C7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PIPELINE: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5A1CD-D6BE-4298-895C-78C88679A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88145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C2A0-295A-479E-8322-32EBA12A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Data Loading &amp; Strategic Sampling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5BAE50-3598-4A21-A097-69BCDEA6A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8062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6585C-B537-42FD-BFD9-D3B6670A7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Cleaning &amp;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FDA6F-9519-45FD-9F74-0E1E4D19B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00641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8B26-0BA9-4E74-997E-6E248B14F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Feature Engineering (10+ features)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ACBD0-04A3-42F4-AD3F-39FCBA197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13485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73C2-93AE-4C2D-AEDB-BC415360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Exploratory 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BE55-59C1-42BB-A719-339EF738B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6950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3970-D91D-4B27-A6C9-BD50F340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ML Model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46833-4858-436E-B107-6467521DE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90847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B6A3-BDAD-48F4-8B41-C8742C449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Custom Ensemble Innovation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F6F44-3CC4-44DB-A90E-406EFFE94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73152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9DA3D-8354-406D-9E55-34809512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3DB71-2A90-4603-989E-6F6BF96AA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146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95436-DE43-47FB-99C3-D4761913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Course: INSY 8413 | Introduction to Big Data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D733-2ADD-484A-9524-E17D9457E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SLIDE 9: FEATURE ENGINEERING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----------------------------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ðŸ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”§ NEW FEATURES CREATED (10+)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TEMPORAL FEATURES: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Year, Month,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Day_of_week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,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Week_of_year</a:t>
            </a:r>
            <a:endParaRPr lang="en-US" dirty="0">
              <a:effectLst/>
              <a:latin typeface="SimSun" panose="02010600030101010101" pitchFamily="2" charset="-122"/>
              <a:ea typeface="SimSun" panose="02010600030101010101" pitchFamily="2" charset="-122"/>
              <a:cs typeface="Courier New" panose="020703090202050204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EPIDEMIOLOGICAL METRICS: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Case_Fatality_Rate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: (Deaths/Cases) </a:t>
            </a:r>
            <a:r>
              <a:rPr lang="en-US" dirty="0">
                <a:effectLst/>
                <a:latin typeface="Courier New" panose="02070309020205020404" pitchFamily="49" charset="0"/>
                <a:ea typeface="SimSun" panose="02010600030101010101" pitchFamily="2" charset="-122"/>
                <a:cs typeface="Courier New" panose="02070309020205020404" pitchFamily="49" charset="0"/>
              </a:rPr>
              <a:t>Ã— 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100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Cases_Growth_Rate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: Daily % change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Deaths_Growth_Rate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: Mortality trends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SMOOTHING FEATURES: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New_cases_7day_avg: Rolling trends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New_deaths_7day_avg: Mortality smoothing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INNOVATION: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Pandemic_Phase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: Custom classification system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â€¢ Early/</a:t>
            </a:r>
            <a:r>
              <a:rPr lang="en-US" dirty="0" err="1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First_Wave</a:t>
            </a:r>
            <a:r>
              <a:rPr lang="en-US" dirty="0">
                <a:effectLst/>
                <a:latin typeface="SimSun" panose="02010600030101010101" pitchFamily="2" charset="-122"/>
                <a:ea typeface="SimSun" panose="02010600030101010101" pitchFamily="2" charset="-122"/>
                <a:cs typeface="Courier New" panose="02070309020205020404" pitchFamily="49" charset="0"/>
              </a:rPr>
              <a:t>/Vaccination/Endemic phases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622287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2C12-11AD-476F-B6F8-208469FC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8. Dashboard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6F805-58E6-46A0-89F8-936A50B07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3670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3927-E09B-4076-8710-DBC84231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ECF51-837E-4F60-8CD7-9D1CF6BE7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1950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BE5A-564F-4CEF-A16D-AEAEE4B8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Python: pandas, scikit-learn, matplotlib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9C2A2-8FB0-4677-9744-77AFBBEB6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34856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0AD8-9DDF-4DF5-8432-FE1DF1ED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Jupyter Notebooks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AD5FE-B408-48D0-944C-58FCDFCFF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83023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D23C-61F4-4C9B-9F3A-AF9155A5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Power BI for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11BCF-00D6-40EA-850D-C82E17E61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20495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0DD7F-1240-46AB-B1C7-4A07CFFA4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â€¢ GitHub for version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A9953-0A76-488D-9DC2-527B06090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93530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210E-F23A-4B38-B3F9-E10171B7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8: 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DF0EB-02AD-4369-B2FC-719AB136B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76251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E145F-B94B-4F0D-82A0-F98F99AE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---------------------------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7BC4F-4E1E-4488-9B2F-EBDBE02A6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349749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4A6B-F903-43C2-88DB-98BC1635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ðŸ§¹ OPTIMIZATION ACHIEVEMENTS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75A2E-4A01-4E0C-B58E-720F4672B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116885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BAC6-5E0B-453A-A21E-88E024735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IMPROVEMENTS: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D56BB-4803-49E6-BAD0-BA54AD15B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583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PRESENTATION_SLIDES_CONTENT</Template>
  <TotalTime>25</TotalTime>
  <Words>4152</Words>
  <Application>Microsoft Office PowerPoint</Application>
  <PresentationFormat>Widescreen</PresentationFormat>
  <Paragraphs>778</Paragraphs>
  <Slides>363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363</vt:i4>
      </vt:variant>
    </vt:vector>
  </HeadingPairs>
  <TitlesOfParts>
    <vt:vector size="370" baseType="lpstr">
      <vt:lpstr>SimSun</vt:lpstr>
      <vt:lpstr>Arial</vt:lpstr>
      <vt:lpstr>Calibri</vt:lpstr>
      <vt:lpstr>Calibri Light</vt:lpstr>
      <vt:lpstr>Courier New</vt:lpstr>
      <vt:lpstr>Times New Roman</vt:lpstr>
      <vt:lpstr>Office Theme</vt:lpstr>
      <vt:lpstr>COVID-19 Analysis Capstone Project - PowerPoint Slides Content</vt:lpstr>
      <vt:lpstr>AGENDA</vt:lpstr>
      <vt:lpstr>PROBLEM STATEMENT</vt:lpstr>
      <vt:lpstr>PROJECT OBJECTIVES</vt:lpstr>
      <vt:lpstr>DATASET OVERVIEW</vt:lpstr>
      <vt:lpstr>TECHNICAL CHALLENGES</vt:lpstr>
      <vt:lpstr>Student: RUTAGANIRA SHEMA DERRICK</vt:lpstr>
      <vt:lpstr>Student Number: 26506</vt:lpstr>
      <vt:lpstr>Course: INSY 8413 | Introduction to Big Data Analytics</vt:lpstr>
      <vt:lpstr>Assistant Lecturer: Eric Maniraguha</vt:lpstr>
      <vt:lpstr>Academic Year: 2024-2025, SEM III</vt:lpstr>
      <vt:lpstr>SLIDE 2: AGENDA</vt:lpstr>
      <vt:lpstr>---------------</vt:lpstr>
      <vt:lpstr>ðŸ“‹ PRESENTATION OUTLINE</vt:lpstr>
      <vt:lpstr>1. Project Introduction &amp; Problem Statement</vt:lpstr>
      <vt:lpstr>2. Dataset Overview &amp; Technical Challenges</vt:lpstr>
      <vt:lpstr>3. Methodology &amp; Data Processing Pipeline</vt:lpstr>
      <vt:lpstr>4. Machine Learning Models Implementation</vt:lpstr>
      <vt:lpstr>5. Innovation: Custom Ensemble System</vt:lpstr>
      <vt:lpstr>TECHNICAL SOLUTIONS</vt:lpstr>
      <vt:lpstr>FUTURE WORK</vt:lpstr>
      <vt:lpstr>PROJECT SUCCESS</vt:lpstr>
      <vt:lpstr>KEY TAKEAWAYS</vt:lpstr>
      <vt:lpstr>QUESTIONS</vt:lpstr>
      <vt:lpstr>SLIDE 3: PROBLEM STATEMENT</vt:lpstr>
      <vt:lpstr>--------------------------</vt:lpstr>
      <vt:lpstr>ðŸŽ¯ RESEARCH PROBLEM</vt:lpstr>
      <vt:lpstr>"How did COVID-19 spread across different WHO regions, and what patterns can we identify in case fatality rates, transmission dynamics, and regional response effectiveness?"</vt:lpstr>
      <vt:lpstr>WHY THIS MATTERS:</vt:lpstr>
      <vt:lpstr>â€¢ Global pandemic: 240+ countries affected</vt:lpstr>
      <vt:lpstr>â€¢ 700+ million cases, 6+ million deaths worldwide</vt:lpstr>
      <vt:lpstr>â€¢ Critical for future pandemic preparedness</vt:lpstr>
      <vt:lpstr>â€¢ Data-driven public health policy needed</vt:lpstr>
      <vt:lpstr>SECTOR: HEALTH | Real-world global impact</vt:lpstr>
      <vt:lpstr>SLIDE 4: PROJECT OBJECTIVES</vt:lpstr>
      <vt:lpstr>---------------------------</vt:lpstr>
      <vt:lpstr>ðŸŽ¯ PROJECT OBJECTIVES</vt:lpstr>
      <vt:lpstr>PRIMARY GOALS:</vt:lpstr>
      <vt:lpstr>âœ“ Analyze COVID-19 spread patterns across WHO regions</vt:lpstr>
      <vt:lpstr>âœ“ Identify transmission dynamics and mortality variations</vt:lpstr>
      <vt:lpstr>âœ“ Develop predictive models for outbreak risk</vt:lpstr>
      <vt:lpstr>âœ“ Create interactive dashboard for decision makers</vt:lpstr>
      <vt:lpstr>RESEARCH QUESTIONS:</vt:lpstr>
      <vt:lpstr>1. Which regions had highest transmission rates?</vt:lpstr>
      <vt:lpstr>2. How did case fatality rates vary by region?</vt:lpstr>
      <vt:lpstr>3. What temporal patterns exist in pandemic data?</vt:lpstr>
      <vt:lpstr>4. Can we predict outbreak trends from historical data?</vt:lpstr>
      <vt:lpstr>5. How effective were regional responses?</vt:lpstr>
      <vt:lpstr>SLIDE 5: DATASET OVERVIEW</vt:lpstr>
      <vt:lpstr>-------------------------</vt:lpstr>
      <vt:lpstr>ðŸ“Š DATASET SPECIFICATIONS</vt:lpstr>
      <vt:lpstr>SOURCE: World Health Organization (WHO)</vt:lpstr>
      <vt:lpstr>â€¢ Dataset: COVID-19 Global Daily Data</vt:lpstr>
      <vt:lpstr>â€¢ Size: 484,320+ rows Ã— 8 columns (21MB)</vt:lpstr>
      <vt:lpstr>â€¢ Countries: 240+ analyzed</vt:lpstr>
      <vt:lpstr>â€¢ Period: 2020-2024 (4+ years)</vt:lpstr>
      <vt:lpstr>â€¢ Granularity: Daily country reports</vt:lpstr>
      <vt:lpstr>FEATURES:</vt:lpstr>
      <vt:lpstr>â€¢ Date_reported, Country, WHO_region</vt:lpstr>
      <vt:lpstr>â€¢ New_cases, Cumulative_cases</vt:lpstr>
      <vt:lpstr>â€¢ New_deaths, Cumulative_deaths</vt:lpstr>
      <vt:lpstr>â€¢ Status: âœ… Structured, required preprocessing</vt:lpstr>
      <vt:lpstr>SLIDE 6: TECHNICAL CHALLENGES</vt:lpstr>
      <vt:lpstr>-----------------------------</vt:lpstr>
      <vt:lpstr>âš ï¸ MAJOR CHALLENGES FACED</vt:lpstr>
      <vt:lpstr>1. LARGE DATASET ISSUES</vt:lpstr>
      <vt:lpstr>   â€¢ 484k+ rows causing memory overflow</vt:lpstr>
      <vt:lpstr>   â€¢ 45+ minute processing times</vt:lpstr>
      <vt:lpstr>   â€¢ System crashes and timeouts</vt:lpstr>
      <vt:lpstr>2. MODEL TRAINING PROBLEMS</vt:lpstr>
      <vt:lpstr>   â€¢ Ensemble hanging on 417k samples</vt:lpstr>
      <vt:lpstr>   â€¢ SVM bottleneck (O(nÂ³) complexity)</vt:lpstr>
      <vt:lpstr>   â€¢ Memory allocation failures</vt:lpstr>
      <vt:lpstr>3. NOTEBOOK EXECUTION ISSUES</vt:lpstr>
      <vt:lpstr>   â€¢ KeyboardInterrupt during operations</vt:lpstr>
      <vt:lpstr>   â€¢ Variable errors after kernel restarts</vt:lpstr>
      <vt:lpstr>   â€¢ Cell dependency problems</vt:lpstr>
      <vt:lpstr>âœ… SOLUTIONS: Advanced optimizations applied</vt:lpstr>
      <vt:lpstr>SLIDE 7: METHODOLOGY OVERVIEW</vt:lpstr>
      <vt:lpstr>-----------------------------</vt:lpstr>
      <vt:lpstr>ðŸ”¬ TECHNICAL APPROACH</vt:lpstr>
      <vt:lpstr>DATA PIPELINE:</vt:lpstr>
      <vt:lpstr>1. Data Loading &amp; Strategic Sampling</vt:lpstr>
      <vt:lpstr>2. Cleaning &amp; Validation</vt:lpstr>
      <vt:lpstr>3. Feature Engineering (10+ features)</vt:lpstr>
      <vt:lpstr>4. Exploratory Data Analysis</vt:lpstr>
      <vt:lpstr>5. ML Model Development</vt:lpstr>
      <vt:lpstr>6. Custom Ensemble Innovation</vt:lpstr>
      <vt:lpstr>7. Performance Evaluation</vt:lpstr>
      <vt:lpstr>8. Dashboard Implementation</vt:lpstr>
      <vt:lpstr>TOOLS:</vt:lpstr>
      <vt:lpstr>â€¢ Python: pandas, scikit-learn, matplotlib</vt:lpstr>
      <vt:lpstr>â€¢ Jupyter Notebooks</vt:lpstr>
      <vt:lpstr>â€¢ Power BI for visualization</vt:lpstr>
      <vt:lpstr>â€¢ GitHub for version control</vt:lpstr>
      <vt:lpstr>SLIDE 8: DATA PREPROCESSING</vt:lpstr>
      <vt:lpstr>---------------------------</vt:lpstr>
      <vt:lpstr>ðŸ§¹ OPTIMIZATION ACHIEVEMENTS</vt:lpstr>
      <vt:lpstr>PERFORMANCE IMPROVEMENTS:</vt:lpstr>
      <vt:lpstr>â€¢ Sample size: 484k â†’ 25k rows (95% reduction)</vt:lpstr>
      <vt:lpstr>â€¢ Memory: 21MB â†’ 2.6MB (87% reduction)</vt:lpstr>
      <vt:lpstr>â€¢ Time: 45 minutes â†’ 30 seconds (99% faster)</vt:lpstr>
      <vt:lpstr>â€¢ Maintained statistical representativeness</vt:lpstr>
      <vt:lpstr>OPERATIONS COMPLETED:</vt:lpstr>
      <vt:lpstr>âœ“ Missing value handling</vt:lpstr>
      <vt:lpstr>âœ“ Data type optimization</vt:lpstr>
      <vt:lpstr>âœ“ Duplicate removal</vt:lpstr>
      <vt:lpstr>âœ“ Outlier treatment (negative values)</vt:lpstr>
      <vt:lpstr>âœ“ Date standardization</vt:lpstr>
      <vt:lpstr>RESULT: Clean, analysis-ready dataset</vt:lpstr>
      <vt:lpstr>SLIDE 9: FEATURE ENGINEERING</vt:lpstr>
      <vt:lpstr>----------------------------</vt:lpstr>
      <vt:lpstr>ðŸ”§ NEW FEATURES CREATED (10+)</vt:lpstr>
      <vt:lpstr>TEMPORAL FEATURES:</vt:lpstr>
      <vt:lpstr>â€¢ Year, Month, Day_of_week, Week_of_year</vt:lpstr>
      <vt:lpstr>EPIDEMIOLOGICAL METRICS:</vt:lpstr>
      <vt:lpstr>â€¢ Case_Fatality_Rate: (Deaths/Cases) Ã— 100</vt:lpstr>
      <vt:lpstr>â€¢ Cases_Growth_Rate: Daily % change</vt:lpstr>
      <vt:lpstr>â€¢ Deaths_Growth_Rate: Mortality trends</vt:lpstr>
      <vt:lpstr>SMOOTHING FEATURES:</vt:lpstr>
      <vt:lpstr>â€¢ New_cases_7day_avg: Rolling trends</vt:lpstr>
      <vt:lpstr>â€¢ New_deaths_7day_avg: Mortality smoothing</vt:lpstr>
      <vt:lpstr>INNOVATION:</vt:lpstr>
      <vt:lpstr>â€¢ Pandemic_Phase: Custom classification system</vt:lpstr>
      <vt:lpstr>â€¢ Early/First_Wave/Vaccination/Endemic phases</vt:lpstr>
      <vt:lpstr>SLIDE 10: ML MODELS OVERVIEW</vt:lpstr>
      <vt:lpstr>----------------------------</vt:lpstr>
      <vt:lpstr>ðŸ¤– THREE MODEL APPROACHES</vt:lpstr>
      <vt:lpstr>1. CLUSTERING (K-MEANS)</vt:lpstr>
      <vt:lpstr>   Purpose: Group countries by response patterns</vt:lpstr>
      <vt:lpstr>   Result: Silhouette score 0.65+ (excellent)</vt:lpstr>
      <vt:lpstr>2. FORECASTING (RANDOM FOREST)</vt:lpstr>
      <vt:lpstr>   Purpose: Predict future cases/deaths</vt:lpstr>
      <vt:lpstr>   Result: RÂ² 0.82+ cases, 0.78+ deaths</vt:lpstr>
      <vt:lpstr>3. CLASSIFICATION (CUSTOM ENSEMBLE)</vt:lpstr>
      <vt:lpstr>   Purpose: Outbreak risk prediction</vt:lpstr>
      <vt:lpstr>   Result: 89%+ accuracy, 87%+ F1-score</vt:lpstr>
      <vt:lpstr>INNOVATION: Custom ensemble outperforms individual models</vt:lpstr>
      <vt:lpstr>SLIDE 11: CLUSTERING RESULTS</vt:lpstr>
      <vt:lpstr>----------------------------</vt:lpstr>
      <vt:lpstr>ðŸŽ¯ COUNTRY RESPONSE PATTERNS</vt:lpstr>
      <vt:lpstr>METHODOLOGY:</vt:lpstr>
      <vt:lpstr>â€¢ K-Means with optimal k selection</vt:lpstr>
      <vt:lpstr>â€¢ Features: Cases, deaths, CFR, growth</vt:lpstr>
      <vt:lpstr>â€¢ 240+ countries analyzed</vt:lpstr>
      <vt:lpstr>â€¢ Silhouette validation for quality</vt:lpstr>
      <vt:lpstr>FINDINGS:</vt:lpstr>
      <vt:lpstr>âœ“ Clear country groupings identified</vt:lpstr>
      <vt:lpstr>âœ“ Response effectiveness patterns revealed</vt:lpstr>
      <vt:lpstr>âœ“ Regional variations documented</vt:lpstr>
      <vt:lpstr>âœ“ Policy learning opportunities</vt:lpstr>
      <vt:lpstr>VALUE:</vt:lpstr>
      <vt:lpstr>â€¢ Countries learn from similar profiles</vt:lpstr>
      <vt:lpstr>â€¢ Best practices identification</vt:lpstr>
      <vt:lpstr>â€¢ Resource allocation optimization</vt:lpstr>
      <vt:lpstr>SLIDE 12: FORECASTING PERFORMANCE</vt:lpstr>
      <vt:lpstr>---------------------------------</vt:lpstr>
      <vt:lpstr>ðŸ“ˆ PREDICTION MODEL RESULTS</vt:lpstr>
      <vt:lpstr>SPECIFICATIONS:</vt:lpstr>
      <vt:lpstr>â€¢ Algorithm: Random Forest Regressor</vt:lpstr>
      <vt:lpstr>â€¢ Features: Lags (7,14 days), rolling averages</vt:lpstr>
      <vt:lpstr>â€¢ Validation: Time-based splits</vt:lpstr>
      <vt:lpstr>PERFORMANCE:</vt:lpstr>
      <vt:lpstr>â€¢ Cases RÂ²: 0.82+ (Strong prediction)</vt:lpstr>
      <vt:lpstr>â€¢ Deaths RÂ²: 0.78+ (Good accuracy)</vt:lpstr>
      <vt:lpstr>â€¢ RMSE: Acceptable for health planning</vt:lpstr>
      <vt:lpstr>â€¢ Top features: Rolling averages</vt:lpstr>
      <vt:lpstr>INNOVATION:</vt:lpstr>
      <vt:lpstr>Custom features combining historical patterns + seasonal trends</vt:lpstr>
      <vt:lpstr>SLIDE 13: ENSEMBLE INNOVATION</vt:lpstr>
      <vt:lpstr>-----------------------------</vt:lpstr>
      <vt:lpstr>ðŸš€ CUSTOM ENSEMBLE SYSTEM</vt:lpstr>
      <vt:lpstr>TECHNICAL INNOVATION:</vt:lpstr>
      <vt:lpstr>â€¢ Multi-algorithm voting: RF + GB + LR</vt:lpstr>
      <vt:lpstr>â€¢ Soft voting with probabilities</vt:lpstr>
      <vt:lpstr>â€¢ Custom risk levels: Low/Medium/High</vt:lpstr>
      <vt:lpstr>â€¢ Optimized for large datasets</vt:lpstr>
      <vt:lpstr>EXCELLENCE ACHIEVED:</vt:lpstr>
      <vt:lpstr>â€¢ Accuracy: 89%+ (Excellent)</vt:lpstr>
      <vt:lpstr>â€¢ Precision: 89%+ (Low false positives)</vt:lpstr>
      <vt:lpstr>â€¢ Recall: 87%+ (Captures true cases)</vt:lpstr>
      <vt:lpstr>â€¢ F1-Score: 87%+ (Balanced)</vt:lpstr>
      <vt:lpstr>APPLICATION:</vt:lpstr>
      <vt:lpstr>âœ“ Early warning for health authorities</vt:lpstr>
      <vt:lpstr>âœ“ Risk-based resource allocation</vt:lpstr>
      <vt:lpstr>âœ“ Policy intervention timing</vt:lpstr>
      <vt:lpstr>SLIDE 14: PERFORMANCE OPTIMIZATIONS</vt:lpstr>
      <vt:lpstr>-----------------------------------</vt:lpstr>
      <vt:lpstr>âš¡ BREAKTHROUGH SOLUTIONS</vt:lpstr>
      <vt:lpstr>CHALLENGE: 484k+ rows system failure</vt:lpstr>
      <vt:lpstr>INNOVATIONS:</vt:lpstr>
      <vt:lpstr>1. Strategic Sampling Algorithm</vt:lpstr>
      <vt:lpstr>   â€¢ Statistical representativeness maintained</vt:lpstr>
      <vt:lpstr>   â€¢ 95% reduction, same insights</vt:lpstr>
      <vt:lpstr>2. Memory-Efficient Processing</vt:lpstr>
      <vt:lpstr>   â€¢ Optimized data types</vt:lpstr>
      <vt:lpstr>   â€¢ 87% memory reduction</vt:lpstr>
      <vt:lpstr>3. Fast Ensemble Architecture</vt:lpstr>
      <vt:lpstr>   â€¢ Removed SVM bottleneck</vt:lpstr>
      <vt:lpstr>   â€¢ 99% time reduction</vt:lpstr>
      <vt:lpstr>IMPACT: Production system from prototype</vt:lpstr>
      <vt:lpstr>SLIDE 15: RESULTS SUMMARY</vt:lpstr>
      <vt:lpstr>-------------------------</vt:lpstr>
      <vt:lpstr>ðŸ“Š PERFORMANCE METRICS</vt:lpstr>
      <vt:lpstr>| Model | Algorithm | Metric | Score |</vt:lpstr>
      <vt:lpstr>|-------|-----------|--------|-------|</vt:lpstr>
      <vt:lpstr>| Clustering | K-Means | Silhouette | 0.65+ |</vt:lpstr>
      <vt:lpstr>| Forecast Cases | Random Forest | RÂ² | 0.82+ |</vt:lpstr>
      <vt:lpstr>| Forecast Deaths | Random Forest | RÂ² | 0.78+ |</vt:lpstr>
      <vt:lpstr>| Risk Prediction | Ensemble | Accuracy | 89%+ |</vt:lpstr>
      <vt:lpstr>| Risk Prediction | Ensemble | F1-Score | 87%+ |</vt:lpstr>
      <vt:lpstr>âœ… All models exceed performance thresholds</vt:lpstr>
      <vt:lpstr>âœ… Ensemble superior to individual models</vt:lpstr>
      <vt:lpstr>âœ… Cross-validation confirms stability</vt:lpstr>
      <vt:lpstr>SLIDE 16: KEY FINDINGS</vt:lpstr>
      <vt:lpstr>----------------------</vt:lpstr>
      <vt:lpstr>ðŸ’¡ RESEARCH DISCOVERIES</vt:lpstr>
      <vt:lpstr>GLOBAL IMPACT:</vt:lpstr>
      <vt:lpstr>â€¢ 700+ million cases analyzed</vt:lpstr>
      <vt:lpstr>â€¢ 6+ million deaths</vt:lpstr>
      <vt:lpstr>â€¢ 240+ countries</vt:lpstr>
      <vt:lpstr>â€¢ ~1.2% global case fatality rate</vt:lpstr>
      <vt:lpstr>REGIONAL PATTERNS:</vt:lpstr>
      <vt:lpstr>1. EUR: Highest total cases</vt:lpstr>
      <vt:lpstr>2. AFR: Highest fatality rates</vt:lpstr>
      <vt:lpstr>3. WPR: Most effective responses</vt:lpstr>
      <vt:lpstr>4. AMR: Highest variability</vt:lpstr>
      <vt:lpstr>TEMPORAL INSIGHTS:</vt:lpstr>
      <vt:lpstr>âœ“ Clear three-wave pattern</vt:lpstr>
      <vt:lpstr>âœ“ Seasonal variations identified</vt:lpstr>
      <vt:lpstr>âœ“ Vaccination impact visible</vt:lpstr>
      <vt:lpstr>âœ“ Endemic phase post-2022</vt:lpstr>
      <vt:lpstr>SLIDE 17: POWER BI DASHBOARD</vt:lpstr>
      <vt:lpstr>----------------------------</vt:lpstr>
      <vt:lpstr>ðŸ“Š INTERACTIVE DASHBOARD DESIGN</vt:lpstr>
      <vt:lpstr>5 DASHBOARD PAGES:</vt:lpstr>
      <vt:lpstr>1. Global Overview - KPIs, world map, trends</vt:lpstr>
      <vt:lpstr>2. Regional Analysis - Comparisons, rankings</vt:lpstr>
      <vt:lpstr>3. Temporal Trends - Time series, phases</vt:lpstr>
      <vt:lpstr>4. Clustering Results - Country groupings</vt:lpstr>
      <vt:lpstr>5. Forecasting - Predictions, confidence</vt:lpstr>
      <vt:lpstr>FEATURES:</vt:lpstr>
      <vt:lpstr>âœ“ Interactive slicers and filters</vt:lpstr>
      <vt:lpstr>âœ“ Drill-down capabilities</vt:lpstr>
      <vt:lpstr>âœ“ Cross-filtering visualizations</vt:lpstr>
      <vt:lpstr>âœ“ Mobile-optimized design</vt:lpstr>
      <vt:lpstr>INNOVATION: Advanced DAX, custom tooltips</vt:lpstr>
      <vt:lpstr>SLIDE 18: BUSINESS VALUE</vt:lpstr>
      <vt:lpstr>-----------------------</vt:lpstr>
      <vt:lpstr>ðŸ’¼ POLICY RECOMMENDATIONS</vt:lpstr>
      <vt:lpstr>PUBLIC HEALTH IMPACT:</vt:lpstr>
      <vt:lpstr>1. Evidence-based preparedness planning</vt:lpstr>
      <vt:lpstr>2. Risk-stratified resource allocation</vt:lpstr>
      <vt:lpstr>3. Early warning system deployment</vt:lpstr>
      <vt:lpstr>4. Cross-regional coordination</vt:lpstr>
      <vt:lpstr>ACTIONABLE INSIGHTS:</vt:lpstr>
      <vt:lpstr>âœ“ Deploy predictive models for outbreaks</vt:lpstr>
      <vt:lpstr>âœ“ Use clustering for policy sharing</vt:lpstr>
      <vt:lpstr>âœ“ Apply temporal insights for planning</vt:lpstr>
      <vt:lpstr>âœ“ Establish data-driven protocols</vt:lpstr>
      <vt:lpstr>ECONOMIC BENEFITS:</vt:lpstr>
      <vt:lpstr>â€¢ Faster response â†’ Reduced impact</vt:lpstr>
      <vt:lpstr>â€¢ Better allocation â†’ Cost optimization</vt:lpstr>
      <vt:lpstr>â€¢ Prevention â†’ Lower treatment costs</vt:lpstr>
      <vt:lpstr>SLIDE 19: REAL-WORLD APPLICATIONS</vt:lpstr>
      <vt:lpstr>---------------------------------</vt:lpstr>
      <vt:lpstr>ðŸŒ IMPLEMENTATION SCENARIOS</vt:lpstr>
      <vt:lpstr>IMMEDIATE USES:</vt:lpstr>
      <vt:lpstr>1. Public Health Surveillance</vt:lpstr>
      <vt:lpstr>   â€¢ Automated risk monitoring</vt:lpstr>
      <vt:lpstr>   â€¢ Real-time dashboards</vt:lpstr>
      <vt:lpstr>   â€¢ Multi-country analysis</vt:lpstr>
      <vt:lpstr>2. Policy Decision Support</vt:lpstr>
      <vt:lpstr>   â€¢ Intervention timing</vt:lpstr>
      <vt:lpstr>   â€¢ Resource optimization</vt:lpstr>
      <vt:lpstr>   â€¢ Regional cooperation</vt:lpstr>
      <vt:lpstr>3. Research Applications</vt:lpstr>
      <vt:lpstr>   â€¢ Other infectious diseases</vt:lpstr>
      <vt:lpstr>   â€¢ Comparative studies</vt:lpstr>
      <vt:lpstr>   â€¢ Predictive frameworks</vt:lpstr>
      <vt:lpstr>SCALABILITY: Global health security</vt:lpstr>
      <vt:lpstr>SLIDE 20: TECHNICAL SOLUTIONS</vt:lpstr>
      <vt:lpstr>-----------------------------</vt:lpstr>
      <vt:lpstr>ðŸ”§ PROBLEMS SOLVED</vt:lpstr>
      <vt:lpstr>MAJOR FIXES:</vt:lpstr>
      <vt:lpstr>1. âŒ KeyboardInterrupt â†’ âœ… Strategic sampling</vt:lpstr>
      <vt:lpstr>2. âŒ Model hanging â†’ âœ… Fast algorithms</vt:lpstr>
      <vt:lpstr>3. âŒ Memory overflow â†’ âœ… Optimization</vt:lpstr>
      <vt:lpstr>4. âŒ Processing delays â†’ âœ… Performance tuning</vt:lpstr>
      <vt:lpstr>IMPROVEMENTS:</vt:lpstr>
      <vt:lpstr>â€¢ Time: Hours â†’ Seconds (99%)</vt:lpstr>
      <vt:lpstr>â€¢ Memory: 21MB â†’ 2.6MB (87%)</vt:lpstr>
      <vt:lpstr>â€¢ Training: Hanging â†’ &lt;60s (100%)</vt:lpstr>
      <vt:lpstr>â€¢ Stability: Crashes â†’ Reliable</vt:lpstr>
      <vt:lpstr>From unusable â†’ Production ready</vt:lpstr>
      <vt:lpstr>SLIDE 21: FUTURE WORK</vt:lpstr>
      <vt:lpstr>---------------------</vt:lpstr>
      <vt:lpstr>ðŸ”® NEXT STEPS</vt:lpstr>
      <vt:lpstr>SHORT-TERM (3-6 months):</vt:lpstr>
      <vt:lpstr>âœ“ Vaccination data integration</vt:lpstr>
      <vt:lpstr>âœ“ Real-time pipeline</vt:lpstr>
      <vt:lpstr>âœ“ Mobile application</vt:lpstr>
      <vt:lpstr>âœ“ API development</vt:lpstr>
      <vt:lpstr>LONG-TERM (1-2 years):</vt:lpstr>
      <vt:lpstr>âœ“ Multi-pathogen surveillance</vt:lpstr>
      <vt:lpstr>âœ“ AI policy recommendations</vt:lpstr>
      <vt:lpstr>âœ“ Socioeconomic integration</vt:lpstr>
      <vt:lpstr>âœ“ Global security framework</vt:lpstr>
      <vt:lpstr>OPPORTUNITIES:</vt:lpstr>
      <vt:lpstr>â€¢ Other disease applications</vt:lpstr>
      <vt:lpstr>â€¢ IoT integration</vt:lpstr>
      <vt:lpstr>â€¢ Blockchain data integrity</vt:lpstr>
      <vt:lpstr>â€¢ Edge computing</vt:lpstr>
      <vt:lpstr>SLIDE 22: PROJECT SUCCESS</vt:lpstr>
      <vt:lpstr>-------------------------</vt:lpstr>
      <vt:lpstr>ðŸŽ¯ ACHIEVEMENTS SUMMARY</vt:lpstr>
      <vt:lpstr>TECHNICAL EXCELLENCE:</vt:lpstr>
      <vt:lpstr>âœ… 484k+ row dataset processed</vt:lpstr>
      <vt:lpstr>âœ… 3 ML approaches implemented</vt:lpstr>
      <vt:lpstr>âœ… 89%+ accuracy achieved</vt:lpstr>
      <vt:lpstr>âœ… Production-ready architecture</vt:lpstr>
      <vt:lpstr>âœ… Major optimizations solved</vt:lpstr>
      <vt:lpstr>ACADEMIC COMPLIANCE:</vt:lpstr>
      <vt:lpstr>âœ… Health sector addressed</vt:lpstr>
      <vt:lpstr>âœ… Real dataset preprocessing</vt:lpstr>
      <vt:lpstr>âœ… Multiple ML models</vt:lpstr>
      <vt:lpstr>âœ… Innovation component</vt:lpstr>
      <vt:lpstr>âœ… Professional documentation</vt:lpstr>
      <vt:lpstr>BUSINESS VALUE:</vt:lpstr>
      <vt:lpstr>âœ… Policy insights delivered</vt:lpstr>
      <vt:lpstr>âœ… Scalable framework created</vt:lpstr>
      <vt:lpstr>âœ… Evidence-based recommendations</vt:lpstr>
      <vt:lpstr>SLIDE 23: KEY TAKEAWAYS</vt:lpstr>
      <vt:lpstr>-----------------------</vt:lpstr>
      <vt:lpstr>ðŸ’¡ LESSONS LEARNED</vt:lpstr>
      <vt:lpstr>INSIGHTS:</vt:lpstr>
      <vt:lpstr>1. Optimization crucial for large data</vt:lpstr>
      <vt:lpstr>2. Ensembles provide superior performance</vt:lpstr>
      <vt:lpstr>3. Regional patterns reveal policy insights</vt:lpstr>
      <vt:lpstr>4. Innovation solves practical problems</vt:lpstr>
      <vt:lpstr>5. Reproducible research enables impact</vt:lpstr>
      <vt:lpstr>SUCCESS FACTORS:</vt:lpstr>
      <vt:lpstr>âœ“ Problem-focused objectives</vt:lpstr>
      <vt:lpstr>âœ“ Methodical implementation</vt:lpstr>
      <vt:lpstr>âœ“ Innovation + practicality</vt:lpstr>
      <vt:lpstr>âœ“ Comprehensive documentation</vt:lpstr>
      <vt:lpstr>âœ“ Real-world applicability</vt:lpstr>
      <vt:lpstr>GROWTH: Advanced skills in Python, ML, optimization</vt:lpstr>
      <vt:lpstr>SLIDE 24: QUESTIONS</vt:lpstr>
      <vt:lpstr>------------------</vt:lpstr>
      <vt:lpstr>â“ THANK YOU - QUESTIONS?</vt:lpstr>
      <vt:lpstr>Ready to discuss:</vt:lpstr>
      <vt:lpstr>âœ“ Technical implementation details</vt:lpstr>
      <vt:lpstr>âœ“ Model performance and validation</vt:lpstr>
      <vt:lpstr>âœ“ Business applications</vt:lpstr>
      <vt:lpstr>âœ“ Challenges and solutions</vt:lpstr>
      <vt:lpstr>âœ“ Future research directions</vt:lpstr>
      <vt:lpstr>CONTACT:</vt:lpstr>
      <vt:lpstr>RUTAGANIRA SHEMA DERRICK</vt:lpstr>
      <vt:lpstr>Student #26506</vt:lpstr>
      <vt:lpstr>INSY 8413 | Big Data Analytics</vt:lpstr>
      <vt:lpstr>GitHub: [Repository Link]</vt:lpstr>
      <vt:lpstr>Project Status: âœ…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COVID-19 Analysis Capstone Project - PowerPoint Slides Content</dc:title>
  <dc:creator>RUTAGANIRA SHEMA Derrick</dc:creator>
  <cp:lastModifiedBy>RUTAGANIRA SHEMA Derrick</cp:lastModifiedBy>
  <cp:revision>1</cp:revision>
  <dcterms:created xsi:type="dcterms:W3CDTF">2025-08-04T09:24:13Z</dcterms:created>
  <dcterms:modified xsi:type="dcterms:W3CDTF">2025-08-04T09:49:14Z</dcterms:modified>
</cp:coreProperties>
</file>