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6"/>
  </p:notesMasterIdLst>
  <p:handoutMasterIdLst>
    <p:handoutMasterId r:id="rId37"/>
  </p:handoutMasterIdLst>
  <p:sldIdLst>
    <p:sldId id="256" r:id="rId3"/>
    <p:sldId id="262" r:id="rId4"/>
    <p:sldId id="259" r:id="rId5"/>
    <p:sldId id="261" r:id="rId6"/>
    <p:sldId id="264" r:id="rId7"/>
    <p:sldId id="310" r:id="rId8"/>
    <p:sldId id="270" r:id="rId9"/>
    <p:sldId id="271" r:id="rId10"/>
    <p:sldId id="272" r:id="rId11"/>
    <p:sldId id="273" r:id="rId12"/>
    <p:sldId id="274" r:id="rId13"/>
    <p:sldId id="318" r:id="rId14"/>
    <p:sldId id="313" r:id="rId15"/>
    <p:sldId id="309" r:id="rId16"/>
    <p:sldId id="278" r:id="rId17"/>
    <p:sldId id="279" r:id="rId18"/>
    <p:sldId id="281" r:id="rId19"/>
    <p:sldId id="282" r:id="rId20"/>
    <p:sldId id="283" r:id="rId21"/>
    <p:sldId id="314" r:id="rId22"/>
    <p:sldId id="315" r:id="rId23"/>
    <p:sldId id="316" r:id="rId24"/>
    <p:sldId id="321" r:id="rId25"/>
    <p:sldId id="317" r:id="rId26"/>
    <p:sldId id="303" r:id="rId27"/>
    <p:sldId id="322" r:id="rId28"/>
    <p:sldId id="302" r:id="rId29"/>
    <p:sldId id="319" r:id="rId30"/>
    <p:sldId id="304" r:id="rId31"/>
    <p:sldId id="320" r:id="rId32"/>
    <p:sldId id="308" r:id="rId33"/>
    <p:sldId id="312" r:id="rId34"/>
    <p:sldId id="306" r:id="rId35"/>
  </p:sldIdLst>
  <p:sldSz cx="9144000" cy="6858000" type="screen4x3"/>
  <p:notesSz cx="6858000" cy="9144000"/>
  <p:custDataLst>
    <p:tags r:id="rId3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3EE12A7-6EC1-4293-BFCA-0356D2C80707}">
          <p14:sldIdLst>
            <p14:sldId id="256"/>
            <p14:sldId id="262"/>
            <p14:sldId id="259"/>
            <p14:sldId id="261"/>
            <p14:sldId id="264"/>
            <p14:sldId id="310"/>
            <p14:sldId id="270"/>
            <p14:sldId id="271"/>
            <p14:sldId id="272"/>
            <p14:sldId id="273"/>
            <p14:sldId id="274"/>
            <p14:sldId id="318"/>
            <p14:sldId id="313"/>
            <p14:sldId id="309"/>
            <p14:sldId id="278"/>
            <p14:sldId id="279"/>
            <p14:sldId id="281"/>
            <p14:sldId id="282"/>
            <p14:sldId id="283"/>
            <p14:sldId id="314"/>
            <p14:sldId id="315"/>
            <p14:sldId id="316"/>
            <p14:sldId id="321"/>
            <p14:sldId id="317"/>
            <p14:sldId id="303"/>
            <p14:sldId id="322"/>
            <p14:sldId id="302"/>
            <p14:sldId id="319"/>
            <p14:sldId id="304"/>
            <p14:sldId id="320"/>
            <p14:sldId id="308"/>
            <p14:sldId id="312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6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B89C-1D14-42A0-A1D3-EDAC76CF6E3B}" type="datetimeFigureOut">
              <a:rPr lang="ru-RU" smtClean="0"/>
              <a:t>07.06.2015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C41EC-3908-447C-96E4-74536D7ECA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3359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7B9E4-18E7-4184-B5B5-BAC1C8043884}" type="datetimeFigureOut">
              <a:rPr lang="ru-RU" smtClean="0"/>
              <a:t>07.06.2015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E290F-D75D-41F8-AB30-CBD8C75A67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805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E290F-D75D-41F8-AB30-CBD8C75A6765}" type="slidenum">
              <a:rPr lang="ru-RU" smtClean="0"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E290F-D75D-41F8-AB30-CBD8C75A6765}" type="slidenum">
              <a:rPr lang="ru-RU" smtClean="0"/>
              <a:t>31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26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_Logo_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92151"/>
            <a:ext cx="2887662" cy="62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7239" y="1824032"/>
            <a:ext cx="3600448" cy="20717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DendaNewC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94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65493C-6465-45DF-8003-7B5EA24035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CB6DB-3169-4EE5-9FDD-D3A332F063EB}" type="datetime1">
              <a:rPr lang="ru-RU" smtClean="0"/>
              <a:t>07.06.2015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A77D04-D4F7-4B04-BE71-BBBAEC2C76C7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F3433-121F-475A-A6A4-5087041AEDBD}" type="datetime1">
              <a:rPr lang="ru-RU" smtClean="0"/>
              <a:t>07.06.2015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1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4613A8-9EDE-4866-8944-0FCF29136A7E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8134E-1E67-4F32-913A-ABB555641888}" type="datetime1">
              <a:rPr lang="ru-RU" smtClean="0"/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69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836614"/>
            <a:ext cx="2057400" cy="528955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836614"/>
            <a:ext cx="6019800" cy="52895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1B7907-F586-41E2-9EA5-8D39EC7D364A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10102-A296-481C-847D-949BB6E251C1}" type="datetime1">
              <a:rPr lang="ru-RU" smtClean="0"/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10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FC71033-B244-41AA-9501-96A3926EEF56}" type="datetime1">
              <a:rPr lang="ru-RU" smtClean="0"/>
              <a:t>07.06.2015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C15DED3C-99B5-4319-9FA8-73EF548B6A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33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89A073-2B13-4586-AAEB-9168407B463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0D9C2-47F4-4E7C-B110-2C835681FC35}" type="datetime1">
              <a:rPr lang="ru-RU" smtClean="0"/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59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5AED2B-E9E0-489E-953C-F911CB2B184A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3ACD6-E638-47C0-A097-313BFBC9500D}" type="datetime1">
              <a:rPr lang="ru-RU" smtClean="0"/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86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61C2E7-B308-4331-909E-421D834FAFA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E4C2E-55DC-443B-B6A0-455D953E9B36}" type="datetime1">
              <a:rPr lang="ru-RU" smtClean="0"/>
              <a:t>07.06.2015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58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16114"/>
            <a:ext cx="4038600" cy="4210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16114"/>
            <a:ext cx="4038600" cy="4210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FB6B53-28E0-4D98-9AFC-598CBB6C3CAE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9AAEC-3D38-43DE-A630-D10640E69965}" type="datetime1">
              <a:rPr lang="ru-RU" smtClean="0"/>
              <a:t>07.06.2015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0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66EB6C-E70A-41B4-ABD3-734CA62F161C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E55-AC2C-47AC-91F1-08A0A859DEC7}" type="datetime1">
              <a:rPr lang="ru-RU" smtClean="0"/>
              <a:t>07.06.2015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0E0F0-2987-4EC8-8971-74A315A94246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EC9CD-79E9-4129-9450-BA4544091D55}" type="datetime1">
              <a:rPr lang="ru-RU" smtClean="0"/>
              <a:t>07.06.2015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33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09AABD-7763-4A41-BAEE-7DA6DB048709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AD53-CFF6-40C0-AD79-74B2B00168A7}" type="datetime1">
              <a:rPr lang="ru-RU" smtClean="0"/>
              <a:t>07.06.2015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6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91" y="2205567"/>
            <a:ext cx="4537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0827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Prezent_Logo_Ru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152405"/>
            <a:ext cx="2357438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915585"/>
            <a:ext cx="8229600" cy="421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DendaNewLightC" pitchFamily="2" charset="0"/>
              </a:defRPr>
            </a:lvl1pPr>
          </a:lstStyle>
          <a:p>
            <a:fld id="{4C7838B4-E821-4577-839D-6D0AE76D354D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1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A5532DA-565F-45B7-88DC-3CCF21DA37B2}" type="datetime1">
              <a:rPr lang="ru-RU" smtClean="0"/>
              <a:t>07.06.2015</a:t>
            </a:fld>
            <a:endParaRPr lang="ru-RU"/>
          </a:p>
        </p:txBody>
      </p:sp>
      <p:sp>
        <p:nvSpPr>
          <p:cNvPr id="12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данных»</a:t>
            </a:r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089"/>
            <a:ext cx="8229600" cy="58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329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5BD"/>
          </a:solidFill>
          <a:latin typeface="DendaNewC" pitchFamily="50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47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652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8829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006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2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3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4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5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3028" y="291130"/>
            <a:ext cx="52385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b="1" spc="225" dirty="0">
                <a:solidFill>
                  <a:schemeClr val="bg1"/>
                </a:solidFill>
                <a:latin typeface="DendaNewBlackCondC" panose="00000500000000000000" pitchFamily="50" charset="0"/>
                <a:cs typeface="Times New Roman" pitchFamily="18" charset="0"/>
              </a:rPr>
              <a:t>Нижегородский государственный университет</a:t>
            </a:r>
          </a:p>
          <a:p>
            <a:r>
              <a:rPr lang="ru-RU" sz="1350" b="1" spc="225" dirty="0">
                <a:solidFill>
                  <a:schemeClr val="bg1"/>
                </a:solidFill>
                <a:latin typeface="DendaNewBlackCondC" panose="00000500000000000000" pitchFamily="50" charset="0"/>
                <a:cs typeface="Times New Roman" pitchFamily="18" charset="0"/>
              </a:rPr>
              <a:t>им. Н.И. Лобачевского</a:t>
            </a:r>
          </a:p>
          <a:p>
            <a:r>
              <a:rPr lang="ru-RU" sz="1350" spc="225" dirty="0">
                <a:solidFill>
                  <a:schemeClr val="bg1"/>
                </a:solidFill>
                <a:latin typeface="DendaNewLightC" panose="00000500000000000000" pitchFamily="50" charset="0"/>
              </a:rPr>
              <a:t>Национальный исследовательский университет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4474" y="1255866"/>
            <a:ext cx="1313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i="1" dirty="0">
                <a:solidFill>
                  <a:schemeClr val="bg1"/>
                </a:solidFill>
                <a:latin typeface="DendaNewLightC" panose="00000500000000000000" pitchFamily="50" charset="0"/>
                <a:cs typeface="Times New Roman" pitchFamily="18" charset="0"/>
              </a:rPr>
              <a:t>Факультет ВМК</a:t>
            </a:r>
          </a:p>
          <a:p>
            <a:pPr algn="ctr"/>
            <a:r>
              <a:rPr lang="ru-RU" sz="1200" i="1" dirty="0">
                <a:solidFill>
                  <a:schemeClr val="bg1"/>
                </a:solidFill>
                <a:latin typeface="DendaNewLightC" panose="00000500000000000000" pitchFamily="50" charset="0"/>
                <a:cs typeface="Times New Roman" pitchFamily="18" charset="0"/>
              </a:rPr>
              <a:t>Кафедра: МО ЭВМ</a:t>
            </a:r>
          </a:p>
        </p:txBody>
      </p:sp>
      <p:sp>
        <p:nvSpPr>
          <p:cNvPr id="6" name="Заголовок 1"/>
          <p:cNvSpPr>
            <a:spLocks noGrp="1"/>
          </p:cNvSpPr>
          <p:nvPr>
            <p:ph type="ctrTitle"/>
          </p:nvPr>
        </p:nvSpPr>
        <p:spPr>
          <a:xfrm>
            <a:off x="280693" y="1779064"/>
            <a:ext cx="4942507" cy="3392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>
                <a:latin typeface="DendaNewLightC" panose="00000500000000000000" pitchFamily="50" charset="0"/>
              </a:rPr>
              <a:t>Выпускная квалификационная работа бакалавра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0647" y="2118348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DendaNewLightC" panose="00000500000000000000" pitchFamily="50" charset="0"/>
              </a:rPr>
              <a:t>на тему: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812" y="2457632"/>
            <a:ext cx="494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DendaNewBlackCondC" panose="00000500000000000000" pitchFamily="50" charset="0"/>
              </a:rPr>
              <a:t>Инструментальная система интеллектуального анализа данных. Разработка </a:t>
            </a:r>
            <a:r>
              <a:rPr lang="ru-RU" dirty="0" smtClean="0">
                <a:solidFill>
                  <a:schemeClr val="bg1"/>
                </a:solidFill>
                <a:latin typeface="DendaNewBlackCondC" panose="00000500000000000000" pitchFamily="50" charset="0"/>
              </a:rPr>
              <a:t>библиотеки </a:t>
            </a:r>
            <a:r>
              <a:rPr lang="ru-RU" dirty="0" err="1" smtClean="0">
                <a:solidFill>
                  <a:schemeClr val="bg1"/>
                </a:solidFill>
                <a:latin typeface="DendaNewBlackCondC" panose="00000500000000000000" pitchFamily="50" charset="0"/>
              </a:rPr>
              <a:t>нейросетей</a:t>
            </a:r>
            <a:endParaRPr lang="ru-RU" dirty="0">
              <a:solidFill>
                <a:schemeClr val="bg1"/>
              </a:solidFill>
              <a:latin typeface="DendaNewBlackCondC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6867" y="3668567"/>
            <a:ext cx="34998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i="1" dirty="0">
                <a:solidFill>
                  <a:schemeClr val="bg1"/>
                </a:solidFill>
                <a:latin typeface="DendaNewC" panose="00000500000000000000" pitchFamily="50" charset="0"/>
                <a:cs typeface="Times New Roman" pitchFamily="18" charset="0"/>
              </a:rPr>
              <a:t>Выполнил:</a:t>
            </a:r>
          </a:p>
          <a:p>
            <a:r>
              <a:rPr lang="ru-RU" sz="1350" dirty="0">
                <a:solidFill>
                  <a:schemeClr val="bg1"/>
                </a:solidFill>
                <a:latin typeface="DendaNewC" panose="00000500000000000000" pitchFamily="50" charset="0"/>
                <a:cs typeface="Times New Roman" pitchFamily="18" charset="0"/>
              </a:rPr>
              <a:t>студент группы 8403 </a:t>
            </a:r>
          </a:p>
          <a:p>
            <a:r>
              <a:rPr lang="ru-RU" sz="1350" dirty="0">
                <a:solidFill>
                  <a:schemeClr val="bg1"/>
                </a:solidFill>
                <a:latin typeface="DendaNewC" panose="00000500000000000000" pitchFamily="50" charset="0"/>
                <a:cs typeface="Times New Roman" pitchFamily="18" charset="0"/>
              </a:rPr>
              <a:t>Смирнов Михаил Александрович</a:t>
            </a:r>
          </a:p>
          <a:p>
            <a:endParaRPr lang="ru-RU" sz="1350" dirty="0">
              <a:solidFill>
                <a:schemeClr val="bg1"/>
              </a:solidFill>
              <a:latin typeface="DendaNewC" panose="00000500000000000000" pitchFamily="50" charset="0"/>
              <a:cs typeface="Times New Roman" pitchFamily="18" charset="0"/>
            </a:endParaRPr>
          </a:p>
          <a:p>
            <a:r>
              <a:rPr lang="ru-RU" sz="1350" i="1" dirty="0">
                <a:solidFill>
                  <a:schemeClr val="bg1"/>
                </a:solidFill>
                <a:latin typeface="DendaNewC" panose="00000500000000000000" pitchFamily="50" charset="0"/>
                <a:cs typeface="Times New Roman" pitchFamily="18" charset="0"/>
              </a:rPr>
              <a:t>Научный руководитель:</a:t>
            </a:r>
          </a:p>
          <a:p>
            <a:r>
              <a:rPr lang="ru-RU" sz="1350" dirty="0">
                <a:solidFill>
                  <a:schemeClr val="bg1"/>
                </a:solidFill>
                <a:latin typeface="DendaNewC" panose="00000500000000000000" pitchFamily="50" charset="0"/>
                <a:cs typeface="Times New Roman" pitchFamily="18" charset="0"/>
              </a:rPr>
              <a:t>к.т.н., доц., Карпенко Сергей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27881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091" y="825444"/>
            <a:ext cx="5121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Нейронные сети. Сеть </a:t>
            </a:r>
            <a:r>
              <a:rPr lang="ru-RU" sz="2800" dirty="0" err="1">
                <a:latin typeface="DendaNewBlackCondC" panose="00000500000000000000" pitchFamily="50" charset="0"/>
              </a:rPr>
              <a:t>Кохонена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pic>
        <p:nvPicPr>
          <p:cNvPr id="5" name="Picture 2" descr="http://www.keldysh.ru/papers/2008/prep02/prep2008_02.files/image27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35" y="1601229"/>
            <a:ext cx="5841234" cy="308465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TextBox 5"/>
          <p:cNvSpPr txBox="1"/>
          <p:nvPr/>
        </p:nvSpPr>
        <p:spPr>
          <a:xfrm>
            <a:off x="5088921" y="2503330"/>
            <a:ext cx="3923273" cy="263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Решает задачи кластеризации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Обучается без учителя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Используется при визуализации разделения объектов на классы (создание карт </a:t>
            </a:r>
            <a:r>
              <a:rPr lang="ru-RU" sz="1400" dirty="0" err="1"/>
              <a:t>Кохонена</a:t>
            </a:r>
            <a:r>
              <a:rPr lang="ru-RU" sz="1400" dirty="0"/>
              <a:t>)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Часто нейронам в слое </a:t>
            </a:r>
            <a:r>
              <a:rPr lang="ru-RU" sz="1400" dirty="0" err="1"/>
              <a:t>Кохонена</a:t>
            </a:r>
            <a:r>
              <a:rPr lang="ru-RU" sz="1400" dirty="0"/>
              <a:t> приписывают </a:t>
            </a:r>
            <a:r>
              <a:rPr lang="ru-RU" sz="1400" dirty="0" err="1"/>
              <a:t>изменяесмые</a:t>
            </a:r>
            <a:r>
              <a:rPr lang="ru-RU" sz="1400" dirty="0"/>
              <a:t> в процессе обучения координаты их нахождения в сети для наглядности получающихся карт.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9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5710" y="893557"/>
            <a:ext cx="5274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Нейронные сети. Сеть </a:t>
            </a:r>
            <a:r>
              <a:rPr lang="ru-RU" sz="2800" dirty="0" err="1">
                <a:latin typeface="DendaNewBlackCondC" panose="00000500000000000000" pitchFamily="50" charset="0"/>
              </a:rPr>
              <a:t>Хопфилда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pic>
        <p:nvPicPr>
          <p:cNvPr id="5" name="Picture 2" descr="http://bitsofmind.files.wordpress.com/2008/08/hopfiel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8" y="1804591"/>
            <a:ext cx="3752349" cy="427493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  <p:sp>
        <p:nvSpPr>
          <p:cNvPr id="6" name="TextBox 5"/>
          <p:cNvSpPr txBox="1"/>
          <p:nvPr/>
        </p:nvSpPr>
        <p:spPr>
          <a:xfrm>
            <a:off x="4237121" y="1804591"/>
            <a:ext cx="4632158" cy="300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Однослойная рекуррентная сеть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Работает как ассоциативная память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Применяется при решении задач ассоциации и анализа последовательностей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Ответы сети всегда есть сходящиеся </a:t>
            </a:r>
            <a:r>
              <a:rPr lang="ru-RU" sz="1600" dirty="0" err="1"/>
              <a:t>подпоследовательности</a:t>
            </a:r>
            <a:endParaRPr lang="ru-RU" sz="1600" dirty="0"/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Наличие сходимости не говорит о правильности выдаваемого ответа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11</a:t>
            </a:fld>
            <a:endParaRPr lang="ru-RU" altLang="ru-RU" dirty="0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7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97780" y="781025"/>
            <a:ext cx="2951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DendaNewBlackCondC" panose="00000500000000000000" pitchFamily="50" charset="0"/>
              </a:rPr>
              <a:t>Обзор систем ИАД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graphicFrame>
        <p:nvGraphicFramePr>
          <p:cNvPr id="5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917642"/>
              </p:ext>
            </p:extLst>
          </p:nvPr>
        </p:nvGraphicFramePr>
        <p:xfrm>
          <a:off x="469003" y="1344183"/>
          <a:ext cx="8283700" cy="496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769"/>
                <a:gridCol w="4085025"/>
                <a:gridCol w="2028906"/>
              </a:tblGrid>
              <a:tr h="850612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системы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Используемые</a:t>
                      </a:r>
                      <a:r>
                        <a:rPr lang="ru-RU" baseline="0" dirty="0" smtClean="0"/>
                        <a:t> методы ИАД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Способ распространения</a:t>
                      </a:r>
                      <a:endParaRPr lang="ru-RU" dirty="0"/>
                    </a:p>
                  </a:txBody>
                  <a:tcPr/>
                </a:tc>
              </a:tr>
              <a:tr h="7865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Oracle</a:t>
                      </a:r>
                      <a:r>
                        <a:rPr lang="en-US" b="1" baseline="0" dirty="0" smtClean="0"/>
                        <a:t> Data Mining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Метод опорных векторов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Деревья</a:t>
                      </a:r>
                      <a:r>
                        <a:rPr lang="ru-RU" sz="1600" i="1" baseline="0" dirty="0" smtClean="0"/>
                        <a:t> решений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baseline="0" dirty="0" smtClean="0"/>
                        <a:t>Алгоритм </a:t>
                      </a:r>
                      <a:r>
                        <a:rPr lang="en-US" sz="1600" i="1" baseline="0" dirty="0" err="1" smtClean="0"/>
                        <a:t>Apriori</a:t>
                      </a:r>
                      <a:r>
                        <a:rPr lang="ru-RU" sz="1600" i="1" baseline="0" dirty="0" smtClean="0"/>
                        <a:t> и т.д.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Коммерческий, €399.00</a:t>
                      </a:r>
                      <a:endParaRPr lang="ru-RU" dirty="0"/>
                    </a:p>
                  </a:txBody>
                  <a:tcPr/>
                </a:tc>
              </a:tr>
              <a:tr h="7865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DTREG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Многослойный персептрон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Деревья и леса решений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Метод ближайших соседей и т.д.</a:t>
                      </a:r>
                      <a:endParaRPr lang="ru-RU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Коммерческий, </a:t>
                      </a:r>
                      <a:r>
                        <a:rPr lang="en-US" dirty="0" smtClean="0"/>
                        <a:t>$1000.00</a:t>
                      </a:r>
                      <a:endParaRPr lang="ru-RU" dirty="0"/>
                    </a:p>
                  </a:txBody>
                  <a:tcPr/>
                </a:tc>
              </a:tr>
              <a:tr h="7865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STATISTICA</a:t>
                      </a:r>
                      <a:r>
                        <a:rPr lang="en-US" b="1" baseline="0" dirty="0" smtClean="0"/>
                        <a:t> Data Miner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Многослойны</a:t>
                      </a:r>
                      <a:r>
                        <a:rPr lang="ru-RU" sz="1600" i="1" baseline="0" dirty="0" smtClean="0"/>
                        <a:t>й персептрон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baseline="0" dirty="0" smtClean="0"/>
                        <a:t>Самоорганизующиеся карты </a:t>
                      </a:r>
                      <a:r>
                        <a:rPr lang="ru-RU" sz="1600" i="1" baseline="0" dirty="0" err="1" smtClean="0"/>
                        <a:t>Кохонена</a:t>
                      </a:r>
                      <a:endParaRPr lang="ru-RU" sz="1600" i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baseline="0" dirty="0" smtClean="0"/>
                        <a:t>Деревья решений, случайные леса и т.д.</a:t>
                      </a:r>
                      <a:endParaRPr lang="ru-RU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Коммерческий</a:t>
                      </a:r>
                      <a:endParaRPr lang="ru-RU" dirty="0"/>
                    </a:p>
                  </a:txBody>
                  <a:tcPr/>
                </a:tc>
              </a:tr>
              <a:tr h="78658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ORANGE</a:t>
                      </a:r>
                      <a:r>
                        <a:rPr lang="en-US" b="1" baseline="0" dirty="0" smtClean="0"/>
                        <a:t> DATA MINING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Метод опорных векторов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Деревья решений, случайный лес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Алгоритм </a:t>
                      </a:r>
                      <a:r>
                        <a:rPr lang="en-US" sz="1600" i="1" dirty="0" err="1" smtClean="0"/>
                        <a:t>Apriori</a:t>
                      </a:r>
                      <a:endParaRPr lang="ru-RU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Открытый исходный код</a:t>
                      </a:r>
                      <a:endParaRPr lang="ru-RU" dirty="0"/>
                    </a:p>
                  </a:txBody>
                  <a:tcPr/>
                </a:tc>
              </a:tr>
              <a:tr h="786581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NeuroShell</a:t>
                      </a:r>
                      <a:r>
                        <a:rPr lang="en-US" b="1" dirty="0" smtClean="0"/>
                        <a:t> 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Персептрон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Сети </a:t>
                      </a:r>
                      <a:r>
                        <a:rPr lang="ru-RU" sz="1600" i="1" dirty="0" err="1" smtClean="0"/>
                        <a:t>Кохонена</a:t>
                      </a:r>
                      <a:endParaRPr lang="ru-RU" sz="1600" i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i="1" dirty="0" smtClean="0"/>
                        <a:t>ИНС с вероятностными нейронами</a:t>
                      </a:r>
                      <a:endParaRPr lang="ru-RU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Коммерческий, </a:t>
                      </a:r>
                      <a:r>
                        <a:rPr lang="en-US" dirty="0" smtClean="0"/>
                        <a:t>$1500.00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6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3" name="TextBox 2"/>
          <p:cNvSpPr txBox="1"/>
          <p:nvPr/>
        </p:nvSpPr>
        <p:spPr>
          <a:xfrm>
            <a:off x="728347" y="912831"/>
            <a:ext cx="7890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Интеллектуальный анализ данных. Схема работы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728347" y="1775541"/>
            <a:ext cx="7310894" cy="4372006"/>
            <a:chOff x="922119" y="2105054"/>
            <a:chExt cx="6771189" cy="3809451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2712098" y="2535771"/>
              <a:ext cx="1008112" cy="3780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050" dirty="0">
                  <a:solidFill>
                    <a:prstClr val="black"/>
                  </a:solidFill>
                </a:rPr>
                <a:t>Сбор данных</a:t>
              </a:r>
            </a:p>
          </p:txBody>
        </p:sp>
        <p:cxnSp>
          <p:nvCxnSpPr>
            <p:cNvPr id="47" name="Прямая со стрелкой 46"/>
            <p:cNvCxnSpPr>
              <a:stCxn id="93" idx="4"/>
              <a:endCxn id="46" idx="1"/>
            </p:cNvCxnSpPr>
            <p:nvPr/>
          </p:nvCxnSpPr>
          <p:spPr>
            <a:xfrm flipV="1">
              <a:off x="2013700" y="2724794"/>
              <a:ext cx="698399" cy="52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endCxn id="46" idx="0"/>
            </p:cNvCxnSpPr>
            <p:nvPr/>
          </p:nvCxnSpPr>
          <p:spPr>
            <a:xfrm>
              <a:off x="3216150" y="2319747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46" idx="3"/>
            </p:cNvCxnSpPr>
            <p:nvPr/>
          </p:nvCxnSpPr>
          <p:spPr>
            <a:xfrm>
              <a:off x="3720210" y="2724792"/>
              <a:ext cx="634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Прямоугольник 55"/>
            <p:cNvSpPr/>
            <p:nvPr/>
          </p:nvSpPr>
          <p:spPr>
            <a:xfrm>
              <a:off x="6024465" y="2368386"/>
              <a:ext cx="936104" cy="718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050" dirty="0">
                  <a:solidFill>
                    <a:prstClr val="black"/>
                  </a:solidFill>
                </a:rPr>
                <a:t>Выборки</a:t>
              </a:r>
            </a:p>
          </p:txBody>
        </p:sp>
        <p:cxnSp>
          <p:nvCxnSpPr>
            <p:cNvPr id="57" name="Прямая со стрелкой 56"/>
            <p:cNvCxnSpPr>
              <a:endCxn id="56" idx="1"/>
            </p:cNvCxnSpPr>
            <p:nvPr/>
          </p:nvCxnSpPr>
          <p:spPr>
            <a:xfrm>
              <a:off x="5470433" y="2724797"/>
              <a:ext cx="554032" cy="29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V="1">
              <a:off x="5627132" y="2319748"/>
              <a:ext cx="0" cy="40504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617166" y="2105054"/>
              <a:ext cx="128272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>
                  <a:solidFill>
                    <a:prstClr val="black"/>
                  </a:solidFill>
                </a:rPr>
                <a:t>Постановка задачи</a:t>
              </a:r>
            </a:p>
            <a:p>
              <a:endParaRPr lang="ru-RU" sz="1050" dirty="0"/>
            </a:p>
          </p:txBody>
        </p:sp>
        <p:grpSp>
          <p:nvGrpSpPr>
            <p:cNvPr id="90" name="Группа 89"/>
            <p:cNvGrpSpPr/>
            <p:nvPr/>
          </p:nvGrpSpPr>
          <p:grpSpPr>
            <a:xfrm>
              <a:off x="4529482" y="2435773"/>
              <a:ext cx="745571" cy="594066"/>
              <a:chOff x="10142246" y="2179931"/>
              <a:chExt cx="994095" cy="792088"/>
            </a:xfrm>
          </p:grpSpPr>
          <p:sp>
            <p:nvSpPr>
              <p:cNvPr id="87" name="Цилиндр 86"/>
              <p:cNvSpPr/>
              <p:nvPr/>
            </p:nvSpPr>
            <p:spPr>
              <a:xfrm>
                <a:off x="10142246" y="2179931"/>
                <a:ext cx="384043" cy="36004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Цилиндр 87"/>
              <p:cNvSpPr/>
              <p:nvPr/>
            </p:nvSpPr>
            <p:spPr>
              <a:xfrm>
                <a:off x="10485371" y="2611979"/>
                <a:ext cx="384043" cy="36004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Цилиндр 88"/>
              <p:cNvSpPr/>
              <p:nvPr/>
            </p:nvSpPr>
            <p:spPr>
              <a:xfrm>
                <a:off x="10752298" y="2179931"/>
                <a:ext cx="384043" cy="36004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017841" y="2105054"/>
              <a:ext cx="130837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dirty="0">
                  <a:solidFill>
                    <a:prstClr val="black"/>
                  </a:solidFill>
                </a:rPr>
                <a:t>Подготовка данных</a:t>
              </a:r>
            </a:p>
            <a:p>
              <a:endParaRPr lang="ru-RU" sz="1050" dirty="0"/>
            </a:p>
          </p:txBody>
        </p:sp>
        <p:sp>
          <p:nvSpPr>
            <p:cNvPr id="93" name="Цилиндр 92"/>
            <p:cNvSpPr/>
            <p:nvPr/>
          </p:nvSpPr>
          <p:spPr>
            <a:xfrm>
              <a:off x="922119" y="2325023"/>
              <a:ext cx="1091578" cy="810090"/>
            </a:xfrm>
            <a:prstGeom prst="ca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ru-RU" sz="1350" kern="0" dirty="0">
                <a:solidFill>
                  <a:prstClr val="white"/>
                </a:solidFill>
                <a:latin typeface="Palatino Linotype"/>
              </a:endParaRPr>
            </a:p>
          </p:txBody>
        </p:sp>
        <p:grpSp>
          <p:nvGrpSpPr>
            <p:cNvPr id="99" name="Группа 98"/>
            <p:cNvGrpSpPr/>
            <p:nvPr/>
          </p:nvGrpSpPr>
          <p:grpSpPr>
            <a:xfrm>
              <a:off x="1398097" y="3303368"/>
              <a:ext cx="6294971" cy="2135367"/>
              <a:chOff x="1864123" y="3261490"/>
              <a:chExt cx="8393295" cy="2847156"/>
            </a:xfrm>
          </p:grpSpPr>
          <p:grpSp>
            <p:nvGrpSpPr>
              <p:cNvPr id="96" name="Группа 95"/>
              <p:cNvGrpSpPr/>
              <p:nvPr/>
            </p:nvGrpSpPr>
            <p:grpSpPr>
              <a:xfrm>
                <a:off x="1864123" y="3261490"/>
                <a:ext cx="8393295" cy="2847156"/>
                <a:chOff x="1861715" y="3860610"/>
                <a:chExt cx="8393295" cy="2847156"/>
              </a:xfrm>
            </p:grpSpPr>
            <p:sp>
              <p:nvSpPr>
                <p:cNvPr id="44" name="Прямоугольник 43"/>
                <p:cNvSpPr/>
                <p:nvPr/>
              </p:nvSpPr>
              <p:spPr>
                <a:xfrm>
                  <a:off x="1861715" y="3860610"/>
                  <a:ext cx="8393295" cy="2847156"/>
                </a:xfrm>
                <a:prstGeom prst="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098724" y="3887340"/>
                  <a:ext cx="14123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" dirty="0">
                      <a:solidFill>
                        <a:prstClr val="black"/>
                      </a:solidFill>
                    </a:rPr>
                    <a:t>ИСИАД</a:t>
                  </a:r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8023561" y="4348085"/>
                  <a:ext cx="1231736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050" dirty="0">
                      <a:solidFill>
                        <a:prstClr val="black"/>
                      </a:solidFill>
                    </a:rPr>
                    <a:t>Выбор</a:t>
                  </a:r>
                </a:p>
                <a:p>
                  <a:pPr algn="ctr"/>
                  <a:r>
                    <a:rPr lang="ru-RU" sz="1050" dirty="0">
                      <a:solidFill>
                        <a:prstClr val="black"/>
                      </a:solidFill>
                    </a:rPr>
                    <a:t>модели</a:t>
                  </a:r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7654207" y="5500213"/>
                  <a:ext cx="561376" cy="36004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>
                      <a:solidFill>
                        <a:prstClr val="black"/>
                      </a:solidFill>
                    </a:rPr>
                    <a:t>НС</a:t>
                  </a:r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8375144" y="5500213"/>
                  <a:ext cx="561376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>
                      <a:solidFill>
                        <a:prstClr val="black"/>
                      </a:solidFill>
                    </a:rPr>
                    <a:t>ДР</a:t>
                  </a:r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9572368" y="5500213"/>
                  <a:ext cx="561376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9064007" y="5425675"/>
                  <a:ext cx="383593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prstClr val="black"/>
                      </a:solidFill>
                    </a:rPr>
                    <a:t>…</a:t>
                  </a:r>
                </a:p>
              </p:txBody>
            </p:sp>
            <p:cxnSp>
              <p:nvCxnSpPr>
                <p:cNvPr id="67" name="Прямая со стрелкой 66"/>
                <p:cNvCxnSpPr>
                  <a:stCxn id="62" idx="2"/>
                  <a:endCxn id="63" idx="0"/>
                </p:cNvCxnSpPr>
                <p:nvPr/>
              </p:nvCxnSpPr>
              <p:spPr>
                <a:xfrm flipH="1">
                  <a:off x="7934897" y="5068165"/>
                  <a:ext cx="704535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Прямая со стрелкой 67"/>
                <p:cNvCxnSpPr>
                  <a:endCxn id="64" idx="0"/>
                </p:cNvCxnSpPr>
                <p:nvPr/>
              </p:nvCxnSpPr>
              <p:spPr>
                <a:xfrm>
                  <a:off x="8647633" y="5068165"/>
                  <a:ext cx="8201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 стрелкой 68"/>
                <p:cNvCxnSpPr>
                  <a:stCxn id="62" idx="2"/>
                  <a:endCxn id="65" idx="0"/>
                </p:cNvCxnSpPr>
                <p:nvPr/>
              </p:nvCxnSpPr>
              <p:spPr>
                <a:xfrm>
                  <a:off x="8639429" y="5068165"/>
                  <a:ext cx="1213627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Прямоугольник 69"/>
                <p:cNvSpPr/>
                <p:nvPr/>
              </p:nvSpPr>
              <p:spPr>
                <a:xfrm>
                  <a:off x="5309032" y="4348085"/>
                  <a:ext cx="1498664" cy="72008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050" dirty="0">
                      <a:solidFill>
                        <a:prstClr val="black"/>
                      </a:solidFill>
                    </a:rPr>
                    <a:t>Обучение</a:t>
                  </a:r>
                </a:p>
                <a:p>
                  <a:pPr algn="ctr"/>
                  <a:r>
                    <a:rPr lang="ru-RU" sz="1050" dirty="0">
                      <a:solidFill>
                        <a:prstClr val="black"/>
                      </a:solidFill>
                    </a:rPr>
                    <a:t>модели</a:t>
                  </a:r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4939679" y="5500213"/>
                  <a:ext cx="561376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>
                      <a:solidFill>
                        <a:prstClr val="black"/>
                      </a:solidFill>
                    </a:rPr>
                    <a:t>ГА</a:t>
                  </a:r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5660615" y="5500213"/>
                  <a:ext cx="697188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>
                      <a:solidFill>
                        <a:prstClr val="black"/>
                      </a:solidFill>
                    </a:rPr>
                    <a:t>ОБР</a:t>
                  </a:r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6857840" y="5500213"/>
                  <a:ext cx="561376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135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418282" y="5377934"/>
                  <a:ext cx="55231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>
                      <a:solidFill>
                        <a:prstClr val="black"/>
                      </a:solidFill>
                    </a:rPr>
                    <a:t>…</a:t>
                  </a:r>
                </a:p>
              </p:txBody>
            </p:sp>
            <p:cxnSp>
              <p:nvCxnSpPr>
                <p:cNvPr id="75" name="Прямая со стрелкой 74"/>
                <p:cNvCxnSpPr>
                  <a:stCxn id="70" idx="2"/>
                  <a:endCxn id="71" idx="0"/>
                </p:cNvCxnSpPr>
                <p:nvPr/>
              </p:nvCxnSpPr>
              <p:spPr>
                <a:xfrm flipH="1">
                  <a:off x="5220368" y="5068165"/>
                  <a:ext cx="837997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 стрелкой 75"/>
                <p:cNvCxnSpPr>
                  <a:endCxn id="72" idx="0"/>
                </p:cNvCxnSpPr>
                <p:nvPr/>
              </p:nvCxnSpPr>
              <p:spPr>
                <a:xfrm flipH="1">
                  <a:off x="6009211" y="5068165"/>
                  <a:ext cx="49157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Прямая со стрелкой 76"/>
                <p:cNvCxnSpPr>
                  <a:stCxn id="70" idx="2"/>
                  <a:endCxn id="73" idx="0"/>
                </p:cNvCxnSpPr>
                <p:nvPr/>
              </p:nvCxnSpPr>
              <p:spPr>
                <a:xfrm>
                  <a:off x="6058366" y="5068165"/>
                  <a:ext cx="1080164" cy="4320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 стрелкой 77"/>
                <p:cNvCxnSpPr>
                  <a:stCxn id="62" idx="1"/>
                  <a:endCxn id="70" idx="3"/>
                </p:cNvCxnSpPr>
                <p:nvPr/>
              </p:nvCxnSpPr>
              <p:spPr>
                <a:xfrm flipH="1">
                  <a:off x="6807698" y="4708125"/>
                  <a:ext cx="121586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Шестиугольник 78"/>
                <p:cNvSpPr/>
                <p:nvPr/>
              </p:nvSpPr>
              <p:spPr>
                <a:xfrm>
                  <a:off x="2983000" y="4348085"/>
                  <a:ext cx="1616904" cy="720080"/>
                </a:xfrm>
                <a:prstGeom prst="hexagon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050" dirty="0">
                      <a:solidFill>
                        <a:prstClr val="black"/>
                      </a:solidFill>
                    </a:rPr>
                    <a:t>Анализ</a:t>
                  </a:r>
                </a:p>
                <a:p>
                  <a:pPr algn="ctr"/>
                  <a:r>
                    <a:rPr lang="ru-RU" sz="1050" dirty="0">
                      <a:solidFill>
                        <a:prstClr val="black"/>
                      </a:solidFill>
                    </a:rPr>
                    <a:t>качества</a:t>
                  </a:r>
                </a:p>
              </p:txBody>
            </p:sp>
            <p:cxnSp>
              <p:nvCxnSpPr>
                <p:cNvPr id="80" name="Прямая со стрелкой 79"/>
                <p:cNvCxnSpPr>
                  <a:stCxn id="70" idx="1"/>
                  <a:endCxn id="79" idx="0"/>
                </p:cNvCxnSpPr>
                <p:nvPr/>
              </p:nvCxnSpPr>
              <p:spPr>
                <a:xfrm flipH="1">
                  <a:off x="4599904" y="4708125"/>
                  <a:ext cx="70912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единительная линия 80"/>
                <p:cNvCxnSpPr/>
                <p:nvPr/>
              </p:nvCxnSpPr>
              <p:spPr>
                <a:xfrm flipV="1">
                  <a:off x="3791452" y="4056617"/>
                  <a:ext cx="0" cy="2914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Прямая соединительная линия 81"/>
                <p:cNvCxnSpPr/>
                <p:nvPr/>
              </p:nvCxnSpPr>
              <p:spPr>
                <a:xfrm>
                  <a:off x="3791453" y="4056617"/>
                  <a:ext cx="442413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 стрелкой 82"/>
                <p:cNvCxnSpPr>
                  <a:endCxn id="70" idx="0"/>
                </p:cNvCxnSpPr>
                <p:nvPr/>
              </p:nvCxnSpPr>
              <p:spPr>
                <a:xfrm>
                  <a:off x="6058364" y="4056617"/>
                  <a:ext cx="0" cy="2914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Прямая со стрелкой 83"/>
                <p:cNvCxnSpPr/>
                <p:nvPr/>
              </p:nvCxnSpPr>
              <p:spPr>
                <a:xfrm>
                  <a:off x="8215583" y="4056617"/>
                  <a:ext cx="0" cy="2914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Цилиндр 97"/>
              <p:cNvSpPr/>
              <p:nvPr/>
            </p:nvSpPr>
            <p:spPr>
              <a:xfrm>
                <a:off x="4597283" y="5494699"/>
                <a:ext cx="3199443" cy="491867"/>
              </a:xfrm>
              <a:prstGeom prst="can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783">
                  <a:defRPr/>
                </a:pPr>
                <a:r>
                  <a:rPr lang="ru-RU" sz="1125" kern="0" dirty="0">
                    <a:solidFill>
                      <a:schemeClr val="tx1"/>
                    </a:solidFill>
                    <a:latin typeface="Palatino Linotype"/>
                  </a:rPr>
                  <a:t>База данных</a:t>
                </a:r>
              </a:p>
            </p:txBody>
          </p:sp>
        </p:grpSp>
        <p:sp>
          <p:nvSpPr>
            <p:cNvPr id="60" name="Стрелка вниз 59"/>
            <p:cNvSpPr/>
            <p:nvPr/>
          </p:nvSpPr>
          <p:spPr>
            <a:xfrm>
              <a:off x="6252788" y="3089067"/>
              <a:ext cx="491754" cy="566564"/>
            </a:xfrm>
            <a:prstGeom prst="downArrow">
              <a:avLst>
                <a:gd name="adj1" fmla="val 50000"/>
                <a:gd name="adj2" fmla="val 633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350">
                <a:solidFill>
                  <a:prstClr val="black"/>
                </a:solidFill>
              </a:endParaRPr>
            </a:p>
          </p:txBody>
        </p:sp>
        <p:sp>
          <p:nvSpPr>
            <p:cNvPr id="100" name="Стрелка вправо 99"/>
            <p:cNvSpPr/>
            <p:nvPr/>
          </p:nvSpPr>
          <p:spPr>
            <a:xfrm rot="13666387">
              <a:off x="5924988" y="4993551"/>
              <a:ext cx="820094" cy="413287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952982" y="5653035"/>
              <a:ext cx="1740326" cy="2614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ru-RU" sz="1350" dirty="0"/>
                <a:t>Индивидуальная часть</a:t>
              </a:r>
            </a:p>
          </p:txBody>
        </p:sp>
      </p:grpSp>
      <p:sp>
        <p:nvSpPr>
          <p:cNvPr id="52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6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9262" y="858143"/>
            <a:ext cx="3147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Постановка 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811" y="1612492"/>
            <a:ext cx="868885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Разработка проекта ИСИАД:</a:t>
            </a:r>
          </a:p>
          <a:p>
            <a:pPr marL="557199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i="1" dirty="0"/>
              <a:t>Винницкий В.И. гр. 8403</a:t>
            </a:r>
          </a:p>
          <a:p>
            <a:pPr marL="557199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i="1" dirty="0"/>
              <a:t>Мошков Ю.А. гр. 8410</a:t>
            </a:r>
          </a:p>
          <a:p>
            <a:pPr marL="557199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i="1" dirty="0"/>
              <a:t>Сабанов Д.В. гр. 8410</a:t>
            </a:r>
          </a:p>
          <a:p>
            <a:pPr marL="557199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i="1" dirty="0"/>
              <a:t>Сиротин Н.С. гр. 8310</a:t>
            </a:r>
          </a:p>
          <a:p>
            <a:pPr marL="557199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i="1" dirty="0"/>
              <a:t>Смирнов М.А. гр. 8403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Разработка части БД, обеспечивающей хранение информации о нейронных сетях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Разработка </a:t>
            </a:r>
            <a:r>
              <a:rPr lang="ru-RU" sz="2000" dirty="0"/>
              <a:t>проекта и реализация библиотеки нейронных </a:t>
            </a:r>
            <a:r>
              <a:rPr lang="ru-RU" sz="2000" dirty="0" smtClean="0"/>
              <a:t>сетей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9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3675" y="2724926"/>
            <a:ext cx="6840022" cy="1021556"/>
          </a:xfrm>
        </p:spPr>
        <p:txBody>
          <a:bodyPr/>
          <a:lstStyle/>
          <a:p>
            <a:r>
              <a:rPr lang="ru-RU" dirty="0" err="1" smtClean="0"/>
              <a:t>Исиад</a:t>
            </a:r>
            <a:r>
              <a:rPr lang="ru-RU" dirty="0" smtClean="0"/>
              <a:t>. ПРОЕКТ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8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7315" y="910764"/>
            <a:ext cx="5490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ИСИАД. Общая схема архитектуры</a:t>
            </a:r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507844" y="2556093"/>
            <a:ext cx="1167713" cy="229001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dirty="0"/>
              <a:t>База данных</a:t>
            </a:r>
          </a:p>
        </p:txBody>
      </p:sp>
      <p:grpSp>
        <p:nvGrpSpPr>
          <p:cNvPr id="16" name="Группа 15"/>
          <p:cNvGrpSpPr/>
          <p:nvPr/>
        </p:nvGrpSpPr>
        <p:grpSpPr>
          <a:xfrm>
            <a:off x="2632870" y="1955373"/>
            <a:ext cx="5375189" cy="905285"/>
            <a:chOff x="3335075" y="1981472"/>
            <a:chExt cx="7166919" cy="1301579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3335075" y="1981472"/>
              <a:ext cx="7166919" cy="1301579"/>
              <a:chOff x="3428373" y="1688756"/>
              <a:chExt cx="7166919" cy="1301579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3428373" y="1688756"/>
                <a:ext cx="7166919" cy="130157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350" dirty="0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3627426" y="2253320"/>
                <a:ext cx="2114348" cy="61783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350" dirty="0"/>
                  <a:t>Интерфейс работы с задачами</a:t>
                </a:r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5940243" y="2253320"/>
                <a:ext cx="2143180" cy="61783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350" dirty="0"/>
                  <a:t>Интерфейс работы с ИНС</a:t>
                </a: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8281892" y="2253320"/>
                <a:ext cx="2143180" cy="617838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350" dirty="0"/>
                  <a:t>Интерфейс работы с ДР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341018" y="2064944"/>
              <a:ext cx="3214984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Пользовательский интерфейс</a:t>
              </a: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265412" y="4370259"/>
            <a:ext cx="6149542" cy="1214600"/>
            <a:chOff x="3020546" y="4289852"/>
            <a:chExt cx="8199389" cy="1742304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3020546" y="4289852"/>
              <a:ext cx="8199389" cy="1742304"/>
              <a:chOff x="2831076" y="4460788"/>
              <a:chExt cx="8199389" cy="1742304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2831076" y="4460788"/>
                <a:ext cx="8199389" cy="1742304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1350" dirty="0"/>
              </a:p>
            </p:txBody>
          </p:sp>
          <p:sp>
            <p:nvSpPr>
              <p:cNvPr id="7" name="Блок-схема: типовой процесс 6"/>
              <p:cNvSpPr/>
              <p:nvPr/>
            </p:nvSpPr>
            <p:spPr>
              <a:xfrm>
                <a:off x="8345116" y="5041692"/>
                <a:ext cx="2529016" cy="1029730"/>
              </a:xfrm>
              <a:prstGeom prst="flowChartPredefined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350" dirty="0"/>
                  <a:t>Библиотека алгоритмов обучения</a:t>
                </a:r>
              </a:p>
            </p:txBody>
          </p:sp>
          <p:sp>
            <p:nvSpPr>
              <p:cNvPr id="8" name="Блок-схема: типовой процесс 7"/>
              <p:cNvSpPr/>
              <p:nvPr/>
            </p:nvSpPr>
            <p:spPr>
              <a:xfrm>
                <a:off x="5654027" y="5058168"/>
                <a:ext cx="2529016" cy="1029730"/>
              </a:xfrm>
              <a:prstGeom prst="flowChartPredefined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350" dirty="0"/>
                  <a:t>Библиотека деревьев решений</a:t>
                </a:r>
              </a:p>
            </p:txBody>
          </p:sp>
          <p:sp>
            <p:nvSpPr>
              <p:cNvPr id="9" name="Блок-схема: типовой процесс 8"/>
              <p:cNvSpPr/>
              <p:nvPr/>
            </p:nvSpPr>
            <p:spPr>
              <a:xfrm>
                <a:off x="2962938" y="5058168"/>
                <a:ext cx="2529016" cy="1029730"/>
              </a:xfrm>
              <a:prstGeom prst="flowChartPredefined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1350" dirty="0"/>
                  <a:t>Библиотека нейронных сетей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873765" y="4403876"/>
              <a:ext cx="2625079" cy="43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350" dirty="0"/>
                <a:t>Библиотеки алгоритмов</a:t>
              </a: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3472450" y="3345528"/>
            <a:ext cx="3825560" cy="653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350" dirty="0"/>
              <a:t>Процесс обучения решателей / решения задач</a:t>
            </a:r>
          </a:p>
        </p:txBody>
      </p:sp>
      <p:sp>
        <p:nvSpPr>
          <p:cNvPr id="23" name="Двойная стрелка влево/вправо 22"/>
          <p:cNvSpPr/>
          <p:nvPr/>
        </p:nvSpPr>
        <p:spPr>
          <a:xfrm rot="19966141">
            <a:off x="1738491" y="2632899"/>
            <a:ext cx="831445" cy="476454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4" name="Стрелка вправо 23"/>
          <p:cNvSpPr/>
          <p:nvPr/>
        </p:nvSpPr>
        <p:spPr>
          <a:xfrm rot="16200000">
            <a:off x="2408807" y="3306699"/>
            <a:ext cx="1266568" cy="51954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5" name="Стрелка вправо 24"/>
          <p:cNvSpPr/>
          <p:nvPr/>
        </p:nvSpPr>
        <p:spPr>
          <a:xfrm rot="16200000">
            <a:off x="7060324" y="3306699"/>
            <a:ext cx="1266567" cy="51954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6" name="Стрелка вправо 25"/>
          <p:cNvSpPr/>
          <p:nvPr/>
        </p:nvSpPr>
        <p:spPr>
          <a:xfrm rot="16200000">
            <a:off x="5222655" y="3906069"/>
            <a:ext cx="290384" cy="53818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7" name="Двойная стрелка влево/вправо 26"/>
          <p:cNvSpPr/>
          <p:nvPr/>
        </p:nvSpPr>
        <p:spPr>
          <a:xfrm rot="5400000">
            <a:off x="5145820" y="2919227"/>
            <a:ext cx="444058" cy="383244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28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0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9105" y="837942"/>
            <a:ext cx="750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DendaNewBlackCondC" panose="00000500000000000000" pitchFamily="50" charset="0"/>
              </a:rPr>
              <a:t>Диаграмма «сущность-связь»</a:t>
            </a:r>
            <a:r>
              <a:rPr lang="ru-RU" sz="2800" dirty="0" smtClean="0">
                <a:latin typeface="DendaNewBlackCondC" panose="00000500000000000000" pitchFamily="50" charset="0"/>
              </a:rPr>
              <a:t> </a:t>
            </a:r>
            <a:r>
              <a:rPr lang="ru-RU" sz="2800" dirty="0">
                <a:latin typeface="DendaNewBlackCondC" panose="00000500000000000000" pitchFamily="50" charset="0"/>
              </a:rPr>
              <a:t>базы данных ИНС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48334" y="1632041"/>
            <a:ext cx="7062016" cy="4585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17</a:t>
            </a:fld>
            <a:endParaRPr lang="ru-RU" altLang="ru-RU" dirty="0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4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0849" y="2636369"/>
            <a:ext cx="7772400" cy="1021556"/>
          </a:xfrm>
        </p:spPr>
        <p:txBody>
          <a:bodyPr/>
          <a:lstStyle/>
          <a:p>
            <a:pPr algn="ctr"/>
            <a:r>
              <a:rPr lang="ru-RU" dirty="0" smtClean="0"/>
              <a:t>ИСИАД. Библиотека нейронных 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1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3590" y="841920"/>
            <a:ext cx="580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Диаграмма классов библиотеки ИНС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2164" y="1491047"/>
            <a:ext cx="7976971" cy="4719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19</a:t>
            </a:fld>
            <a:endParaRPr lang="ru-RU" alt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7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530" y="2722864"/>
            <a:ext cx="7772400" cy="1021556"/>
          </a:xfrm>
        </p:spPr>
        <p:txBody>
          <a:bodyPr/>
          <a:lstStyle/>
          <a:p>
            <a:pPr algn="ctr"/>
            <a:r>
              <a:rPr lang="ru-RU" dirty="0" smtClean="0"/>
              <a:t>Интеллектуальный анализ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3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2891594" y="940774"/>
            <a:ext cx="340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Класс </a:t>
            </a:r>
            <a:r>
              <a:rPr lang="en-US" sz="2800" i="1" dirty="0" err="1">
                <a:latin typeface="DendaNewBlackCondC" panose="00000500000000000000" pitchFamily="50" charset="0"/>
              </a:rPr>
              <a:t>ActivateFunction</a:t>
            </a:r>
            <a:endParaRPr lang="ru-RU" sz="2800" i="1" dirty="0">
              <a:latin typeface="DendaNewBlackCondC" panose="00000500000000000000" pitchFamily="50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98271"/>
              </p:ext>
            </p:extLst>
          </p:nvPr>
        </p:nvGraphicFramePr>
        <p:xfrm>
          <a:off x="688669" y="1575776"/>
          <a:ext cx="7998131" cy="454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Документ" r:id="rId3" imgW="7436958" imgH="4584378" progId="Word.Document.12">
                  <p:embed/>
                </p:oleObj>
              </mc:Choice>
              <mc:Fallback>
                <p:oleObj name="Документ" r:id="rId3" imgW="7436958" imgH="4584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669" y="1575776"/>
                        <a:ext cx="7998131" cy="4544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2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2289357" y="900949"/>
            <a:ext cx="4826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Класс </a:t>
            </a:r>
            <a:r>
              <a:rPr lang="en-US" sz="2800" i="1" dirty="0" err="1">
                <a:latin typeface="DendaNewBlackCondC" panose="00000500000000000000" pitchFamily="50" charset="0"/>
              </a:rPr>
              <a:t>LibraryOfActivateFunctions</a:t>
            </a:r>
            <a:endParaRPr lang="ru-RU" sz="2800" i="1" dirty="0">
              <a:latin typeface="DendaNewBlackCondC" panose="00000500000000000000" pitchFamily="50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186436"/>
              </p:ext>
            </p:extLst>
          </p:nvPr>
        </p:nvGraphicFramePr>
        <p:xfrm>
          <a:off x="451744" y="2255688"/>
          <a:ext cx="8235056" cy="28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Документ" r:id="rId3" imgW="9567571" imgH="3140241" progId="Word.Document.12">
                  <p:embed/>
                </p:oleObj>
              </mc:Choice>
              <mc:Fallback>
                <p:oleObj name="Документ" r:id="rId3" imgW="9567571" imgH="31402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744" y="2255688"/>
                        <a:ext cx="8235056" cy="28188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2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1073705" y="907823"/>
            <a:ext cx="727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Классы </a:t>
            </a:r>
            <a:r>
              <a:rPr lang="en-US" sz="2800" i="1" dirty="0">
                <a:latin typeface="DendaNewBlackCondC" panose="00000500000000000000" pitchFamily="50" charset="0"/>
              </a:rPr>
              <a:t>Topology, Perceptron, </a:t>
            </a:r>
            <a:r>
              <a:rPr lang="en-US" sz="2800" i="1" dirty="0" err="1">
                <a:latin typeface="DendaNewBlackCondC" panose="00000500000000000000" pitchFamily="50" charset="0"/>
              </a:rPr>
              <a:t>LibraryOfTopologies</a:t>
            </a:r>
            <a:endParaRPr lang="ru-RU" sz="2800" i="1" dirty="0">
              <a:latin typeface="DendaNewBlackCondC" panose="00000500000000000000" pitchFamily="50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11497"/>
              </p:ext>
            </p:extLst>
          </p:nvPr>
        </p:nvGraphicFramePr>
        <p:xfrm>
          <a:off x="808939" y="1476815"/>
          <a:ext cx="7470088" cy="470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Документ" r:id="rId3" imgW="7864162" imgH="4950091" progId="Word.Document.12">
                  <p:embed/>
                </p:oleObj>
              </mc:Choice>
              <mc:Fallback>
                <p:oleObj name="Документ" r:id="rId3" imgW="7864162" imgH="4950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939" y="1476815"/>
                        <a:ext cx="7470088" cy="47088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6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23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3644122" y="907823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DendaNewBlackCondC" panose="00000500000000000000" pitchFamily="50" charset="0"/>
              </a:rPr>
              <a:t>Класс </a:t>
            </a:r>
            <a:r>
              <a:rPr lang="en-US" sz="2800" i="1" dirty="0" smtClean="0">
                <a:latin typeface="DendaNewBlackCondC" panose="00000500000000000000" pitchFamily="50" charset="0"/>
              </a:rPr>
              <a:t>Neuron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31158"/>
              </p:ext>
            </p:extLst>
          </p:nvPr>
        </p:nvGraphicFramePr>
        <p:xfrm>
          <a:off x="1090053" y="1824166"/>
          <a:ext cx="7245403" cy="3481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Документ" r:id="rId3" imgW="6465023" imgH="3110365" progId="Word.Document.12">
                  <p:embed/>
                </p:oleObj>
              </mc:Choice>
              <mc:Fallback>
                <p:oleObj name="Документ" r:id="rId3" imgW="6465023" imgH="31103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053" y="1824166"/>
                        <a:ext cx="7245403" cy="34810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6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24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3476156" y="883109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Класс </a:t>
            </a:r>
            <a:r>
              <a:rPr lang="en-US" sz="2800" i="1" dirty="0" err="1">
                <a:latin typeface="DendaNewBlackCondC" panose="00000500000000000000" pitchFamily="50" charset="0"/>
              </a:rPr>
              <a:t>NeuroNet</a:t>
            </a:r>
            <a:endParaRPr lang="ru-RU" sz="2800" i="1" dirty="0">
              <a:latin typeface="DendaNewBlackCondC" panose="00000500000000000000" pitchFamily="50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96114"/>
              </p:ext>
            </p:extLst>
          </p:nvPr>
        </p:nvGraphicFramePr>
        <p:xfrm>
          <a:off x="653364" y="1406329"/>
          <a:ext cx="8033436" cy="492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Документ" r:id="rId3" imgW="8761471" imgH="5653082" progId="Word.Document.12">
                  <p:embed/>
                </p:oleObj>
              </mc:Choice>
              <mc:Fallback>
                <p:oleObj name="Документ" r:id="rId3" imgW="8761471" imgH="56530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364" y="1406329"/>
                        <a:ext cx="8033436" cy="49211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5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123" y="2586289"/>
            <a:ext cx="7772400" cy="1021556"/>
          </a:xfrm>
        </p:spPr>
        <p:txBody>
          <a:bodyPr/>
          <a:lstStyle/>
          <a:p>
            <a:pPr algn="ctr"/>
            <a:r>
              <a:rPr lang="ru-RU" dirty="0" smtClean="0"/>
              <a:t>ИНТЕРФЕЙС блока ИНС в ИСИАД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8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1C2E7-B308-4331-909E-421D834FAFAF}" type="slidenum">
              <a:rPr lang="ru-RU" altLang="ru-RU" smtClean="0"/>
              <a:pPr/>
              <a:t>26</a:t>
            </a:fld>
            <a:endParaRPr lang="ru-RU" alt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77692" y="817207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DendaNewBlackCondC" panose="00000500000000000000" pitchFamily="50" charset="0"/>
              </a:rPr>
              <a:t>Работа с ИНС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795" y="1795849"/>
            <a:ext cx="8134865" cy="1884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Просмотр созданных нейронных сетей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Описание новой нейронной сети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Выбор нейронной сети для обучения или решения задачи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Решение задач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618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8" y="1594445"/>
            <a:ext cx="8449599" cy="3999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8803" y="808969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DendaNewBlackCondC" panose="00000500000000000000" pitchFamily="50" charset="0"/>
              </a:rPr>
              <a:t>Просмотр созданных ИНС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28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3089897" y="808969"/>
            <a:ext cx="339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DendaNewBlackCondC" panose="00000500000000000000" pitchFamily="50" charset="0"/>
              </a:rPr>
              <a:t>Описание новой ИНС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26" y="1494178"/>
            <a:ext cx="3287203" cy="47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1" y="1646540"/>
            <a:ext cx="8161586" cy="3862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4478" y="861069"/>
            <a:ext cx="6216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DendaNewBlackCondC" panose="00000500000000000000" pitchFamily="50" charset="0"/>
              </a:rPr>
              <a:t>Выбор ИНС для обучения или решения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29</a:t>
            </a:fld>
            <a:endParaRPr lang="ru-RU" alt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1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2648" y="844972"/>
            <a:ext cx="225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Понятие ИАД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972" y="1535071"/>
            <a:ext cx="84114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DendaNewC" panose="00000500000000000000" pitchFamily="50" charset="0"/>
              </a:rPr>
              <a:t>Главная задача: </a:t>
            </a:r>
            <a:r>
              <a:rPr lang="ru-RU" dirty="0"/>
              <a:t>выявление </a:t>
            </a:r>
            <a:r>
              <a:rPr lang="ru-RU" i="1" dirty="0"/>
              <a:t>нетривиальной</a:t>
            </a:r>
            <a:r>
              <a:rPr lang="ru-RU" dirty="0"/>
              <a:t>, </a:t>
            </a:r>
            <a:r>
              <a:rPr lang="ru-RU" i="1" dirty="0"/>
              <a:t>скрытой</a:t>
            </a:r>
            <a:r>
              <a:rPr lang="ru-RU" dirty="0"/>
              <a:t>, </a:t>
            </a:r>
            <a:r>
              <a:rPr lang="ru-RU" i="1" dirty="0"/>
              <a:t>полезной</a:t>
            </a:r>
            <a:r>
              <a:rPr lang="ru-RU" dirty="0"/>
              <a:t> информации из </a:t>
            </a:r>
            <a:r>
              <a:rPr lang="ru-RU" i="1" dirty="0"/>
              <a:t>больших</a:t>
            </a:r>
            <a:r>
              <a:rPr lang="ru-RU" dirty="0"/>
              <a:t> объемов данных</a:t>
            </a:r>
            <a:endParaRPr lang="en-US" dirty="0"/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DendaNewC" panose="00000500000000000000" pitchFamily="50" charset="0"/>
              </a:rPr>
              <a:t>Метод решения: </a:t>
            </a:r>
            <a:r>
              <a:rPr lang="ru-RU" dirty="0"/>
              <a:t>поиск </a:t>
            </a:r>
            <a:r>
              <a:rPr lang="ru-RU" i="1" dirty="0"/>
              <a:t>шаблонов</a:t>
            </a:r>
            <a:r>
              <a:rPr lang="ru-RU" dirty="0"/>
              <a:t> определенного вида </a:t>
            </a:r>
            <a:r>
              <a:rPr lang="ru-RU" sz="135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973" y="2979224"/>
            <a:ext cx="84114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DendaNewC" panose="00000500000000000000" pitchFamily="50" charset="0"/>
              </a:rPr>
              <a:t>Шаблон</a:t>
            </a:r>
            <a:r>
              <a:rPr lang="ru-RU" dirty="0"/>
              <a:t> представляет собой описание характеристик информации, которую необходимо извлечь.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Если исследователь знает, какого рода информация ему нужна, шаблон строит он сам.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Если требуется выявить новые закономерности в исследуемых данных, шаблон строится автоматически в процессе интеллектуального анализа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30</a:t>
            </a:fld>
            <a:endParaRPr lang="ru-RU" alt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17" y="1943100"/>
            <a:ext cx="6429375" cy="1752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0980" y="861069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DendaNewBlackCondC" panose="00000500000000000000" pitchFamily="50" charset="0"/>
              </a:rPr>
              <a:t>Решение задачи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sp>
        <p:nvSpPr>
          <p:cNvPr id="6" name="Нижний колонтитул 2"/>
          <p:cNvSpPr txBox="1">
            <a:spLocks/>
          </p:cNvSpPr>
          <p:nvPr/>
        </p:nvSpPr>
        <p:spPr>
          <a:xfrm>
            <a:off x="908813" y="6356355"/>
            <a:ext cx="75293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mtClean="0"/>
              <a:t>Смирнов М.А. «Инструментальная система интеллектуального анализа данных</a:t>
            </a:r>
            <a:r>
              <a:rPr lang="en-US" smtClean="0"/>
              <a:t>. </a:t>
            </a:r>
            <a:r>
              <a:rPr lang="ru-RU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5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7183" y="753247"/>
            <a:ext cx="1975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DendaNewBlackCondC" panose="00000500000000000000" pitchFamily="50" charset="0"/>
              </a:rPr>
              <a:t>Результаты</a:t>
            </a:r>
            <a:endParaRPr lang="ru-RU" sz="2800" dirty="0">
              <a:latin typeface="DendaNewBlackCondC" panose="00000500000000000000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050" y="1184524"/>
            <a:ext cx="8433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Разработан проект </a:t>
            </a:r>
            <a:r>
              <a:rPr lang="ru-RU" sz="1600" dirty="0" smtClean="0"/>
              <a:t>ИСИАД (в команде)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Разработан проект библиотеки </a:t>
            </a:r>
            <a:r>
              <a:rPr lang="ru-RU" sz="1600" dirty="0" err="1" smtClean="0"/>
              <a:t>нейросетей</a:t>
            </a:r>
            <a:r>
              <a:rPr lang="ru-RU" sz="1600" dirty="0" smtClean="0"/>
              <a:t>:</a:t>
            </a:r>
          </a:p>
          <a:p>
            <a:pPr marL="671508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Схема базы данных.</a:t>
            </a:r>
          </a:p>
          <a:p>
            <a:pPr marL="671508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Диаграмма классов.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/>
              <a:t>Выполнена </a:t>
            </a:r>
            <a:r>
              <a:rPr lang="ru-RU" sz="1600" dirty="0"/>
              <a:t>программная реализация библиотеки </a:t>
            </a:r>
            <a:r>
              <a:rPr lang="ru-RU" sz="1600" dirty="0" err="1" smtClean="0"/>
              <a:t>нейросетей</a:t>
            </a:r>
            <a:endParaRPr lang="ru-RU" sz="1600" dirty="0"/>
          </a:p>
          <a:p>
            <a:pPr marL="671508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MS Visual</a:t>
            </a:r>
            <a:r>
              <a:rPr lang="ru-RU" sz="1600" dirty="0" smtClean="0"/>
              <a:t> </a:t>
            </a:r>
            <a:r>
              <a:rPr lang="en-US" sz="1600" dirty="0" smtClean="0"/>
              <a:t>Studio 2010</a:t>
            </a:r>
            <a:r>
              <a:rPr lang="ru-RU" sz="1600" dirty="0" smtClean="0"/>
              <a:t>,</a:t>
            </a:r>
            <a:r>
              <a:rPr lang="en-US" sz="1600" dirty="0" smtClean="0"/>
              <a:t> </a:t>
            </a:r>
            <a:r>
              <a:rPr lang="ru-RU" sz="1600" dirty="0" smtClean="0"/>
              <a:t>язык С</a:t>
            </a:r>
            <a:r>
              <a:rPr lang="en-US" sz="1600" dirty="0" smtClean="0"/>
              <a:t>#</a:t>
            </a:r>
            <a:r>
              <a:rPr lang="ru-RU" sz="1600" dirty="0" smtClean="0"/>
              <a:t> (платформа </a:t>
            </a:r>
            <a:r>
              <a:rPr lang="en-US" sz="1600" dirty="0" smtClean="0"/>
              <a:t>.NET 4.0</a:t>
            </a:r>
            <a:r>
              <a:rPr lang="ru-RU" sz="1600" dirty="0" smtClean="0"/>
              <a:t>)</a:t>
            </a:r>
          </a:p>
          <a:p>
            <a:pPr marL="671508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СУБД </a:t>
            </a:r>
            <a:r>
              <a:rPr lang="en-US" sz="1600" dirty="0" smtClean="0"/>
              <a:t>SQLite</a:t>
            </a:r>
            <a:endParaRPr lang="ru-RU" sz="1600" dirty="0" smtClean="0"/>
          </a:p>
          <a:p>
            <a:pPr marL="671508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21</a:t>
            </a:r>
            <a:r>
              <a:rPr lang="ru-RU" sz="1600" dirty="0" smtClean="0"/>
              <a:t> Класс</a:t>
            </a:r>
            <a:endParaRPr lang="en-US" sz="1600" dirty="0" smtClean="0"/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/>
              <a:t>16</a:t>
            </a:r>
            <a:r>
              <a:rPr lang="ru-RU" sz="1600" dirty="0" smtClean="0"/>
              <a:t> Классов – библиотека ИНС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 smtClean="0"/>
              <a:t>2 Класса – интерфейсы работы с алгоритмами обучения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 smtClean="0"/>
              <a:t>3 Класса – вспомогательные (работа с БД, передача информации между основными классами)</a:t>
            </a:r>
          </a:p>
          <a:p>
            <a:pPr marL="671508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2706 Строк кода (без учета кода обработчиков событий форм)</a:t>
            </a:r>
          </a:p>
          <a:p>
            <a:pPr marL="671508" lvl="1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4 Формы интерфейсной части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31</a:t>
            </a:fld>
            <a:endParaRPr lang="ru-RU" alt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249" y="2754734"/>
            <a:ext cx="7772400" cy="1021556"/>
          </a:xfrm>
        </p:spPr>
        <p:txBody>
          <a:bodyPr/>
          <a:lstStyle/>
          <a:p>
            <a:pPr algn="ctr"/>
            <a:r>
              <a:rPr lang="ru-RU" dirty="0" smtClean="0"/>
              <a:t>ДЕМОНСТРАЦИЯ?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3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249" y="2754734"/>
            <a:ext cx="7772400" cy="1021556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7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8282" y="902526"/>
            <a:ext cx="563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Задачи, решаемые с помощью ИАД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420" y="1761832"/>
            <a:ext cx="2244204" cy="1290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+mj-lt"/>
              </a:rPr>
              <a:t>По назначению: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Описательные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Предсказательные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92478" y="1761832"/>
            <a:ext cx="4087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+mj-lt"/>
              </a:rPr>
              <a:t>По </a:t>
            </a:r>
            <a:r>
              <a:rPr lang="ru-RU" dirty="0" smtClean="0">
                <a:latin typeface="+mj-lt"/>
              </a:rPr>
              <a:t>типу извлекаемой информации:</a:t>
            </a:r>
            <a:endParaRPr lang="ru-RU" dirty="0">
              <a:latin typeface="+mj-lt"/>
            </a:endParaRP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Классификация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Кластеризация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Ассоциация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Анализ последовательностей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Восстановления зависимости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Прогнозирование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Определение отклонений, выбросов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20" y="3469992"/>
            <a:ext cx="4094069" cy="1705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+mj-lt"/>
              </a:rPr>
              <a:t>По типу метода решения: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Использующие обучение с учителем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Использующие обучение без учителя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Не использующие обучение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4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886" y="886781"/>
            <a:ext cx="474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Общая структура метода ИАД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330" y="1670261"/>
                <a:ext cx="854087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вектор значений входных признаков задачи,</a:t>
                </a:r>
                <a:r>
                  <a:rPr lang="en-US" sz="20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– </a:t>
                </a:r>
                <a:r>
                  <a:rPr lang="ru-RU" sz="2000" dirty="0"/>
                  <a:t>вектор значений выходных признаков </a:t>
                </a:r>
                <a:r>
                  <a:rPr lang="ru-RU" sz="2000" dirty="0" smtClean="0"/>
                  <a:t>задачи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(соответствующий </a:t>
                </a:r>
                <a:r>
                  <a:rPr lang="ru-RU" sz="2000" dirty="0"/>
                  <a:t>шаблону</a:t>
                </a:r>
                <a:r>
                  <a:rPr lang="ru-RU" sz="2000" dirty="0" smtClean="0"/>
                  <a:t>).</a:t>
                </a:r>
                <a:endParaRPr lang="en-US" sz="2000" dirty="0" smtClean="0"/>
              </a:p>
              <a:p>
                <a:pPr algn="ctr">
                  <a:lnSpc>
                    <a:spcPct val="150000"/>
                  </a:lnSpc>
                </a:pPr>
                <a:endParaRPr lang="ru-RU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ru-RU" sz="2000" dirty="0"/>
                  <a:t>Тогда метод ИАД можно описать как функционал: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800" dirty="0"/>
              </a:p>
              <a:p>
                <a:pPr algn="ctr">
                  <a:lnSpc>
                    <a:spcPct val="150000"/>
                  </a:lnSpc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параметры метода ИАД.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0" y="1670261"/>
                <a:ext cx="8540870" cy="3508653"/>
              </a:xfrm>
              <a:prstGeom prst="rect">
                <a:avLst/>
              </a:prstGeom>
              <a:blipFill rotWithShape="0">
                <a:blip r:embed="rId2"/>
                <a:stretch>
                  <a:fillRect l="-785" r="-714" b="-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5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1578" y="940267"/>
            <a:ext cx="375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Основные методы ИАД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137" y="1587529"/>
            <a:ext cx="8181473" cy="212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/>
              <a:t>Деревья решений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/>
              <a:t>Метод опорных векторов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/>
              <a:t>Метод ближайших соседей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/>
              <a:t>Алгоритм</a:t>
            </a:r>
            <a:r>
              <a:rPr lang="en-US" i="1" dirty="0"/>
              <a:t> </a:t>
            </a:r>
            <a:r>
              <a:rPr lang="en-US" i="1" dirty="0" err="1"/>
              <a:t>Apriori</a:t>
            </a:r>
            <a:endParaRPr lang="ru-RU" i="1" dirty="0"/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/>
              <a:t>Нейронные сети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137" y="3956771"/>
            <a:ext cx="82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Универсальный метод обучения с учителем – </a:t>
            </a:r>
            <a:r>
              <a:rPr lang="ru-RU" i="1" dirty="0"/>
              <a:t>генетические алгоритмы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6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0861" y="805383"/>
            <a:ext cx="272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Нейронные сети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63" y="1617008"/>
            <a:ext cx="4519875" cy="3218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25081" y="1617008"/>
            <a:ext cx="403448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Универсальный метод решения задач ИАД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Основан на знаниях о устройстве нейронов и нейронных сетей в головном мозге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Представляет собой параллельный механизм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Структурная единица вычисления – нейрон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Выявленные знания хранятся внутри сети в неявном виде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Множество топологий, предназначенных для решения задач конкретных типов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76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6984" y="782789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Нейронные сети. Искусственный нейрон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30" y="1571885"/>
            <a:ext cx="4683213" cy="375826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21878" y="1571885"/>
                <a:ext cx="3941806" cy="4088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08" indent="-21430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Веса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являются подбираемыми параметрами. Значения весов всех нейронов сети составляют многомерный вектор параметров данной сети</a:t>
                </a:r>
              </a:p>
              <a:p>
                <a:pPr marL="214308" indent="-21430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Сумматор вычисляет взвешенную сумму входных сигналов: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6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600" dirty="0"/>
              </a:p>
              <a:p>
                <a:pPr marL="214308" indent="-21430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Активационная функция вычисляет значение выходного сигнала: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78" y="1571885"/>
                <a:ext cx="3941806" cy="4088492"/>
              </a:xfrm>
              <a:prstGeom prst="rect">
                <a:avLst/>
              </a:prstGeom>
              <a:blipFill rotWithShape="0">
                <a:blip r:embed="rId3"/>
                <a:stretch>
                  <a:fillRect l="-618" r="-1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9AABD-7763-4A41-BAEE-7DA6DB048709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7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2285" y="850157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DendaNewBlackCondC" panose="00000500000000000000" pitchFamily="50" charset="0"/>
              </a:rPr>
              <a:t>Нейронные сети. Персептрон</a:t>
            </a:r>
          </a:p>
        </p:txBody>
      </p:sp>
      <p:pic>
        <p:nvPicPr>
          <p:cNvPr id="5" name="Picture 6" descr="http://www.aboutbrain.ru/wp-content/uploads/2012/01/013012_1222_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6" y="1603439"/>
            <a:ext cx="4525398" cy="379101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</p:pic>
      <p:sp>
        <p:nvSpPr>
          <p:cNvPr id="6" name="TextBox 5"/>
          <p:cNvSpPr txBox="1"/>
          <p:nvPr/>
        </p:nvSpPr>
        <p:spPr>
          <a:xfrm>
            <a:off x="4936524" y="1603439"/>
            <a:ext cx="4028305" cy="360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Одна из первых изобретенных топологий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Решает задачи классификации, восстановления зависимости, прогнозирования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Обучается с учителем. Одним из известнейших методов обучения является метод обратного распространения ошибки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Однослойный персептрон – линейный классификатор (аналог метода опорных векторов)</a:t>
            </a:r>
          </a:p>
          <a:p>
            <a:pPr marL="214308" indent="-21430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6553200" y="6364594"/>
            <a:ext cx="2133600" cy="366183"/>
          </a:xfrm>
        </p:spPr>
        <p:txBody>
          <a:bodyPr/>
          <a:lstStyle/>
          <a:p>
            <a:fld id="{DE09AABD-7763-4A41-BAEE-7DA6DB048709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2"/>
          </p:nvPr>
        </p:nvSpPr>
        <p:spPr>
          <a:xfrm>
            <a:off x="908813" y="6356355"/>
            <a:ext cx="7529384" cy="366183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Смирнов М.А. «Инструментальная система интеллектуального анализа данных</a:t>
            </a:r>
            <a:r>
              <a:rPr lang="en-US" dirty="0" smtClean="0"/>
              <a:t>. </a:t>
            </a:r>
            <a:r>
              <a:rPr lang="ru-RU" dirty="0" smtClean="0"/>
              <a:t>Разработка нейронных сетей»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3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267847c30225c175b5420d8a3d74587866c5e69"/>
</p:tagLst>
</file>

<file path=ppt/theme/theme1.xml><?xml version="1.0" encoding="utf-8"?>
<a:theme xmlns:a="http://schemas.openxmlformats.org/drawingml/2006/main" name="1_Титульный слайд ННГУ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Титульный слайд ННГУ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ростой слайд ННГУ">
  <a:themeElements>
    <a:clrScheme name="Простой слайд ННГУ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Простой слайд ННГУ">
      <a:majorFont>
        <a:latin typeface="DendaNewC"/>
        <a:ea typeface=""/>
        <a:cs typeface=""/>
      </a:majorFont>
      <a:minorFont>
        <a:latin typeface="DendaNewLight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стой слайд ННГУ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template_rus_16x9 (1)</Template>
  <TotalTime>2555</TotalTime>
  <Words>1161</Words>
  <Application>Microsoft Office PowerPoint</Application>
  <PresentationFormat>Экран (4:3)</PresentationFormat>
  <Paragraphs>239</Paragraphs>
  <Slides>33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DendaNewBlackCondC</vt:lpstr>
      <vt:lpstr>DendaNewC</vt:lpstr>
      <vt:lpstr>DendaNewLightC</vt:lpstr>
      <vt:lpstr>Palatino Linotype</vt:lpstr>
      <vt:lpstr>Times New Roman</vt:lpstr>
      <vt:lpstr>1_Титульный слайд ННГУ</vt:lpstr>
      <vt:lpstr>Простой слайд ННГУ</vt:lpstr>
      <vt:lpstr>Документ</vt:lpstr>
      <vt:lpstr>Выпускная квалификационная работа бакалавра</vt:lpstr>
      <vt:lpstr>Интеллектуальный анализ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Исиад. ПРОЕКТ СИСТЕМЫ</vt:lpstr>
      <vt:lpstr>Презентация PowerPoint</vt:lpstr>
      <vt:lpstr>Презентация PowerPoint</vt:lpstr>
      <vt:lpstr>ИСИАД. Библиотека нейронных сетей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 блока ИНС в ИСИАД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ДЕМОНСТРАЦИЯ?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</dc:title>
  <dc:creator>Михаил Смирнов</dc:creator>
  <cp:lastModifiedBy>Михаил Смирнов</cp:lastModifiedBy>
  <cp:revision>109</cp:revision>
  <dcterms:created xsi:type="dcterms:W3CDTF">2015-05-26T13:19:17Z</dcterms:created>
  <dcterms:modified xsi:type="dcterms:W3CDTF">2015-06-07T09:37:48Z</dcterms:modified>
</cp:coreProperties>
</file>