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7" r:id="rId2"/>
    <p:sldId id="276" r:id="rId3"/>
    <p:sldId id="259" r:id="rId4"/>
    <p:sldId id="268" r:id="rId5"/>
    <p:sldId id="272" r:id="rId6"/>
    <p:sldId id="261" r:id="rId7"/>
    <p:sldId id="271" r:id="rId8"/>
    <p:sldId id="264" r:id="rId9"/>
    <p:sldId id="273" r:id="rId10"/>
    <p:sldId id="274" r:id="rId11"/>
    <p:sldId id="270" r:id="rId12"/>
    <p:sldId id="269" r:id="rId13"/>
    <p:sldId id="275" r:id="rId14"/>
  </p:sldIdLst>
  <p:sldSz cx="12192000" cy="6858000"/>
  <p:notesSz cx="6858000" cy="9144000"/>
  <p:defaultTextStyle>
    <a:defPPr>
      <a:defRPr lang="ru-M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3E617F-1DC5-9CA3-D344-523DBB805CE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MD"/>
          </a:p>
        </p:txBody>
      </p:sp>
      <p:sp>
        <p:nvSpPr>
          <p:cNvPr id="3" name="Подзаголовок 2">
            <a:extLst>
              <a:ext uri="{FF2B5EF4-FFF2-40B4-BE49-F238E27FC236}">
                <a16:creationId xmlns:a16="http://schemas.microsoft.com/office/drawing/2014/main" id="{B490FAFE-B6E6-974C-3C41-B1B18DE43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MD"/>
          </a:p>
        </p:txBody>
      </p:sp>
      <p:sp>
        <p:nvSpPr>
          <p:cNvPr id="4" name="Дата 3">
            <a:extLst>
              <a:ext uri="{FF2B5EF4-FFF2-40B4-BE49-F238E27FC236}">
                <a16:creationId xmlns:a16="http://schemas.microsoft.com/office/drawing/2014/main" id="{6A79B493-3814-3B80-87A7-C492C7731B68}"/>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5" name="Нижний колонтитул 4">
            <a:extLst>
              <a:ext uri="{FF2B5EF4-FFF2-40B4-BE49-F238E27FC236}">
                <a16:creationId xmlns:a16="http://schemas.microsoft.com/office/drawing/2014/main" id="{2C531FBB-3D1B-C77F-3BE0-1FAF091AA2CA}"/>
              </a:ext>
            </a:extLst>
          </p:cNvPr>
          <p:cNvSpPr>
            <a:spLocks noGrp="1"/>
          </p:cNvSpPr>
          <p:nvPr>
            <p:ph type="ftr" sz="quarter" idx="11"/>
          </p:nvPr>
        </p:nvSpPr>
        <p:spPr/>
        <p:txBody>
          <a:bodyPr/>
          <a:lstStyle/>
          <a:p>
            <a:endParaRPr lang="ru-MD"/>
          </a:p>
        </p:txBody>
      </p:sp>
      <p:sp>
        <p:nvSpPr>
          <p:cNvPr id="6" name="Номер слайда 5">
            <a:extLst>
              <a:ext uri="{FF2B5EF4-FFF2-40B4-BE49-F238E27FC236}">
                <a16:creationId xmlns:a16="http://schemas.microsoft.com/office/drawing/2014/main" id="{5CB86B7D-DD24-D27D-F39F-2525AADE2BBE}"/>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271589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67C5EF-F309-2CBD-8DCB-8BAB4DEFB99B}"/>
              </a:ext>
            </a:extLst>
          </p:cNvPr>
          <p:cNvSpPr>
            <a:spLocks noGrp="1"/>
          </p:cNvSpPr>
          <p:nvPr>
            <p:ph type="title"/>
          </p:nvPr>
        </p:nvSpPr>
        <p:spPr/>
        <p:txBody>
          <a:bodyPr/>
          <a:lstStyle/>
          <a:p>
            <a:r>
              <a:rPr lang="ru-RU"/>
              <a:t>Образец заголовка</a:t>
            </a:r>
            <a:endParaRPr lang="ru-MD"/>
          </a:p>
        </p:txBody>
      </p:sp>
      <p:sp>
        <p:nvSpPr>
          <p:cNvPr id="3" name="Вертикальный текст 2">
            <a:extLst>
              <a:ext uri="{FF2B5EF4-FFF2-40B4-BE49-F238E27FC236}">
                <a16:creationId xmlns:a16="http://schemas.microsoft.com/office/drawing/2014/main" id="{148C4A57-F106-682C-F7B0-84E1F80DE1E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4" name="Дата 3">
            <a:extLst>
              <a:ext uri="{FF2B5EF4-FFF2-40B4-BE49-F238E27FC236}">
                <a16:creationId xmlns:a16="http://schemas.microsoft.com/office/drawing/2014/main" id="{3851ACEF-3508-ACBC-04DF-86F3280786A6}"/>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5" name="Нижний колонтитул 4">
            <a:extLst>
              <a:ext uri="{FF2B5EF4-FFF2-40B4-BE49-F238E27FC236}">
                <a16:creationId xmlns:a16="http://schemas.microsoft.com/office/drawing/2014/main" id="{BAC3FBCC-A875-836A-5610-D605E2665F42}"/>
              </a:ext>
            </a:extLst>
          </p:cNvPr>
          <p:cNvSpPr>
            <a:spLocks noGrp="1"/>
          </p:cNvSpPr>
          <p:nvPr>
            <p:ph type="ftr" sz="quarter" idx="11"/>
          </p:nvPr>
        </p:nvSpPr>
        <p:spPr/>
        <p:txBody>
          <a:bodyPr/>
          <a:lstStyle/>
          <a:p>
            <a:endParaRPr lang="ru-MD"/>
          </a:p>
        </p:txBody>
      </p:sp>
      <p:sp>
        <p:nvSpPr>
          <p:cNvPr id="6" name="Номер слайда 5">
            <a:extLst>
              <a:ext uri="{FF2B5EF4-FFF2-40B4-BE49-F238E27FC236}">
                <a16:creationId xmlns:a16="http://schemas.microsoft.com/office/drawing/2014/main" id="{66F1108C-48F6-44AC-30CE-3192EC0743A8}"/>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26630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496822A-5CBB-A245-6B8A-88F8ADBA2D5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MD"/>
          </a:p>
        </p:txBody>
      </p:sp>
      <p:sp>
        <p:nvSpPr>
          <p:cNvPr id="3" name="Вертикальный текст 2">
            <a:extLst>
              <a:ext uri="{FF2B5EF4-FFF2-40B4-BE49-F238E27FC236}">
                <a16:creationId xmlns:a16="http://schemas.microsoft.com/office/drawing/2014/main" id="{2F5EB94F-A544-90A9-B2ED-6422B4AC294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4" name="Дата 3">
            <a:extLst>
              <a:ext uri="{FF2B5EF4-FFF2-40B4-BE49-F238E27FC236}">
                <a16:creationId xmlns:a16="http://schemas.microsoft.com/office/drawing/2014/main" id="{4AEFBAEF-2F10-9098-2409-FDE655B4D91E}"/>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5" name="Нижний колонтитул 4">
            <a:extLst>
              <a:ext uri="{FF2B5EF4-FFF2-40B4-BE49-F238E27FC236}">
                <a16:creationId xmlns:a16="http://schemas.microsoft.com/office/drawing/2014/main" id="{C83A38B2-0A99-78B8-0FB3-32223E00380B}"/>
              </a:ext>
            </a:extLst>
          </p:cNvPr>
          <p:cNvSpPr>
            <a:spLocks noGrp="1"/>
          </p:cNvSpPr>
          <p:nvPr>
            <p:ph type="ftr" sz="quarter" idx="11"/>
          </p:nvPr>
        </p:nvSpPr>
        <p:spPr/>
        <p:txBody>
          <a:bodyPr/>
          <a:lstStyle/>
          <a:p>
            <a:endParaRPr lang="ru-MD"/>
          </a:p>
        </p:txBody>
      </p:sp>
      <p:sp>
        <p:nvSpPr>
          <p:cNvPr id="6" name="Номер слайда 5">
            <a:extLst>
              <a:ext uri="{FF2B5EF4-FFF2-40B4-BE49-F238E27FC236}">
                <a16:creationId xmlns:a16="http://schemas.microsoft.com/office/drawing/2014/main" id="{B16BCFED-40FD-17D2-152E-56A964D64E5F}"/>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47351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DAAA2B-31BC-926F-7478-4C81C92C8FFB}"/>
              </a:ext>
            </a:extLst>
          </p:cNvPr>
          <p:cNvSpPr>
            <a:spLocks noGrp="1"/>
          </p:cNvSpPr>
          <p:nvPr>
            <p:ph type="title"/>
          </p:nvPr>
        </p:nvSpPr>
        <p:spPr/>
        <p:txBody>
          <a:bodyPr/>
          <a:lstStyle/>
          <a:p>
            <a:r>
              <a:rPr lang="ru-RU"/>
              <a:t>Образец заголовка</a:t>
            </a:r>
            <a:endParaRPr lang="ru-MD"/>
          </a:p>
        </p:txBody>
      </p:sp>
      <p:sp>
        <p:nvSpPr>
          <p:cNvPr id="3" name="Объект 2">
            <a:extLst>
              <a:ext uri="{FF2B5EF4-FFF2-40B4-BE49-F238E27FC236}">
                <a16:creationId xmlns:a16="http://schemas.microsoft.com/office/drawing/2014/main" id="{21C491DB-B1A1-B0EC-C58C-282C2CBEB97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4" name="Дата 3">
            <a:extLst>
              <a:ext uri="{FF2B5EF4-FFF2-40B4-BE49-F238E27FC236}">
                <a16:creationId xmlns:a16="http://schemas.microsoft.com/office/drawing/2014/main" id="{A65C2669-47DB-DA1B-C09F-5741F7905375}"/>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5" name="Нижний колонтитул 4">
            <a:extLst>
              <a:ext uri="{FF2B5EF4-FFF2-40B4-BE49-F238E27FC236}">
                <a16:creationId xmlns:a16="http://schemas.microsoft.com/office/drawing/2014/main" id="{073D1254-05E0-221C-6A62-4303305DC686}"/>
              </a:ext>
            </a:extLst>
          </p:cNvPr>
          <p:cNvSpPr>
            <a:spLocks noGrp="1"/>
          </p:cNvSpPr>
          <p:nvPr>
            <p:ph type="ftr" sz="quarter" idx="11"/>
          </p:nvPr>
        </p:nvSpPr>
        <p:spPr/>
        <p:txBody>
          <a:bodyPr/>
          <a:lstStyle/>
          <a:p>
            <a:endParaRPr lang="ru-MD"/>
          </a:p>
        </p:txBody>
      </p:sp>
      <p:sp>
        <p:nvSpPr>
          <p:cNvPr id="6" name="Номер слайда 5">
            <a:extLst>
              <a:ext uri="{FF2B5EF4-FFF2-40B4-BE49-F238E27FC236}">
                <a16:creationId xmlns:a16="http://schemas.microsoft.com/office/drawing/2014/main" id="{7321F3A6-2592-3E58-FEE4-D324D6B8CD27}"/>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411086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3FD82-0349-0B7C-13D4-E6A20DD46B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MD"/>
          </a:p>
        </p:txBody>
      </p:sp>
      <p:sp>
        <p:nvSpPr>
          <p:cNvPr id="3" name="Текст 2">
            <a:extLst>
              <a:ext uri="{FF2B5EF4-FFF2-40B4-BE49-F238E27FC236}">
                <a16:creationId xmlns:a16="http://schemas.microsoft.com/office/drawing/2014/main" id="{50FBEBF0-6FAE-E334-45CD-68CDD523B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CC97603-4C2B-5989-B3B3-0F2739FACA59}"/>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5" name="Нижний колонтитул 4">
            <a:extLst>
              <a:ext uri="{FF2B5EF4-FFF2-40B4-BE49-F238E27FC236}">
                <a16:creationId xmlns:a16="http://schemas.microsoft.com/office/drawing/2014/main" id="{C801860E-27DB-206B-99AA-A2DFBEF239A8}"/>
              </a:ext>
            </a:extLst>
          </p:cNvPr>
          <p:cNvSpPr>
            <a:spLocks noGrp="1"/>
          </p:cNvSpPr>
          <p:nvPr>
            <p:ph type="ftr" sz="quarter" idx="11"/>
          </p:nvPr>
        </p:nvSpPr>
        <p:spPr/>
        <p:txBody>
          <a:bodyPr/>
          <a:lstStyle/>
          <a:p>
            <a:endParaRPr lang="ru-MD"/>
          </a:p>
        </p:txBody>
      </p:sp>
      <p:sp>
        <p:nvSpPr>
          <p:cNvPr id="6" name="Номер слайда 5">
            <a:extLst>
              <a:ext uri="{FF2B5EF4-FFF2-40B4-BE49-F238E27FC236}">
                <a16:creationId xmlns:a16="http://schemas.microsoft.com/office/drawing/2014/main" id="{6226B254-08C1-1CC1-2F30-B37715E6607C}"/>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37413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498F23-A7ED-F185-1A91-40725E8C5D5A}"/>
              </a:ext>
            </a:extLst>
          </p:cNvPr>
          <p:cNvSpPr>
            <a:spLocks noGrp="1"/>
          </p:cNvSpPr>
          <p:nvPr>
            <p:ph type="title"/>
          </p:nvPr>
        </p:nvSpPr>
        <p:spPr/>
        <p:txBody>
          <a:bodyPr/>
          <a:lstStyle/>
          <a:p>
            <a:r>
              <a:rPr lang="ru-RU"/>
              <a:t>Образец заголовка</a:t>
            </a:r>
            <a:endParaRPr lang="ru-MD"/>
          </a:p>
        </p:txBody>
      </p:sp>
      <p:sp>
        <p:nvSpPr>
          <p:cNvPr id="3" name="Объект 2">
            <a:extLst>
              <a:ext uri="{FF2B5EF4-FFF2-40B4-BE49-F238E27FC236}">
                <a16:creationId xmlns:a16="http://schemas.microsoft.com/office/drawing/2014/main" id="{534C99DB-AACB-C7E5-AA42-D92E9CD3452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4" name="Объект 3">
            <a:extLst>
              <a:ext uri="{FF2B5EF4-FFF2-40B4-BE49-F238E27FC236}">
                <a16:creationId xmlns:a16="http://schemas.microsoft.com/office/drawing/2014/main" id="{E89B8B6A-6E08-FDC2-ADC1-AB6526EF89A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5" name="Дата 4">
            <a:extLst>
              <a:ext uri="{FF2B5EF4-FFF2-40B4-BE49-F238E27FC236}">
                <a16:creationId xmlns:a16="http://schemas.microsoft.com/office/drawing/2014/main" id="{86933526-AA7B-B2F5-4830-E664DCE03D7C}"/>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6" name="Нижний колонтитул 5">
            <a:extLst>
              <a:ext uri="{FF2B5EF4-FFF2-40B4-BE49-F238E27FC236}">
                <a16:creationId xmlns:a16="http://schemas.microsoft.com/office/drawing/2014/main" id="{528AD29D-1079-0B8A-6113-1B50C2DCFAB6}"/>
              </a:ext>
            </a:extLst>
          </p:cNvPr>
          <p:cNvSpPr>
            <a:spLocks noGrp="1"/>
          </p:cNvSpPr>
          <p:nvPr>
            <p:ph type="ftr" sz="quarter" idx="11"/>
          </p:nvPr>
        </p:nvSpPr>
        <p:spPr/>
        <p:txBody>
          <a:bodyPr/>
          <a:lstStyle/>
          <a:p>
            <a:endParaRPr lang="ru-MD"/>
          </a:p>
        </p:txBody>
      </p:sp>
      <p:sp>
        <p:nvSpPr>
          <p:cNvPr id="7" name="Номер слайда 6">
            <a:extLst>
              <a:ext uri="{FF2B5EF4-FFF2-40B4-BE49-F238E27FC236}">
                <a16:creationId xmlns:a16="http://schemas.microsoft.com/office/drawing/2014/main" id="{0318C187-542B-4CC9-AF08-27A56353690D}"/>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3999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9D7E75-1BBF-0E49-7E18-CD2FFD6E2DFE}"/>
              </a:ext>
            </a:extLst>
          </p:cNvPr>
          <p:cNvSpPr>
            <a:spLocks noGrp="1"/>
          </p:cNvSpPr>
          <p:nvPr>
            <p:ph type="title"/>
          </p:nvPr>
        </p:nvSpPr>
        <p:spPr>
          <a:xfrm>
            <a:off x="839788" y="365125"/>
            <a:ext cx="10515600" cy="1325563"/>
          </a:xfrm>
        </p:spPr>
        <p:txBody>
          <a:bodyPr/>
          <a:lstStyle/>
          <a:p>
            <a:r>
              <a:rPr lang="ru-RU"/>
              <a:t>Образец заголовка</a:t>
            </a:r>
            <a:endParaRPr lang="ru-MD"/>
          </a:p>
        </p:txBody>
      </p:sp>
      <p:sp>
        <p:nvSpPr>
          <p:cNvPr id="3" name="Текст 2">
            <a:extLst>
              <a:ext uri="{FF2B5EF4-FFF2-40B4-BE49-F238E27FC236}">
                <a16:creationId xmlns:a16="http://schemas.microsoft.com/office/drawing/2014/main" id="{26A1666C-5285-FE59-479F-8B09986E2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F9D3A44-E5B6-B2D0-705C-C959F13DB84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5" name="Текст 4">
            <a:extLst>
              <a:ext uri="{FF2B5EF4-FFF2-40B4-BE49-F238E27FC236}">
                <a16:creationId xmlns:a16="http://schemas.microsoft.com/office/drawing/2014/main" id="{A00839BB-2359-C3BB-F975-947F51EE9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41B6A91-9A32-C9AB-112F-AE398ABDD3F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7" name="Дата 6">
            <a:extLst>
              <a:ext uri="{FF2B5EF4-FFF2-40B4-BE49-F238E27FC236}">
                <a16:creationId xmlns:a16="http://schemas.microsoft.com/office/drawing/2014/main" id="{752B5016-3C0E-5D63-3A91-FD4B844C7395}"/>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8" name="Нижний колонтитул 7">
            <a:extLst>
              <a:ext uri="{FF2B5EF4-FFF2-40B4-BE49-F238E27FC236}">
                <a16:creationId xmlns:a16="http://schemas.microsoft.com/office/drawing/2014/main" id="{2229368D-EBEA-0011-72A3-ACC5F7E8B4BA}"/>
              </a:ext>
            </a:extLst>
          </p:cNvPr>
          <p:cNvSpPr>
            <a:spLocks noGrp="1"/>
          </p:cNvSpPr>
          <p:nvPr>
            <p:ph type="ftr" sz="quarter" idx="11"/>
          </p:nvPr>
        </p:nvSpPr>
        <p:spPr/>
        <p:txBody>
          <a:bodyPr/>
          <a:lstStyle/>
          <a:p>
            <a:endParaRPr lang="ru-MD"/>
          </a:p>
        </p:txBody>
      </p:sp>
      <p:sp>
        <p:nvSpPr>
          <p:cNvPr id="9" name="Номер слайда 8">
            <a:extLst>
              <a:ext uri="{FF2B5EF4-FFF2-40B4-BE49-F238E27FC236}">
                <a16:creationId xmlns:a16="http://schemas.microsoft.com/office/drawing/2014/main" id="{D62D2F0E-B0D0-37A6-19C3-8A678DBC5922}"/>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396440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57D27B-18C1-02C8-BE0D-0915B2AF3B63}"/>
              </a:ext>
            </a:extLst>
          </p:cNvPr>
          <p:cNvSpPr>
            <a:spLocks noGrp="1"/>
          </p:cNvSpPr>
          <p:nvPr>
            <p:ph type="title"/>
          </p:nvPr>
        </p:nvSpPr>
        <p:spPr/>
        <p:txBody>
          <a:bodyPr/>
          <a:lstStyle/>
          <a:p>
            <a:r>
              <a:rPr lang="ru-RU"/>
              <a:t>Образец заголовка</a:t>
            </a:r>
            <a:endParaRPr lang="ru-MD"/>
          </a:p>
        </p:txBody>
      </p:sp>
      <p:sp>
        <p:nvSpPr>
          <p:cNvPr id="3" name="Дата 2">
            <a:extLst>
              <a:ext uri="{FF2B5EF4-FFF2-40B4-BE49-F238E27FC236}">
                <a16:creationId xmlns:a16="http://schemas.microsoft.com/office/drawing/2014/main" id="{769AC46F-93DB-6BDB-DD0D-76A7DF433487}"/>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4" name="Нижний колонтитул 3">
            <a:extLst>
              <a:ext uri="{FF2B5EF4-FFF2-40B4-BE49-F238E27FC236}">
                <a16:creationId xmlns:a16="http://schemas.microsoft.com/office/drawing/2014/main" id="{F496FCAD-85E8-6BC4-0C61-C8A27C8FF085}"/>
              </a:ext>
            </a:extLst>
          </p:cNvPr>
          <p:cNvSpPr>
            <a:spLocks noGrp="1"/>
          </p:cNvSpPr>
          <p:nvPr>
            <p:ph type="ftr" sz="quarter" idx="11"/>
          </p:nvPr>
        </p:nvSpPr>
        <p:spPr/>
        <p:txBody>
          <a:bodyPr/>
          <a:lstStyle/>
          <a:p>
            <a:endParaRPr lang="ru-MD"/>
          </a:p>
        </p:txBody>
      </p:sp>
      <p:sp>
        <p:nvSpPr>
          <p:cNvPr id="5" name="Номер слайда 4">
            <a:extLst>
              <a:ext uri="{FF2B5EF4-FFF2-40B4-BE49-F238E27FC236}">
                <a16:creationId xmlns:a16="http://schemas.microsoft.com/office/drawing/2014/main" id="{2D4B1349-50E6-3792-6B32-C56460E68392}"/>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95588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D9D8141-8CD2-DC14-7ECF-D1AEB584646B}"/>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3" name="Нижний колонтитул 2">
            <a:extLst>
              <a:ext uri="{FF2B5EF4-FFF2-40B4-BE49-F238E27FC236}">
                <a16:creationId xmlns:a16="http://schemas.microsoft.com/office/drawing/2014/main" id="{D6FB4C57-97DD-B983-84BC-B4454C6E3E63}"/>
              </a:ext>
            </a:extLst>
          </p:cNvPr>
          <p:cNvSpPr>
            <a:spLocks noGrp="1"/>
          </p:cNvSpPr>
          <p:nvPr>
            <p:ph type="ftr" sz="quarter" idx="11"/>
          </p:nvPr>
        </p:nvSpPr>
        <p:spPr/>
        <p:txBody>
          <a:bodyPr/>
          <a:lstStyle/>
          <a:p>
            <a:endParaRPr lang="ru-MD"/>
          </a:p>
        </p:txBody>
      </p:sp>
      <p:sp>
        <p:nvSpPr>
          <p:cNvPr id="4" name="Номер слайда 3">
            <a:extLst>
              <a:ext uri="{FF2B5EF4-FFF2-40B4-BE49-F238E27FC236}">
                <a16:creationId xmlns:a16="http://schemas.microsoft.com/office/drawing/2014/main" id="{05D4D022-4B16-4C2E-6618-9EE3EA0DC978}"/>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28340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42ECBC-D4C2-DD89-D074-2D8E916E605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MD"/>
          </a:p>
        </p:txBody>
      </p:sp>
      <p:sp>
        <p:nvSpPr>
          <p:cNvPr id="3" name="Объект 2">
            <a:extLst>
              <a:ext uri="{FF2B5EF4-FFF2-40B4-BE49-F238E27FC236}">
                <a16:creationId xmlns:a16="http://schemas.microsoft.com/office/drawing/2014/main" id="{5C961434-1E33-EC64-DFB4-1C10578C9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4" name="Текст 3">
            <a:extLst>
              <a:ext uri="{FF2B5EF4-FFF2-40B4-BE49-F238E27FC236}">
                <a16:creationId xmlns:a16="http://schemas.microsoft.com/office/drawing/2014/main" id="{2E1024B7-8BF0-F248-532B-0EC7028F8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DA9690A-E95A-C1F4-70D7-B2FA893189A0}"/>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6" name="Нижний колонтитул 5">
            <a:extLst>
              <a:ext uri="{FF2B5EF4-FFF2-40B4-BE49-F238E27FC236}">
                <a16:creationId xmlns:a16="http://schemas.microsoft.com/office/drawing/2014/main" id="{9801035A-37BA-740D-E526-7F7E80933A62}"/>
              </a:ext>
            </a:extLst>
          </p:cNvPr>
          <p:cNvSpPr>
            <a:spLocks noGrp="1"/>
          </p:cNvSpPr>
          <p:nvPr>
            <p:ph type="ftr" sz="quarter" idx="11"/>
          </p:nvPr>
        </p:nvSpPr>
        <p:spPr/>
        <p:txBody>
          <a:bodyPr/>
          <a:lstStyle/>
          <a:p>
            <a:endParaRPr lang="ru-MD"/>
          </a:p>
        </p:txBody>
      </p:sp>
      <p:sp>
        <p:nvSpPr>
          <p:cNvPr id="7" name="Номер слайда 6">
            <a:extLst>
              <a:ext uri="{FF2B5EF4-FFF2-40B4-BE49-F238E27FC236}">
                <a16:creationId xmlns:a16="http://schemas.microsoft.com/office/drawing/2014/main" id="{05099F76-B0B6-66F1-F7E3-057FC5F1E1F6}"/>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318043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7C70F0-0F07-6058-F3F5-611AC8ECA18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MD"/>
          </a:p>
        </p:txBody>
      </p:sp>
      <p:sp>
        <p:nvSpPr>
          <p:cNvPr id="3" name="Рисунок 2">
            <a:extLst>
              <a:ext uri="{FF2B5EF4-FFF2-40B4-BE49-F238E27FC236}">
                <a16:creationId xmlns:a16="http://schemas.microsoft.com/office/drawing/2014/main" id="{CD27C14A-2FEE-8D18-64F2-7DAA782F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MD"/>
          </a:p>
        </p:txBody>
      </p:sp>
      <p:sp>
        <p:nvSpPr>
          <p:cNvPr id="4" name="Текст 3">
            <a:extLst>
              <a:ext uri="{FF2B5EF4-FFF2-40B4-BE49-F238E27FC236}">
                <a16:creationId xmlns:a16="http://schemas.microsoft.com/office/drawing/2014/main" id="{2025B9B7-D06E-DEF0-E911-B72C7C13B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8BB6BC0-88ED-AC17-01C2-6307170A2480}"/>
              </a:ext>
            </a:extLst>
          </p:cNvPr>
          <p:cNvSpPr>
            <a:spLocks noGrp="1"/>
          </p:cNvSpPr>
          <p:nvPr>
            <p:ph type="dt" sz="half" idx="10"/>
          </p:nvPr>
        </p:nvSpPr>
        <p:spPr/>
        <p:txBody>
          <a:bodyPr/>
          <a:lstStyle/>
          <a:p>
            <a:fld id="{C13D164E-CF4B-405A-9245-352B0D21360F}" type="datetimeFigureOut">
              <a:rPr lang="ru-MD" smtClean="0"/>
              <a:t>18.12.2023</a:t>
            </a:fld>
            <a:endParaRPr lang="ru-MD"/>
          </a:p>
        </p:txBody>
      </p:sp>
      <p:sp>
        <p:nvSpPr>
          <p:cNvPr id="6" name="Нижний колонтитул 5">
            <a:extLst>
              <a:ext uri="{FF2B5EF4-FFF2-40B4-BE49-F238E27FC236}">
                <a16:creationId xmlns:a16="http://schemas.microsoft.com/office/drawing/2014/main" id="{D6D37254-5D1C-E859-E6F7-C50E2314E0D6}"/>
              </a:ext>
            </a:extLst>
          </p:cNvPr>
          <p:cNvSpPr>
            <a:spLocks noGrp="1"/>
          </p:cNvSpPr>
          <p:nvPr>
            <p:ph type="ftr" sz="quarter" idx="11"/>
          </p:nvPr>
        </p:nvSpPr>
        <p:spPr/>
        <p:txBody>
          <a:bodyPr/>
          <a:lstStyle/>
          <a:p>
            <a:endParaRPr lang="ru-MD"/>
          </a:p>
        </p:txBody>
      </p:sp>
      <p:sp>
        <p:nvSpPr>
          <p:cNvPr id="7" name="Номер слайда 6">
            <a:extLst>
              <a:ext uri="{FF2B5EF4-FFF2-40B4-BE49-F238E27FC236}">
                <a16:creationId xmlns:a16="http://schemas.microsoft.com/office/drawing/2014/main" id="{411C6FBA-0911-F4CA-E9A0-2EEFA35A537E}"/>
              </a:ext>
            </a:extLst>
          </p:cNvPr>
          <p:cNvSpPr>
            <a:spLocks noGrp="1"/>
          </p:cNvSpPr>
          <p:nvPr>
            <p:ph type="sldNum" sz="quarter" idx="12"/>
          </p:nvPr>
        </p:nvSpPr>
        <p:spPr/>
        <p:txBody>
          <a:bodyPr/>
          <a:lstStyle/>
          <a:p>
            <a:fld id="{503F2FBB-8158-46BA-B1B1-2E3A6B8AB6CB}" type="slidenum">
              <a:rPr lang="ru-MD" smtClean="0"/>
              <a:t>‹#›</a:t>
            </a:fld>
            <a:endParaRPr lang="ru-MD"/>
          </a:p>
        </p:txBody>
      </p:sp>
    </p:spTree>
    <p:extLst>
      <p:ext uri="{BB962C8B-B14F-4D97-AF65-F5344CB8AC3E}">
        <p14:creationId xmlns:p14="http://schemas.microsoft.com/office/powerpoint/2010/main" val="54759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80AAA-4834-FEFD-9DE2-A2D7DA7F9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MD"/>
          </a:p>
        </p:txBody>
      </p:sp>
      <p:sp>
        <p:nvSpPr>
          <p:cNvPr id="3" name="Текст 2">
            <a:extLst>
              <a:ext uri="{FF2B5EF4-FFF2-40B4-BE49-F238E27FC236}">
                <a16:creationId xmlns:a16="http://schemas.microsoft.com/office/drawing/2014/main" id="{91E4A0B6-E1D7-16C6-BE0F-43F0DE460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MD"/>
          </a:p>
        </p:txBody>
      </p:sp>
      <p:sp>
        <p:nvSpPr>
          <p:cNvPr id="4" name="Дата 3">
            <a:extLst>
              <a:ext uri="{FF2B5EF4-FFF2-40B4-BE49-F238E27FC236}">
                <a16:creationId xmlns:a16="http://schemas.microsoft.com/office/drawing/2014/main" id="{FD5F28A1-45A3-E3DE-C005-491965035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D164E-CF4B-405A-9245-352B0D21360F}" type="datetimeFigureOut">
              <a:rPr lang="ru-MD" smtClean="0"/>
              <a:t>18.12.2023</a:t>
            </a:fld>
            <a:endParaRPr lang="ru-MD"/>
          </a:p>
        </p:txBody>
      </p:sp>
      <p:sp>
        <p:nvSpPr>
          <p:cNvPr id="5" name="Нижний колонтитул 4">
            <a:extLst>
              <a:ext uri="{FF2B5EF4-FFF2-40B4-BE49-F238E27FC236}">
                <a16:creationId xmlns:a16="http://schemas.microsoft.com/office/drawing/2014/main" id="{667AEC70-85D7-AEA8-3939-71C35774A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MD"/>
          </a:p>
        </p:txBody>
      </p:sp>
      <p:sp>
        <p:nvSpPr>
          <p:cNvPr id="6" name="Номер слайда 5">
            <a:extLst>
              <a:ext uri="{FF2B5EF4-FFF2-40B4-BE49-F238E27FC236}">
                <a16:creationId xmlns:a16="http://schemas.microsoft.com/office/drawing/2014/main" id="{B47C20CF-3D91-9491-BA2C-1D0086B33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F2FBB-8158-46BA-B1B1-2E3A6B8AB6CB}" type="slidenum">
              <a:rPr lang="ru-MD" smtClean="0"/>
              <a:t>‹#›</a:t>
            </a:fld>
            <a:endParaRPr lang="ru-MD"/>
          </a:p>
        </p:txBody>
      </p:sp>
    </p:spTree>
    <p:extLst>
      <p:ext uri="{BB962C8B-B14F-4D97-AF65-F5344CB8AC3E}">
        <p14:creationId xmlns:p14="http://schemas.microsoft.com/office/powerpoint/2010/main" val="310964122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M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B24C0C-F1E0-7472-7864-31CF25EBCEE0}"/>
              </a:ext>
            </a:extLst>
          </p:cNvPr>
          <p:cNvSpPr>
            <a:spLocks noGrp="1"/>
          </p:cNvSpPr>
          <p:nvPr>
            <p:ph type="title"/>
          </p:nvPr>
        </p:nvSpPr>
        <p:spPr/>
        <p:txBody>
          <a:bodyPr/>
          <a:lstStyle/>
          <a:p>
            <a:r>
              <a:rPr lang="ro-RO" dirty="0"/>
              <a:t>Prezicerea rezultatului meciului</a:t>
            </a:r>
            <a:r>
              <a:rPr lang="en-US" dirty="0"/>
              <a:t> </a:t>
            </a:r>
            <a:r>
              <a:rPr lang="ro-RO" dirty="0"/>
              <a:t>în baza locului desfășurării</a:t>
            </a:r>
          </a:p>
        </p:txBody>
      </p:sp>
      <p:sp>
        <p:nvSpPr>
          <p:cNvPr id="3" name="Объект 2">
            <a:extLst>
              <a:ext uri="{FF2B5EF4-FFF2-40B4-BE49-F238E27FC236}">
                <a16:creationId xmlns:a16="http://schemas.microsoft.com/office/drawing/2014/main" id="{E0170CD7-71FE-449F-EA22-850ED5C8D7C2}"/>
              </a:ext>
            </a:extLst>
          </p:cNvPr>
          <p:cNvSpPr>
            <a:spLocks noGrp="1"/>
          </p:cNvSpPr>
          <p:nvPr>
            <p:ph idx="1"/>
          </p:nvPr>
        </p:nvSpPr>
        <p:spPr/>
        <p:txBody>
          <a:bodyPr/>
          <a:lstStyle/>
          <a:p>
            <a:r>
              <a:rPr lang="ro-RO" dirty="0">
                <a:latin typeface="Times New Roman" panose="02020603050405020304" pitchFamily="18" charset="0"/>
                <a:cs typeface="Times New Roman" panose="02020603050405020304" pitchFamily="18" charset="0"/>
              </a:rPr>
              <a:t>Scopul: De a investiga dacă locația desfășurării unui meci de fotbal influențează rezultatul final.</a:t>
            </a:r>
          </a:p>
          <a:p>
            <a:r>
              <a:rPr lang="ro-RO" dirty="0">
                <a:latin typeface="Times New Roman" panose="02020603050405020304" pitchFamily="18" charset="0"/>
                <a:cs typeface="Times New Roman" panose="02020603050405020304" pitchFamily="18" charset="0"/>
              </a:rPr>
              <a:t>Obiective: </a:t>
            </a:r>
          </a:p>
          <a:p>
            <a:pPr lvl="1"/>
            <a:r>
              <a:rPr lang="ro-RO" sz="2200" dirty="0">
                <a:latin typeface="Times New Roman" panose="02020603050405020304" pitchFamily="18" charset="0"/>
                <a:cs typeface="Times New Roman" panose="02020603050405020304" pitchFamily="18" charset="0"/>
              </a:rPr>
              <a:t>Determinarea influentei locului desfasurarii asupra rezultatului</a:t>
            </a:r>
          </a:p>
          <a:p>
            <a:pPr lvl="1"/>
            <a:r>
              <a:rPr lang="ro-RO" sz="2200" dirty="0">
                <a:latin typeface="Times New Roman" panose="02020603050405020304" pitchFamily="18" charset="0"/>
                <a:cs typeface="Times New Roman" panose="02020603050405020304" pitchFamily="18" charset="0"/>
              </a:rPr>
              <a:t>Testarea ipotezei</a:t>
            </a:r>
          </a:p>
          <a:p>
            <a:pPr lvl="1"/>
            <a:r>
              <a:rPr lang="ro-RO" sz="2200" dirty="0">
                <a:latin typeface="Times New Roman" panose="02020603050405020304" pitchFamily="18" charset="0"/>
                <a:cs typeface="Times New Roman" panose="02020603050405020304" pitchFamily="18" charset="0"/>
              </a:rPr>
              <a:t>Prezicerea cîștigătorului meciului</a:t>
            </a:r>
          </a:p>
          <a:p>
            <a:r>
              <a:rPr lang="ro-RO" dirty="0">
                <a:latin typeface="Times New Roman" panose="02020603050405020304" pitchFamily="18" charset="0"/>
                <a:cs typeface="Times New Roman" panose="02020603050405020304" pitchFamily="18" charset="0"/>
              </a:rPr>
              <a:t>Setul de date: ”</a:t>
            </a:r>
            <a:r>
              <a:rPr lang="en-US" dirty="0">
                <a:latin typeface="Times New Roman" panose="02020603050405020304" pitchFamily="18" charset="0"/>
                <a:cs typeface="Times New Roman" panose="02020603050405020304" pitchFamily="18" charset="0"/>
              </a:rPr>
              <a:t>International football results from 1872 to 2023</a:t>
            </a:r>
            <a:r>
              <a:rPr lang="ro-RO" dirty="0">
                <a:latin typeface="Times New Roman" panose="02020603050405020304" pitchFamily="18" charset="0"/>
                <a:cs typeface="Times New Roman" panose="02020603050405020304" pitchFamily="18" charset="0"/>
              </a:rPr>
              <a:t>” conține 44.</a:t>
            </a:r>
            <a:r>
              <a:rPr lang="en-US" dirty="0">
                <a:latin typeface="Times New Roman" panose="02020603050405020304" pitchFamily="18" charset="0"/>
                <a:cs typeface="Times New Roman" panose="02020603050405020304" pitchFamily="18" charset="0"/>
              </a:rPr>
              <a:t>934</a:t>
            </a:r>
            <a:r>
              <a:rPr lang="ro-RO" dirty="0">
                <a:latin typeface="Times New Roman" panose="02020603050405020304" pitchFamily="18" charset="0"/>
                <a:cs typeface="Times New Roman" panose="02020603050405020304" pitchFamily="18" charset="0"/>
              </a:rPr>
              <a:t> de rezultate ale meciurilor internaționale de fotbal începând cu primul meci oficial din 1872 și până în 2023.</a:t>
            </a:r>
          </a:p>
          <a:p>
            <a:endParaRPr lang="ro-RO" dirty="0">
              <a:latin typeface="Times New Roman" panose="02020603050405020304" pitchFamily="18" charset="0"/>
              <a:cs typeface="Times New Roman" panose="02020603050405020304" pitchFamily="18" charset="0"/>
            </a:endParaRPr>
          </a:p>
          <a:p>
            <a:endParaRPr lang="ru-M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93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p:txBody>
          <a:bodyPr>
            <a:normAutofit/>
          </a:bodyPr>
          <a:lstStyle/>
          <a:p>
            <a:r>
              <a:rPr lang="ro-RO" sz="4000" dirty="0"/>
              <a:t>Rezultatele meciurilor în cele mai mari competiții</a:t>
            </a:r>
            <a:endParaRPr lang="ru-MD" sz="4000" dirty="0"/>
          </a:p>
        </p:txBody>
      </p:sp>
      <p:graphicFrame>
        <p:nvGraphicFramePr>
          <p:cNvPr id="5" name="Объект 4">
            <a:extLst>
              <a:ext uri="{FF2B5EF4-FFF2-40B4-BE49-F238E27FC236}">
                <a16:creationId xmlns:a16="http://schemas.microsoft.com/office/drawing/2014/main" id="{D3219844-8D82-9CE3-85C8-417C209938C0}"/>
              </a:ext>
            </a:extLst>
          </p:cNvPr>
          <p:cNvGraphicFramePr>
            <a:graphicFrameLocks noGrp="1"/>
          </p:cNvGraphicFramePr>
          <p:nvPr>
            <p:ph idx="1"/>
            <p:extLst>
              <p:ext uri="{D42A27DB-BD31-4B8C-83A1-F6EECF244321}">
                <p14:modId xmlns:p14="http://schemas.microsoft.com/office/powerpoint/2010/main" val="512153976"/>
              </p:ext>
            </p:extLst>
          </p:nvPr>
        </p:nvGraphicFramePr>
        <p:xfrm>
          <a:off x="84921" y="1690688"/>
          <a:ext cx="5937885" cy="1931416"/>
        </p:xfrm>
        <a:graphic>
          <a:graphicData uri="http://schemas.openxmlformats.org/drawingml/2006/table">
            <a:tbl>
              <a:tblPr firstRow="1" firstCol="1" bandRow="1">
                <a:tableStyleId>{5C22544A-7EE6-4342-B048-85BDC9FD1C3A}</a:tableStyleId>
              </a:tblPr>
              <a:tblGrid>
                <a:gridCol w="2704465">
                  <a:extLst>
                    <a:ext uri="{9D8B030D-6E8A-4147-A177-3AD203B41FA5}">
                      <a16:colId xmlns:a16="http://schemas.microsoft.com/office/drawing/2014/main" val="1418183094"/>
                    </a:ext>
                  </a:extLst>
                </a:gridCol>
                <a:gridCol w="1612900">
                  <a:extLst>
                    <a:ext uri="{9D8B030D-6E8A-4147-A177-3AD203B41FA5}">
                      <a16:colId xmlns:a16="http://schemas.microsoft.com/office/drawing/2014/main" val="3275496449"/>
                    </a:ext>
                  </a:extLst>
                </a:gridCol>
                <a:gridCol w="1620520">
                  <a:extLst>
                    <a:ext uri="{9D8B030D-6E8A-4147-A177-3AD203B41FA5}">
                      <a16:colId xmlns:a16="http://schemas.microsoft.com/office/drawing/2014/main" val="1487479242"/>
                    </a:ext>
                  </a:extLst>
                </a:gridCol>
              </a:tblGrid>
              <a:tr h="0">
                <a:tc>
                  <a:txBody>
                    <a:bodyPr/>
                    <a:lstStyle/>
                    <a:p>
                      <a:pPr algn="ctr">
                        <a:lnSpc>
                          <a:spcPct val="150000"/>
                        </a:lnSpc>
                      </a:pPr>
                      <a:r>
                        <a:rPr lang="ro-RO" sz="1200" kern="100" dirty="0">
                          <a:effectLst/>
                          <a:latin typeface="Times New Roman" panose="02020603050405020304" pitchFamily="18" charset="0"/>
                          <a:cs typeface="Times New Roman" panose="02020603050405020304" pitchFamily="18" charset="0"/>
                        </a:rPr>
                        <a:t>Turneul</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ro-RO" sz="1200" kern="100">
                          <a:effectLst/>
                          <a:latin typeface="Times New Roman" panose="02020603050405020304" pitchFamily="18" charset="0"/>
                          <a:cs typeface="Times New Roman" panose="02020603050405020304" pitchFamily="18" charset="0"/>
                        </a:rPr>
                        <a:t>Rezultatul</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ro-RO" sz="1200" kern="100">
                          <a:effectLst/>
                          <a:latin typeface="Times New Roman" panose="02020603050405020304" pitchFamily="18" charset="0"/>
                          <a:cs typeface="Times New Roman" panose="02020603050405020304" pitchFamily="18" charset="0"/>
                        </a:rPr>
                        <a:t>Frecvența</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5989001"/>
                  </a:ext>
                </a:extLst>
              </a:tr>
              <a:tr h="0">
                <a:tc>
                  <a:txBody>
                    <a:bodyPr/>
                    <a:lstStyle/>
                    <a:p>
                      <a:pPr algn="l">
                        <a:lnSpc>
                          <a:spcPct val="150000"/>
                        </a:lnSpc>
                      </a:pPr>
                      <a:r>
                        <a:rPr lang="en-US" sz="1200" kern="100">
                          <a:effectLst/>
                          <a:latin typeface="Times New Roman" panose="02020603050405020304" pitchFamily="18" charset="0"/>
                          <a:cs typeface="Times New Roman" panose="02020603050405020304" pitchFamily="18" charset="0"/>
                        </a:rPr>
                        <a:t>AFC Asian Cup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124</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6209914"/>
                  </a:ext>
                </a:extLst>
              </a:tr>
              <a:tr h="0">
                <a:tc>
                  <a:txBody>
                    <a:bodyPr/>
                    <a:lstStyle/>
                    <a:p>
                      <a:pPr algn="l">
                        <a:lnSpc>
                          <a:spcPct val="150000"/>
                        </a:lnSpc>
                      </a:pPr>
                      <a:r>
                        <a:rPr lang="en-US" sz="1200" kern="100">
                          <a:effectLst/>
                          <a:latin typeface="Times New Roman" panose="02020603050405020304" pitchFamily="18" charset="0"/>
                          <a:cs typeface="Times New Roman" panose="02020603050405020304" pitchFamily="18" charset="0"/>
                        </a:rPr>
                        <a:t>African Cup of Nations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373</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8800512"/>
                  </a:ext>
                </a:extLst>
              </a:tr>
              <a:tr h="0">
                <a:tc>
                  <a:txBody>
                    <a:bodyPr/>
                    <a:lstStyle/>
                    <a:p>
                      <a:pPr algn="l">
                        <a:lnSpc>
                          <a:spcPct val="150000"/>
                        </a:lnSpc>
                      </a:pPr>
                      <a:r>
                        <a:rPr lang="en-US" sz="1200" kern="100">
                          <a:effectLst/>
                          <a:latin typeface="Times New Roman" panose="02020603050405020304" pitchFamily="18" charset="0"/>
                          <a:cs typeface="Times New Roman" panose="02020603050405020304" pitchFamily="18" charset="0"/>
                        </a:rPr>
                        <a:t>British Home Championship</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174</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438166"/>
                  </a:ext>
                </a:extLst>
              </a:tr>
              <a:tr h="0">
                <a:tc>
                  <a:txBody>
                    <a:bodyPr/>
                    <a:lstStyle/>
                    <a:p>
                      <a:pPr algn="l">
                        <a:lnSpc>
                          <a:spcPct val="150000"/>
                        </a:lnSpc>
                      </a:pPr>
                      <a:r>
                        <a:rPr lang="en-US" sz="1200" kern="100" dirty="0">
                          <a:effectLst/>
                          <a:latin typeface="Times New Roman" panose="02020603050405020304" pitchFamily="18" charset="0"/>
                          <a:cs typeface="Times New Roman" panose="02020603050405020304" pitchFamily="18" charset="0"/>
                        </a:rPr>
                        <a:t>FIFA World Cup qualification</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1925</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0569312"/>
                  </a:ext>
                </a:extLst>
              </a:tr>
              <a:tr h="0">
                <a:tc>
                  <a:txBody>
                    <a:bodyPr/>
                    <a:lstStyle/>
                    <a:p>
                      <a:pPr algn="l">
                        <a:lnSpc>
                          <a:spcPct val="150000"/>
                        </a:lnSpc>
                      </a:pPr>
                      <a:r>
                        <a:rPr lang="en-US" sz="1200" kern="100">
                          <a:effectLst/>
                          <a:latin typeface="Times New Roman" panose="02020603050405020304" pitchFamily="18" charset="0"/>
                          <a:cs typeface="Times New Roman" panose="02020603050405020304" pitchFamily="18" charset="0"/>
                        </a:rPr>
                        <a:t>Friendly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4085</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3343076"/>
                  </a:ext>
                </a:extLst>
              </a:tr>
              <a:tr h="0">
                <a:tc>
                  <a:txBody>
                    <a:bodyPr/>
                    <a:lstStyle/>
                    <a:p>
                      <a:pPr algn="l">
                        <a:lnSpc>
                          <a:spcPct val="150000"/>
                        </a:lnSpc>
                      </a:pPr>
                      <a:r>
                        <a:rPr lang="en-US" sz="1200" kern="100">
                          <a:effectLst/>
                          <a:latin typeface="Times New Roman" panose="02020603050405020304" pitchFamily="18" charset="0"/>
                          <a:cs typeface="Times New Roman" panose="02020603050405020304" pitchFamily="18" charset="0"/>
                        </a:rPr>
                        <a:t>UEFA Euro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842</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2343716"/>
                  </a:ext>
                </a:extLst>
              </a:tr>
              <a:tr h="0">
                <a:tc>
                  <a:txBody>
                    <a:bodyPr/>
                    <a:lstStyle/>
                    <a:p>
                      <a:pPr algn="l">
                        <a:lnSpc>
                          <a:spcPct val="150000"/>
                        </a:lnSpc>
                      </a:pPr>
                      <a:r>
                        <a:rPr lang="en-US" sz="1200" kern="100">
                          <a:effectLst/>
                          <a:latin typeface="Times New Roman" panose="02020603050405020304" pitchFamily="18" charset="0"/>
                          <a:cs typeface="Times New Roman" panose="02020603050405020304" pitchFamily="18" charset="0"/>
                        </a:rPr>
                        <a:t>UEFA Nations League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Away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146</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5421030"/>
                  </a:ext>
                </a:extLst>
              </a:tr>
            </a:tbl>
          </a:graphicData>
        </a:graphic>
      </p:graphicFrame>
      <p:graphicFrame>
        <p:nvGraphicFramePr>
          <p:cNvPr id="6" name="Таблица 5">
            <a:extLst>
              <a:ext uri="{FF2B5EF4-FFF2-40B4-BE49-F238E27FC236}">
                <a16:creationId xmlns:a16="http://schemas.microsoft.com/office/drawing/2014/main" id="{1150DE3E-6782-A617-94F4-D916C264C29E}"/>
              </a:ext>
            </a:extLst>
          </p:cNvPr>
          <p:cNvGraphicFramePr>
            <a:graphicFrameLocks noGrp="1"/>
          </p:cNvGraphicFramePr>
          <p:nvPr>
            <p:extLst>
              <p:ext uri="{D42A27DB-BD31-4B8C-83A1-F6EECF244321}">
                <p14:modId xmlns:p14="http://schemas.microsoft.com/office/powerpoint/2010/main" val="2330144638"/>
              </p:ext>
            </p:extLst>
          </p:nvPr>
        </p:nvGraphicFramePr>
        <p:xfrm>
          <a:off x="84920" y="4018634"/>
          <a:ext cx="5937885" cy="1689989"/>
        </p:xfrm>
        <a:graphic>
          <a:graphicData uri="http://schemas.openxmlformats.org/drawingml/2006/table">
            <a:tbl>
              <a:tblPr firstRow="1" firstCol="1" bandRow="1">
                <a:tableStyleId>{5C22544A-7EE6-4342-B048-85BDC9FD1C3A}</a:tableStyleId>
              </a:tblPr>
              <a:tblGrid>
                <a:gridCol w="2704465">
                  <a:extLst>
                    <a:ext uri="{9D8B030D-6E8A-4147-A177-3AD203B41FA5}">
                      <a16:colId xmlns:a16="http://schemas.microsoft.com/office/drawing/2014/main" val="3133133779"/>
                    </a:ext>
                  </a:extLst>
                </a:gridCol>
                <a:gridCol w="1612900">
                  <a:extLst>
                    <a:ext uri="{9D8B030D-6E8A-4147-A177-3AD203B41FA5}">
                      <a16:colId xmlns:a16="http://schemas.microsoft.com/office/drawing/2014/main" val="3983355866"/>
                    </a:ext>
                  </a:extLst>
                </a:gridCol>
                <a:gridCol w="1620520">
                  <a:extLst>
                    <a:ext uri="{9D8B030D-6E8A-4147-A177-3AD203B41FA5}">
                      <a16:colId xmlns:a16="http://schemas.microsoft.com/office/drawing/2014/main" val="2437905512"/>
                    </a:ext>
                  </a:extLst>
                </a:gridCol>
              </a:tblGrid>
              <a:tr h="0">
                <a:tc>
                  <a:txBody>
                    <a:bodyPr/>
                    <a:lstStyle/>
                    <a:p>
                      <a:pPr algn="ctr">
                        <a:lnSpc>
                          <a:spcPct val="150000"/>
                        </a:lnSpc>
                      </a:pPr>
                      <a:r>
                        <a:rPr lang="ro-RO" sz="1200" kern="100" dirty="0">
                          <a:effectLst/>
                          <a:latin typeface="Times New Roman" panose="02020603050405020304" pitchFamily="18" charset="0"/>
                          <a:cs typeface="Times New Roman" panose="02020603050405020304" pitchFamily="18" charset="0"/>
                        </a:rPr>
                        <a:t>Turneul</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ro-RO" sz="1200" kern="100">
                          <a:effectLst/>
                          <a:latin typeface="Times New Roman" panose="02020603050405020304" pitchFamily="18" charset="0"/>
                          <a:cs typeface="Times New Roman" panose="02020603050405020304" pitchFamily="18" charset="0"/>
                        </a:rPr>
                        <a:t>Rezultatul</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ro-RO" sz="1200" kern="100">
                          <a:effectLst/>
                          <a:latin typeface="Times New Roman" panose="02020603050405020304" pitchFamily="18" charset="0"/>
                          <a:cs typeface="Times New Roman" panose="02020603050405020304" pitchFamily="18" charset="0"/>
                        </a:rPr>
                        <a:t>Frecvența</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7606021"/>
                  </a:ext>
                </a:extLst>
              </a:tr>
              <a:tr h="0">
                <a:tc>
                  <a:txBody>
                    <a:bodyPr/>
                    <a:lstStyle/>
                    <a:p>
                      <a:pPr algn="just">
                        <a:lnSpc>
                          <a:spcPct val="150000"/>
                        </a:lnSpc>
                      </a:pPr>
                      <a:r>
                        <a:rPr lang="en-US" sz="1200" kern="100" dirty="0">
                          <a:effectLst/>
                          <a:latin typeface="Times New Roman" panose="02020603050405020304" pitchFamily="18" charset="0"/>
                          <a:cs typeface="Times New Roman" panose="02020603050405020304" pitchFamily="18" charset="0"/>
                        </a:rPr>
                        <a:t>African Cup of Nations qualification</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Draw</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469</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2813937"/>
                  </a:ext>
                </a:extLst>
              </a:tr>
              <a:tr h="0">
                <a:tc>
                  <a:txBody>
                    <a:bodyPr/>
                    <a:lstStyle/>
                    <a:p>
                      <a:pPr algn="just">
                        <a:lnSpc>
                          <a:spcPct val="150000"/>
                        </a:lnSpc>
                      </a:pPr>
                      <a:r>
                        <a:rPr lang="en-US" sz="1200" kern="100" dirty="0">
                          <a:effectLst/>
                          <a:latin typeface="Times New Roman" panose="02020603050405020304" pitchFamily="18" charset="0"/>
                          <a:cs typeface="Times New Roman" panose="02020603050405020304" pitchFamily="18" charset="0"/>
                        </a:rPr>
                        <a:t>British Home Championship</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Draw</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108</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1303530"/>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FIFA World Cup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Draw</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1537</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9361160"/>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Friendly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Draw</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3808</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0043172"/>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UEFA Euro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Draw</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524</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0585265"/>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UEFA Nations League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Draw</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109</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7900972"/>
                  </a:ext>
                </a:extLst>
              </a:tr>
            </a:tbl>
          </a:graphicData>
        </a:graphic>
      </p:graphicFrame>
      <p:graphicFrame>
        <p:nvGraphicFramePr>
          <p:cNvPr id="8" name="Таблица 7">
            <a:extLst>
              <a:ext uri="{FF2B5EF4-FFF2-40B4-BE49-F238E27FC236}">
                <a16:creationId xmlns:a16="http://schemas.microsoft.com/office/drawing/2014/main" id="{08AEA893-FF87-70F5-5D45-EFBD13793A62}"/>
              </a:ext>
            </a:extLst>
          </p:cNvPr>
          <p:cNvGraphicFramePr>
            <a:graphicFrameLocks noGrp="1"/>
          </p:cNvGraphicFramePr>
          <p:nvPr>
            <p:extLst>
              <p:ext uri="{D42A27DB-BD31-4B8C-83A1-F6EECF244321}">
                <p14:modId xmlns:p14="http://schemas.microsoft.com/office/powerpoint/2010/main" val="917378157"/>
              </p:ext>
            </p:extLst>
          </p:nvPr>
        </p:nvGraphicFramePr>
        <p:xfrm>
          <a:off x="6169195" y="1690688"/>
          <a:ext cx="5937885" cy="3138551"/>
        </p:xfrm>
        <a:graphic>
          <a:graphicData uri="http://schemas.openxmlformats.org/drawingml/2006/table">
            <a:tbl>
              <a:tblPr firstRow="1" firstCol="1" bandRow="1">
                <a:tableStyleId>{5C22544A-7EE6-4342-B048-85BDC9FD1C3A}</a:tableStyleId>
              </a:tblPr>
              <a:tblGrid>
                <a:gridCol w="2704465">
                  <a:extLst>
                    <a:ext uri="{9D8B030D-6E8A-4147-A177-3AD203B41FA5}">
                      <a16:colId xmlns:a16="http://schemas.microsoft.com/office/drawing/2014/main" val="4182803579"/>
                    </a:ext>
                  </a:extLst>
                </a:gridCol>
                <a:gridCol w="1612900">
                  <a:extLst>
                    <a:ext uri="{9D8B030D-6E8A-4147-A177-3AD203B41FA5}">
                      <a16:colId xmlns:a16="http://schemas.microsoft.com/office/drawing/2014/main" val="2311496140"/>
                    </a:ext>
                  </a:extLst>
                </a:gridCol>
                <a:gridCol w="1620520">
                  <a:extLst>
                    <a:ext uri="{9D8B030D-6E8A-4147-A177-3AD203B41FA5}">
                      <a16:colId xmlns:a16="http://schemas.microsoft.com/office/drawing/2014/main" val="37127353"/>
                    </a:ext>
                  </a:extLst>
                </a:gridCol>
              </a:tblGrid>
              <a:tr h="0">
                <a:tc>
                  <a:txBody>
                    <a:bodyPr/>
                    <a:lstStyle/>
                    <a:p>
                      <a:pPr algn="ctr">
                        <a:lnSpc>
                          <a:spcPct val="150000"/>
                        </a:lnSpc>
                      </a:pPr>
                      <a:r>
                        <a:rPr lang="ro-RO" sz="1200" kern="100" dirty="0">
                          <a:effectLst/>
                          <a:latin typeface="Times New Roman" panose="02020603050405020304" pitchFamily="18" charset="0"/>
                          <a:cs typeface="Times New Roman" panose="02020603050405020304" pitchFamily="18" charset="0"/>
                        </a:rPr>
                        <a:t>Turneul</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ro-RO" sz="1200" kern="100">
                          <a:effectLst/>
                          <a:latin typeface="Times New Roman" panose="02020603050405020304" pitchFamily="18" charset="0"/>
                          <a:cs typeface="Times New Roman" panose="02020603050405020304" pitchFamily="18" charset="0"/>
                        </a:rPr>
                        <a:t>Rezultatul</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ro-RO" sz="1200" kern="100">
                          <a:effectLst/>
                          <a:latin typeface="Times New Roman" panose="02020603050405020304" pitchFamily="18" charset="0"/>
                          <a:cs typeface="Times New Roman" panose="02020603050405020304" pitchFamily="18" charset="0"/>
                        </a:rPr>
                        <a:t>Frecvența</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6400973"/>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AFC Asian Cup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291</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983715"/>
                  </a:ext>
                </a:extLst>
              </a:tr>
              <a:tr h="0">
                <a:tc>
                  <a:txBody>
                    <a:bodyPr/>
                    <a:lstStyle/>
                    <a:p>
                      <a:pPr algn="just">
                        <a:lnSpc>
                          <a:spcPct val="150000"/>
                        </a:lnSpc>
                      </a:pPr>
                      <a:r>
                        <a:rPr lang="en-US" sz="1200" kern="100" dirty="0">
                          <a:effectLst/>
                          <a:latin typeface="Times New Roman" panose="02020603050405020304" pitchFamily="18" charset="0"/>
                          <a:cs typeface="Times New Roman" panose="02020603050405020304" pitchFamily="18" charset="0"/>
                        </a:rPr>
                        <a:t>African Cup of Nations qualification</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1083</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4774579"/>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British Home Championship</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233</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7307333"/>
                  </a:ext>
                </a:extLst>
              </a:tr>
              <a:tr h="0">
                <a:tc>
                  <a:txBody>
                    <a:bodyPr/>
                    <a:lstStyle/>
                    <a:p>
                      <a:pPr algn="just">
                        <a:lnSpc>
                          <a:spcPct val="150000"/>
                        </a:lnSpc>
                      </a:pPr>
                      <a:r>
                        <a:rPr lang="en-US" sz="1200" kern="100" dirty="0">
                          <a:effectLst/>
                          <a:latin typeface="Times New Roman" panose="02020603050405020304" pitchFamily="18" charset="0"/>
                          <a:cs typeface="Times New Roman" panose="02020603050405020304" pitchFamily="18" charset="0"/>
                        </a:rPr>
                        <a:t>CECAFA Cup</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102</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8321347"/>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CFU Caribbean Cup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Home</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213</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672041"/>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CONCACAF Nations League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Home</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103</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7599818"/>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Copa América</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177</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2108510"/>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FIFA World Cup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Home</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3771</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308369"/>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Friendly</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7357</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8617344"/>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Nordic Championship</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135</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8806066"/>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UEFA Euro qualification</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1313</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6239958"/>
                  </a:ext>
                </a:extLst>
              </a:tr>
              <a:tr h="0">
                <a:tc>
                  <a:txBody>
                    <a:bodyPr/>
                    <a:lstStyle/>
                    <a:p>
                      <a:pPr algn="just">
                        <a:lnSpc>
                          <a:spcPct val="150000"/>
                        </a:lnSpc>
                      </a:pPr>
                      <a:r>
                        <a:rPr lang="en-US" sz="1200" kern="100">
                          <a:effectLst/>
                          <a:latin typeface="Times New Roman" panose="02020603050405020304" pitchFamily="18" charset="0"/>
                          <a:cs typeface="Times New Roman" panose="02020603050405020304" pitchFamily="18" charset="0"/>
                        </a:rPr>
                        <a:t>UEFA Nations League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latin typeface="Times New Roman" panose="02020603050405020304" pitchFamily="18" charset="0"/>
                          <a:cs typeface="Times New Roman" panose="02020603050405020304" pitchFamily="18" charset="0"/>
                        </a:rPr>
                        <a:t>Home</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latin typeface="Times New Roman" panose="02020603050405020304" pitchFamily="18" charset="0"/>
                          <a:cs typeface="Times New Roman" panose="02020603050405020304" pitchFamily="18" charset="0"/>
                        </a:rPr>
                        <a:t>198</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4297822"/>
                  </a:ext>
                </a:extLst>
              </a:tr>
            </a:tbl>
          </a:graphicData>
        </a:graphic>
      </p:graphicFrame>
    </p:spTree>
    <p:extLst>
      <p:ext uri="{BB962C8B-B14F-4D97-AF65-F5344CB8AC3E}">
        <p14:creationId xmlns:p14="http://schemas.microsoft.com/office/powerpoint/2010/main" val="201828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a:xfrm>
            <a:off x="838200" y="664063"/>
            <a:ext cx="10515600" cy="1325563"/>
          </a:xfrm>
        </p:spPr>
        <p:txBody>
          <a:bodyPr/>
          <a:lstStyle/>
          <a:p>
            <a:r>
              <a:rPr lang="ro-RO" dirty="0"/>
              <a:t>Regresia logistica</a:t>
            </a:r>
            <a:endParaRPr lang="ru-MD" dirty="0"/>
          </a:p>
        </p:txBody>
      </p:sp>
      <p:sp>
        <p:nvSpPr>
          <p:cNvPr id="5" name="TextBox 4">
            <a:extLst>
              <a:ext uri="{FF2B5EF4-FFF2-40B4-BE49-F238E27FC236}">
                <a16:creationId xmlns:a16="http://schemas.microsoft.com/office/drawing/2014/main" id="{5DB52EB4-2FB8-7EA6-9FED-7788E769165E}"/>
              </a:ext>
            </a:extLst>
          </p:cNvPr>
          <p:cNvSpPr txBox="1"/>
          <p:nvPr/>
        </p:nvSpPr>
        <p:spPr>
          <a:xfrm>
            <a:off x="838200" y="1886395"/>
            <a:ext cx="10380785" cy="1883657"/>
          </a:xfrm>
          <a:prstGeom prst="rect">
            <a:avLst/>
          </a:prstGeom>
          <a:noFill/>
        </p:spPr>
        <p:txBody>
          <a:bodyPr wrap="square">
            <a:spAutoFit/>
          </a:bodyPr>
          <a:lstStyle/>
          <a:p>
            <a:pPr indent="540385" algn="just">
              <a:lnSpc>
                <a:spcPct val="150000"/>
              </a:lnSpc>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anticipa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rezultatul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unui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meci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aplicat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regresia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logistică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folosind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variabila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home_results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variabilă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dependentă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alte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caracteristici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relevante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(cum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fi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terenul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neutru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tipul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turneu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drept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variabile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independente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Variabilele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independente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utilizate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regresia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logistică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includ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informații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precum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dacă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meciul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desfășurat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teren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neutru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tipul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turneu</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MD"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Таблица 2">
            <a:extLst>
              <a:ext uri="{FF2B5EF4-FFF2-40B4-BE49-F238E27FC236}">
                <a16:creationId xmlns:a16="http://schemas.microsoft.com/office/drawing/2014/main" id="{1FBB6E9A-8FAC-297F-DDF0-060CBF868FFC}"/>
              </a:ext>
            </a:extLst>
          </p:cNvPr>
          <p:cNvGraphicFramePr>
            <a:graphicFrameLocks noGrp="1"/>
          </p:cNvGraphicFramePr>
          <p:nvPr>
            <p:extLst>
              <p:ext uri="{D42A27DB-BD31-4B8C-83A1-F6EECF244321}">
                <p14:modId xmlns:p14="http://schemas.microsoft.com/office/powerpoint/2010/main" val="3696333060"/>
              </p:ext>
            </p:extLst>
          </p:nvPr>
        </p:nvGraphicFramePr>
        <p:xfrm>
          <a:off x="1021935" y="4502290"/>
          <a:ext cx="4450715" cy="980188"/>
        </p:xfrm>
        <a:graphic>
          <a:graphicData uri="http://schemas.openxmlformats.org/drawingml/2006/table">
            <a:tbl>
              <a:tblPr firstRow="1" firstCol="1" bandRow="1">
                <a:tableStyleId>{5C22544A-7EE6-4342-B048-85BDC9FD1C3A}</a:tableStyleId>
              </a:tblPr>
              <a:tblGrid>
                <a:gridCol w="1483360">
                  <a:extLst>
                    <a:ext uri="{9D8B030D-6E8A-4147-A177-3AD203B41FA5}">
                      <a16:colId xmlns:a16="http://schemas.microsoft.com/office/drawing/2014/main" val="4158471919"/>
                    </a:ext>
                  </a:extLst>
                </a:gridCol>
                <a:gridCol w="1483360">
                  <a:extLst>
                    <a:ext uri="{9D8B030D-6E8A-4147-A177-3AD203B41FA5}">
                      <a16:colId xmlns:a16="http://schemas.microsoft.com/office/drawing/2014/main" val="2524839406"/>
                    </a:ext>
                  </a:extLst>
                </a:gridCol>
                <a:gridCol w="1483995">
                  <a:extLst>
                    <a:ext uri="{9D8B030D-6E8A-4147-A177-3AD203B41FA5}">
                      <a16:colId xmlns:a16="http://schemas.microsoft.com/office/drawing/2014/main" val="3312185466"/>
                    </a:ext>
                  </a:extLst>
                </a:gridCol>
              </a:tblGrid>
              <a:tr h="0">
                <a:tc>
                  <a:txBody>
                    <a:bodyPr/>
                    <a:lstStyle/>
                    <a:p>
                      <a:pPr algn="ctr">
                        <a:lnSpc>
                          <a:spcPct val="150000"/>
                        </a:lnSpc>
                      </a:pPr>
                      <a:r>
                        <a:rPr lang="en-US" sz="1200" kern="100">
                          <a:effectLst/>
                        </a:rPr>
                        <a:t>      </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50000"/>
                        </a:lnSpc>
                      </a:pPr>
                      <a:r>
                        <a:rPr lang="en-US" sz="1200" kern="100">
                          <a:effectLst/>
                        </a:rPr>
                        <a:t>Clasa Prezisă</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MD"/>
                    </a:p>
                  </a:txBody>
                  <a:tcPr/>
                </a:tc>
                <a:extLst>
                  <a:ext uri="{0D108BD9-81ED-4DB2-BD59-A6C34878D82A}">
                    <a16:rowId xmlns:a16="http://schemas.microsoft.com/office/drawing/2014/main" val="2124605628"/>
                  </a:ext>
                </a:extLst>
              </a:tr>
              <a:tr h="0">
                <a:tc>
                  <a:txBody>
                    <a:bodyPr/>
                    <a:lstStyle/>
                    <a:p>
                      <a:pPr algn="ctr">
                        <a:lnSpc>
                          <a:spcPct val="150000"/>
                        </a:lnSpc>
                      </a:pPr>
                      <a:r>
                        <a:rPr lang="en-US" sz="1200" kern="100">
                          <a:effectLst/>
                        </a:rPr>
                        <a:t>Clasa Actuală</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200" kern="100">
                          <a:effectLst/>
                        </a:rPr>
                        <a:t>0</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200" kern="100">
                          <a:effectLst/>
                        </a:rPr>
                        <a:t>1</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382268"/>
                  </a:ext>
                </a:extLst>
              </a:tr>
              <a:tr h="0">
                <a:tc>
                  <a:txBody>
                    <a:bodyPr/>
                    <a:lstStyle/>
                    <a:p>
                      <a:pPr algn="ctr">
                        <a:lnSpc>
                          <a:spcPct val="150000"/>
                        </a:lnSpc>
                      </a:pPr>
                      <a:r>
                        <a:rPr lang="en-US" sz="1200" kern="100">
                          <a:effectLst/>
                        </a:rPr>
                        <a:t>0</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200" kern="100">
                          <a:effectLst/>
                        </a:rPr>
                        <a:t>2835</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200" kern="100">
                          <a:effectLst/>
                        </a:rPr>
                        <a:t>1788</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169313"/>
                  </a:ext>
                </a:extLst>
              </a:tr>
              <a:tr h="0">
                <a:tc>
                  <a:txBody>
                    <a:bodyPr/>
                    <a:lstStyle/>
                    <a:p>
                      <a:pPr algn="ctr">
                        <a:lnSpc>
                          <a:spcPct val="150000"/>
                        </a:lnSpc>
                      </a:pPr>
                      <a:r>
                        <a:rPr lang="en-US" sz="1200" kern="100">
                          <a:effectLst/>
                        </a:rPr>
                        <a:t>1</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200" kern="100">
                          <a:effectLst/>
                        </a:rPr>
                        <a:t>1784</a:t>
                      </a:r>
                      <a:endParaRPr lang="ru-MD"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200" kern="100" dirty="0">
                          <a:effectLst/>
                        </a:rPr>
                        <a:t>2579</a:t>
                      </a:r>
                      <a:endParaRPr lang="ru-M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986939"/>
                  </a:ext>
                </a:extLst>
              </a:tr>
            </a:tbl>
          </a:graphicData>
        </a:graphic>
      </p:graphicFrame>
      <p:sp>
        <p:nvSpPr>
          <p:cNvPr id="4" name="TextBox 3">
            <a:extLst>
              <a:ext uri="{FF2B5EF4-FFF2-40B4-BE49-F238E27FC236}">
                <a16:creationId xmlns:a16="http://schemas.microsoft.com/office/drawing/2014/main" id="{23807E40-D9CC-BB15-077E-033903EC1CBD}"/>
              </a:ext>
            </a:extLst>
          </p:cNvPr>
          <p:cNvSpPr txBox="1"/>
          <p:nvPr/>
        </p:nvSpPr>
        <p:spPr>
          <a:xfrm>
            <a:off x="6506308" y="4282149"/>
            <a:ext cx="4712677" cy="1883657"/>
          </a:xfrm>
          <a:prstGeom prst="rect">
            <a:avLst/>
          </a:prstGeom>
          <a:noFill/>
        </p:spPr>
        <p:txBody>
          <a:bodyPr wrap="square" rtlCol="0">
            <a:spAutoFit/>
          </a:bodyPr>
          <a:lstStyle/>
          <a:p>
            <a:pPr algn="just">
              <a:lnSpc>
                <a:spcPct val="150000"/>
              </a:lnSpc>
            </a:pPr>
            <a:r>
              <a:rPr lang="en-US" sz="2000" kern="0" dirty="0" err="1">
                <a:effectLst/>
                <a:latin typeface="Times New Roman" panose="02020603050405020304" pitchFamily="18" charset="0"/>
                <a:ea typeface="Calibri" panose="020F0502020204030204" pitchFamily="34" charset="0"/>
              </a:rPr>
              <a:t>Acuratețea</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modelului</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este</a:t>
            </a:r>
            <a:r>
              <a:rPr lang="en-US" sz="2000" kern="0" dirty="0">
                <a:effectLst/>
                <a:latin typeface="Times New Roman" panose="02020603050405020304" pitchFamily="18" charset="0"/>
                <a:ea typeface="Calibri" panose="020F0502020204030204" pitchFamily="34" charset="0"/>
              </a:rPr>
              <a:t> o </a:t>
            </a:r>
            <a:r>
              <a:rPr lang="en-US" sz="2000" kern="0" dirty="0" err="1">
                <a:effectLst/>
                <a:latin typeface="Times New Roman" panose="02020603050405020304" pitchFamily="18" charset="0"/>
                <a:ea typeface="Calibri" panose="020F0502020204030204" pitchFamily="34" charset="0"/>
              </a:rPr>
              <a:t>măsură</a:t>
            </a:r>
            <a:r>
              <a:rPr lang="en-US" sz="2000" kern="0" dirty="0">
                <a:effectLst/>
                <a:latin typeface="Times New Roman" panose="02020603050405020304" pitchFamily="18" charset="0"/>
                <a:ea typeface="Calibri" panose="020F0502020204030204" pitchFamily="34" charset="0"/>
              </a:rPr>
              <a:t> a </a:t>
            </a:r>
            <a:r>
              <a:rPr lang="en-US" sz="2000" kern="0" dirty="0" err="1">
                <a:effectLst/>
                <a:latin typeface="Times New Roman" panose="02020603050405020304" pitchFamily="18" charset="0"/>
                <a:ea typeface="Calibri" panose="020F0502020204030204" pitchFamily="34" charset="0"/>
              </a:rPr>
              <a:t>cât</a:t>
            </a:r>
            <a:r>
              <a:rPr lang="en-US" sz="2000" kern="0" dirty="0">
                <a:effectLst/>
                <a:latin typeface="Times New Roman" panose="02020603050405020304" pitchFamily="18" charset="0"/>
                <a:ea typeface="Calibri" panose="020F0502020204030204" pitchFamily="34" charset="0"/>
              </a:rPr>
              <a:t> de bine </a:t>
            </a:r>
            <a:r>
              <a:rPr lang="en-US" sz="2000" kern="0" dirty="0" err="1">
                <a:effectLst/>
                <a:latin typeface="Times New Roman" panose="02020603050405020304" pitchFamily="18" charset="0"/>
                <a:ea typeface="Calibri" panose="020F0502020204030204" pitchFamily="34" charset="0"/>
              </a:rPr>
              <a:t>modelul</a:t>
            </a:r>
            <a:r>
              <a:rPr lang="en-US" sz="2000" kern="0" dirty="0">
                <a:effectLst/>
                <a:latin typeface="Times New Roman" panose="02020603050405020304" pitchFamily="18" charset="0"/>
                <a:ea typeface="Calibri" panose="020F0502020204030204" pitchFamily="34" charset="0"/>
              </a:rPr>
              <a:t> face </a:t>
            </a:r>
            <a:r>
              <a:rPr lang="en-US" sz="2000" kern="0" dirty="0" err="1">
                <a:effectLst/>
                <a:latin typeface="Times New Roman" panose="02020603050405020304" pitchFamily="18" charset="0"/>
                <a:ea typeface="Calibri" panose="020F0502020204030204" pitchFamily="34" charset="0"/>
              </a:rPr>
              <a:t>predicții</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corecte</a:t>
            </a:r>
            <a:r>
              <a:rPr lang="en-US" sz="2000" kern="0" dirty="0">
                <a:effectLst/>
                <a:latin typeface="Times New Roman" panose="02020603050405020304" pitchFamily="18" charset="0"/>
                <a:ea typeface="Calibri" panose="020F0502020204030204" pitchFamily="34" charset="0"/>
              </a:rPr>
              <a:t> pe </a:t>
            </a:r>
            <a:r>
              <a:rPr lang="en-US" sz="2000" kern="0" dirty="0" err="1">
                <a:effectLst/>
                <a:latin typeface="Times New Roman" panose="02020603050405020304" pitchFamily="18" charset="0"/>
                <a:ea typeface="Calibri" panose="020F0502020204030204" pitchFamily="34" charset="0"/>
              </a:rPr>
              <a:t>datele</a:t>
            </a:r>
            <a:r>
              <a:rPr lang="en-US" sz="2000" kern="0" dirty="0">
                <a:effectLst/>
                <a:latin typeface="Times New Roman" panose="02020603050405020304" pitchFamily="18" charset="0"/>
                <a:ea typeface="Calibri" panose="020F0502020204030204" pitchFamily="34" charset="0"/>
              </a:rPr>
              <a:t> de test. </a:t>
            </a:r>
            <a:r>
              <a:rPr lang="en-US" sz="2000" kern="0" dirty="0" err="1">
                <a:effectLst/>
                <a:latin typeface="Times New Roman" panose="02020603050405020304" pitchFamily="18" charset="0"/>
                <a:ea typeface="Calibri" panose="020F0502020204030204" pitchFamily="34" charset="0"/>
              </a:rPr>
              <a:t>În</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acest</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caz</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acuratețea</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modelului</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este</a:t>
            </a:r>
            <a:r>
              <a:rPr lang="en-US" sz="2000" kern="0" dirty="0">
                <a:effectLst/>
                <a:latin typeface="Times New Roman" panose="02020603050405020304" pitchFamily="18" charset="0"/>
                <a:ea typeface="Calibri" panose="020F0502020204030204" pitchFamily="34" charset="0"/>
              </a:rPr>
              <a:t> </a:t>
            </a:r>
            <a:r>
              <a:rPr lang="en-US" sz="2000" kern="0" dirty="0" err="1">
                <a:effectLst/>
                <a:latin typeface="Times New Roman" panose="02020603050405020304" pitchFamily="18" charset="0"/>
                <a:ea typeface="Calibri" panose="020F0502020204030204" pitchFamily="34" charset="0"/>
              </a:rPr>
              <a:t>aproximativ</a:t>
            </a:r>
            <a:r>
              <a:rPr lang="en-US" sz="2000" kern="0" dirty="0">
                <a:effectLst/>
                <a:latin typeface="Times New Roman" panose="02020603050405020304" pitchFamily="18" charset="0"/>
                <a:ea typeface="Calibri" panose="020F0502020204030204" pitchFamily="34" charset="0"/>
              </a:rPr>
              <a:t> 60.25%</a:t>
            </a:r>
            <a:endParaRPr lang="ru-M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90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a:xfrm>
            <a:off x="838199" y="129187"/>
            <a:ext cx="10515600" cy="1325563"/>
          </a:xfrm>
        </p:spPr>
        <p:txBody>
          <a:bodyPr/>
          <a:lstStyle/>
          <a:p>
            <a:r>
              <a:rPr lang="ro-RO" dirty="0"/>
              <a:t>Regresia logistica</a:t>
            </a:r>
            <a:endParaRPr lang="ru-MD" dirty="0"/>
          </a:p>
        </p:txBody>
      </p:sp>
      <p:pic>
        <p:nvPicPr>
          <p:cNvPr id="4" name="Рисунок 3">
            <a:extLst>
              <a:ext uri="{FF2B5EF4-FFF2-40B4-BE49-F238E27FC236}">
                <a16:creationId xmlns:a16="http://schemas.microsoft.com/office/drawing/2014/main" id="{A5D3F55E-6875-7CD6-468E-AF61841AB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18" y="1357426"/>
            <a:ext cx="9793164" cy="5365837"/>
          </a:xfrm>
          <a:prstGeom prst="rect">
            <a:avLst/>
          </a:prstGeom>
        </p:spPr>
      </p:pic>
    </p:spTree>
    <p:extLst>
      <p:ext uri="{BB962C8B-B14F-4D97-AF65-F5344CB8AC3E}">
        <p14:creationId xmlns:p14="http://schemas.microsoft.com/office/powerpoint/2010/main" val="263515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a:xfrm>
            <a:off x="838200" y="560832"/>
            <a:ext cx="10515600" cy="1325563"/>
          </a:xfrm>
        </p:spPr>
        <p:txBody>
          <a:bodyPr/>
          <a:lstStyle/>
          <a:p>
            <a:r>
              <a:rPr lang="ro-RO" dirty="0"/>
              <a:t>Concluzii</a:t>
            </a:r>
            <a:endParaRPr lang="ru-MD" dirty="0"/>
          </a:p>
        </p:txBody>
      </p:sp>
      <p:sp>
        <p:nvSpPr>
          <p:cNvPr id="5" name="TextBox 4">
            <a:extLst>
              <a:ext uri="{FF2B5EF4-FFF2-40B4-BE49-F238E27FC236}">
                <a16:creationId xmlns:a16="http://schemas.microsoft.com/office/drawing/2014/main" id="{14189408-975C-C405-5172-E17E354C21D6}"/>
              </a:ext>
            </a:extLst>
          </p:cNvPr>
          <p:cNvSpPr txBox="1"/>
          <p:nvPr/>
        </p:nvSpPr>
        <p:spPr>
          <a:xfrm>
            <a:off x="838200" y="1886395"/>
            <a:ext cx="10380785" cy="3268652"/>
          </a:xfrm>
          <a:prstGeom prst="rect">
            <a:avLst/>
          </a:prstGeom>
          <a:noFill/>
        </p:spPr>
        <p:txBody>
          <a:bodyPr wrap="square">
            <a:spAutoFit/>
          </a:bodyPr>
          <a:lstStyle/>
          <a:p>
            <a:pPr algn="just">
              <a:lnSpc>
                <a:spcPct val="150000"/>
              </a:lnSpc>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Locul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desfășurare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are un impact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asupra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rezultatelor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meciurilor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subliniind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avantajul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echipa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gazdă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Analiza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dezvăluie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tendințe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temporale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consistență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diferite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turnee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evidențiind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impactul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locului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desfășurare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meciurile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internaționale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Utilizând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regresia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logistică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tabelul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contingenta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crează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odel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de predicție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oferind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sibilitatea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entru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prognoza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rezultatele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meciurilor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Această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investigație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poate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reprezenta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punct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plecare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explorarea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interacțiunii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dintre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locul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desfășurare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alți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factori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precum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compoziția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condițiile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meteorologice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vederea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optimizării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modelului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predictiv</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înțelegerii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profunde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complexității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fotbal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5475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B24C0C-F1E0-7472-7864-31CF25EBCEE0}"/>
              </a:ext>
            </a:extLst>
          </p:cNvPr>
          <p:cNvSpPr>
            <a:spLocks noGrp="1"/>
          </p:cNvSpPr>
          <p:nvPr>
            <p:ph type="title"/>
          </p:nvPr>
        </p:nvSpPr>
        <p:spPr/>
        <p:txBody>
          <a:bodyPr/>
          <a:lstStyle/>
          <a:p>
            <a:r>
              <a:rPr lang="ro-RO" dirty="0"/>
              <a:t>Relevanța Analizei</a:t>
            </a:r>
          </a:p>
        </p:txBody>
      </p:sp>
      <p:sp>
        <p:nvSpPr>
          <p:cNvPr id="3" name="Объект 2">
            <a:extLst>
              <a:ext uri="{FF2B5EF4-FFF2-40B4-BE49-F238E27FC236}">
                <a16:creationId xmlns:a16="http://schemas.microsoft.com/office/drawing/2014/main" id="{E0170CD7-71FE-449F-EA22-850ED5C8D7C2}"/>
              </a:ext>
            </a:extLst>
          </p:cNvPr>
          <p:cNvSpPr>
            <a:spLocks noGrp="1"/>
          </p:cNvSpPr>
          <p:nvPr>
            <p:ph idx="1"/>
          </p:nvPr>
        </p:nvSpPr>
        <p:spPr/>
        <p:txBody>
          <a:bodyPr/>
          <a:lstStyle/>
          <a:p>
            <a:pPr marL="0" indent="0">
              <a:buNone/>
            </a:pPr>
            <a:r>
              <a:rPr lang="ro-RO" dirty="0">
                <a:latin typeface="Times New Roman" panose="02020603050405020304" pitchFamily="18" charset="0"/>
                <a:cs typeface="Times New Roman" panose="02020603050405020304" pitchFamily="18" charset="0"/>
              </a:rPr>
              <a:t>Această analiză este crucială pentru înțelegerea dinamicii fotbalului și pentru furnizarea unor informații utile pentru echipele implicate în acest sport. Dezvoltarea unui model predictiv poate contribui semnificativ la îmbunătățirea strategiilor echipelor și la realizarea de predicții precise privind rezultatele meciurilor.</a:t>
            </a:r>
            <a:endParaRPr lang="ru-M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40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788512-B3C0-7B23-6702-1CE62251CB3C}"/>
              </a:ext>
            </a:extLst>
          </p:cNvPr>
          <p:cNvSpPr>
            <a:spLocks noGrp="1"/>
          </p:cNvSpPr>
          <p:nvPr>
            <p:ph type="title"/>
          </p:nvPr>
        </p:nvSpPr>
        <p:spPr>
          <a:xfrm>
            <a:off x="1024128" y="585216"/>
            <a:ext cx="9720072" cy="795176"/>
          </a:xfrm>
        </p:spPr>
        <p:txBody>
          <a:bodyPr/>
          <a:lstStyle/>
          <a:p>
            <a:r>
              <a:rPr lang="ro-RO" dirty="0"/>
              <a:t>Setul de date</a:t>
            </a:r>
            <a:endParaRPr lang="ru-MD" dirty="0"/>
          </a:p>
        </p:txBody>
      </p:sp>
      <p:sp>
        <p:nvSpPr>
          <p:cNvPr id="3" name="Объект 2">
            <a:extLst>
              <a:ext uri="{FF2B5EF4-FFF2-40B4-BE49-F238E27FC236}">
                <a16:creationId xmlns:a16="http://schemas.microsoft.com/office/drawing/2014/main" id="{1F6FCB25-F16F-8C60-9F8F-36867835AB21}"/>
              </a:ext>
            </a:extLst>
          </p:cNvPr>
          <p:cNvSpPr>
            <a:spLocks noGrp="1"/>
          </p:cNvSpPr>
          <p:nvPr>
            <p:ph idx="1"/>
          </p:nvPr>
        </p:nvSpPr>
        <p:spPr>
          <a:xfrm>
            <a:off x="838200" y="1441938"/>
            <a:ext cx="11031415" cy="5328139"/>
          </a:xfrm>
        </p:spPr>
        <p:txBody>
          <a:bodyPr>
            <a:normAutofit fontScale="92500" lnSpcReduction="10000"/>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data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meciului</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home_team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gazdă</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away_team</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oaspete</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home_score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scorul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gazdă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sfârșitul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timpului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regulamentar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inclusiv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timpul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suplimentar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fără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penalty-</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uri</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away_score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scorul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oaspete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sfârșitul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timpului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regulamentar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inclusiv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timpul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suplimentar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fără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penalty-</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uri</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tournament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turneului</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city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orașului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localității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unității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administrative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unde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jucat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meciul</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country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țării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unde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jucat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meciul</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neutral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coloană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TRUE/FALSE care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indică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dacă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meciul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jucat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pe un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teren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neutru</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winner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câștigătoare</a:t>
            </a:r>
            <a:endParaRPr lang="ro-RO"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o-RO" sz="1800" b="1" kern="100"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inner</a:t>
            </a:r>
            <a:r>
              <a:rPr lang="ro-RO" sz="1800" b="1" kern="100" dirty="0">
                <a:effectLst/>
                <a:latin typeface="Times New Roman" panose="02020603050405020304" pitchFamily="18" charset="0"/>
                <a:ea typeface="Calibri" panose="020F0502020204030204" pitchFamily="34" charset="0"/>
                <a:cs typeface="Times New Roman" panose="02020603050405020304" pitchFamily="18" charset="0"/>
              </a:rPr>
              <a:t>_categ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categoria rezultatului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(Draw, Home, Away)</a:t>
            </a: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M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MD" dirty="0"/>
          </a:p>
        </p:txBody>
      </p:sp>
    </p:spTree>
    <p:extLst>
      <p:ext uri="{BB962C8B-B14F-4D97-AF65-F5344CB8AC3E}">
        <p14:creationId xmlns:p14="http://schemas.microsoft.com/office/powerpoint/2010/main" val="351836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788512-B3C0-7B23-6702-1CE62251CB3C}"/>
              </a:ext>
            </a:extLst>
          </p:cNvPr>
          <p:cNvSpPr>
            <a:spLocks noGrp="1"/>
          </p:cNvSpPr>
          <p:nvPr>
            <p:ph type="title"/>
          </p:nvPr>
        </p:nvSpPr>
        <p:spPr>
          <a:xfrm>
            <a:off x="1024128" y="585216"/>
            <a:ext cx="9720072" cy="795176"/>
          </a:xfrm>
        </p:spPr>
        <p:txBody>
          <a:bodyPr/>
          <a:lstStyle/>
          <a:p>
            <a:r>
              <a:rPr lang="ro-RO" dirty="0"/>
              <a:t>Variabilele cheie</a:t>
            </a:r>
            <a:endParaRPr lang="ru-MD" dirty="0"/>
          </a:p>
        </p:txBody>
      </p:sp>
      <p:sp>
        <p:nvSpPr>
          <p:cNvPr id="3" name="Объект 2">
            <a:extLst>
              <a:ext uri="{FF2B5EF4-FFF2-40B4-BE49-F238E27FC236}">
                <a16:creationId xmlns:a16="http://schemas.microsoft.com/office/drawing/2014/main" id="{1F6FCB25-F16F-8C60-9F8F-36867835AB21}"/>
              </a:ext>
            </a:extLst>
          </p:cNvPr>
          <p:cNvSpPr>
            <a:spLocks noGrp="1"/>
          </p:cNvSpPr>
          <p:nvPr>
            <p:ph idx="1"/>
          </p:nvPr>
        </p:nvSpPr>
        <p:spPr>
          <a:xfrm>
            <a:off x="838200" y="1441938"/>
            <a:ext cx="10090638" cy="5328139"/>
          </a:xfrm>
        </p:spPr>
        <p:txBody>
          <a:bodyPr>
            <a:normAutofit/>
          </a:bodyPr>
          <a:lstStyle/>
          <a:p>
            <a:pPr>
              <a:lnSpc>
                <a:spcPct val="107000"/>
              </a:lnSpc>
              <a:spcAft>
                <a:spcPts val="800"/>
              </a:spcAft>
            </a:pPr>
            <a:r>
              <a:rPr lang="en-US" b="1" kern="100" dirty="0" err="1">
                <a:effectLst/>
                <a:latin typeface="Times New Roman" panose="02020603050405020304" pitchFamily="18" charset="0"/>
                <a:ea typeface="Calibri" panose="020F0502020204030204" pitchFamily="34" charset="0"/>
                <a:cs typeface="Times New Roman" panose="02020603050405020304" pitchFamily="18" charset="0"/>
              </a:rPr>
              <a:t>home_team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gazdă</a:t>
            </a:r>
            <a:endParaRPr lang="ru-MD"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err="1">
                <a:effectLst/>
                <a:latin typeface="Times New Roman" panose="02020603050405020304" pitchFamily="18" charset="0"/>
                <a:ea typeface="Calibri" panose="020F0502020204030204" pitchFamily="34" charset="0"/>
                <a:cs typeface="Times New Roman" panose="02020603050405020304" pitchFamily="18" charset="0"/>
              </a:rPr>
              <a:t>away_team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echipei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oaspete</a:t>
            </a:r>
            <a:endParaRPr lang="ro-RO"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tournament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turneului</a:t>
            </a:r>
            <a:endParaRPr lang="ru-MD"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country</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numele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țării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unde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s-a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jucat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meciul</a:t>
            </a:r>
            <a:endParaRPr lang="ru-MD"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neutral</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coloană</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TRUE/FALSE care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indică</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dacă</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meciul</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s-a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jucat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pe un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teren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neutru</a:t>
            </a:r>
            <a:endParaRPr lang="ru-MD"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b="1" kern="100" dirty="0">
                <a:effectLst/>
                <a:latin typeface="Times New Roman" panose="02020603050405020304" pitchFamily="18" charset="0"/>
                <a:ea typeface="Calibri" panose="020F0502020204030204" pitchFamily="34" charset="0"/>
                <a:cs typeface="Times New Roman" panose="02020603050405020304" pitchFamily="18" charset="0"/>
              </a:rPr>
              <a:t>w</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inner</a:t>
            </a:r>
            <a:r>
              <a:rPr lang="ro-RO" b="1" kern="100" dirty="0">
                <a:effectLst/>
                <a:latin typeface="Times New Roman" panose="02020603050405020304" pitchFamily="18" charset="0"/>
                <a:ea typeface="Calibri" panose="020F0502020204030204" pitchFamily="34" charset="0"/>
                <a:cs typeface="Times New Roman" panose="02020603050405020304" pitchFamily="18" charset="0"/>
              </a:rPr>
              <a:t>_categ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ro-RO" kern="100" dirty="0">
                <a:effectLst/>
                <a:latin typeface="Times New Roman" panose="02020603050405020304" pitchFamily="18" charset="0"/>
                <a:ea typeface="Calibri" panose="020F0502020204030204" pitchFamily="34" charset="0"/>
                <a:cs typeface="Times New Roman" panose="02020603050405020304" pitchFamily="18" charset="0"/>
              </a:rPr>
              <a:t>categoria rezultatului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kern="100" dirty="0">
                <a:effectLst/>
                <a:latin typeface="Times New Roman" panose="02020603050405020304" pitchFamily="18" charset="0"/>
                <a:ea typeface="Calibri" panose="020F0502020204030204" pitchFamily="34" charset="0"/>
                <a:cs typeface="Times New Roman" panose="02020603050405020304" pitchFamily="18" charset="0"/>
              </a:rPr>
              <a:t>(Draw, Home, Away)</a:t>
            </a:r>
            <a:endParaRPr lang="ru-MD"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MD"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MD" dirty="0"/>
          </a:p>
        </p:txBody>
      </p:sp>
    </p:spTree>
    <p:extLst>
      <p:ext uri="{BB962C8B-B14F-4D97-AF65-F5344CB8AC3E}">
        <p14:creationId xmlns:p14="http://schemas.microsoft.com/office/powerpoint/2010/main" val="6481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788512-B3C0-7B23-6702-1CE62251CB3C}"/>
              </a:ext>
            </a:extLst>
          </p:cNvPr>
          <p:cNvSpPr>
            <a:spLocks noGrp="1"/>
          </p:cNvSpPr>
          <p:nvPr>
            <p:ph type="title"/>
          </p:nvPr>
        </p:nvSpPr>
        <p:spPr>
          <a:xfrm>
            <a:off x="1024128" y="585216"/>
            <a:ext cx="9720072" cy="795176"/>
          </a:xfrm>
        </p:spPr>
        <p:txBody>
          <a:bodyPr/>
          <a:lstStyle/>
          <a:p>
            <a:r>
              <a:rPr lang="ro-RO" dirty="0"/>
              <a:t>Meciurile în baza tipului de teren</a:t>
            </a:r>
            <a:endParaRPr lang="ru-MD" dirty="0"/>
          </a:p>
        </p:txBody>
      </p:sp>
      <p:pic>
        <p:nvPicPr>
          <p:cNvPr id="7" name="Объект 6">
            <a:extLst>
              <a:ext uri="{FF2B5EF4-FFF2-40B4-BE49-F238E27FC236}">
                <a16:creationId xmlns:a16="http://schemas.microsoft.com/office/drawing/2014/main" id="{52262573-B7D6-FF90-E61B-E8DB26A4F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2" y="1432650"/>
            <a:ext cx="9901779" cy="5425350"/>
          </a:xfrm>
        </p:spPr>
      </p:pic>
    </p:spTree>
    <p:extLst>
      <p:ext uri="{BB962C8B-B14F-4D97-AF65-F5344CB8AC3E}">
        <p14:creationId xmlns:p14="http://schemas.microsoft.com/office/powerpoint/2010/main" val="293154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a:xfrm>
            <a:off x="838200" y="158262"/>
            <a:ext cx="10515600" cy="1325563"/>
          </a:xfrm>
        </p:spPr>
        <p:txBody>
          <a:bodyPr/>
          <a:lstStyle/>
          <a:p>
            <a:r>
              <a:rPr lang="en-US" dirty="0" err="1"/>
              <a:t>Performanta</a:t>
            </a:r>
            <a:r>
              <a:rPr lang="en-US" dirty="0"/>
              <a:t> </a:t>
            </a:r>
            <a:r>
              <a:rPr lang="en-US" dirty="0" err="1"/>
              <a:t>echipei</a:t>
            </a:r>
            <a:r>
              <a:rPr lang="en-US" dirty="0"/>
              <a:t> </a:t>
            </a:r>
            <a:r>
              <a:rPr lang="en-US" dirty="0" err="1"/>
              <a:t>gazde</a:t>
            </a:r>
            <a:endParaRPr lang="ru-MD" dirty="0"/>
          </a:p>
        </p:txBody>
      </p:sp>
      <p:pic>
        <p:nvPicPr>
          <p:cNvPr id="9" name="Рисунок 8">
            <a:extLst>
              <a:ext uri="{FF2B5EF4-FFF2-40B4-BE49-F238E27FC236}">
                <a16:creationId xmlns:a16="http://schemas.microsoft.com/office/drawing/2014/main" id="{6C498AFA-72B4-7A61-D054-E32C97CEB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292" y="1059394"/>
            <a:ext cx="10583008" cy="5798606"/>
          </a:xfrm>
          <a:prstGeom prst="rect">
            <a:avLst/>
          </a:prstGeom>
        </p:spPr>
      </p:pic>
    </p:spTree>
    <p:extLst>
      <p:ext uri="{BB962C8B-B14F-4D97-AF65-F5344CB8AC3E}">
        <p14:creationId xmlns:p14="http://schemas.microsoft.com/office/powerpoint/2010/main" val="228494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a:xfrm>
            <a:off x="838200" y="386862"/>
            <a:ext cx="10515600" cy="1325563"/>
          </a:xfrm>
        </p:spPr>
        <p:txBody>
          <a:bodyPr/>
          <a:lstStyle/>
          <a:p>
            <a:r>
              <a:rPr lang="en-US" dirty="0" err="1"/>
              <a:t>Performanta</a:t>
            </a:r>
            <a:r>
              <a:rPr lang="en-US" dirty="0"/>
              <a:t> </a:t>
            </a:r>
            <a:r>
              <a:rPr lang="en-US" dirty="0" err="1"/>
              <a:t>echipei</a:t>
            </a:r>
            <a:r>
              <a:rPr lang="en-US" dirty="0"/>
              <a:t> </a:t>
            </a:r>
            <a:r>
              <a:rPr lang="en-US" dirty="0" err="1"/>
              <a:t>gazde</a:t>
            </a:r>
            <a:endParaRPr lang="ru-MD" dirty="0"/>
          </a:p>
        </p:txBody>
      </p:sp>
      <p:graphicFrame>
        <p:nvGraphicFramePr>
          <p:cNvPr id="5" name="Таблица 4">
            <a:extLst>
              <a:ext uri="{FF2B5EF4-FFF2-40B4-BE49-F238E27FC236}">
                <a16:creationId xmlns:a16="http://schemas.microsoft.com/office/drawing/2014/main" id="{97A72C9B-E333-30D3-51EB-04DA2B4C86C8}"/>
              </a:ext>
            </a:extLst>
          </p:cNvPr>
          <p:cNvGraphicFramePr>
            <a:graphicFrameLocks noGrp="1"/>
          </p:cNvGraphicFramePr>
          <p:nvPr>
            <p:extLst>
              <p:ext uri="{D42A27DB-BD31-4B8C-83A1-F6EECF244321}">
                <p14:modId xmlns:p14="http://schemas.microsoft.com/office/powerpoint/2010/main" val="3274709934"/>
              </p:ext>
            </p:extLst>
          </p:nvPr>
        </p:nvGraphicFramePr>
        <p:xfrm>
          <a:off x="838200" y="2139888"/>
          <a:ext cx="10515600" cy="2578224"/>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4280913222"/>
                    </a:ext>
                  </a:extLst>
                </a:gridCol>
                <a:gridCol w="3505200">
                  <a:extLst>
                    <a:ext uri="{9D8B030D-6E8A-4147-A177-3AD203B41FA5}">
                      <a16:colId xmlns:a16="http://schemas.microsoft.com/office/drawing/2014/main" val="1597035081"/>
                    </a:ext>
                  </a:extLst>
                </a:gridCol>
                <a:gridCol w="3505200">
                  <a:extLst>
                    <a:ext uri="{9D8B030D-6E8A-4147-A177-3AD203B41FA5}">
                      <a16:colId xmlns:a16="http://schemas.microsoft.com/office/drawing/2014/main" val="2029699436"/>
                    </a:ext>
                  </a:extLst>
                </a:gridCol>
              </a:tblGrid>
              <a:tr h="644556">
                <a:tc>
                  <a:txBody>
                    <a:bodyPr/>
                    <a:lstStyle/>
                    <a:p>
                      <a:pPr algn="just">
                        <a:lnSpc>
                          <a:spcPct val="150000"/>
                        </a:lnSpc>
                      </a:pPr>
                      <a:r>
                        <a:rPr lang="en-US" sz="1800" kern="100">
                          <a:effectLst/>
                          <a:latin typeface="Times New Roman" panose="02020603050405020304" pitchFamily="18" charset="0"/>
                          <a:cs typeface="Times New Roman" panose="02020603050405020304" pitchFamily="18" charset="0"/>
                        </a:rPr>
                        <a:t> </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dirty="0" err="1">
                          <a:effectLst/>
                          <a:latin typeface="Times New Roman" panose="02020603050405020304" pitchFamily="18" charset="0"/>
                          <a:cs typeface="Times New Roman" panose="02020603050405020304" pitchFamily="18" charset="0"/>
                        </a:rPr>
                        <a:t>Teren</a:t>
                      </a:r>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cs typeface="Times New Roman" panose="02020603050405020304" pitchFamily="18" charset="0"/>
                        </a:rPr>
                        <a:t>Propriu</a:t>
                      </a:r>
                      <a:endParaRPr lang="ru-M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a:effectLst/>
                          <a:latin typeface="Times New Roman" panose="02020603050405020304" pitchFamily="18" charset="0"/>
                          <a:cs typeface="Times New Roman" panose="02020603050405020304" pitchFamily="18" charset="0"/>
                        </a:rPr>
                        <a:t>Teren Neutru</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83456"/>
                  </a:ext>
                </a:extLst>
              </a:tr>
              <a:tr h="644556">
                <a:tc>
                  <a:txBody>
                    <a:bodyPr/>
                    <a:lstStyle/>
                    <a:p>
                      <a:pPr algn="just">
                        <a:lnSpc>
                          <a:spcPct val="150000"/>
                        </a:lnSpc>
                      </a:pPr>
                      <a:r>
                        <a:rPr lang="en-US" sz="1800" kern="100">
                          <a:effectLst/>
                          <a:latin typeface="Times New Roman" panose="02020603050405020304" pitchFamily="18" charset="0"/>
                          <a:cs typeface="Times New Roman" panose="02020603050405020304" pitchFamily="18" charset="0"/>
                        </a:rPr>
                        <a:t>Nr. de victorii echipa gazda</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a:effectLst/>
                          <a:latin typeface="Times New Roman" panose="02020603050405020304" pitchFamily="18" charset="0"/>
                          <a:cs typeface="Times New Roman" panose="02020603050405020304" pitchFamily="18" charset="0"/>
                        </a:rPr>
                        <a:t>17064</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a:effectLst/>
                          <a:latin typeface="Times New Roman" panose="02020603050405020304" pitchFamily="18" charset="0"/>
                          <a:cs typeface="Times New Roman" panose="02020603050405020304" pitchFamily="18" charset="0"/>
                        </a:rPr>
                        <a:t>4818</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4837912"/>
                  </a:ext>
                </a:extLst>
              </a:tr>
              <a:tr h="644556">
                <a:tc>
                  <a:txBody>
                    <a:bodyPr/>
                    <a:lstStyle/>
                    <a:p>
                      <a:pPr algn="just">
                        <a:lnSpc>
                          <a:spcPct val="150000"/>
                        </a:lnSpc>
                      </a:pPr>
                      <a:r>
                        <a:rPr lang="en-US" sz="1800" kern="100">
                          <a:effectLst/>
                          <a:latin typeface="Times New Roman" panose="02020603050405020304" pitchFamily="18" charset="0"/>
                          <a:cs typeface="Times New Roman" panose="02020603050405020304" pitchFamily="18" charset="0"/>
                        </a:rPr>
                        <a:t>Nr. de pierderi echipa gazda</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a:effectLst/>
                          <a:latin typeface="Times New Roman" panose="02020603050405020304" pitchFamily="18" charset="0"/>
                          <a:cs typeface="Times New Roman" panose="02020603050405020304" pitchFamily="18" charset="0"/>
                        </a:rPr>
                        <a:t>8893</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a:effectLst/>
                          <a:latin typeface="Times New Roman" panose="02020603050405020304" pitchFamily="18" charset="0"/>
                          <a:cs typeface="Times New Roman" panose="02020603050405020304" pitchFamily="18" charset="0"/>
                        </a:rPr>
                        <a:t>3823</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3123213"/>
                  </a:ext>
                </a:extLst>
              </a:tr>
              <a:tr h="644556">
                <a:tc>
                  <a:txBody>
                    <a:bodyPr/>
                    <a:lstStyle/>
                    <a:p>
                      <a:pPr algn="just">
                        <a:lnSpc>
                          <a:spcPct val="150000"/>
                        </a:lnSpc>
                      </a:pPr>
                      <a:r>
                        <a:rPr lang="en-US" sz="1800" kern="100">
                          <a:effectLst/>
                          <a:latin typeface="Times New Roman" panose="02020603050405020304" pitchFamily="18" charset="0"/>
                          <a:cs typeface="Times New Roman" panose="02020603050405020304" pitchFamily="18" charset="0"/>
                        </a:rPr>
                        <a:t>Nr. de egalitati echipa gazda</a:t>
                      </a:r>
                      <a:endParaRPr lang="ru-MD"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dirty="0">
                          <a:effectLst/>
                          <a:latin typeface="Times New Roman" panose="02020603050405020304" pitchFamily="18" charset="0"/>
                          <a:cs typeface="Times New Roman" panose="02020603050405020304" pitchFamily="18" charset="0"/>
                        </a:rPr>
                        <a:t>7782</a:t>
                      </a:r>
                      <a:endParaRPr lang="ru-M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800" kern="100" dirty="0">
                          <a:effectLst/>
                          <a:latin typeface="Times New Roman" panose="02020603050405020304" pitchFamily="18" charset="0"/>
                          <a:cs typeface="Times New Roman" panose="02020603050405020304" pitchFamily="18" charset="0"/>
                        </a:rPr>
                        <a:t>2554</a:t>
                      </a:r>
                      <a:endParaRPr lang="ru-M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956373"/>
                  </a:ext>
                </a:extLst>
              </a:tr>
            </a:tbl>
          </a:graphicData>
        </a:graphic>
      </p:graphicFrame>
    </p:spTree>
    <p:extLst>
      <p:ext uri="{BB962C8B-B14F-4D97-AF65-F5344CB8AC3E}">
        <p14:creationId xmlns:p14="http://schemas.microsoft.com/office/powerpoint/2010/main" val="401649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p:txBody>
          <a:bodyPr>
            <a:normAutofit/>
          </a:bodyPr>
          <a:lstStyle/>
          <a:p>
            <a:r>
              <a:rPr lang="en-US" sz="4000" dirty="0" err="1"/>
              <a:t>Frecven</a:t>
            </a:r>
            <a:r>
              <a:rPr lang="ro-RO" sz="4000" dirty="0"/>
              <a:t>ț</a:t>
            </a:r>
            <a:r>
              <a:rPr lang="en-US" sz="4000" dirty="0"/>
              <a:t>a </a:t>
            </a:r>
            <a:r>
              <a:rPr lang="en-US" sz="4000" dirty="0" err="1"/>
              <a:t>desf</a:t>
            </a:r>
            <a:r>
              <a:rPr lang="ro-RO" sz="4000" dirty="0"/>
              <a:t>ăș</a:t>
            </a:r>
            <a:r>
              <a:rPr lang="en-US" sz="4000" dirty="0" err="1"/>
              <a:t>ur</a:t>
            </a:r>
            <a:r>
              <a:rPr lang="ro-RO" sz="4000" dirty="0"/>
              <a:t>ă</a:t>
            </a:r>
            <a:r>
              <a:rPr lang="en-US" sz="4000" dirty="0" err="1"/>
              <a:t>rii</a:t>
            </a:r>
            <a:r>
              <a:rPr lang="en-US" sz="4000" dirty="0"/>
              <a:t> </a:t>
            </a:r>
            <a:r>
              <a:rPr lang="en-US" sz="4000" dirty="0" err="1"/>
              <a:t>competi</a:t>
            </a:r>
            <a:r>
              <a:rPr lang="ro-RO" sz="4000" dirty="0"/>
              <a:t>ț</a:t>
            </a:r>
            <a:r>
              <a:rPr lang="en-US" sz="4000" dirty="0" err="1"/>
              <a:t>iilor</a:t>
            </a:r>
            <a:r>
              <a:rPr lang="en-US" sz="4000" dirty="0"/>
              <a:t> interna</a:t>
            </a:r>
            <a:r>
              <a:rPr lang="ro-RO" sz="4000" dirty="0"/>
              <a:t>ț</a:t>
            </a:r>
            <a:r>
              <a:rPr lang="en-US" sz="4000" dirty="0" err="1"/>
              <a:t>ionale</a:t>
            </a:r>
            <a:endParaRPr lang="ru-MD" sz="4000" dirty="0"/>
          </a:p>
        </p:txBody>
      </p:sp>
      <p:pic>
        <p:nvPicPr>
          <p:cNvPr id="5" name="Объект 4">
            <a:extLst>
              <a:ext uri="{FF2B5EF4-FFF2-40B4-BE49-F238E27FC236}">
                <a16:creationId xmlns:a16="http://schemas.microsoft.com/office/drawing/2014/main" id="{3281D0CD-5A7B-ABE3-E513-7348267A1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5372" y="1690687"/>
            <a:ext cx="7341855" cy="4022725"/>
          </a:xfrm>
        </p:spPr>
      </p:pic>
      <p:sp>
        <p:nvSpPr>
          <p:cNvPr id="12" name="Объект 2">
            <a:extLst>
              <a:ext uri="{FF2B5EF4-FFF2-40B4-BE49-F238E27FC236}">
                <a16:creationId xmlns:a16="http://schemas.microsoft.com/office/drawing/2014/main" id="{5A937AC5-4C0B-2570-0F5D-430D16967B8F}"/>
              </a:ext>
            </a:extLst>
          </p:cNvPr>
          <p:cNvSpPr txBox="1">
            <a:spLocks/>
          </p:cNvSpPr>
          <p:nvPr/>
        </p:nvSpPr>
        <p:spPr>
          <a:xfrm>
            <a:off x="838200" y="1690687"/>
            <a:ext cx="2986454" cy="49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err="1">
                <a:latin typeface="Times New Roman" panose="02020603050405020304" pitchFamily="18" charset="0"/>
                <a:cs typeface="Times New Roman" panose="02020603050405020304" pitchFamily="18" charset="0"/>
              </a:rPr>
              <a:t>Frecvența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competițiilor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influența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nivelul</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competiție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În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competițiile</a:t>
            </a:r>
            <a:r>
              <a:rPr lang="en-US" sz="2000" dirty="0">
                <a:latin typeface="Times New Roman" panose="02020603050405020304" pitchFamily="18" charset="0"/>
                <a:cs typeface="Times New Roman" panose="02020603050405020304" pitchFamily="18" charset="0"/>
              </a:rPr>
              <a:t> care se </a:t>
            </a:r>
            <a:r>
              <a:rPr lang="en-US" sz="2000" dirty="0" err="1">
                <a:latin typeface="Times New Roman" panose="02020603050405020304" pitchFamily="18" charset="0"/>
                <a:cs typeface="Times New Roman" panose="02020603050405020304" pitchFamily="18" charset="0"/>
              </a:rPr>
              <a:t>desfășoară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frecvent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echipele</a:t>
            </a:r>
            <a:r>
              <a:rPr lang="en-US" sz="2000" dirty="0">
                <a:latin typeface="Times New Roman" panose="02020603050405020304" pitchFamily="18" charset="0"/>
                <a:cs typeface="Times New Roman" panose="02020603050405020304" pitchFamily="18" charset="0"/>
              </a:rPr>
              <a:t> pot fi </a:t>
            </a:r>
            <a:r>
              <a:rPr lang="en-US" sz="2000" dirty="0" err="1">
                <a:latin typeface="Times New Roman" panose="02020603050405020304" pitchFamily="18" charset="0"/>
                <a:cs typeface="Times New Roman" panose="02020603050405020304" pitchFamily="18" charset="0"/>
              </a:rPr>
              <a:t>mai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omogene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în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ceea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privește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abilitățile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performanța</a:t>
            </a:r>
            <a:r>
              <a:rPr lang="en-US" sz="2000" dirty="0">
                <a:latin typeface="Times New Roman" panose="02020603050405020304" pitchFamily="18" charset="0"/>
                <a:cs typeface="Times New Roman" panose="02020603050405020304" pitchFamily="18" charset="0"/>
              </a:rPr>
              <a:t> lor. </a:t>
            </a:r>
            <a:r>
              <a:rPr lang="en-US" sz="2000" dirty="0" err="1">
                <a:latin typeface="Times New Roman" panose="02020603050405020304" pitchFamily="18" charset="0"/>
                <a:cs typeface="Times New Roman" panose="02020603050405020304" pitchFamily="18" charset="0"/>
              </a:rPr>
              <a:t>În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schimb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în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competițiile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mai</a:t>
            </a:r>
            <a:r>
              <a:rPr lang="en-US" sz="2000" dirty="0">
                <a:latin typeface="Times New Roman" panose="02020603050405020304" pitchFamily="18" charset="0"/>
                <a:cs typeface="Times New Roman" panose="02020603050405020304" pitchFamily="18" charset="0"/>
              </a:rPr>
              <a:t> rare, pot </a:t>
            </a:r>
            <a:r>
              <a:rPr lang="en-US" sz="2000" dirty="0" err="1">
                <a:latin typeface="Times New Roman" panose="02020603050405020304" pitchFamily="18" charset="0"/>
                <a:cs typeface="Times New Roman" panose="02020603050405020304" pitchFamily="18" charset="0"/>
              </a:rPr>
              <a:t>exista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variații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semnificative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în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nivelul</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competiție</a:t>
            </a:r>
            <a:r>
              <a:rPr lang="en-US" sz="2000" dirty="0">
                <a:latin typeface="Times New Roman" panose="02020603050405020304" pitchFamily="18" charset="0"/>
                <a:cs typeface="Times New Roman" panose="02020603050405020304" pitchFamily="18" charset="0"/>
              </a:rPr>
              <a:t>.</a:t>
            </a:r>
            <a:endParaRPr lang="ru-M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37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E487F-750C-B7CA-610F-162FF7C365FD}"/>
              </a:ext>
            </a:extLst>
          </p:cNvPr>
          <p:cNvSpPr>
            <a:spLocks noGrp="1"/>
          </p:cNvSpPr>
          <p:nvPr>
            <p:ph type="title"/>
          </p:nvPr>
        </p:nvSpPr>
        <p:spPr/>
        <p:txBody>
          <a:bodyPr>
            <a:normAutofit/>
          </a:bodyPr>
          <a:lstStyle/>
          <a:p>
            <a:r>
              <a:rPr lang="ro-RO" sz="4000" dirty="0"/>
              <a:t>Rezultatele meciurilor în cele mai mari competiții</a:t>
            </a:r>
            <a:endParaRPr lang="ru-MD" sz="4000" dirty="0"/>
          </a:p>
        </p:txBody>
      </p:sp>
      <p:pic>
        <p:nvPicPr>
          <p:cNvPr id="7" name="Объект 6">
            <a:extLst>
              <a:ext uri="{FF2B5EF4-FFF2-40B4-BE49-F238E27FC236}">
                <a16:creationId xmlns:a16="http://schemas.microsoft.com/office/drawing/2014/main" id="{7CFEE3B5-E05C-7090-2C47-AB36E472B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488" y="1473932"/>
            <a:ext cx="9651023" cy="5287957"/>
          </a:xfrm>
        </p:spPr>
      </p:pic>
    </p:spTree>
    <p:extLst>
      <p:ext uri="{BB962C8B-B14F-4D97-AF65-F5344CB8AC3E}">
        <p14:creationId xmlns:p14="http://schemas.microsoft.com/office/powerpoint/2010/main" val="19921414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1820</TotalTime>
  <Words>748</Words>
  <Application>Microsoft Office PowerPoint</Application>
  <PresentationFormat>Широкоэкранный</PresentationFormat>
  <Paragraphs>148</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Times New Roman</vt:lpstr>
      <vt:lpstr>Тема Office</vt:lpstr>
      <vt:lpstr>Prezicerea rezultatului meciului în baza locului desfășurării</vt:lpstr>
      <vt:lpstr>Relevanța Analizei</vt:lpstr>
      <vt:lpstr>Setul de date</vt:lpstr>
      <vt:lpstr>Variabilele cheie</vt:lpstr>
      <vt:lpstr>Meciurile în baza tipului de teren</vt:lpstr>
      <vt:lpstr>Performanta echipei gazde</vt:lpstr>
      <vt:lpstr>Performanta echipei gazde</vt:lpstr>
      <vt:lpstr>Frecvența desfășurării competițiilor internaționale</vt:lpstr>
      <vt:lpstr>Rezultatele meciurilor în cele mai mari competiții</vt:lpstr>
      <vt:lpstr>Rezultatele meciurilor în cele mai mari competiții</vt:lpstr>
      <vt:lpstr>Regresia logistica</vt:lpstr>
      <vt:lpstr>Regresia logistica</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Prezicerea cîștigătorului meciului</dc:title>
  <dc:creator>Daniel B</dc:creator>
  <cp:lastModifiedBy>Daniel B</cp:lastModifiedBy>
  <cp:revision>25</cp:revision>
  <dcterms:created xsi:type="dcterms:W3CDTF">2023-09-26T17:10:18Z</dcterms:created>
  <dcterms:modified xsi:type="dcterms:W3CDTF">2023-12-18T19:41:41Z</dcterms:modified>
</cp:coreProperties>
</file>