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1.xml" ContentType="application/vnd.openxmlformats-officedocument.presentationml.notesSlide+xml"/>
  <Override PartName="/ppt/slideLayouts/slideLayout7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4"/>
  </p:notesMasterIdLst>
  <p:sldIdLst>
    <p:sldId id="424" r:id="rId2"/>
    <p:sldId id="348" r:id="rId3"/>
    <p:sldId id="395" r:id="rId4"/>
    <p:sldId id="396" r:id="rId5"/>
    <p:sldId id="403" r:id="rId6"/>
    <p:sldId id="400" r:id="rId7"/>
    <p:sldId id="428" r:id="rId8"/>
    <p:sldId id="476" r:id="rId9"/>
    <p:sldId id="405" r:id="rId10"/>
    <p:sldId id="406" r:id="rId11"/>
    <p:sldId id="458" r:id="rId12"/>
    <p:sldId id="408" r:id="rId13"/>
    <p:sldId id="459" r:id="rId14"/>
    <p:sldId id="475" r:id="rId15"/>
    <p:sldId id="423" r:id="rId16"/>
    <p:sldId id="417" r:id="rId17"/>
    <p:sldId id="455" r:id="rId18"/>
    <p:sldId id="426" r:id="rId19"/>
    <p:sldId id="418" r:id="rId20"/>
    <p:sldId id="453" r:id="rId21"/>
    <p:sldId id="452" r:id="rId22"/>
    <p:sldId id="392" r:id="rId23"/>
  </p:sldIdLst>
  <p:sldSz cx="9144000" cy="6858000" type="screen4x3"/>
  <p:notesSz cx="6858000" cy="9144000"/>
  <p:defaultTextStyle>
    <a:defPPr>
      <a:defRPr lang="fr-FR"/>
    </a:defPPr>
    <a:lvl1pPr algn="r" rtl="0" fontAlgn="base">
      <a:spcBef>
        <a:spcPct val="0"/>
      </a:spcBef>
      <a:spcAft>
        <a:spcPct val="0"/>
      </a:spcAft>
      <a:defRPr sz="1000" b="1" kern="1200">
        <a:solidFill>
          <a:schemeClr val="bg1"/>
        </a:solidFill>
        <a:latin typeface="Arial" pitchFamily="34" charset="0"/>
        <a:ea typeface="+mn-ea"/>
        <a:cs typeface="+mn-cs"/>
      </a:defRPr>
    </a:lvl1pPr>
    <a:lvl2pPr marL="457200" algn="r" rtl="0" fontAlgn="base">
      <a:spcBef>
        <a:spcPct val="0"/>
      </a:spcBef>
      <a:spcAft>
        <a:spcPct val="0"/>
      </a:spcAft>
      <a:defRPr sz="1000" b="1" kern="1200">
        <a:solidFill>
          <a:schemeClr val="bg1"/>
        </a:solidFill>
        <a:latin typeface="Arial" pitchFamily="34" charset="0"/>
        <a:ea typeface="+mn-ea"/>
        <a:cs typeface="+mn-cs"/>
      </a:defRPr>
    </a:lvl2pPr>
    <a:lvl3pPr marL="914400" algn="r" rtl="0" fontAlgn="base">
      <a:spcBef>
        <a:spcPct val="0"/>
      </a:spcBef>
      <a:spcAft>
        <a:spcPct val="0"/>
      </a:spcAft>
      <a:defRPr sz="1000" b="1" kern="1200">
        <a:solidFill>
          <a:schemeClr val="bg1"/>
        </a:solidFill>
        <a:latin typeface="Arial" pitchFamily="34" charset="0"/>
        <a:ea typeface="+mn-ea"/>
        <a:cs typeface="+mn-cs"/>
      </a:defRPr>
    </a:lvl3pPr>
    <a:lvl4pPr marL="1371600" algn="r" rtl="0" fontAlgn="base">
      <a:spcBef>
        <a:spcPct val="0"/>
      </a:spcBef>
      <a:spcAft>
        <a:spcPct val="0"/>
      </a:spcAft>
      <a:defRPr sz="1000" b="1" kern="1200">
        <a:solidFill>
          <a:schemeClr val="bg1"/>
        </a:solidFill>
        <a:latin typeface="Arial" pitchFamily="34" charset="0"/>
        <a:ea typeface="+mn-ea"/>
        <a:cs typeface="+mn-cs"/>
      </a:defRPr>
    </a:lvl4pPr>
    <a:lvl5pPr marL="1828800" algn="r" rtl="0" fontAlgn="base">
      <a:spcBef>
        <a:spcPct val="0"/>
      </a:spcBef>
      <a:spcAft>
        <a:spcPct val="0"/>
      </a:spcAft>
      <a:defRPr sz="1000" b="1" kern="1200">
        <a:solidFill>
          <a:schemeClr val="bg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000" b="1" kern="1200">
        <a:solidFill>
          <a:schemeClr val="bg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sz="1000" b="1" kern="1200">
        <a:solidFill>
          <a:schemeClr val="bg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sz="1000" b="1" kern="1200">
        <a:solidFill>
          <a:schemeClr val="bg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sz="1000" b="1" kern="1200">
        <a:solidFill>
          <a:schemeClr val="bg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DD2F2"/>
    <a:srgbClr val="D4E3F7"/>
    <a:srgbClr val="DDDDDD"/>
    <a:srgbClr val="EAEAEA"/>
    <a:srgbClr val="96B8D6"/>
    <a:srgbClr val="B4CCE2"/>
    <a:srgbClr val="003399"/>
    <a:srgbClr val="99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801" autoAdjust="0"/>
    <p:restoredTop sz="98405" autoAdjust="0"/>
  </p:normalViewPr>
  <p:slideViewPr>
    <p:cSldViewPr snapToGrid="0">
      <p:cViewPr varScale="1">
        <p:scale>
          <a:sx n="86" d="100"/>
          <a:sy n="86" d="100"/>
        </p:scale>
        <p:origin x="185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90012" cy="90012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openxmlformats.org/officeDocument/2006/relationships/customXml" Target="../customXml/item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solidFill>
                  <a:schemeClr val="tx1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17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317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317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solidFill>
                  <a:schemeClr val="tx1"/>
                </a:solidFill>
              </a:defRPr>
            </a:lvl1pPr>
          </a:lstStyle>
          <a:p>
            <a:fld id="{2B8E15DA-E159-4D90-90A3-0664E0F0462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344443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657D65B-05C6-4F13-83F1-A684FCCBEA62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204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204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901599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Mystogan\Downloads\Compressed\2917_internet_ppt\template_main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785" b="11855"/>
          <a:stretch/>
        </p:blipFill>
        <p:spPr bwMode="auto">
          <a:xfrm>
            <a:off x="43395" y="3251533"/>
            <a:ext cx="3848669" cy="3094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34684" y="1269244"/>
            <a:ext cx="7909316" cy="765053"/>
          </a:xfrm>
          <a:prstGeom prst="rect">
            <a:avLst/>
          </a:prstGeom>
        </p:spPr>
        <p:txBody>
          <a:bodyPr/>
          <a:lstStyle>
            <a:lvl1pPr algn="l">
              <a:lnSpc>
                <a:spcPct val="90000"/>
              </a:lnSpc>
              <a:defRPr sz="28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34684" y="2227425"/>
            <a:ext cx="7909316" cy="42976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90000"/>
              </a:lnSpc>
              <a:buFont typeface="Wingdings" pitchFamily="28" charset="2"/>
              <a:buNone/>
              <a:defRPr sz="2000" b="0" baseline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1234684" y="2875086"/>
            <a:ext cx="7918022" cy="378005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600">
                <a:solidFill>
                  <a:schemeClr val="tx1"/>
                </a:solidFill>
                <a:latin typeface="Verdana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C889008-A51A-4E96-9C2B-9557628CC591}" type="datetime1">
              <a:rPr lang="en-US" smtClean="0"/>
              <a:t>4/1/2022</a:t>
            </a:fld>
            <a:endParaRPr lang="en-US"/>
          </a:p>
        </p:txBody>
      </p:sp>
      <p:sp>
        <p:nvSpPr>
          <p:cNvPr id="12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9144000" cy="1269242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pic>
        <p:nvPicPr>
          <p:cNvPr id="1026" name="Picture 2" descr="C:\Users\Mystogan\Pictures\Untitled-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9706" y="216580"/>
            <a:ext cx="3264827" cy="648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0322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>
          <a:xfrm>
            <a:off x="365760" y="2009550"/>
            <a:ext cx="8326438" cy="40254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Date Placeholder 2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fld id="{CC889008-A51A-4E96-9C2B-9557628CC591}" type="datetime1">
              <a:rPr lang="en-US" smtClean="0"/>
              <a:t>4/1/2022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0" y="1242942"/>
            <a:ext cx="9144000" cy="2530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5418164" y="6451602"/>
            <a:ext cx="3315778" cy="365125"/>
          </a:xfrm>
        </p:spPr>
        <p:txBody>
          <a:bodyPr anchor="ctr"/>
          <a:lstStyle>
            <a:lvl1pPr marL="0" indent="0" algn="r">
              <a:buFontTx/>
              <a:buNone/>
              <a:defRPr sz="1050">
                <a:solidFill>
                  <a:schemeClr val="bg1"/>
                </a:solidFill>
              </a:defRPr>
            </a:lvl1pPr>
            <a:lvl2pPr>
              <a:defRPr sz="1050">
                <a:solidFill>
                  <a:schemeClr val="bg1"/>
                </a:solidFill>
              </a:defRPr>
            </a:lvl2pPr>
            <a:lvl3pPr>
              <a:defRPr sz="105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mata</a:t>
            </a:r>
            <a:r>
              <a:rPr lang="en-US" dirty="0"/>
              <a:t> </a:t>
            </a:r>
            <a:r>
              <a:rPr lang="en-US" dirty="0" err="1"/>
              <a:t>Kuliah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499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CC889008-A51A-4E96-9C2B-9557628CC591}" type="datetime1">
              <a:rPr lang="en-US" smtClean="0"/>
              <a:t>4/1/2022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1242942"/>
            <a:ext cx="9144000" cy="2530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5418164" y="6451602"/>
            <a:ext cx="3315778" cy="365125"/>
          </a:xfrm>
        </p:spPr>
        <p:txBody>
          <a:bodyPr anchor="ctr"/>
          <a:lstStyle>
            <a:lvl1pPr marL="0" indent="0" algn="r">
              <a:buFontTx/>
              <a:buNone/>
              <a:defRPr sz="1050">
                <a:solidFill>
                  <a:schemeClr val="bg1"/>
                </a:solidFill>
              </a:defRPr>
            </a:lvl1pPr>
            <a:lvl2pPr>
              <a:defRPr sz="1050">
                <a:solidFill>
                  <a:schemeClr val="bg1"/>
                </a:solidFill>
              </a:defRPr>
            </a:lvl2pPr>
            <a:lvl3pPr>
              <a:defRPr sz="105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mata</a:t>
            </a:r>
            <a:r>
              <a:rPr lang="en-US" dirty="0"/>
              <a:t> </a:t>
            </a:r>
            <a:r>
              <a:rPr lang="en-US" dirty="0" err="1"/>
              <a:t>Kuliah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4223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2 Colum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23"/>
          </p:nvPr>
        </p:nvSpPr>
        <p:spPr>
          <a:xfrm>
            <a:off x="374827" y="2009552"/>
            <a:ext cx="4035425" cy="4002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4"/>
          </p:nvPr>
        </p:nvSpPr>
        <p:spPr>
          <a:xfrm>
            <a:off x="4738864" y="2009552"/>
            <a:ext cx="4035425" cy="4002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26"/>
          </p:nvPr>
        </p:nvSpPr>
        <p:spPr/>
        <p:txBody>
          <a:bodyPr/>
          <a:lstStyle>
            <a:lvl1pPr>
              <a:defRPr/>
            </a:lvl1pPr>
          </a:lstStyle>
          <a:p>
            <a:fld id="{CC889008-A51A-4E96-9C2B-9557628CC591}" type="datetime1">
              <a:rPr lang="en-US" smtClean="0"/>
              <a:t>4/1/2022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1242942"/>
            <a:ext cx="9144000" cy="2530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1336419"/>
            <a:ext cx="8409163" cy="64123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5418164" y="6451602"/>
            <a:ext cx="3315778" cy="365125"/>
          </a:xfrm>
        </p:spPr>
        <p:txBody>
          <a:bodyPr anchor="ctr"/>
          <a:lstStyle>
            <a:lvl1pPr marL="0" indent="0" algn="r">
              <a:buFontTx/>
              <a:buNone/>
              <a:defRPr sz="1050">
                <a:solidFill>
                  <a:schemeClr val="bg1"/>
                </a:solidFill>
              </a:defRPr>
            </a:lvl1pPr>
            <a:lvl2pPr>
              <a:defRPr sz="1050">
                <a:solidFill>
                  <a:schemeClr val="bg1"/>
                </a:solidFill>
              </a:defRPr>
            </a:lvl2pPr>
            <a:lvl3pPr>
              <a:defRPr sz="105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mata</a:t>
            </a:r>
            <a:r>
              <a:rPr lang="en-US" dirty="0"/>
              <a:t> </a:t>
            </a:r>
            <a:r>
              <a:rPr lang="en-US" dirty="0" err="1"/>
              <a:t>Kuliah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55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366890" y="1645920"/>
            <a:ext cx="4035247" cy="78982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600" b="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idx="17"/>
          </p:nvPr>
        </p:nvSpPr>
        <p:spPr>
          <a:xfrm>
            <a:off x="4703763" y="1645920"/>
            <a:ext cx="4045126" cy="78982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4"/>
          </p:nvPr>
        </p:nvSpPr>
        <p:spPr>
          <a:xfrm>
            <a:off x="357187" y="2659063"/>
            <a:ext cx="4044950" cy="3352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25"/>
          </p:nvPr>
        </p:nvSpPr>
        <p:spPr>
          <a:xfrm>
            <a:off x="4703763" y="2659063"/>
            <a:ext cx="4044950" cy="3352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Date Placeholder 2"/>
          <p:cNvSpPr>
            <a:spLocks noGrp="1"/>
          </p:cNvSpPr>
          <p:nvPr>
            <p:ph type="dt" sz="half" idx="27"/>
          </p:nvPr>
        </p:nvSpPr>
        <p:spPr/>
        <p:txBody>
          <a:bodyPr/>
          <a:lstStyle>
            <a:lvl1pPr>
              <a:defRPr/>
            </a:lvl1pPr>
          </a:lstStyle>
          <a:p>
            <a:fld id="{CC889008-A51A-4E96-9C2B-9557628CC591}" type="datetime1">
              <a:rPr lang="en-US" smtClean="0"/>
              <a:t>4/1/2022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0" y="1242942"/>
            <a:ext cx="9144000" cy="2530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0" name="Text Placeholder 20"/>
          <p:cNvSpPr>
            <a:spLocks noGrp="1"/>
          </p:cNvSpPr>
          <p:nvPr>
            <p:ph type="body" sz="quarter" idx="28" hasCustomPrompt="1"/>
          </p:nvPr>
        </p:nvSpPr>
        <p:spPr>
          <a:xfrm>
            <a:off x="5418164" y="6451602"/>
            <a:ext cx="3315778" cy="365125"/>
          </a:xfrm>
        </p:spPr>
        <p:txBody>
          <a:bodyPr anchor="ctr"/>
          <a:lstStyle>
            <a:lvl1pPr marL="0" indent="0" algn="r">
              <a:buFontTx/>
              <a:buNone/>
              <a:defRPr sz="1050">
                <a:solidFill>
                  <a:schemeClr val="bg1"/>
                </a:solidFill>
              </a:defRPr>
            </a:lvl1pPr>
            <a:lvl2pPr>
              <a:defRPr sz="1050">
                <a:solidFill>
                  <a:schemeClr val="bg1"/>
                </a:solidFill>
              </a:defRPr>
            </a:lvl2pPr>
            <a:lvl3pPr>
              <a:defRPr sz="105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mata</a:t>
            </a:r>
            <a:r>
              <a:rPr lang="en-US" dirty="0"/>
              <a:t> </a:t>
            </a:r>
            <a:r>
              <a:rPr lang="en-US" dirty="0" err="1"/>
              <a:t>Kuliah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58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, 1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21"/>
          </p:nvPr>
        </p:nvSpPr>
        <p:spPr>
          <a:xfrm>
            <a:off x="4678539" y="2009552"/>
            <a:ext cx="4035425" cy="4002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22"/>
          </p:nvPr>
        </p:nvSpPr>
        <p:spPr>
          <a:xfrm>
            <a:off x="365126" y="2009552"/>
            <a:ext cx="3997325" cy="4002313"/>
          </a:xfrm>
        </p:spPr>
        <p:txBody>
          <a:bodyPr rtlCol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Pct val="135000"/>
              <a:buFontTx/>
              <a:buNone/>
              <a:tabLst/>
              <a:defRPr sz="20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24"/>
          </p:nvPr>
        </p:nvSpPr>
        <p:spPr/>
        <p:txBody>
          <a:bodyPr/>
          <a:lstStyle>
            <a:lvl1pPr>
              <a:defRPr/>
            </a:lvl1pPr>
          </a:lstStyle>
          <a:p>
            <a:fld id="{CC889008-A51A-4E96-9C2B-9557628CC591}" type="datetime1">
              <a:rPr lang="en-US" smtClean="0"/>
              <a:t>4/1/2022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1242942"/>
            <a:ext cx="9144000" cy="2530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5418164" y="6451602"/>
            <a:ext cx="3315778" cy="365125"/>
          </a:xfrm>
        </p:spPr>
        <p:txBody>
          <a:bodyPr anchor="ctr"/>
          <a:lstStyle>
            <a:lvl1pPr marL="0" indent="0" algn="r">
              <a:buFontTx/>
              <a:buNone/>
              <a:defRPr sz="1050">
                <a:solidFill>
                  <a:schemeClr val="bg1"/>
                </a:solidFill>
              </a:defRPr>
            </a:lvl1pPr>
            <a:lvl2pPr>
              <a:defRPr sz="1050">
                <a:solidFill>
                  <a:schemeClr val="bg1"/>
                </a:solidFill>
              </a:defRPr>
            </a:lvl2pPr>
            <a:lvl3pPr>
              <a:defRPr sz="105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mata</a:t>
            </a:r>
            <a:r>
              <a:rPr lang="en-US" dirty="0"/>
              <a:t> </a:t>
            </a:r>
            <a:r>
              <a:rPr lang="en-US" dirty="0" err="1"/>
              <a:t>Kuliah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10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 bwMode="auto">
          <a:xfrm>
            <a:off x="434549" y="4489333"/>
            <a:ext cx="8326438" cy="21192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bg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9pPr>
          </a:lstStyle>
          <a:p>
            <a:pPr algn="ctr"/>
            <a:r>
              <a:rPr lang="en-US" sz="5400" dirty="0">
                <a:solidFill>
                  <a:srgbClr val="C00000"/>
                </a:solidFill>
                <a:latin typeface="Brush Script Std" pitchFamily="66" charset="0"/>
              </a:rPr>
              <a:t>THANK YOU</a:t>
            </a:r>
          </a:p>
        </p:txBody>
      </p:sp>
      <p:sp>
        <p:nvSpPr>
          <p:cNvPr id="16" name="Rectangle 15"/>
          <p:cNvSpPr/>
          <p:nvPr/>
        </p:nvSpPr>
        <p:spPr>
          <a:xfrm>
            <a:off x="-489" y="4670969"/>
            <a:ext cx="9141923" cy="93681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pic>
        <p:nvPicPr>
          <p:cNvPr id="3074" name="Picture 2" descr="C:\Users\Mystogan\Pictures\red-digital-background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910" b="13980"/>
          <a:stretch/>
        </p:blipFill>
        <p:spPr bwMode="auto">
          <a:xfrm>
            <a:off x="-2566" y="2"/>
            <a:ext cx="9144000" cy="4670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:\Users\Mystogan\Pictures\logo-whit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92" y="142948"/>
            <a:ext cx="3039184" cy="603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1926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7B1C8-B70F-43E4-AF78-809C5273F570}" type="datetime1">
              <a:rPr lang="en-US" smtClean="0"/>
              <a:t>4/1/2022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951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92106-8FD2-4EED-A7B3-15C0BD084F0B}" type="datetimeFigureOut">
              <a:rPr lang="en-US" smtClean="0"/>
              <a:pPr/>
              <a:t>4/1/2022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C8603-AB22-4846-8EB9-5426A8AE3C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324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" y="2"/>
            <a:ext cx="9143999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026" name="Title Placeholder 9"/>
          <p:cNvSpPr>
            <a:spLocks noGrp="1" noChangeAspect="1"/>
          </p:cNvSpPr>
          <p:nvPr>
            <p:ph type="title"/>
          </p:nvPr>
        </p:nvSpPr>
        <p:spPr bwMode="auto">
          <a:xfrm>
            <a:off x="365126" y="1336419"/>
            <a:ext cx="8326438" cy="6412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5" name="Picture 2" descr="C:\Users\Mystogan\Pictures\75_big.jp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6248401"/>
            <a:ext cx="9143999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389909" y="6451888"/>
            <a:ext cx="358775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5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>
          <a:xfrm>
            <a:off x="810597" y="6451888"/>
            <a:ext cx="1643062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5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CC889008-A51A-4E96-9C2B-9557628CC591}" type="datetime1">
              <a:rPr lang="en-US" smtClean="0"/>
              <a:t>4/1/2022</a:t>
            </a:fld>
            <a:endParaRPr lang="en-US"/>
          </a:p>
        </p:txBody>
      </p:sp>
      <p:sp>
        <p:nvSpPr>
          <p:cNvPr id="1030" name="Rectangle 3"/>
          <p:cNvSpPr>
            <a:spLocks noChangeArrowheads="1"/>
          </p:cNvSpPr>
          <p:nvPr/>
        </p:nvSpPr>
        <p:spPr bwMode="auto">
          <a:xfrm rot="-5400000">
            <a:off x="9449595" y="5910799"/>
            <a:ext cx="1709737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600" dirty="0">
                <a:solidFill>
                  <a:srgbClr val="7F7F7F"/>
                </a:solidFill>
              </a:rPr>
              <a:t>12-CRS-0106 REVISED 8 FEB 2013</a:t>
            </a:r>
          </a:p>
        </p:txBody>
      </p:sp>
      <p:sp>
        <p:nvSpPr>
          <p:cNvPr id="1031" name="Text Placeholder 11"/>
          <p:cNvSpPr>
            <a:spLocks noGrp="1"/>
          </p:cNvSpPr>
          <p:nvPr>
            <p:ph type="body" idx="1"/>
          </p:nvPr>
        </p:nvSpPr>
        <p:spPr bwMode="auto">
          <a:xfrm>
            <a:off x="365126" y="1977656"/>
            <a:ext cx="8326438" cy="4054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" y="0"/>
            <a:ext cx="9143993" cy="1247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6677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</p:sldLayoutIdLst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800" b="1" kern="1200">
          <a:solidFill>
            <a:schemeClr val="tx1">
              <a:lumMod val="75000"/>
              <a:lumOff val="25000"/>
            </a:schemeClr>
          </a:solidFill>
          <a:latin typeface="+mj-lt"/>
          <a:ea typeface="ＭＳ Ｐゴシック" charset="0"/>
          <a:cs typeface="ＭＳ Ｐゴシック" charset="0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9pPr>
    </p:titleStyle>
    <p:bodyStyle>
      <a:lvl1pPr marL="346075" indent="-346075" algn="l" defTabSz="457200" rtl="0" eaLnBrk="1" fontAlgn="base" hangingPunct="1">
        <a:spcBef>
          <a:spcPts val="1800"/>
        </a:spcBef>
        <a:spcAft>
          <a:spcPct val="0"/>
        </a:spcAft>
        <a:buSzPct val="135000"/>
        <a:buBlip>
          <a:blip r:embed="rId14"/>
        </a:buBlip>
        <a:defRPr sz="24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593725" indent="-182563" algn="l" defTabSz="457200" rtl="0" eaLnBrk="1" fontAlgn="base" hangingPunct="1">
        <a:spcBef>
          <a:spcPts val="800"/>
        </a:spcBef>
        <a:spcAft>
          <a:spcPct val="0"/>
        </a:spcAft>
        <a:buClr>
          <a:srgbClr val="595959"/>
        </a:buClr>
        <a:buFont typeface="Lucida Grande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822325" indent="-182563" algn="l" defTabSz="457200" rtl="0" eaLnBrk="1" fontAlgn="base" hangingPunct="1">
        <a:spcBef>
          <a:spcPts val="700"/>
        </a:spcBef>
        <a:spcAft>
          <a:spcPct val="0"/>
        </a:spcAft>
        <a:buClr>
          <a:srgbClr val="595959"/>
        </a:buClr>
        <a:buFont typeface="Wingdings" charset="0"/>
        <a:buChar char="§"/>
        <a:defRPr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050925" indent="-182563" algn="l" defTabSz="457200" rtl="0" eaLnBrk="1" fontAlgn="base" hangingPunct="1">
        <a:spcBef>
          <a:spcPts val="600"/>
        </a:spcBef>
        <a:spcAft>
          <a:spcPct val="0"/>
        </a:spcAft>
        <a:buClr>
          <a:srgbClr val="595959"/>
        </a:buClr>
        <a:buFont typeface="Arial" charset="0"/>
        <a:buChar char="–"/>
        <a:defRPr sz="16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1233488" indent="-182563" algn="l" defTabSz="457200" rtl="0" eaLnBrk="1" fontAlgn="base" hangingPunct="1">
        <a:spcBef>
          <a:spcPts val="600"/>
        </a:spcBef>
        <a:spcAft>
          <a:spcPct val="0"/>
        </a:spcAft>
        <a:buClr>
          <a:srgbClr val="7F7F7F"/>
        </a:buClr>
        <a:buFont typeface="Wingdings" charset="0"/>
        <a:buChar char="§"/>
        <a:defRPr sz="16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" TargetMode="Externa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9">
            <a:extLst>
              <a:ext uri="{FF2B5EF4-FFF2-40B4-BE49-F238E27FC236}">
                <a16:creationId xmlns:a16="http://schemas.microsoft.com/office/drawing/2014/main" id="{5397F8A0-5E06-43D2-BB8B-27DEAC55A8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4684" y="1269242"/>
            <a:ext cx="7909316" cy="765053"/>
          </a:xfrm>
        </p:spPr>
        <p:txBody>
          <a:bodyPr/>
          <a:lstStyle/>
          <a:p>
            <a:r>
              <a:rPr lang="id-ID" b="0"/>
              <a:t>C</a:t>
            </a:r>
            <a:r>
              <a:rPr lang="en-SG" b="0"/>
              <a:t>RI3I3</a:t>
            </a:r>
            <a:r>
              <a:rPr lang="id-ID"/>
              <a:t> </a:t>
            </a:r>
            <a:br>
              <a:rPr lang="en-US"/>
            </a:br>
            <a:r>
              <a:rPr lang="en-US"/>
              <a:t>Pemrograman Perangkat Bergerak</a:t>
            </a:r>
            <a:endParaRPr lang="en-US" dirty="0">
              <a:latin typeface="Berlin Sans FB Demi" panose="020E0802020502020306" pitchFamily="34" charset="0"/>
              <a:cs typeface="Aharoni" panose="02010803020104030203" pitchFamily="2" charset="-79"/>
            </a:endParaRPr>
          </a:p>
        </p:txBody>
      </p:sp>
      <p:sp>
        <p:nvSpPr>
          <p:cNvPr id="9" name="Title 9">
            <a:extLst>
              <a:ext uri="{FF2B5EF4-FFF2-40B4-BE49-F238E27FC236}">
                <a16:creationId xmlns:a16="http://schemas.microsoft.com/office/drawing/2014/main" id="{7ED25990-CE4F-45C7-9D51-3A63E1971052}"/>
              </a:ext>
            </a:extLst>
          </p:cNvPr>
          <p:cNvSpPr txBox="1">
            <a:spLocks/>
          </p:cNvSpPr>
          <p:nvPr/>
        </p:nvSpPr>
        <p:spPr bwMode="auto">
          <a:xfrm>
            <a:off x="3786187" y="3450467"/>
            <a:ext cx="4757737" cy="1635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4572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9pPr>
          </a:lstStyle>
          <a:p>
            <a:pPr algn="r"/>
            <a:r>
              <a:rPr lang="en-US" sz="3200" b="0">
                <a:ln w="0"/>
                <a:effectLst>
                  <a:reflection blurRad="6350" stA="53000" endA="300" endPos="35500" dir="5400000" sy="-90000" algn="bl" rotWithShape="0"/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Course Profile</a:t>
            </a:r>
          </a:p>
        </p:txBody>
      </p:sp>
    </p:spTree>
    <p:extLst>
      <p:ext uri="{BB962C8B-B14F-4D97-AF65-F5344CB8AC3E}">
        <p14:creationId xmlns:p14="http://schemas.microsoft.com/office/powerpoint/2010/main" val="7464066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6" y="1336419"/>
            <a:ext cx="8326438" cy="641239"/>
          </a:xfrm>
        </p:spPr>
        <p:txBody>
          <a:bodyPr wrap="square" anchor="ctr">
            <a:normAutofit/>
          </a:bodyPr>
          <a:lstStyle/>
          <a:p>
            <a:r>
              <a:rPr lang="en-SG"/>
              <a:t>Mobile</a:t>
            </a:r>
            <a:r>
              <a:rPr lang="id-ID"/>
              <a:t> Application A</a:t>
            </a:r>
            <a:r>
              <a:rPr lang="en-SG"/>
              <a:t>	</a:t>
            </a:r>
            <a:r>
              <a:rPr lang="id-ID"/>
              <a:t>rchitecture</a:t>
            </a:r>
            <a:endParaRPr lang="en-US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E75FC678-CAD3-4B9F-8450-5A6FE9143B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1647" y="1977656"/>
            <a:ext cx="5813396" cy="405484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58594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6" y="1336419"/>
            <a:ext cx="8326438" cy="641239"/>
          </a:xfrm>
        </p:spPr>
        <p:txBody>
          <a:bodyPr wrap="square" anchor="ctr">
            <a:normAutofit/>
          </a:bodyPr>
          <a:lstStyle/>
          <a:p>
            <a:r>
              <a:rPr lang="en-SG"/>
              <a:t>Android</a:t>
            </a:r>
            <a:r>
              <a:rPr lang="id-ID"/>
              <a:t> </a:t>
            </a:r>
            <a:r>
              <a:rPr lang="id-ID" dirty="0"/>
              <a:t>Application Architecture</a:t>
            </a:r>
            <a:endParaRPr lang="en-US" dirty="0"/>
          </a:p>
        </p:txBody>
      </p:sp>
      <p:pic>
        <p:nvPicPr>
          <p:cNvPr id="3" name="Picture 2" descr="Graphical user interface&#10;&#10;Description automatically generated">
            <a:extLst>
              <a:ext uri="{FF2B5EF4-FFF2-40B4-BE49-F238E27FC236}">
                <a16:creationId xmlns:a16="http://schemas.microsoft.com/office/drawing/2014/main" id="{92C6F9AF-4A41-4D8D-B811-C4911AB97C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2790" y="1977656"/>
            <a:ext cx="5671110" cy="405484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276299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Mobile</a:t>
            </a:r>
            <a:r>
              <a:rPr lang="id-ID"/>
              <a:t> </a:t>
            </a:r>
            <a:r>
              <a:rPr lang="en-SG"/>
              <a:t>Technologies Now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sz="2000"/>
              <a:t>Location-based Service</a:t>
            </a:r>
          </a:p>
          <a:p>
            <a:pPr lvl="1"/>
            <a:r>
              <a:rPr lang="en-SG" sz="1600"/>
              <a:t>Maps, Routes</a:t>
            </a:r>
          </a:p>
          <a:p>
            <a:r>
              <a:rPr lang="en-SG" sz="2000"/>
              <a:t>Motion sensor</a:t>
            </a:r>
          </a:p>
          <a:p>
            <a:pPr lvl="1"/>
            <a:r>
              <a:rPr lang="en-SG" sz="1600"/>
              <a:t>Accelerometer, Gyroscope, Camera</a:t>
            </a:r>
          </a:p>
          <a:p>
            <a:r>
              <a:rPr lang="en-SG" sz="2000"/>
              <a:t>Near Field Communication</a:t>
            </a:r>
          </a:p>
          <a:p>
            <a:r>
              <a:rPr lang="en-SG" sz="2000"/>
              <a:t>AI Camera</a:t>
            </a:r>
          </a:p>
          <a:p>
            <a:pPr lvl="1"/>
            <a:r>
              <a:rPr lang="en-SG" sz="1600"/>
              <a:t>Image beautifying, Video stabilizer</a:t>
            </a:r>
          </a:p>
          <a:p>
            <a:r>
              <a:rPr lang="en-SG" sz="2000"/>
              <a:t>Payment &amp; Banking Apps</a:t>
            </a:r>
            <a:endParaRPr lang="en-SG" sz="2000" dirty="0"/>
          </a:p>
        </p:txBody>
      </p:sp>
    </p:spTree>
    <p:extLst>
      <p:ext uri="{BB962C8B-B14F-4D97-AF65-F5344CB8AC3E}">
        <p14:creationId xmlns:p14="http://schemas.microsoft.com/office/powerpoint/2010/main" val="3377457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Mobile</a:t>
            </a:r>
            <a:r>
              <a:rPr lang="id-ID"/>
              <a:t> </a:t>
            </a:r>
            <a:r>
              <a:rPr lang="en-SG"/>
              <a:t>App SDKs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sz="1800"/>
              <a:t>Native</a:t>
            </a:r>
            <a:endParaRPr lang="en-SG" sz="1800" dirty="0"/>
          </a:p>
          <a:p>
            <a:pPr lvl="1"/>
            <a:r>
              <a:rPr lang="en-SG" sz="1600"/>
              <a:t>Android SDK (Google)</a:t>
            </a:r>
          </a:p>
          <a:p>
            <a:pPr lvl="1"/>
            <a:r>
              <a:rPr lang="en-SG" sz="1600"/>
              <a:t>iOS SDK (Apple)</a:t>
            </a:r>
          </a:p>
          <a:p>
            <a:pPr lvl="1"/>
            <a:r>
              <a:rPr lang="en-SG" sz="1600"/>
              <a:t>Xamarin (Microsoft)</a:t>
            </a:r>
          </a:p>
          <a:p>
            <a:pPr lvl="1"/>
            <a:r>
              <a:rPr lang="en-SG" sz="1600"/>
              <a:t>Windows Phone SDK (Microsoft, discontinued)</a:t>
            </a:r>
          </a:p>
          <a:p>
            <a:pPr lvl="1"/>
            <a:r>
              <a:rPr lang="en-SG" sz="1600"/>
              <a:t>BlackBerry SDK (BlackBerry Ltd.)</a:t>
            </a:r>
            <a:endParaRPr lang="id-ID" sz="1600" dirty="0"/>
          </a:p>
          <a:p>
            <a:r>
              <a:rPr lang="en-SG" sz="1800"/>
              <a:t>Hybrid</a:t>
            </a:r>
          </a:p>
          <a:p>
            <a:pPr lvl="1"/>
            <a:r>
              <a:rPr lang="en-SG" sz="1600"/>
              <a:t>Cordova (Apache)</a:t>
            </a:r>
          </a:p>
          <a:p>
            <a:pPr lvl="1"/>
            <a:r>
              <a:rPr lang="en-SG" sz="1600"/>
              <a:t>React Native (Facebook)</a:t>
            </a:r>
          </a:p>
          <a:p>
            <a:pPr lvl="1"/>
            <a:r>
              <a:rPr lang="en-SG" sz="1600"/>
              <a:t>Flutter (Google)</a:t>
            </a:r>
          </a:p>
          <a:p>
            <a:pPr lvl="1"/>
            <a:r>
              <a:rPr lang="en-SG" sz="1600"/>
              <a:t>Ionic</a:t>
            </a:r>
          </a:p>
          <a:p>
            <a:pPr lvl="1"/>
            <a:r>
              <a:rPr lang="en-SG" sz="1600"/>
              <a:t>WebWorks (BlackBerry Ltd.)</a:t>
            </a:r>
            <a:endParaRPr lang="id-ID" sz="1600" dirty="0"/>
          </a:p>
        </p:txBody>
      </p:sp>
    </p:spTree>
    <p:extLst>
      <p:ext uri="{BB962C8B-B14F-4D97-AF65-F5344CB8AC3E}">
        <p14:creationId xmlns:p14="http://schemas.microsoft.com/office/powerpoint/2010/main" val="25728992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1F089-4BE6-4BE1-A4D0-6C0DF3F28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Mobile App Development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D69E0E-6B26-48FE-A80E-F218EC9989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/>
              <a:t>Small screen</a:t>
            </a:r>
          </a:p>
          <a:p>
            <a:r>
              <a:rPr lang="en-SG"/>
              <a:t>Various mobile device screen resolution and width</a:t>
            </a:r>
          </a:p>
          <a:p>
            <a:r>
              <a:rPr lang="en-SG"/>
              <a:t>Depend on internet connection</a:t>
            </a:r>
          </a:p>
          <a:p>
            <a:r>
              <a:rPr lang="en-SG"/>
              <a:t>Data Storage (full offline / full online / hybrid)</a:t>
            </a:r>
          </a:p>
        </p:txBody>
      </p:sp>
    </p:spTree>
    <p:extLst>
      <p:ext uri="{BB962C8B-B14F-4D97-AF65-F5344CB8AC3E}">
        <p14:creationId xmlns:p14="http://schemas.microsoft.com/office/powerpoint/2010/main" val="21982791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Programming Language </a:t>
            </a:r>
            <a:r>
              <a:rPr lang="en-SG"/>
              <a:t>for Mobile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6" y="1977655"/>
            <a:ext cx="4028744" cy="4304391"/>
          </a:xfrm>
        </p:spPr>
        <p:txBody>
          <a:bodyPr>
            <a:normAutofit/>
          </a:bodyPr>
          <a:lstStyle/>
          <a:p>
            <a:r>
              <a:rPr lang="en-SG"/>
              <a:t>Java</a:t>
            </a:r>
            <a:endParaRPr lang="en-SG" dirty="0"/>
          </a:p>
          <a:p>
            <a:r>
              <a:rPr lang="en-SG"/>
              <a:t>Kotlin</a:t>
            </a:r>
            <a:endParaRPr lang="id-ID" dirty="0"/>
          </a:p>
          <a:p>
            <a:r>
              <a:rPr lang="id-ID"/>
              <a:t>C# </a:t>
            </a:r>
            <a:r>
              <a:rPr lang="en-SG"/>
              <a:t>/</a:t>
            </a:r>
            <a:r>
              <a:rPr lang="id-ID"/>
              <a:t> </a:t>
            </a:r>
            <a:r>
              <a:rPr lang="en-SG"/>
              <a:t>C++</a:t>
            </a:r>
            <a:endParaRPr lang="id-ID" dirty="0"/>
          </a:p>
          <a:p>
            <a:r>
              <a:rPr lang="en-SG"/>
              <a:t>Objective-C</a:t>
            </a:r>
          </a:p>
          <a:p>
            <a:r>
              <a:rPr lang="en-SG"/>
              <a:t>Swift</a:t>
            </a:r>
            <a:endParaRPr lang="id-ID" dirty="0"/>
          </a:p>
          <a:p>
            <a:r>
              <a:rPr lang="en-SG"/>
              <a:t>Javascript</a:t>
            </a:r>
            <a:endParaRPr lang="en-SG" dirty="0"/>
          </a:p>
          <a:p>
            <a:r>
              <a:rPr lang="en-SG"/>
              <a:t>Dart</a:t>
            </a:r>
            <a:endParaRPr lang="en-SG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465122" y="1928174"/>
            <a:ext cx="4427517" cy="4304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6075" indent="-346075" algn="l" defTabSz="457200" rtl="0" eaLnBrk="1" fontAlgn="base" hangingPunct="1">
              <a:spcBef>
                <a:spcPts val="1800"/>
              </a:spcBef>
              <a:spcAft>
                <a:spcPct val="0"/>
              </a:spcAft>
              <a:buSzPct val="135000"/>
              <a:buBlip>
                <a:blip r:embed="rId2"/>
              </a:buBlip>
              <a:defRPr sz="2400" kern="1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593725" indent="-182563" algn="l" defTabSz="457200" rtl="0" eaLnBrk="1" fontAlgn="base" hangingPunct="1">
              <a:spcBef>
                <a:spcPts val="800"/>
              </a:spcBef>
              <a:spcAft>
                <a:spcPct val="0"/>
              </a:spcAft>
              <a:buClr>
                <a:srgbClr val="595959"/>
              </a:buClr>
              <a:buFont typeface="Lucida Grande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822325" indent="-182563" algn="l" defTabSz="457200" rtl="0" eaLnBrk="1" fontAlgn="base" hangingPunct="1">
              <a:spcBef>
                <a:spcPts val="700"/>
              </a:spcBef>
              <a:spcAft>
                <a:spcPct val="0"/>
              </a:spcAft>
              <a:buClr>
                <a:srgbClr val="595959"/>
              </a:buClr>
              <a:buFont typeface="Wingdings" charset="0"/>
              <a:buChar char="§"/>
              <a:defRPr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050925" indent="-182563" algn="l" defTabSz="457200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595959"/>
              </a:buClr>
              <a:buFont typeface="Arial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1233488" indent="-182563" algn="l" defTabSz="457200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7F7F7F"/>
              </a:buClr>
              <a:buFont typeface="Wingdings" charset="0"/>
              <a:buChar char="§"/>
              <a:defRPr sz="16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SG" b="0" dirty="0"/>
              <a:t>In this course, we will use:</a:t>
            </a:r>
          </a:p>
          <a:p>
            <a:r>
              <a:rPr lang="en-SG" b="0"/>
              <a:t>Dart</a:t>
            </a:r>
            <a:endParaRPr lang="en-SG" b="0" dirty="0"/>
          </a:p>
          <a:p>
            <a:pPr lvl="1"/>
            <a:r>
              <a:rPr lang="en-SG" b="0" dirty="0"/>
              <a:t>One of the most </a:t>
            </a:r>
            <a:r>
              <a:rPr lang="en-SG" b="0"/>
              <a:t>popular language</a:t>
            </a:r>
            <a:endParaRPr lang="en-SG" b="0" dirty="0"/>
          </a:p>
          <a:p>
            <a:pPr lvl="1"/>
            <a:r>
              <a:rPr lang="en-SG" b="0"/>
              <a:t>JS-like, Simple</a:t>
            </a:r>
            <a:endParaRPr lang="en-SG" b="0" dirty="0"/>
          </a:p>
          <a:p>
            <a:r>
              <a:rPr lang="en-SG" b="0"/>
              <a:t>Flutter SDK</a:t>
            </a:r>
          </a:p>
          <a:p>
            <a:pPr lvl="1"/>
            <a:r>
              <a:rPr lang="en-SG" b="0"/>
              <a:t>One of the mobile hybrid platforms</a:t>
            </a:r>
          </a:p>
          <a:p>
            <a:pPr lvl="1"/>
            <a:r>
              <a:rPr lang="en-SG" b="0"/>
              <a:t>Lots of docs &amp; tutorials</a:t>
            </a:r>
            <a:endParaRPr lang="en-SG" b="0" dirty="0"/>
          </a:p>
        </p:txBody>
      </p:sp>
    </p:spTree>
    <p:extLst>
      <p:ext uri="{BB962C8B-B14F-4D97-AF65-F5344CB8AC3E}">
        <p14:creationId xmlns:p14="http://schemas.microsoft.com/office/powerpoint/2010/main" val="27271028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Mobile App </a:t>
            </a:r>
            <a:r>
              <a:rPr lang="en-SG" dirty="0"/>
              <a:t>with </a:t>
            </a:r>
            <a:r>
              <a:rPr lang="id-ID"/>
              <a:t>D</a:t>
            </a:r>
            <a:r>
              <a:rPr lang="en-SG"/>
              <a:t>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/>
              <a:t>Offline (SQLite)</a:t>
            </a:r>
            <a:endParaRPr lang="id-ID" dirty="0"/>
          </a:p>
          <a:p>
            <a:r>
              <a:rPr lang="en-SG"/>
              <a:t>Online</a:t>
            </a:r>
          </a:p>
          <a:p>
            <a:pPr lvl="1"/>
            <a:r>
              <a:rPr lang="en-SG"/>
              <a:t>Realtime (Firebase)</a:t>
            </a:r>
            <a:endParaRPr lang="en-SG" dirty="0"/>
          </a:p>
          <a:p>
            <a:pPr lvl="1"/>
            <a:r>
              <a:rPr lang="en-SG"/>
              <a:t>Web service (REST)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3527181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Mobile</a:t>
            </a:r>
            <a:r>
              <a:rPr lang="id-ID"/>
              <a:t> </a:t>
            </a:r>
            <a:r>
              <a:rPr lang="id-ID" dirty="0"/>
              <a:t>Developers</a:t>
            </a:r>
            <a:r>
              <a:rPr lang="en-SG" dirty="0"/>
              <a:t> 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/>
              <a:t>UI/UX</a:t>
            </a:r>
            <a:r>
              <a:rPr lang="id-ID"/>
              <a:t> De</a:t>
            </a:r>
            <a:r>
              <a:rPr lang="en-SG"/>
              <a:t>signer</a:t>
            </a:r>
            <a:endParaRPr lang="id-ID" dirty="0"/>
          </a:p>
          <a:p>
            <a:pPr lvl="1"/>
            <a:r>
              <a:rPr lang="en-SG"/>
              <a:t>Balsamic Wireframe</a:t>
            </a:r>
            <a:endParaRPr lang="id-ID" dirty="0"/>
          </a:p>
          <a:p>
            <a:pPr lvl="1"/>
            <a:r>
              <a:rPr lang="en-SG"/>
              <a:t>Marvel App</a:t>
            </a:r>
          </a:p>
          <a:p>
            <a:pPr lvl="1"/>
            <a:r>
              <a:rPr lang="en-SG"/>
              <a:t>Figma</a:t>
            </a:r>
          </a:p>
          <a:p>
            <a:pPr lvl="1"/>
            <a:r>
              <a:rPr lang="en-SG"/>
              <a:t>Miro</a:t>
            </a:r>
            <a:endParaRPr lang="id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4A6144-59A2-442D-8828-CC66A7E7A0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0143" y="3584222"/>
            <a:ext cx="6753225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7998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Mobile</a:t>
            </a:r>
            <a:r>
              <a:rPr lang="id-ID"/>
              <a:t> </a:t>
            </a:r>
            <a:r>
              <a:rPr lang="id-ID" dirty="0"/>
              <a:t>Developers</a:t>
            </a:r>
            <a:r>
              <a:rPr lang="en-SG" dirty="0"/>
              <a:t> 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7" y="1977656"/>
            <a:ext cx="4771318" cy="4054844"/>
          </a:xfrm>
        </p:spPr>
        <p:txBody>
          <a:bodyPr/>
          <a:lstStyle/>
          <a:p>
            <a:r>
              <a:rPr lang="en-SG"/>
              <a:t>Full-stack Developer</a:t>
            </a:r>
          </a:p>
          <a:p>
            <a:pPr lvl="1"/>
            <a:r>
              <a:rPr lang="en-SG"/>
              <a:t>Translate from design into layouts</a:t>
            </a:r>
          </a:p>
          <a:p>
            <a:pPr lvl="1"/>
            <a:r>
              <a:rPr lang="en-SG"/>
              <a:t>Create the controller to bridge the frontend and backend</a:t>
            </a:r>
            <a:endParaRPr lang="en-US" dirty="0"/>
          </a:p>
        </p:txBody>
      </p:sp>
      <p:pic>
        <p:nvPicPr>
          <p:cNvPr id="4" name="Picture 2" descr="E:\gambar\web\FB_IMG_147780284249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8320" y="1699038"/>
            <a:ext cx="3333750" cy="4362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67431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Tools Makes You Better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dirty="0"/>
              <a:t>IDE</a:t>
            </a:r>
          </a:p>
          <a:p>
            <a:pPr lvl="1"/>
            <a:r>
              <a:rPr lang="en-SG"/>
              <a:t>Visual Studio Code</a:t>
            </a:r>
          </a:p>
          <a:p>
            <a:pPr lvl="1"/>
            <a:r>
              <a:rPr lang="en-SG"/>
              <a:t>Android Studio</a:t>
            </a:r>
            <a:endParaRPr lang="id-ID"/>
          </a:p>
          <a:p>
            <a:r>
              <a:rPr lang="en-SG"/>
              <a:t>Emulator</a:t>
            </a:r>
          </a:p>
          <a:p>
            <a:pPr lvl="1"/>
            <a:r>
              <a:rPr lang="en-SG"/>
              <a:t>Use if you don’t have Android phone</a:t>
            </a:r>
          </a:p>
          <a:p>
            <a:pPr lvl="1"/>
            <a:r>
              <a:rPr lang="en-SG"/>
              <a:t>Warning: Uses lots of RAM, some hardwares / APIs don’t work properly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058931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>
          <a:xfrm>
            <a:off x="275612" y="1363664"/>
            <a:ext cx="6808787" cy="777875"/>
          </a:xfrm>
        </p:spPr>
        <p:txBody>
          <a:bodyPr/>
          <a:lstStyle/>
          <a:p>
            <a:r>
              <a:rPr lang="en-US" altLang="en-US" dirty="0"/>
              <a:t>Outline</a:t>
            </a:r>
          </a:p>
        </p:txBody>
      </p:sp>
      <p:sp>
        <p:nvSpPr>
          <p:cNvPr id="203779" name="Rectangle 3"/>
          <p:cNvSpPr>
            <a:spLocks noGrp="1" noChangeArrowheads="1"/>
          </p:cNvSpPr>
          <p:nvPr>
            <p:ph idx="1"/>
          </p:nvPr>
        </p:nvSpPr>
        <p:spPr>
          <a:xfrm>
            <a:off x="275610" y="2266950"/>
            <a:ext cx="8068290" cy="3657600"/>
          </a:xfrm>
        </p:spPr>
        <p:txBody>
          <a:bodyPr/>
          <a:lstStyle/>
          <a:p>
            <a:pPr lvl="1">
              <a:buFont typeface="Wingdings" panose="05000000000000000000" pitchFamily="2" charset="2"/>
              <a:buChar char="Ø"/>
            </a:pPr>
            <a:r>
              <a:rPr lang="en-SG" dirty="0"/>
              <a:t>Learning scheme</a:t>
            </a:r>
            <a:r>
              <a:rPr lang="id-ID" dirty="0"/>
              <a:t> </a:t>
            </a: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SG" dirty="0"/>
              <a:t>Course rules</a:t>
            </a: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SG" dirty="0"/>
              <a:t>Scoring</a:t>
            </a:r>
            <a:endParaRPr lang="id-ID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SG"/>
              <a:t>Syllabus</a:t>
            </a: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id-ID" dirty="0"/>
              <a:t>Referen</a:t>
            </a:r>
            <a:r>
              <a:rPr lang="en-SG" dirty="0" err="1"/>
              <a:t>ces</a:t>
            </a:r>
            <a:endParaRPr lang="id-ID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SG"/>
              <a:t>Mid-term &amp; Final </a:t>
            </a:r>
            <a:r>
              <a:rPr lang="en-SG" dirty="0"/>
              <a:t>Project Description</a:t>
            </a:r>
            <a:endParaRPr lang="en-US" dirty="0"/>
          </a:p>
          <a:p>
            <a:pPr>
              <a:lnSpc>
                <a:spcPct val="90000"/>
              </a:lnSpc>
            </a:pPr>
            <a:endParaRPr lang="en-US" altLang="en-US" sz="1800" dirty="0"/>
          </a:p>
        </p:txBody>
      </p:sp>
      <p:sp>
        <p:nvSpPr>
          <p:cNvPr id="2" name="TextBox 1"/>
          <p:cNvSpPr txBox="1"/>
          <p:nvPr/>
        </p:nvSpPr>
        <p:spPr>
          <a:xfrm>
            <a:off x="275610" y="1752602"/>
            <a:ext cx="3134340" cy="246221"/>
          </a:xfrm>
          <a:prstGeom prst="rect">
            <a:avLst/>
          </a:prstGeom>
          <a:ln>
            <a:noFill/>
          </a:ln>
        </p:spPr>
        <p:txBody>
          <a:bodyPr wrap="square" rtlCol="0">
            <a:spAutoFit/>
          </a:bodyPr>
          <a:lstStyle/>
          <a:p>
            <a:r>
              <a:rPr lang="id-ID" dirty="0"/>
              <a:t>OUTOUTLINELINE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Any question?</a:t>
            </a:r>
          </a:p>
        </p:txBody>
      </p:sp>
      <p:pic>
        <p:nvPicPr>
          <p:cNvPr id="1026" name="Picture 2" descr="E:\gambar\web\FB_IMG_1578980020662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6008" y="1419885"/>
            <a:ext cx="3047930" cy="4564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88368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Referen</a:t>
            </a:r>
            <a:r>
              <a:rPr lang="en-SG" dirty="0" err="1"/>
              <a:t>ces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>
                <a:hlinkClick r:id="rId2"/>
              </a:rPr>
              <a:t>https://docs.flutter.dev/</a:t>
            </a:r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960436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1184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Learning scheme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id-ID"/>
              <a:t>Self-directed</a:t>
            </a:r>
            <a:r>
              <a:rPr lang="en-SG"/>
              <a:t> &amp; Problem-based</a:t>
            </a:r>
            <a:r>
              <a:rPr lang="id-ID"/>
              <a:t> </a:t>
            </a:r>
            <a:r>
              <a:rPr lang="id-ID" dirty="0"/>
              <a:t>Learning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id-ID" dirty="0"/>
              <a:t>	evalua</a:t>
            </a:r>
            <a:r>
              <a:rPr lang="en-SG" dirty="0" err="1"/>
              <a:t>tion</a:t>
            </a:r>
            <a:r>
              <a:rPr lang="id-ID" dirty="0"/>
              <a:t> : </a:t>
            </a:r>
          </a:p>
          <a:p>
            <a:pPr lvl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id-ID" dirty="0"/>
              <a:t>	</a:t>
            </a:r>
            <a:r>
              <a:rPr lang="id-ID"/>
              <a:t>Quiz </a:t>
            </a:r>
            <a:r>
              <a:rPr lang="en-SG"/>
              <a:t>/ Assignment</a:t>
            </a:r>
            <a:endParaRPr lang="id-ID" dirty="0"/>
          </a:p>
          <a:p>
            <a:pPr lvl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id-ID"/>
              <a:t>	</a:t>
            </a:r>
            <a:r>
              <a:rPr lang="en-SG"/>
              <a:t>Mid-term Project</a:t>
            </a:r>
            <a:endParaRPr lang="id-ID" dirty="0"/>
          </a:p>
          <a:p>
            <a:pPr lvl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id-ID"/>
              <a:t>	</a:t>
            </a:r>
            <a:r>
              <a:rPr lang="en-SG"/>
              <a:t>Final Project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057288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Course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sz="2000"/>
              <a:t>Just listen what the lecturer tells you</a:t>
            </a:r>
            <a:endParaRPr lang="id-ID" sz="2000"/>
          </a:p>
          <a:p>
            <a:r>
              <a:rPr lang="en-SG" sz="2000"/>
              <a:t>Cheating </a:t>
            </a:r>
            <a:r>
              <a:rPr lang="en-SG" sz="2000" dirty="0"/>
              <a:t>and </a:t>
            </a:r>
            <a:r>
              <a:rPr lang="id-ID" sz="2000" dirty="0"/>
              <a:t>plagiarism</a:t>
            </a:r>
            <a:r>
              <a:rPr lang="en-SG" sz="2000" dirty="0"/>
              <a:t>,</a:t>
            </a:r>
            <a:r>
              <a:rPr lang="id-ID" sz="2000" dirty="0"/>
              <a:t> </a:t>
            </a:r>
            <a:r>
              <a:rPr lang="en-SG" sz="2000" dirty="0"/>
              <a:t>max score is</a:t>
            </a:r>
            <a:r>
              <a:rPr lang="id-ID" sz="2000" dirty="0"/>
              <a:t> D</a:t>
            </a:r>
          </a:p>
          <a:p>
            <a:r>
              <a:rPr lang="en-SG" sz="2000" dirty="0"/>
              <a:t>Attendance is less </a:t>
            </a:r>
            <a:r>
              <a:rPr lang="en-SG" sz="2000"/>
              <a:t>than </a:t>
            </a:r>
            <a:r>
              <a:rPr lang="en-SG" sz="2000" dirty="0"/>
              <a:t>6</a:t>
            </a:r>
            <a:r>
              <a:rPr lang="en-SG" sz="2000"/>
              <a:t>0</a:t>
            </a:r>
            <a:r>
              <a:rPr lang="id-ID" sz="2000" dirty="0"/>
              <a:t>%, </a:t>
            </a:r>
            <a:r>
              <a:rPr lang="en-SG" sz="2000" dirty="0"/>
              <a:t>max score </a:t>
            </a:r>
            <a:r>
              <a:rPr lang="en-SG" sz="2000"/>
              <a:t>is</a:t>
            </a:r>
            <a:r>
              <a:rPr lang="id-ID" sz="2000"/>
              <a:t> </a:t>
            </a:r>
            <a:r>
              <a:rPr lang="en-SG" sz="2000" dirty="0"/>
              <a:t>C</a:t>
            </a:r>
            <a:endParaRPr lang="id-ID" sz="2000" dirty="0"/>
          </a:p>
        </p:txBody>
      </p:sp>
    </p:spTree>
    <p:extLst>
      <p:ext uri="{BB962C8B-B14F-4D97-AF65-F5344CB8AC3E}">
        <p14:creationId xmlns:p14="http://schemas.microsoft.com/office/powerpoint/2010/main" val="4019002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Scoring (may </a:t>
            </a:r>
            <a:r>
              <a:rPr lang="en-SG" dirty="0"/>
              <a:t>change)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/>
              <a:t>Quiz</a:t>
            </a:r>
            <a:r>
              <a:rPr lang="en-SG"/>
              <a:t> &amp; Assignment</a:t>
            </a:r>
            <a:r>
              <a:rPr lang="id-ID"/>
              <a:t> (</a:t>
            </a:r>
            <a:r>
              <a:rPr lang="en-SG"/>
              <a:t>25</a:t>
            </a:r>
            <a:r>
              <a:rPr lang="id-ID"/>
              <a:t>%)</a:t>
            </a:r>
            <a:endParaRPr lang="id-ID" dirty="0"/>
          </a:p>
          <a:p>
            <a:r>
              <a:rPr lang="en-SG"/>
              <a:t>Mid-term Project</a:t>
            </a:r>
            <a:r>
              <a:rPr lang="id-ID"/>
              <a:t> (</a:t>
            </a:r>
            <a:r>
              <a:rPr lang="en-SG"/>
              <a:t>30</a:t>
            </a:r>
            <a:r>
              <a:rPr lang="id-ID"/>
              <a:t>%)</a:t>
            </a:r>
            <a:endParaRPr lang="id-ID" dirty="0"/>
          </a:p>
          <a:p>
            <a:r>
              <a:rPr lang="en-SG"/>
              <a:t>Final Project </a:t>
            </a:r>
            <a:r>
              <a:rPr lang="id-ID"/>
              <a:t>(</a:t>
            </a:r>
            <a:r>
              <a:rPr lang="en-SG" dirty="0"/>
              <a:t>4</a:t>
            </a:r>
            <a:r>
              <a:rPr lang="en-SG"/>
              <a:t>5</a:t>
            </a:r>
            <a:r>
              <a:rPr lang="id-ID"/>
              <a:t>%)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6039207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23"/>
          </p:nvPr>
        </p:nvSpPr>
        <p:spPr/>
        <p:txBody>
          <a:bodyPr/>
          <a:lstStyle/>
          <a:p>
            <a:pPr lvl="0"/>
            <a:r>
              <a:rPr lang="en-US" sz="1800"/>
              <a:t>Mobile Technology </a:t>
            </a:r>
            <a:endParaRPr lang="en-US" sz="1800" dirty="0"/>
          </a:p>
          <a:p>
            <a:pPr lvl="0"/>
            <a:r>
              <a:rPr lang="en-US" sz="1800"/>
              <a:t>Intro Flutter &amp; Dart</a:t>
            </a:r>
          </a:p>
          <a:p>
            <a:pPr lvl="0"/>
            <a:r>
              <a:rPr lang="en-US" sz="1800"/>
              <a:t>Layout part 1</a:t>
            </a:r>
            <a:endParaRPr lang="en-US" sz="1800" dirty="0"/>
          </a:p>
          <a:p>
            <a:pPr lvl="0"/>
            <a:r>
              <a:rPr lang="en-US" sz="1800"/>
              <a:t>Layout part 2</a:t>
            </a:r>
            <a:endParaRPr lang="en-US" sz="1800" dirty="0"/>
          </a:p>
          <a:p>
            <a:pPr lvl="0"/>
            <a:r>
              <a:rPr lang="en-US" sz="1800"/>
              <a:t>User Interaction</a:t>
            </a:r>
          </a:p>
          <a:p>
            <a:pPr lvl="0"/>
            <a:r>
              <a:rPr lang="en-US" sz="1800"/>
              <a:t>Navigation &amp; Notification</a:t>
            </a:r>
          </a:p>
          <a:p>
            <a:pPr lvl="0"/>
            <a:r>
              <a:rPr lang="en-US" sz="1800"/>
              <a:t>Review</a:t>
            </a:r>
          </a:p>
          <a:p>
            <a:pPr lvl="0"/>
            <a:r>
              <a:rPr lang="en-US" sz="1800"/>
              <a:t>Mid-term Project Presentation</a:t>
            </a:r>
            <a:endParaRPr lang="id-ID" sz="18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3C93A63-66A2-4BDA-A442-C7D731677B5B}"/>
              </a:ext>
            </a:extLst>
          </p:cNvPr>
          <p:cNvSpPr>
            <a:spLocks noGrp="1"/>
          </p:cNvSpPr>
          <p:nvPr>
            <p:ph sz="quarter" idx="24"/>
          </p:nvPr>
        </p:nvSpPr>
        <p:spPr/>
        <p:txBody>
          <a:bodyPr/>
          <a:lstStyle/>
          <a:p>
            <a:r>
              <a:rPr lang="en-SG" sz="1800"/>
              <a:t>Data Storage 1</a:t>
            </a:r>
          </a:p>
          <a:p>
            <a:r>
              <a:rPr lang="en-SG" sz="1800"/>
              <a:t>Data Storage 2</a:t>
            </a:r>
          </a:p>
          <a:p>
            <a:r>
              <a:rPr lang="en-SG" sz="1800"/>
              <a:t>Maps &amp; Place</a:t>
            </a:r>
          </a:p>
          <a:p>
            <a:r>
              <a:rPr lang="en-SG" sz="1800"/>
              <a:t>Networking</a:t>
            </a:r>
          </a:p>
          <a:p>
            <a:r>
              <a:rPr lang="en-SG" sz="1800"/>
              <a:t>Data Storage 3</a:t>
            </a:r>
          </a:p>
          <a:p>
            <a:r>
              <a:rPr lang="en-SG" sz="1800"/>
              <a:t>Camera &amp; Media</a:t>
            </a:r>
          </a:p>
          <a:p>
            <a:r>
              <a:rPr lang="en-SG" sz="1800"/>
              <a:t>Review</a:t>
            </a:r>
          </a:p>
          <a:p>
            <a:r>
              <a:rPr lang="en-SG" sz="1800"/>
              <a:t>Final Project Presentation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S</a:t>
            </a:r>
            <a:r>
              <a:rPr lang="en-SG" dirty="0" err="1"/>
              <a:t>yllabus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7862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Any question?</a:t>
            </a:r>
          </a:p>
        </p:txBody>
      </p:sp>
      <p:pic>
        <p:nvPicPr>
          <p:cNvPr id="1026" name="Picture 2" descr="E:\gambar\web\FB_IMG_1578980020662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6008" y="1419885"/>
            <a:ext cx="3047930" cy="4564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22171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9">
            <a:extLst>
              <a:ext uri="{FF2B5EF4-FFF2-40B4-BE49-F238E27FC236}">
                <a16:creationId xmlns:a16="http://schemas.microsoft.com/office/drawing/2014/main" id="{5397F8A0-5E06-43D2-BB8B-27DEAC55A8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4684" y="1269242"/>
            <a:ext cx="7909316" cy="765053"/>
          </a:xfrm>
        </p:spPr>
        <p:txBody>
          <a:bodyPr/>
          <a:lstStyle/>
          <a:p>
            <a:r>
              <a:rPr lang="id-ID" b="0"/>
              <a:t>C</a:t>
            </a:r>
            <a:r>
              <a:rPr lang="en-SG" b="0"/>
              <a:t>TI3I3</a:t>
            </a:r>
            <a:r>
              <a:rPr lang="id-ID"/>
              <a:t> </a:t>
            </a:r>
            <a:br>
              <a:rPr lang="en-US"/>
            </a:br>
            <a:r>
              <a:rPr lang="en-US"/>
              <a:t>Aplikasi Perangkat Bergerak</a:t>
            </a:r>
            <a:endParaRPr lang="en-US" dirty="0">
              <a:latin typeface="Berlin Sans FB Demi" panose="020E0802020502020306" pitchFamily="34" charset="0"/>
              <a:cs typeface="Aharoni" panose="02010803020104030203" pitchFamily="2" charset="-79"/>
            </a:endParaRPr>
          </a:p>
        </p:txBody>
      </p:sp>
      <p:sp>
        <p:nvSpPr>
          <p:cNvPr id="9" name="Title 9">
            <a:extLst>
              <a:ext uri="{FF2B5EF4-FFF2-40B4-BE49-F238E27FC236}">
                <a16:creationId xmlns:a16="http://schemas.microsoft.com/office/drawing/2014/main" id="{7ED25990-CE4F-45C7-9D51-3A63E1971052}"/>
              </a:ext>
            </a:extLst>
          </p:cNvPr>
          <p:cNvSpPr txBox="1">
            <a:spLocks/>
          </p:cNvSpPr>
          <p:nvPr/>
        </p:nvSpPr>
        <p:spPr bwMode="auto">
          <a:xfrm>
            <a:off x="3786187" y="3450467"/>
            <a:ext cx="4757737" cy="1635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4572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9pPr>
          </a:lstStyle>
          <a:p>
            <a:pPr algn="r"/>
            <a:r>
              <a:rPr lang="en-US" sz="3200" b="0">
                <a:ln w="0"/>
                <a:effectLst>
                  <a:reflection blurRad="6350" stA="53000" endA="300" endPos="35500" dir="5400000" sy="-90000" algn="bl" rotWithShape="0"/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Mobile Technology</a:t>
            </a:r>
          </a:p>
        </p:txBody>
      </p:sp>
    </p:spTree>
    <p:extLst>
      <p:ext uri="{BB962C8B-B14F-4D97-AF65-F5344CB8AC3E}">
        <p14:creationId xmlns:p14="http://schemas.microsoft.com/office/powerpoint/2010/main" val="18160554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/>
              <a:t>Mobile </a:t>
            </a:r>
            <a:r>
              <a:rPr lang="en-SG" dirty="0"/>
              <a:t>Application Architecture</a:t>
            </a:r>
          </a:p>
          <a:p>
            <a:r>
              <a:rPr lang="en-SG"/>
              <a:t>Mobile</a:t>
            </a:r>
            <a:r>
              <a:rPr lang="id-ID"/>
              <a:t> Technologies</a:t>
            </a:r>
            <a:r>
              <a:rPr lang="en-SG"/>
              <a:t> &amp; SDKs</a:t>
            </a:r>
            <a:endParaRPr lang="id-ID" dirty="0"/>
          </a:p>
          <a:p>
            <a:r>
              <a:rPr lang="en-SG"/>
              <a:t>Tools</a:t>
            </a:r>
          </a:p>
        </p:txBody>
      </p:sp>
    </p:spTree>
    <p:extLst>
      <p:ext uri="{BB962C8B-B14F-4D97-AF65-F5344CB8AC3E}">
        <p14:creationId xmlns:p14="http://schemas.microsoft.com/office/powerpoint/2010/main" val="3035026005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_informatika_slide">
  <a:themeElements>
    <a:clrScheme name="IEEE Corporate">
      <a:dk1>
        <a:sysClr val="windowText" lastClr="000000"/>
      </a:dk1>
      <a:lt1>
        <a:sysClr val="window" lastClr="FFFFFF"/>
      </a:lt1>
      <a:dk2>
        <a:srgbClr val="00678F"/>
      </a:dk2>
      <a:lt2>
        <a:srgbClr val="EEECE1"/>
      </a:lt2>
      <a:accent1>
        <a:srgbClr val="0066A1"/>
      </a:accent1>
      <a:accent2>
        <a:srgbClr val="E37222"/>
      </a:accent2>
      <a:accent3>
        <a:srgbClr val="71953D"/>
      </a:accent3>
      <a:accent4>
        <a:srgbClr val="6B1F7C"/>
      </a:accent4>
      <a:accent5>
        <a:srgbClr val="009FDB"/>
      </a:accent5>
      <a:accent6>
        <a:srgbClr val="810031"/>
      </a:accent6>
      <a:hlink>
        <a:srgbClr val="0066A1"/>
      </a:hlink>
      <a:folHlink>
        <a:srgbClr val="541868"/>
      </a:folHlink>
    </a:clrScheme>
    <a:fontScheme name="Office">
      <a:majorFont>
        <a:latin typeface="Verdan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ln>
          <a:noFill/>
        </a:ln>
      </a:spPr>
      <a:bodyPr/>
      <a:lstStyle>
        <a:defPPr>
          <a:defRPr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241BCDE1E190549AB3C67389D61D930" ma:contentTypeVersion="2" ma:contentTypeDescription="Create a new document." ma:contentTypeScope="" ma:versionID="800a49f5b9c517fafd0fd0791ced6ae4">
  <xsd:schema xmlns:xsd="http://www.w3.org/2001/XMLSchema" xmlns:xs="http://www.w3.org/2001/XMLSchema" xmlns:p="http://schemas.microsoft.com/office/2006/metadata/properties" xmlns:ns2="8d3fb581-dd20-417e-8b7b-3ac2a72d3573" targetNamespace="http://schemas.microsoft.com/office/2006/metadata/properties" ma:root="true" ma:fieldsID="1190c3a18b59f5c06dfbb0a426515b07" ns2:_="">
    <xsd:import namespace="8d3fb581-dd20-417e-8b7b-3ac2a72d357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d3fb581-dd20-417e-8b7b-3ac2a72d357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0F71CE7-74A1-40A6-B015-E48197D179B7}"/>
</file>

<file path=customXml/itemProps2.xml><?xml version="1.0" encoding="utf-8"?>
<ds:datastoreItem xmlns:ds="http://schemas.openxmlformats.org/officeDocument/2006/customXml" ds:itemID="{02734FE6-1431-4E24-AE3E-62C102B07CB1}"/>
</file>

<file path=customXml/itemProps3.xml><?xml version="1.0" encoding="utf-8"?>
<ds:datastoreItem xmlns:ds="http://schemas.openxmlformats.org/officeDocument/2006/customXml" ds:itemID="{B37C1583-6D71-4C1D-9441-76AAEA52650C}"/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416</Words>
  <Application>Microsoft Office PowerPoint</Application>
  <PresentationFormat>On-screen Show (4:3)</PresentationFormat>
  <Paragraphs>118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Aharoni</vt:lpstr>
      <vt:lpstr>Arial</vt:lpstr>
      <vt:lpstr>Berlin Sans FB Demi</vt:lpstr>
      <vt:lpstr>Brush Script Std</vt:lpstr>
      <vt:lpstr>Lucida Grande</vt:lpstr>
      <vt:lpstr>Verdana</vt:lpstr>
      <vt:lpstr>Wingdings</vt:lpstr>
      <vt:lpstr>template_informatika_slide</vt:lpstr>
      <vt:lpstr>CRI3I3  Pemrograman Perangkat Bergerak</vt:lpstr>
      <vt:lpstr>Outline</vt:lpstr>
      <vt:lpstr>Learning scheme</vt:lpstr>
      <vt:lpstr>Course rules</vt:lpstr>
      <vt:lpstr>Scoring (may change)</vt:lpstr>
      <vt:lpstr>Syllabus</vt:lpstr>
      <vt:lpstr>Any question?</vt:lpstr>
      <vt:lpstr>CTI3I3  Aplikasi Perangkat Bergerak</vt:lpstr>
      <vt:lpstr>Outline</vt:lpstr>
      <vt:lpstr>Mobile Application A rchitecture</vt:lpstr>
      <vt:lpstr>Android Application Architecture</vt:lpstr>
      <vt:lpstr>Mobile Technologies Now</vt:lpstr>
      <vt:lpstr>Mobile App SDKs</vt:lpstr>
      <vt:lpstr>Mobile App Development Challenges</vt:lpstr>
      <vt:lpstr>Programming Language for Mobile</vt:lpstr>
      <vt:lpstr>Mobile App with Database</vt:lpstr>
      <vt:lpstr>Mobile Developers Type</vt:lpstr>
      <vt:lpstr>Mobile Developers Type</vt:lpstr>
      <vt:lpstr>Tools Makes You Better </vt:lpstr>
      <vt:lpstr>Any question?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Technology</dc:title>
  <dc:creator>MTD</dc:creator>
  <cp:lastModifiedBy>MONTERICO ADRIAN</cp:lastModifiedBy>
  <cp:revision>20</cp:revision>
  <dcterms:created xsi:type="dcterms:W3CDTF">2021-02-08T03:59:01Z</dcterms:created>
  <dcterms:modified xsi:type="dcterms:W3CDTF">2022-04-01T02:09:56Z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0x010100C241BCDE1E190549AB3C67389D61D930</vt:lpwstr>
  </property>
</Properties>
</file>