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layfair Displ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bold.fntdata"/><Relationship Id="rId14" Type="http://schemas.openxmlformats.org/officeDocument/2006/relationships/slide" Target="slides/slide9.xml"/><Relationship Id="rId36" Type="http://schemas.openxmlformats.org/officeDocument/2006/relationships/font" Target="fonts/PlayfairDisplay-regular.fntdata"/><Relationship Id="rId17" Type="http://schemas.openxmlformats.org/officeDocument/2006/relationships/slide" Target="slides/slide12.xml"/><Relationship Id="rId39" Type="http://schemas.openxmlformats.org/officeDocument/2006/relationships/font" Target="fonts/PlayfairDisplay-boldItalic.fntdata"/><Relationship Id="rId16" Type="http://schemas.openxmlformats.org/officeDocument/2006/relationships/slide" Target="slides/slide11.xml"/><Relationship Id="rId38" Type="http://schemas.openxmlformats.org/officeDocument/2006/relationships/font" Target="fonts/PlayfairDispl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0f42cd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0f42cd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65e0896a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65e0896a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40f42cd0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40f42cd0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17897381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17897381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0f42cd0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0f42cd0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5627af9c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5627af9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285ec3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285ec3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5627af9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5627af9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285ec3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285ec3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5627af9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5627af9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17897381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17897381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285ec36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285ec36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5627af9c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5627af9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4285ec3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285ec3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40f42cd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40f42cd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0f42cd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0f42cd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40f42cd0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0f42cd0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65e0896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65e0896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5627af9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5627af9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5625219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5625219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5625219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5625219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5627af9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5627af9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5627af9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627af9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0f42cd0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0f42cd0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0f42cd0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0f42cd0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40f42cd0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0f42cd0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0f42cd0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40f42cd0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17897381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17897381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40f42cd0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40f42cd0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xd.adobe.com/view/fe513934-d57a-45bb-4e49-b433b48320b7-8860/?fullscreen"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CAPwarcd12o" TargetMode="Externa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44700" y="106670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Blackboard Website Remake</a:t>
            </a:r>
            <a:endParaRPr/>
          </a:p>
        </p:txBody>
      </p:sp>
      <p:sp>
        <p:nvSpPr>
          <p:cNvPr id="60" name="Google Shape;60;p13"/>
          <p:cNvSpPr txBox="1"/>
          <p:nvPr>
            <p:ph idx="1" type="subTitle"/>
          </p:nvPr>
        </p:nvSpPr>
        <p:spPr>
          <a:xfrm>
            <a:off x="3044700" y="2769974"/>
            <a:ext cx="3054600" cy="12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Ricardo</a:t>
            </a:r>
            <a:endParaRPr sz="1400"/>
          </a:p>
          <a:p>
            <a:pPr indent="0" lvl="0" marL="0" rtl="0" algn="ctr">
              <a:spcBef>
                <a:spcPts val="0"/>
              </a:spcBef>
              <a:spcAft>
                <a:spcPts val="0"/>
              </a:spcAft>
              <a:buNone/>
            </a:pPr>
            <a:r>
              <a:rPr lang="en" sz="1400"/>
              <a:t>Matthew</a:t>
            </a:r>
            <a:endParaRPr sz="1400"/>
          </a:p>
          <a:p>
            <a:pPr indent="0" lvl="0" marL="0" rtl="0" algn="ctr">
              <a:spcBef>
                <a:spcPts val="0"/>
              </a:spcBef>
              <a:spcAft>
                <a:spcPts val="0"/>
              </a:spcAft>
              <a:buNone/>
            </a:pPr>
            <a:r>
              <a:rPr lang="en" sz="1400"/>
              <a:t>Umme</a:t>
            </a:r>
            <a:endParaRPr sz="1400"/>
          </a:p>
          <a:p>
            <a:pPr indent="0" lvl="0" marL="0" rtl="0" algn="ctr">
              <a:spcBef>
                <a:spcPts val="0"/>
              </a:spcBef>
              <a:spcAft>
                <a:spcPts val="0"/>
              </a:spcAft>
              <a:buNone/>
            </a:pPr>
            <a:r>
              <a:rPr lang="en" sz="1400"/>
              <a:t>Chanesh</a:t>
            </a:r>
            <a:endParaRPr sz="1400"/>
          </a:p>
          <a:p>
            <a:pPr indent="0" lvl="0" marL="0" rtl="0" algn="ctr">
              <a:spcBef>
                <a:spcPts val="0"/>
              </a:spcBef>
              <a:spcAft>
                <a:spcPts val="0"/>
              </a:spcAft>
              <a:buNone/>
            </a:pPr>
            <a:r>
              <a:rPr lang="en" sz="1400"/>
              <a:t>Renee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1000"/>
                                        <p:tgtEl>
                                          <p:spTgt spid="60">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1000"/>
                                        <p:tgtEl>
                                          <p:spTgt spid="60">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1000"/>
                                        <p:tgtEl>
                                          <p:spTgt spid="60">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1000"/>
                                        <p:tgtEl>
                                          <p:spTgt spid="60">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1000"/>
                                        <p:tgtEl>
                                          <p:spTgt spid="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11" name="Shape 111"/>
        <p:cNvGrpSpPr/>
        <p:nvPr/>
      </p:nvGrpSpPr>
      <p:grpSpPr>
        <a:xfrm>
          <a:off x="0" y="0"/>
          <a:ext cx="0" cy="0"/>
          <a:chOff x="0" y="0"/>
          <a:chExt cx="0" cy="0"/>
        </a:xfrm>
      </p:grpSpPr>
      <p:pic>
        <p:nvPicPr>
          <p:cNvPr descr="Forms response chart. Question title: Technology is easy to use. (I am a tech savvy person). Number of responses: 17 responses." id="112" name="Google Shape;112;p22"/>
          <p:cNvPicPr preferRelativeResize="0"/>
          <p:nvPr/>
        </p:nvPicPr>
        <p:blipFill>
          <a:blip r:embed="rId3">
            <a:alphaModFix/>
          </a:blip>
          <a:stretch>
            <a:fillRect/>
          </a:stretch>
        </p:blipFill>
        <p:spPr>
          <a:xfrm>
            <a:off x="152400" y="532288"/>
            <a:ext cx="8839200" cy="4078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16" name="Shape 116"/>
        <p:cNvGrpSpPr/>
        <p:nvPr/>
      </p:nvGrpSpPr>
      <p:grpSpPr>
        <a:xfrm>
          <a:off x="0" y="0"/>
          <a:ext cx="0" cy="0"/>
          <a:chOff x="0" y="0"/>
          <a:chExt cx="0" cy="0"/>
        </a:xfrm>
      </p:grpSpPr>
      <p:pic>
        <p:nvPicPr>
          <p:cNvPr descr="Forms response chart. Question title: Do you think Blackboard needs an upgrade?. Number of responses: 17 responses." id="117" name="Google Shape;117;p23"/>
          <p:cNvPicPr preferRelativeResize="0"/>
          <p:nvPr/>
        </p:nvPicPr>
        <p:blipFill>
          <a:blip r:embed="rId3">
            <a:alphaModFix/>
          </a:blip>
          <a:stretch>
            <a:fillRect/>
          </a:stretch>
        </p:blipFill>
        <p:spPr>
          <a:xfrm>
            <a:off x="152400" y="532288"/>
            <a:ext cx="8839200" cy="40789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391350"/>
            <a:ext cx="8520600" cy="11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requested change in Blackboard?</a:t>
            </a:r>
            <a:endParaRPr/>
          </a:p>
        </p:txBody>
      </p:sp>
      <p:sp>
        <p:nvSpPr>
          <p:cNvPr id="123" name="Google Shape;123;p24"/>
          <p:cNvSpPr txBox="1"/>
          <p:nvPr>
            <p:ph idx="1" type="body"/>
          </p:nvPr>
        </p:nvSpPr>
        <p:spPr>
          <a:xfrm>
            <a:off x="899700" y="1942850"/>
            <a:ext cx="7344600" cy="217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Change the layout style of the course section.</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Change to the notification and the status bar.</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Notable Responses from Survey</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out old previous courses.”  - </a:t>
            </a:r>
            <a:r>
              <a:rPr b="1" lang="en"/>
              <a:t>Bishajit L. </a:t>
            </a:r>
            <a:endParaRPr b="1"/>
          </a:p>
          <a:p>
            <a:pPr indent="0" lvl="0" marL="0" rtl="0" algn="l">
              <a:spcBef>
                <a:spcPts val="1600"/>
              </a:spcBef>
              <a:spcAft>
                <a:spcPts val="0"/>
              </a:spcAft>
              <a:buNone/>
            </a:pPr>
            <a:r>
              <a:rPr lang="en"/>
              <a:t>“Make notification bar bigger and fill in blank space.” - </a:t>
            </a:r>
            <a:r>
              <a:rPr b="1" lang="en"/>
              <a:t>Matthew H.</a:t>
            </a:r>
            <a:endParaRPr b="1"/>
          </a:p>
          <a:p>
            <a:pPr indent="0" lvl="0" marL="0" rtl="0" algn="l">
              <a:spcBef>
                <a:spcPts val="1600"/>
              </a:spcBef>
              <a:spcAft>
                <a:spcPts val="0"/>
              </a:spcAft>
              <a:buNone/>
            </a:pPr>
            <a:r>
              <a:rPr lang="en"/>
              <a:t>“Change colors based on school colors.” - </a:t>
            </a:r>
            <a:r>
              <a:rPr b="1" lang="en"/>
              <a:t>Saurav S.</a:t>
            </a:r>
            <a:endParaRPr b="1"/>
          </a:p>
          <a:p>
            <a:pPr indent="0" lvl="0" marL="0" rtl="0" algn="l">
              <a:spcBef>
                <a:spcPts val="1600"/>
              </a:spcBef>
              <a:spcAft>
                <a:spcPts val="0"/>
              </a:spcAft>
              <a:buNone/>
            </a:pPr>
            <a:r>
              <a:rPr lang="en"/>
              <a:t>“Tear the whole thing down and simplify it.” - </a:t>
            </a:r>
            <a:r>
              <a:rPr b="1" lang="en"/>
              <a:t>Md. F. </a:t>
            </a:r>
            <a:endParaRPr b="1"/>
          </a:p>
          <a:p>
            <a:pPr indent="0" lvl="0" marL="0" rtl="0" algn="l">
              <a:spcBef>
                <a:spcPts val="1600"/>
              </a:spcBef>
              <a:spcAft>
                <a:spcPts val="0"/>
              </a:spcAft>
              <a:buNone/>
            </a:pPr>
            <a:r>
              <a:rPr lang="en"/>
              <a:t>“</a:t>
            </a:r>
            <a:r>
              <a:rPr lang="en"/>
              <a:t>Remove useless information and place important parts like my courses on the top of the page.</a:t>
            </a:r>
            <a:r>
              <a:rPr lang="en"/>
              <a:t>” - </a:t>
            </a:r>
            <a:r>
              <a:rPr b="1" lang="en"/>
              <a:t>Amrit S. </a:t>
            </a:r>
            <a:endParaRPr b="1"/>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Paper Prototype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38" name="Shape 138"/>
        <p:cNvGrpSpPr/>
        <p:nvPr/>
      </p:nvGrpSpPr>
      <p:grpSpPr>
        <a:xfrm>
          <a:off x="0" y="0"/>
          <a:ext cx="0" cy="0"/>
          <a:chOff x="0" y="0"/>
          <a:chExt cx="0" cy="0"/>
        </a:xfrm>
      </p:grpSpPr>
      <p:sp>
        <p:nvSpPr>
          <p:cNvPr id="139" name="Google Shape;139;p27"/>
          <p:cNvSpPr txBox="1"/>
          <p:nvPr/>
        </p:nvSpPr>
        <p:spPr>
          <a:xfrm>
            <a:off x="1257325" y="237750"/>
            <a:ext cx="6621300" cy="4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Original Image: Blackboard Home</a:t>
            </a:r>
            <a:endParaRPr>
              <a:solidFill>
                <a:srgbClr val="5E696C"/>
              </a:solidFill>
              <a:latin typeface="Lato"/>
              <a:ea typeface="Lato"/>
              <a:cs typeface="Lato"/>
              <a:sym typeface="Lato"/>
            </a:endParaRPr>
          </a:p>
        </p:txBody>
      </p:sp>
      <p:pic>
        <p:nvPicPr>
          <p:cNvPr id="140" name="Google Shape;140;p27"/>
          <p:cNvPicPr preferRelativeResize="0"/>
          <p:nvPr/>
        </p:nvPicPr>
        <p:blipFill>
          <a:blip r:embed="rId3">
            <a:alphaModFix/>
          </a:blip>
          <a:stretch>
            <a:fillRect/>
          </a:stretch>
        </p:blipFill>
        <p:spPr>
          <a:xfrm>
            <a:off x="460608" y="732445"/>
            <a:ext cx="8222780" cy="4106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44" name="Shape 144"/>
        <p:cNvGrpSpPr/>
        <p:nvPr/>
      </p:nvGrpSpPr>
      <p:grpSpPr>
        <a:xfrm>
          <a:off x="0" y="0"/>
          <a:ext cx="0" cy="0"/>
          <a:chOff x="0" y="0"/>
          <a:chExt cx="0" cy="0"/>
        </a:xfrm>
      </p:grpSpPr>
      <p:pic>
        <p:nvPicPr>
          <p:cNvPr id="145" name="Google Shape;145;p28"/>
          <p:cNvPicPr preferRelativeResize="0"/>
          <p:nvPr/>
        </p:nvPicPr>
        <p:blipFill>
          <a:blip r:embed="rId3">
            <a:alphaModFix/>
          </a:blip>
          <a:stretch>
            <a:fillRect/>
          </a:stretch>
        </p:blipFill>
        <p:spPr>
          <a:xfrm>
            <a:off x="1892808" y="732444"/>
            <a:ext cx="5350349" cy="4012750"/>
          </a:xfrm>
          <a:prstGeom prst="rect">
            <a:avLst/>
          </a:prstGeom>
          <a:noFill/>
          <a:ln>
            <a:noFill/>
          </a:ln>
        </p:spPr>
      </p:pic>
      <p:sp>
        <p:nvSpPr>
          <p:cNvPr id="146" name="Google Shape;146;p28"/>
          <p:cNvSpPr txBox="1"/>
          <p:nvPr/>
        </p:nvSpPr>
        <p:spPr>
          <a:xfrm>
            <a:off x="1257325" y="237750"/>
            <a:ext cx="6621300" cy="4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Grid format (no empty spaces), customizable sections, and filtered courses.</a:t>
            </a:r>
            <a:endParaRPr>
              <a:solidFill>
                <a:srgbClr val="5E696C"/>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50" name="Shape 150"/>
        <p:cNvGrpSpPr/>
        <p:nvPr/>
      </p:nvGrpSpPr>
      <p:grpSpPr>
        <a:xfrm>
          <a:off x="0" y="0"/>
          <a:ext cx="0" cy="0"/>
          <a:chOff x="0" y="0"/>
          <a:chExt cx="0" cy="0"/>
        </a:xfrm>
      </p:grpSpPr>
      <p:sp>
        <p:nvSpPr>
          <p:cNvPr id="151" name="Google Shape;151;p29"/>
          <p:cNvSpPr txBox="1"/>
          <p:nvPr/>
        </p:nvSpPr>
        <p:spPr>
          <a:xfrm>
            <a:off x="1257325" y="237750"/>
            <a:ext cx="6621300" cy="4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Original Image: Course Dashboard</a:t>
            </a:r>
            <a:endParaRPr>
              <a:solidFill>
                <a:srgbClr val="5E696C"/>
              </a:solidFill>
              <a:latin typeface="Lato"/>
              <a:ea typeface="Lato"/>
              <a:cs typeface="Lato"/>
              <a:sym typeface="Lato"/>
            </a:endParaRPr>
          </a:p>
        </p:txBody>
      </p:sp>
      <p:pic>
        <p:nvPicPr>
          <p:cNvPr id="152" name="Google Shape;152;p29"/>
          <p:cNvPicPr preferRelativeResize="0"/>
          <p:nvPr/>
        </p:nvPicPr>
        <p:blipFill>
          <a:blip r:embed="rId3">
            <a:alphaModFix/>
          </a:blip>
          <a:stretch>
            <a:fillRect/>
          </a:stretch>
        </p:blipFill>
        <p:spPr>
          <a:xfrm>
            <a:off x="459158" y="732445"/>
            <a:ext cx="8217641" cy="40142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56" name="Shape 156"/>
        <p:cNvGrpSpPr/>
        <p:nvPr/>
      </p:nvGrpSpPr>
      <p:grpSpPr>
        <a:xfrm>
          <a:off x="0" y="0"/>
          <a:ext cx="0" cy="0"/>
          <a:chOff x="0" y="0"/>
          <a:chExt cx="0" cy="0"/>
        </a:xfrm>
      </p:grpSpPr>
      <p:pic>
        <p:nvPicPr>
          <p:cNvPr id="157" name="Google Shape;157;p30"/>
          <p:cNvPicPr preferRelativeResize="0"/>
          <p:nvPr/>
        </p:nvPicPr>
        <p:blipFill>
          <a:blip r:embed="rId3">
            <a:alphaModFix/>
          </a:blip>
          <a:stretch>
            <a:fillRect/>
          </a:stretch>
        </p:blipFill>
        <p:spPr>
          <a:xfrm>
            <a:off x="1897375" y="731520"/>
            <a:ext cx="5349240" cy="4014215"/>
          </a:xfrm>
          <a:prstGeom prst="rect">
            <a:avLst/>
          </a:prstGeom>
          <a:noFill/>
          <a:ln>
            <a:noFill/>
          </a:ln>
        </p:spPr>
      </p:pic>
      <p:sp>
        <p:nvSpPr>
          <p:cNvPr id="158" name="Google Shape;158;p30"/>
          <p:cNvSpPr txBox="1"/>
          <p:nvPr/>
        </p:nvSpPr>
        <p:spPr>
          <a:xfrm>
            <a:off x="1261872" y="237759"/>
            <a:ext cx="66204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Uniform layout on all courses.</a:t>
            </a:r>
            <a:endParaRPr>
              <a:solidFill>
                <a:srgbClr val="5E696C"/>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62" name="Shape 162"/>
        <p:cNvGrpSpPr/>
        <p:nvPr/>
      </p:nvGrpSpPr>
      <p:grpSpPr>
        <a:xfrm>
          <a:off x="0" y="0"/>
          <a:ext cx="0" cy="0"/>
          <a:chOff x="0" y="0"/>
          <a:chExt cx="0" cy="0"/>
        </a:xfrm>
      </p:grpSpPr>
      <p:sp>
        <p:nvSpPr>
          <p:cNvPr id="163" name="Google Shape;163;p31"/>
          <p:cNvSpPr txBox="1"/>
          <p:nvPr/>
        </p:nvSpPr>
        <p:spPr>
          <a:xfrm>
            <a:off x="1257325" y="237750"/>
            <a:ext cx="6621300" cy="4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Original Image: Grades Section</a:t>
            </a:r>
            <a:endParaRPr>
              <a:solidFill>
                <a:srgbClr val="5E696C"/>
              </a:solidFill>
              <a:latin typeface="Lato"/>
              <a:ea typeface="Lato"/>
              <a:cs typeface="Lato"/>
              <a:sym typeface="Lato"/>
            </a:endParaRPr>
          </a:p>
        </p:txBody>
      </p:sp>
      <p:pic>
        <p:nvPicPr>
          <p:cNvPr id="164" name="Google Shape;164;p31"/>
          <p:cNvPicPr preferRelativeResize="0"/>
          <p:nvPr/>
        </p:nvPicPr>
        <p:blipFill rotWithShape="1">
          <a:blip r:embed="rId3">
            <a:alphaModFix/>
          </a:blip>
          <a:srcRect b="999" l="0" r="0" t="999"/>
          <a:stretch/>
        </p:blipFill>
        <p:spPr>
          <a:xfrm>
            <a:off x="459158" y="732445"/>
            <a:ext cx="8217641" cy="40142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266925"/>
            <a:ext cx="85206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Original Website</a:t>
            </a:r>
            <a:endParaRPr/>
          </a:p>
        </p:txBody>
      </p:sp>
      <p:pic>
        <p:nvPicPr>
          <p:cNvPr id="66" name="Google Shape;66;p14"/>
          <p:cNvPicPr preferRelativeResize="0"/>
          <p:nvPr/>
        </p:nvPicPr>
        <p:blipFill>
          <a:blip r:embed="rId3">
            <a:alphaModFix/>
          </a:blip>
          <a:stretch>
            <a:fillRect/>
          </a:stretch>
        </p:blipFill>
        <p:spPr>
          <a:xfrm>
            <a:off x="1197038" y="1147225"/>
            <a:ext cx="6749914" cy="35885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68" name="Shape 168"/>
        <p:cNvGrpSpPr/>
        <p:nvPr/>
      </p:nvGrpSpPr>
      <p:grpSpPr>
        <a:xfrm>
          <a:off x="0" y="0"/>
          <a:ext cx="0" cy="0"/>
          <a:chOff x="0" y="0"/>
          <a:chExt cx="0" cy="0"/>
        </a:xfrm>
      </p:grpSpPr>
      <p:pic>
        <p:nvPicPr>
          <p:cNvPr id="169" name="Google Shape;169;p32"/>
          <p:cNvPicPr preferRelativeResize="0"/>
          <p:nvPr/>
        </p:nvPicPr>
        <p:blipFill>
          <a:blip r:embed="rId3">
            <a:alphaModFix/>
          </a:blip>
          <a:stretch>
            <a:fillRect/>
          </a:stretch>
        </p:blipFill>
        <p:spPr>
          <a:xfrm>
            <a:off x="1892808" y="731520"/>
            <a:ext cx="5349240" cy="4014215"/>
          </a:xfrm>
          <a:prstGeom prst="rect">
            <a:avLst/>
          </a:prstGeom>
          <a:noFill/>
          <a:ln>
            <a:noFill/>
          </a:ln>
        </p:spPr>
      </p:pic>
      <p:sp>
        <p:nvSpPr>
          <p:cNvPr id="170" name="Google Shape;170;p32"/>
          <p:cNvSpPr txBox="1"/>
          <p:nvPr/>
        </p:nvSpPr>
        <p:spPr>
          <a:xfrm>
            <a:off x="1261872" y="237759"/>
            <a:ext cx="66204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Grades are shown in percentages, and courses are filtered.</a:t>
            </a:r>
            <a:endParaRPr>
              <a:solidFill>
                <a:srgbClr val="5E696C"/>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74" name="Shape 174"/>
        <p:cNvGrpSpPr/>
        <p:nvPr/>
      </p:nvGrpSpPr>
      <p:grpSpPr>
        <a:xfrm>
          <a:off x="0" y="0"/>
          <a:ext cx="0" cy="0"/>
          <a:chOff x="0" y="0"/>
          <a:chExt cx="0" cy="0"/>
        </a:xfrm>
      </p:grpSpPr>
      <p:sp>
        <p:nvSpPr>
          <p:cNvPr id="175" name="Google Shape;175;p33"/>
          <p:cNvSpPr txBox="1"/>
          <p:nvPr/>
        </p:nvSpPr>
        <p:spPr>
          <a:xfrm>
            <a:off x="1257325" y="237750"/>
            <a:ext cx="6621300" cy="4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Original Image: Navigation Drop Down</a:t>
            </a:r>
            <a:endParaRPr>
              <a:solidFill>
                <a:srgbClr val="5E696C"/>
              </a:solidFill>
              <a:latin typeface="Lato"/>
              <a:ea typeface="Lato"/>
              <a:cs typeface="Lato"/>
              <a:sym typeface="Lato"/>
            </a:endParaRPr>
          </a:p>
        </p:txBody>
      </p:sp>
      <p:pic>
        <p:nvPicPr>
          <p:cNvPr id="176" name="Google Shape;176;p33"/>
          <p:cNvPicPr preferRelativeResize="0"/>
          <p:nvPr/>
        </p:nvPicPr>
        <p:blipFill>
          <a:blip r:embed="rId3">
            <a:alphaModFix/>
          </a:blip>
          <a:stretch>
            <a:fillRect/>
          </a:stretch>
        </p:blipFill>
        <p:spPr>
          <a:xfrm>
            <a:off x="3501850" y="732450"/>
            <a:ext cx="2140300" cy="4009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80" name="Shape 180"/>
        <p:cNvGrpSpPr/>
        <p:nvPr/>
      </p:nvGrpSpPr>
      <p:grpSpPr>
        <a:xfrm>
          <a:off x="0" y="0"/>
          <a:ext cx="0" cy="0"/>
          <a:chOff x="0" y="0"/>
          <a:chExt cx="0" cy="0"/>
        </a:xfrm>
      </p:grpSpPr>
      <p:pic>
        <p:nvPicPr>
          <p:cNvPr id="181" name="Google Shape;181;p34"/>
          <p:cNvPicPr preferRelativeResize="0"/>
          <p:nvPr/>
        </p:nvPicPr>
        <p:blipFill rotWithShape="1">
          <a:blip r:embed="rId3">
            <a:alphaModFix/>
          </a:blip>
          <a:srcRect b="17271" l="12533" r="21364" t="19557"/>
          <a:stretch/>
        </p:blipFill>
        <p:spPr>
          <a:xfrm>
            <a:off x="3033283" y="731520"/>
            <a:ext cx="3077449" cy="4014218"/>
          </a:xfrm>
          <a:prstGeom prst="rect">
            <a:avLst/>
          </a:prstGeom>
          <a:noFill/>
          <a:ln>
            <a:noFill/>
          </a:ln>
        </p:spPr>
      </p:pic>
      <p:sp>
        <p:nvSpPr>
          <p:cNvPr id="182" name="Google Shape;182;p34"/>
          <p:cNvSpPr txBox="1"/>
          <p:nvPr/>
        </p:nvSpPr>
        <p:spPr>
          <a:xfrm>
            <a:off x="1261872" y="237759"/>
            <a:ext cx="66204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E696C"/>
                </a:solidFill>
                <a:latin typeface="Lato"/>
                <a:ea typeface="Lato"/>
                <a:cs typeface="Lato"/>
                <a:sym typeface="Lato"/>
              </a:rPr>
              <a:t>Course names are simplified and courses are filtered.</a:t>
            </a:r>
            <a:endParaRPr>
              <a:solidFill>
                <a:srgbClr val="5E696C"/>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86" name="Shape 186"/>
        <p:cNvGrpSpPr/>
        <p:nvPr/>
      </p:nvGrpSpPr>
      <p:grpSpPr>
        <a:xfrm>
          <a:off x="0" y="0"/>
          <a:ext cx="0" cy="0"/>
          <a:chOff x="0" y="0"/>
          <a:chExt cx="0" cy="0"/>
        </a:xfrm>
      </p:grpSpPr>
      <p:sp>
        <p:nvSpPr>
          <p:cNvPr id="187" name="Google Shape;187;p35"/>
          <p:cNvSpPr txBox="1"/>
          <p:nvPr>
            <p:ph type="title"/>
          </p:nvPr>
        </p:nvSpPr>
        <p:spPr>
          <a:xfrm>
            <a:off x="445775" y="391350"/>
            <a:ext cx="8386500" cy="10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Notable Responses after Paper Prototype                               Testing</a:t>
            </a:r>
            <a:endParaRPr sz="3000"/>
          </a:p>
        </p:txBody>
      </p:sp>
      <p:sp>
        <p:nvSpPr>
          <p:cNvPr id="188" name="Google Shape;188;p35"/>
          <p:cNvSpPr txBox="1"/>
          <p:nvPr>
            <p:ph idx="1" type="body"/>
          </p:nvPr>
        </p:nvSpPr>
        <p:spPr>
          <a:xfrm>
            <a:off x="338700" y="1577400"/>
            <a:ext cx="8466600" cy="30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there is a lot of content on a page, but you know where to go”.</a:t>
            </a:r>
            <a:r>
              <a:rPr b="1" lang="en"/>
              <a:t>- </a:t>
            </a:r>
            <a:r>
              <a:rPr b="1" lang="en"/>
              <a:t>Paragati K.</a:t>
            </a:r>
            <a:endParaRPr b="1"/>
          </a:p>
          <a:p>
            <a:pPr indent="0" lvl="0" marL="0" rtl="0" algn="l">
              <a:spcBef>
                <a:spcPts val="1600"/>
              </a:spcBef>
              <a:spcAft>
                <a:spcPts val="0"/>
              </a:spcAft>
              <a:buNone/>
            </a:pPr>
            <a:r>
              <a:rPr lang="en"/>
              <a:t>“A good suggestion is to have a toggle menu for the home page, but overall I liked it”.</a:t>
            </a:r>
            <a:r>
              <a:rPr lang="en"/>
              <a:t> </a:t>
            </a:r>
            <a:r>
              <a:rPr b="1" lang="en"/>
              <a:t>- Qadeer S.</a:t>
            </a:r>
            <a:endParaRPr b="1"/>
          </a:p>
          <a:p>
            <a:pPr indent="0" lvl="0" marL="0" rtl="0" algn="l">
              <a:spcBef>
                <a:spcPts val="1600"/>
              </a:spcBef>
              <a:spcAft>
                <a:spcPts val="0"/>
              </a:spcAft>
              <a:buNone/>
            </a:pPr>
            <a:r>
              <a:rPr lang="en"/>
              <a:t>“Put the </a:t>
            </a:r>
            <a:r>
              <a:rPr lang="en"/>
              <a:t>help </a:t>
            </a:r>
            <a:r>
              <a:rPr lang="en"/>
              <a:t>by the logout button”.</a:t>
            </a:r>
            <a:r>
              <a:rPr lang="en"/>
              <a:t> </a:t>
            </a:r>
            <a:r>
              <a:rPr b="1" lang="en"/>
              <a:t>- Marvin M.</a:t>
            </a:r>
            <a:endParaRPr b="1"/>
          </a:p>
          <a:p>
            <a:pPr indent="0" lvl="0" marL="0" rtl="0" algn="l">
              <a:spcBef>
                <a:spcPts val="1600"/>
              </a:spcBef>
              <a:spcAft>
                <a:spcPts val="0"/>
              </a:spcAft>
              <a:buNone/>
            </a:pPr>
            <a:r>
              <a:rPr lang="en"/>
              <a:t>“Have percentages for the grade section”. </a:t>
            </a:r>
            <a:r>
              <a:rPr b="1" lang="en"/>
              <a:t>- Richie C.</a:t>
            </a:r>
            <a:endParaRPr b="1"/>
          </a:p>
          <a:p>
            <a:pPr indent="0" lvl="0" marL="0" rtl="0" algn="l">
              <a:spcBef>
                <a:spcPts val="1600"/>
              </a:spcBef>
              <a:spcAft>
                <a:spcPts val="0"/>
              </a:spcAft>
              <a:buNone/>
            </a:pPr>
            <a:r>
              <a:rPr lang="en"/>
              <a:t>“I like how it’s a grid and fills up space. It’s customizable and I feel with the trend right now”. </a:t>
            </a:r>
            <a:r>
              <a:rPr b="1" lang="en"/>
              <a:t>- Professor N.</a:t>
            </a:r>
            <a:endParaRPr b="1"/>
          </a:p>
          <a:p>
            <a:pPr indent="0" lvl="0" marL="0" rtl="0" algn="l">
              <a:spcBef>
                <a:spcPts val="1600"/>
              </a:spcBef>
              <a:spcAft>
                <a:spcPts val="16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325100"/>
            <a:ext cx="85206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Link to Adobe XD Design</a:t>
            </a:r>
            <a:endParaRPr/>
          </a:p>
        </p:txBody>
      </p:sp>
      <p:pic>
        <p:nvPicPr>
          <p:cNvPr id="194" name="Google Shape;194;p36">
            <a:hlinkClick r:id="rId3"/>
          </p:cNvPr>
          <p:cNvPicPr preferRelativeResize="0"/>
          <p:nvPr/>
        </p:nvPicPr>
        <p:blipFill>
          <a:blip r:embed="rId4">
            <a:alphaModFix/>
          </a:blip>
          <a:stretch>
            <a:fillRect/>
          </a:stretch>
        </p:blipFill>
        <p:spPr>
          <a:xfrm>
            <a:off x="3495300" y="1495050"/>
            <a:ext cx="2153400" cy="2153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Walkthrough of website</a:t>
            </a:r>
            <a:endParaRPr/>
          </a:p>
        </p:txBody>
      </p:sp>
      <p:pic>
        <p:nvPicPr>
          <p:cNvPr descr="Adobe XD 2019 10 27 19 48 33" id="200" name="Google Shape;200;p37" title="Blackboard Redesign - ADOBE XD">
            <a:hlinkClick r:id="rId3"/>
          </p:cNvPr>
          <p:cNvPicPr preferRelativeResize="0"/>
          <p:nvPr/>
        </p:nvPicPr>
        <p:blipFill>
          <a:blip r:embed="rId4">
            <a:alphaModFix/>
          </a:blip>
          <a:stretch>
            <a:fillRect/>
          </a:stretch>
        </p:blipFill>
        <p:spPr>
          <a:xfrm>
            <a:off x="2286000" y="1169850"/>
            <a:ext cx="4572000" cy="3429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 Route</a:t>
            </a:r>
            <a:endParaRPr/>
          </a:p>
        </p:txBody>
      </p:sp>
      <p:sp>
        <p:nvSpPr>
          <p:cNvPr id="206" name="Google Shape;206;p38"/>
          <p:cNvSpPr txBox="1"/>
          <p:nvPr>
            <p:ph idx="1" type="body"/>
          </p:nvPr>
        </p:nvSpPr>
        <p:spPr>
          <a:xfrm>
            <a:off x="311700" y="948700"/>
            <a:ext cx="8520600" cy="3620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Daniel Hernandez is a senior at York College. He wants to check if he is failing his CT160 course. He would find his grades by….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Step 1 – Sign into Blackboard.</a:t>
            </a:r>
            <a:endParaRPr/>
          </a:p>
          <a:p>
            <a:pPr indent="-342900" lvl="0" marL="457200" rtl="0" algn="l">
              <a:spcBef>
                <a:spcPts val="0"/>
              </a:spcBef>
              <a:spcAft>
                <a:spcPts val="0"/>
              </a:spcAft>
              <a:buSzPts val="1800"/>
              <a:buChar char="❖"/>
            </a:pPr>
            <a:r>
              <a:rPr lang="en"/>
              <a:t>Step 2 – Click on CT160 in the current courses section.</a:t>
            </a:r>
            <a:endParaRPr/>
          </a:p>
          <a:p>
            <a:pPr indent="-342900" lvl="0" marL="457200" rtl="0" algn="l">
              <a:spcBef>
                <a:spcPts val="0"/>
              </a:spcBef>
              <a:spcAft>
                <a:spcPts val="0"/>
              </a:spcAft>
              <a:buSzPts val="1800"/>
              <a:buChar char="❖"/>
            </a:pPr>
            <a:r>
              <a:rPr lang="en"/>
              <a:t>Step 3 - Click on My Grades.</a:t>
            </a:r>
            <a:endParaRPr/>
          </a:p>
          <a:p>
            <a:pPr indent="-342900" lvl="0" marL="457200" rtl="0" algn="l">
              <a:spcBef>
                <a:spcPts val="0"/>
              </a:spcBef>
              <a:spcAft>
                <a:spcPts val="0"/>
              </a:spcAft>
              <a:buSzPts val="1800"/>
              <a:buChar char="❖"/>
            </a:pPr>
            <a:r>
              <a:rPr lang="en"/>
              <a:t>Step 4 - Logout.</a:t>
            </a:r>
            <a:endParaRPr/>
          </a:p>
          <a:p>
            <a:pPr indent="0" lvl="0" marL="0" rtl="0" algn="l">
              <a:spcBef>
                <a:spcPts val="1200"/>
              </a:spcBef>
              <a:spcAft>
                <a:spcPts val="12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10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10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1000"/>
                                        <p:tgtEl>
                                          <p:spTgt spid="20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 Route Matrix</a:t>
            </a:r>
            <a:endParaRPr/>
          </a:p>
        </p:txBody>
      </p:sp>
      <p:pic>
        <p:nvPicPr>
          <p:cNvPr id="212" name="Google Shape;212;p39"/>
          <p:cNvPicPr preferRelativeResize="0"/>
          <p:nvPr/>
        </p:nvPicPr>
        <p:blipFill>
          <a:blip r:embed="rId3">
            <a:alphaModFix/>
          </a:blip>
          <a:stretch>
            <a:fillRect/>
          </a:stretch>
        </p:blipFill>
        <p:spPr>
          <a:xfrm>
            <a:off x="1952625" y="1017450"/>
            <a:ext cx="5238750" cy="3790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Design Analysis</a:t>
            </a:r>
            <a:endParaRPr/>
          </a:p>
        </p:txBody>
      </p:sp>
      <p:sp>
        <p:nvSpPr>
          <p:cNvPr id="218" name="Google Shape;218;p40"/>
          <p:cNvSpPr txBox="1"/>
          <p:nvPr>
            <p:ph idx="1" type="body"/>
          </p:nvPr>
        </p:nvSpPr>
        <p:spPr>
          <a:xfrm>
            <a:off x="311700" y="1227000"/>
            <a:ext cx="8520600" cy="26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E696C"/>
                </a:solidFill>
              </a:rPr>
              <a:t>After further testing, our group decided changes were necessary to our design. In our first design prototype, we let our classmates test out our remake and they faced many issues. The main issue was, people did not know what to click on. The designer fixed this by making clickable parts into buttons. </a:t>
            </a:r>
            <a:endParaRPr>
              <a:solidFill>
                <a:srgbClr val="5E696C"/>
              </a:solidFill>
            </a:endParaRPr>
          </a:p>
          <a:p>
            <a:pPr indent="0" lvl="0" marL="0" rtl="0" algn="l">
              <a:spcBef>
                <a:spcPts val="0"/>
              </a:spcBef>
              <a:spcAft>
                <a:spcPts val="0"/>
              </a:spcAft>
              <a:buNone/>
            </a:pPr>
            <a:r>
              <a:t/>
            </a:r>
            <a:endParaRPr>
              <a:solidFill>
                <a:srgbClr val="5E696C"/>
              </a:solidFill>
            </a:endParaRPr>
          </a:p>
          <a:p>
            <a:pPr indent="0" lvl="0" marL="0" rtl="0" algn="l">
              <a:spcBef>
                <a:spcPts val="0"/>
              </a:spcBef>
              <a:spcAft>
                <a:spcPts val="0"/>
              </a:spcAft>
              <a:buNone/>
            </a:pPr>
            <a:r>
              <a:rPr lang="en">
                <a:solidFill>
                  <a:srgbClr val="5E696C"/>
                </a:solidFill>
              </a:rPr>
              <a:t>Another tester also recommended that we should add an off-white color to the background. We also fixed that by adding a very light red to fit with our color pallet. The other issues were just minor typos, alignment problems and naming issues. All these issues were fixed in the final design.</a:t>
            </a:r>
            <a:endParaRPr>
              <a:solidFill>
                <a:srgbClr val="5E696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24" name="Google Shape;224;p41"/>
          <p:cNvSpPr txBox="1"/>
          <p:nvPr>
            <p:ph idx="1" type="body"/>
          </p:nvPr>
        </p:nvSpPr>
        <p:spPr>
          <a:xfrm>
            <a:off x="311700" y="1485900"/>
            <a:ext cx="8520600" cy="21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E696C"/>
                </a:solidFill>
              </a:rPr>
              <a:t>Overall, our group felt we created a solid design. We feel the our design is more user friendly than the original. Our group is mostly proud of the features we added to the Blackboard home page. The blackboard home page was our main objective to change and we felt we added features that many people wanted. All our changes were based off personal changes and survey results. Our group also felt that our design is more modern. Overall we are satisfied with the design.</a:t>
            </a:r>
            <a:endParaRPr>
              <a:solidFill>
                <a:srgbClr val="5E696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Issues with Current Design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Current courses are put in the same list with older courses.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Class names are too long</a:t>
            </a:r>
            <a:endParaRPr/>
          </a:p>
          <a:p>
            <a:pPr indent="-317500" lvl="1" marL="914400" rtl="0" algn="l">
              <a:spcBef>
                <a:spcPts val="0"/>
              </a:spcBef>
              <a:spcAft>
                <a:spcPts val="0"/>
              </a:spcAft>
              <a:buSzPts val="1400"/>
              <a:buChar char="○"/>
            </a:pPr>
            <a:r>
              <a:rPr lang="en"/>
              <a:t>2019 Fall Term (1) User Experience Design CT 160 CD[29251] (York College)</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Lots of empty white space.</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End</a:t>
            </a:r>
            <a:endParaRPr/>
          </a:p>
        </p:txBody>
      </p:sp>
      <p:pic>
        <p:nvPicPr>
          <p:cNvPr id="230" name="Google Shape;230;p42"/>
          <p:cNvPicPr preferRelativeResize="0"/>
          <p:nvPr/>
        </p:nvPicPr>
        <p:blipFill>
          <a:blip r:embed="rId3">
            <a:alphaModFix/>
          </a:blip>
          <a:stretch>
            <a:fillRect/>
          </a:stretch>
        </p:blipFill>
        <p:spPr>
          <a:xfrm>
            <a:off x="3559247" y="1559000"/>
            <a:ext cx="2025500" cy="202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439550" y="329925"/>
            <a:ext cx="29568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Ideas</a:t>
            </a:r>
            <a:endParaRPr/>
          </a:p>
        </p:txBody>
      </p:sp>
      <p:pic>
        <p:nvPicPr>
          <p:cNvPr id="78" name="Google Shape;78;p16"/>
          <p:cNvPicPr preferRelativeResize="0"/>
          <p:nvPr/>
        </p:nvPicPr>
        <p:blipFill>
          <a:blip r:embed="rId3">
            <a:alphaModFix/>
          </a:blip>
          <a:stretch>
            <a:fillRect/>
          </a:stretch>
        </p:blipFill>
        <p:spPr>
          <a:xfrm>
            <a:off x="3396350" y="629150"/>
            <a:ext cx="5296000" cy="3971992"/>
          </a:xfrm>
          <a:prstGeom prst="rect">
            <a:avLst/>
          </a:prstGeom>
          <a:noFill/>
          <a:ln>
            <a:noFill/>
          </a:ln>
        </p:spPr>
      </p:pic>
      <p:sp>
        <p:nvSpPr>
          <p:cNvPr id="79" name="Google Shape;79;p16"/>
          <p:cNvSpPr txBox="1"/>
          <p:nvPr/>
        </p:nvSpPr>
        <p:spPr>
          <a:xfrm>
            <a:off x="439550" y="1213701"/>
            <a:ext cx="2744400" cy="3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E696C"/>
                </a:solidFill>
                <a:latin typeface="Lato"/>
                <a:ea typeface="Lato"/>
                <a:cs typeface="Lato"/>
                <a:sym typeface="Lato"/>
              </a:rPr>
              <a:t>As a group, our goal is to change Blackboard. Our group wanted to…</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a:p>
            <a:pPr indent="-317500" lvl="0" marL="457200" rtl="0" algn="l">
              <a:spcBef>
                <a:spcPts val="0"/>
              </a:spcBef>
              <a:spcAft>
                <a:spcPts val="0"/>
              </a:spcAft>
              <a:buClr>
                <a:srgbClr val="5E696C"/>
              </a:buClr>
              <a:buSzPts val="1400"/>
              <a:buFont typeface="Lato"/>
              <a:buChar char="●"/>
            </a:pPr>
            <a:r>
              <a:rPr lang="en">
                <a:solidFill>
                  <a:srgbClr val="5E696C"/>
                </a:solidFill>
                <a:latin typeface="Lato"/>
                <a:ea typeface="Lato"/>
                <a:cs typeface="Lato"/>
                <a:sym typeface="Lato"/>
              </a:rPr>
              <a:t>Simplify it</a:t>
            </a:r>
            <a:endParaRPr>
              <a:solidFill>
                <a:srgbClr val="5E696C"/>
              </a:solidFill>
              <a:latin typeface="Lato"/>
              <a:ea typeface="Lato"/>
              <a:cs typeface="Lato"/>
              <a:sym typeface="Lato"/>
            </a:endParaRPr>
          </a:p>
          <a:p>
            <a:pPr indent="0" lvl="0" marL="457200" rtl="0" algn="l">
              <a:spcBef>
                <a:spcPts val="0"/>
              </a:spcBef>
              <a:spcAft>
                <a:spcPts val="0"/>
              </a:spcAft>
              <a:buNone/>
            </a:pPr>
            <a:r>
              <a:t/>
            </a:r>
            <a:endParaRPr>
              <a:solidFill>
                <a:srgbClr val="5E696C"/>
              </a:solidFill>
              <a:latin typeface="Lato"/>
              <a:ea typeface="Lato"/>
              <a:cs typeface="Lato"/>
              <a:sym typeface="Lato"/>
            </a:endParaRPr>
          </a:p>
          <a:p>
            <a:pPr indent="-317500" lvl="0" marL="457200" rtl="0" algn="l">
              <a:spcBef>
                <a:spcPts val="0"/>
              </a:spcBef>
              <a:spcAft>
                <a:spcPts val="0"/>
              </a:spcAft>
              <a:buClr>
                <a:srgbClr val="5E696C"/>
              </a:buClr>
              <a:buSzPts val="1400"/>
              <a:buFont typeface="Lato"/>
              <a:buChar char="●"/>
            </a:pPr>
            <a:r>
              <a:rPr lang="en">
                <a:solidFill>
                  <a:srgbClr val="5E696C"/>
                </a:solidFill>
                <a:latin typeface="Lato"/>
                <a:ea typeface="Lato"/>
                <a:cs typeface="Lato"/>
                <a:sym typeface="Lato"/>
              </a:rPr>
              <a:t>Modernize it</a:t>
            </a:r>
            <a:endParaRPr>
              <a:solidFill>
                <a:srgbClr val="5E696C"/>
              </a:solidFill>
              <a:latin typeface="Lato"/>
              <a:ea typeface="Lato"/>
              <a:cs typeface="Lato"/>
              <a:sym typeface="Lato"/>
            </a:endParaRPr>
          </a:p>
          <a:p>
            <a:pPr indent="0" lvl="0" marL="457200" rtl="0" algn="l">
              <a:spcBef>
                <a:spcPts val="0"/>
              </a:spcBef>
              <a:spcAft>
                <a:spcPts val="0"/>
              </a:spcAft>
              <a:buNone/>
            </a:pPr>
            <a:r>
              <a:t/>
            </a:r>
            <a:endParaRPr>
              <a:solidFill>
                <a:srgbClr val="5E696C"/>
              </a:solidFill>
              <a:latin typeface="Lato"/>
              <a:ea typeface="Lato"/>
              <a:cs typeface="Lato"/>
              <a:sym typeface="Lato"/>
            </a:endParaRPr>
          </a:p>
          <a:p>
            <a:pPr indent="-317500" lvl="0" marL="457200" rtl="0" algn="l">
              <a:spcBef>
                <a:spcPts val="0"/>
              </a:spcBef>
              <a:spcAft>
                <a:spcPts val="0"/>
              </a:spcAft>
              <a:buClr>
                <a:srgbClr val="5E696C"/>
              </a:buClr>
              <a:buSzPts val="1400"/>
              <a:buFont typeface="Lato"/>
              <a:buChar char="●"/>
            </a:pPr>
            <a:r>
              <a:rPr lang="en">
                <a:solidFill>
                  <a:srgbClr val="5E696C"/>
                </a:solidFill>
                <a:latin typeface="Lato"/>
                <a:ea typeface="Lato"/>
                <a:cs typeface="Lato"/>
                <a:sym typeface="Lato"/>
              </a:rPr>
              <a:t>Add more Customizable features</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a:p>
            <a:pPr indent="0" lvl="0" marL="0" rtl="0" algn="l">
              <a:spcBef>
                <a:spcPts val="0"/>
              </a:spcBef>
              <a:spcAft>
                <a:spcPts val="0"/>
              </a:spcAft>
              <a:buNone/>
            </a:pPr>
            <a:r>
              <a:rPr lang="en">
                <a:solidFill>
                  <a:srgbClr val="5E696C"/>
                </a:solidFill>
                <a:latin typeface="Lato"/>
                <a:ea typeface="Lato"/>
                <a:cs typeface="Lato"/>
                <a:sym typeface="Lato"/>
              </a:rPr>
              <a:t>The image to the left is our initial plans on how we wanted to lay out the remade website.</a:t>
            </a:r>
            <a:endParaRPr>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 calcmode="lin" valueType="num">
                                      <p:cBhvr additive="base">
                                        <p:cTn dur="1000"/>
                                        <p:tgtEl>
                                          <p:spTgt spid="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 calcmode="lin" valueType="num">
                                      <p:cBhvr additive="base">
                                        <p:cTn dur="1000"/>
                                        <p:tgtEl>
                                          <p:spTgt spid="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 calcmode="lin" valueType="num">
                                      <p:cBhvr additive="base">
                                        <p:cTn dur="1000"/>
                                        <p:tgtEl>
                                          <p:spTgt spid="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 calcmode="lin" valueType="num">
                                      <p:cBhvr additive="base">
                                        <p:cTn dur="1000"/>
                                        <p:tgtEl>
                                          <p:spTgt spid="7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 calcmode="lin" valueType="num">
                                      <p:cBhvr additive="base">
                                        <p:cTn dur="1000"/>
                                        <p:tgtEl>
                                          <p:spTgt spid="7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 calcmode="lin" valueType="num">
                                      <p:cBhvr additive="base">
                                        <p:cTn dur="1000"/>
                                        <p:tgtEl>
                                          <p:spTgt spid="7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 calcmode="lin" valueType="num">
                                      <p:cBhvr additive="base">
                                        <p:cTn dur="1000"/>
                                        <p:tgtEl>
                                          <p:spTgt spid="7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 calcmode="lin" valueType="num">
                                      <p:cBhvr additive="base">
                                        <p:cTn dur="1000"/>
                                        <p:tgtEl>
                                          <p:spTgt spid="79">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anim calcmode="lin" valueType="num">
                                      <p:cBhvr additive="base">
                                        <p:cTn dur="1000"/>
                                        <p:tgtEl>
                                          <p:spTgt spid="7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440875" y="3229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 Sorting</a:t>
            </a:r>
            <a:endParaRPr/>
          </a:p>
        </p:txBody>
      </p:sp>
      <p:pic>
        <p:nvPicPr>
          <p:cNvPr id="85" name="Google Shape;85;p17"/>
          <p:cNvPicPr preferRelativeResize="0"/>
          <p:nvPr/>
        </p:nvPicPr>
        <p:blipFill>
          <a:blip r:embed="rId3">
            <a:alphaModFix/>
          </a:blip>
          <a:stretch>
            <a:fillRect/>
          </a:stretch>
        </p:blipFill>
        <p:spPr>
          <a:xfrm>
            <a:off x="3566775" y="224750"/>
            <a:ext cx="4585850" cy="4585850"/>
          </a:xfrm>
          <a:prstGeom prst="rect">
            <a:avLst/>
          </a:prstGeom>
          <a:noFill/>
          <a:ln>
            <a:noFill/>
          </a:ln>
        </p:spPr>
      </p:pic>
      <p:sp>
        <p:nvSpPr>
          <p:cNvPr id="86" name="Google Shape;86;p17"/>
          <p:cNvSpPr txBox="1"/>
          <p:nvPr/>
        </p:nvSpPr>
        <p:spPr>
          <a:xfrm>
            <a:off x="440875" y="1391025"/>
            <a:ext cx="2631300" cy="25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E696C"/>
                </a:solidFill>
                <a:latin typeface="Lato"/>
                <a:ea typeface="Lato"/>
                <a:cs typeface="Lato"/>
                <a:sym typeface="Lato"/>
              </a:rPr>
              <a:t>The following image shows our website layout using index cards.</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a:p>
            <a:pPr indent="0" lvl="0" marL="0" rtl="0" algn="l">
              <a:spcBef>
                <a:spcPts val="0"/>
              </a:spcBef>
              <a:spcAft>
                <a:spcPts val="0"/>
              </a:spcAft>
              <a:buNone/>
            </a:pPr>
            <a:r>
              <a:rPr lang="en">
                <a:solidFill>
                  <a:srgbClr val="5E696C"/>
                </a:solidFill>
                <a:latin typeface="Lato"/>
                <a:ea typeface="Lato"/>
                <a:cs typeface="Lato"/>
                <a:sym typeface="Lato"/>
              </a:rPr>
              <a:t>In this picture, our group briefly talked about LATCH features that we wanted to implement in certain sections.</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a:p>
            <a:pPr indent="0" lvl="0" marL="0" rtl="0" algn="l">
              <a:spcBef>
                <a:spcPts val="0"/>
              </a:spcBef>
              <a:spcAft>
                <a:spcPts val="0"/>
              </a:spcAft>
              <a:buNone/>
            </a:pPr>
            <a:r>
              <a:t/>
            </a:r>
            <a:endParaRPr>
              <a:solidFill>
                <a:srgbClr val="5E696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0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0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1000"/>
                                        <p:tgtEl>
                                          <p:spTgt spid="8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Survey</a:t>
            </a:r>
            <a:r>
              <a:rPr lang="en"/>
              <a:t> - Data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What's</a:t>
            </a:r>
            <a:r>
              <a:rPr lang="en"/>
              <a:t> The Demography?</a:t>
            </a:r>
            <a:endParaRPr/>
          </a:p>
        </p:txBody>
      </p:sp>
      <p:sp>
        <p:nvSpPr>
          <p:cNvPr id="97" name="Google Shape;97;p19"/>
          <p:cNvSpPr txBox="1"/>
          <p:nvPr>
            <p:ph idx="1" type="body"/>
          </p:nvPr>
        </p:nvSpPr>
        <p:spPr>
          <a:xfrm>
            <a:off x="311700" y="1298775"/>
            <a:ext cx="8520600" cy="3354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Well, all of our users are students of CUNY so they are all required to use Blackboard and at least be </a:t>
            </a:r>
            <a:r>
              <a:rPr lang="en"/>
              <a:t>familiar</a:t>
            </a:r>
            <a:r>
              <a:rPr lang="en"/>
              <a:t> with the idea of Blackboard.</a:t>
            </a:r>
            <a:endParaRPr/>
          </a:p>
          <a:p>
            <a:pPr indent="-317500" lvl="1" marL="914400" rtl="0" algn="l">
              <a:lnSpc>
                <a:spcPct val="200000"/>
              </a:lnSpc>
              <a:spcBef>
                <a:spcPts val="0"/>
              </a:spcBef>
              <a:spcAft>
                <a:spcPts val="0"/>
              </a:spcAft>
              <a:buSzPts val="1400"/>
              <a:buChar char="○"/>
            </a:pPr>
            <a:r>
              <a:rPr lang="en"/>
              <a:t>17 users.</a:t>
            </a:r>
            <a:endParaRPr/>
          </a:p>
          <a:p>
            <a:pPr indent="-317500" lvl="1" marL="914400" rtl="0" algn="l">
              <a:lnSpc>
                <a:spcPct val="200000"/>
              </a:lnSpc>
              <a:spcBef>
                <a:spcPts val="0"/>
              </a:spcBef>
              <a:spcAft>
                <a:spcPts val="0"/>
              </a:spcAft>
              <a:buSzPts val="1400"/>
              <a:buChar char="○"/>
            </a:pPr>
            <a:r>
              <a:rPr lang="en"/>
              <a:t>College students from York, Queens, John Jay, City, Hunter, NY City Tech, </a:t>
            </a:r>
            <a:r>
              <a:rPr lang="en"/>
              <a:t>BMCC.</a:t>
            </a:r>
            <a:endParaRPr/>
          </a:p>
          <a:p>
            <a:pPr indent="-317500" lvl="1" marL="914400" rtl="0" algn="l">
              <a:lnSpc>
                <a:spcPct val="200000"/>
              </a:lnSpc>
              <a:spcBef>
                <a:spcPts val="0"/>
              </a:spcBef>
              <a:spcAft>
                <a:spcPts val="0"/>
              </a:spcAft>
              <a:buSzPts val="1400"/>
              <a:buChar char="○"/>
            </a:pPr>
            <a:r>
              <a:rPr lang="en"/>
              <a:t>Most of the users are juniors and seniors.  Along with some freshman and graduate students.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01" name="Shape 101"/>
        <p:cNvGrpSpPr/>
        <p:nvPr/>
      </p:nvGrpSpPr>
      <p:grpSpPr>
        <a:xfrm>
          <a:off x="0" y="0"/>
          <a:ext cx="0" cy="0"/>
          <a:chOff x="0" y="0"/>
          <a:chExt cx="0" cy="0"/>
        </a:xfrm>
      </p:grpSpPr>
      <p:pic>
        <p:nvPicPr>
          <p:cNvPr descr="Forms response chart. Question title: My overall experience with Blackboard has been positive.. Number of responses: 17 responses." id="102" name="Google Shape;102;p20"/>
          <p:cNvPicPr preferRelativeResize="0"/>
          <p:nvPr/>
        </p:nvPicPr>
        <p:blipFill>
          <a:blip r:embed="rId3">
            <a:alphaModFix/>
          </a:blip>
          <a:stretch>
            <a:fillRect/>
          </a:stretch>
        </p:blipFill>
        <p:spPr>
          <a:xfrm>
            <a:off x="152400" y="532288"/>
            <a:ext cx="8839200" cy="4078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CEC">
            <a:alpha val="46370"/>
          </a:srgbClr>
        </a:solidFill>
      </p:bgPr>
    </p:bg>
    <p:spTree>
      <p:nvGrpSpPr>
        <p:cNvPr id="106" name="Shape 106"/>
        <p:cNvGrpSpPr/>
        <p:nvPr/>
      </p:nvGrpSpPr>
      <p:grpSpPr>
        <a:xfrm>
          <a:off x="0" y="0"/>
          <a:ext cx="0" cy="0"/>
          <a:chOff x="0" y="0"/>
          <a:chExt cx="0" cy="0"/>
        </a:xfrm>
      </p:grpSpPr>
      <p:pic>
        <p:nvPicPr>
          <p:cNvPr descr="Forms response chart. Question title: Blackboard is easy to navigate.. Number of responses: 17 responses." id="107" name="Google Shape;107;p21"/>
          <p:cNvPicPr preferRelativeResize="0"/>
          <p:nvPr/>
        </p:nvPicPr>
        <p:blipFill>
          <a:blip r:embed="rId3">
            <a:alphaModFix/>
          </a:blip>
          <a:stretch>
            <a:fillRect/>
          </a:stretch>
        </p:blipFill>
        <p:spPr>
          <a:xfrm>
            <a:off x="152400" y="532288"/>
            <a:ext cx="8839200" cy="4078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