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6CE1D-5593-4F56-9283-3486AE24763D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4201C-B94B-481D-AB4B-28BE634D5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8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C337C-40E6-C71E-08A6-ABED6BAEF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CCBCEF-8A0F-AB14-00A3-1D718546A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CC91B-78C0-1B11-26EA-D24F89FD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4BD1-7B0B-4732-99F0-E23B8401FE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D8257-61A5-3381-EE72-7B8BAF3D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634D9-DDAF-89F1-6A04-80F9218A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7A-EED6-4D5E-B04B-653F2C15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3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0DC2E-353F-FC37-4740-4EA914A9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367D37-9B48-3CDB-4BE4-73C2DE48B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87E62-A1D9-FCAD-E5A9-26551408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4BD1-7B0B-4732-99F0-E23B8401FE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92551-23B8-9D7C-EB5C-903AE176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A2BF5-03F4-5D63-F96B-BC64B250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7A-EED6-4D5E-B04B-653F2C15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6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BA28F8-CD78-B3CF-D7EF-23D278385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71C31-603C-CBA9-B7A7-251E55BE6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7C4DA-6E1F-4F0C-868C-39A08D6C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4BD1-7B0B-4732-99F0-E23B8401FE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77D57-33B7-B463-9884-3C9ABE1A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33D32-9155-B214-F182-915101CA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7A-EED6-4D5E-B04B-653F2C15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6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C3E3-40BB-858D-B619-91F6084E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D9AA1-8E8F-D143-F333-DC134725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E1BD1-F2F6-C45C-48DB-638D4C17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4BD1-7B0B-4732-99F0-E23B8401FE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4D105-FF4A-0706-D34A-DD3B57E1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522E1-01CF-224E-A1EA-535BE099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7A-EED6-4D5E-B04B-653F2C15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7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AD1AC-FB2B-7251-E70C-288AB1E3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786EE-FF82-C37D-F372-BC4465D3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44136-67AD-DDD1-DED4-2D9A3E6F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4BD1-7B0B-4732-99F0-E23B8401FE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31F28-D62F-6499-3354-90A470A0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14848-B07E-69DD-D12D-6DA30FA6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7A-EED6-4D5E-B04B-653F2C15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2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7D544-52E3-00A4-DE6D-F2691D58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9CC80-E0E1-458E-111D-A06582C83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8CA607-4F14-0D1C-1DA7-7F10ABFFA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80F1-E396-7A96-8343-C92F5F49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4BD1-7B0B-4732-99F0-E23B8401FE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EDC3B-05E8-1927-F184-F774832C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1AC90-8167-DA27-4768-8D30473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7A-EED6-4D5E-B04B-653F2C15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4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D409-12F2-70F2-6A6D-4B39E4FB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5EE67-C1EB-3355-C5E8-5B147614D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5A241-84B9-39E7-1DDE-A09AEEBC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5C04AD-41E1-FCA4-063A-CE758B156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0AF490-1314-2F28-DEBD-647B20D63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EE833E-94AD-169A-B5F8-B015497A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4BD1-7B0B-4732-99F0-E23B8401FE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59E5D-10DB-2275-696C-3A26B905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38C2D0-24CB-FD1E-1333-AB04DE98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7A-EED6-4D5E-B04B-653F2C15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0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8B86B-D2FA-B818-C69A-3E0F4A87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7023F1-88F3-CF29-F795-02391004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4BD1-7B0B-4732-99F0-E23B8401FE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6FDDB4-6D93-A6C5-BD4E-84807CC7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C2109-B3ED-238D-708C-42B2AAE9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7A-EED6-4D5E-B04B-653F2C15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5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5EA0E0-5B65-C99F-4142-2BEBE2EB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4BD1-7B0B-4732-99F0-E23B8401FE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2529F1-70BC-C645-1341-69CC57C2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E12A7-6D22-64B5-BB62-8259023E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7A-EED6-4D5E-B04B-653F2C15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8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82625-02FF-0E45-4930-0E11D983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F29A4-2B44-5C74-D6F1-5C52AB51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B3373A-BC8D-BB34-37F9-1AA3DBC9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9EF095-F05D-C3AA-C490-05036A97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4BD1-7B0B-4732-99F0-E23B8401FE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1EEF5-88D9-50E9-8219-7F73C0BB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7D6771-98AA-A8CE-6CA5-A19C6199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7A-EED6-4D5E-B04B-653F2C15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2D814-ECDB-5EC2-5607-BC2D8F8D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0646DA-E74E-BD4F-2146-ABE644DA1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22E97D-2349-2CC2-6DB8-A6FA6EF44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F47E9-0369-2204-255C-1F503021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4BD1-7B0B-4732-99F0-E23B8401FE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8CD1B-BAEF-7A1C-85DD-7D50D6F1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9A572-0B04-BF66-C6CB-8A1DD69E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7A-EED6-4D5E-B04B-653F2C15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8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0DA244-2448-45D2-D9D5-92837BC5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94586E-5248-DD85-78F2-B276AC46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76238-A562-AD29-13CF-B7FD99786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A4BD1-7B0B-4732-99F0-E23B8401FE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7C8A6-8EE9-DBAB-A45C-55EA228FE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F5AD7-5977-3F10-64D3-092561D8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D87A-EED6-4D5E-B04B-653F2C15D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9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BF92-471C-72FE-3774-868B31332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스크래치 수업 순서</a:t>
            </a:r>
          </a:p>
        </p:txBody>
      </p:sp>
    </p:spTree>
    <p:extLst>
      <p:ext uri="{BB962C8B-B14F-4D97-AF65-F5344CB8AC3E}">
        <p14:creationId xmlns:p14="http://schemas.microsoft.com/office/powerpoint/2010/main" val="220349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0F82-99BA-40B6-861D-508A4492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꽃게 잡기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98BE4-171A-4144-A3D3-96FD1B9C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배경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스프라이트</a:t>
            </a:r>
            <a:r>
              <a:rPr lang="en-US" altLang="ko-KR" sz="2000" dirty="0"/>
              <a:t> : </a:t>
            </a:r>
            <a:r>
              <a:rPr lang="ko-KR" altLang="en-US" sz="2000" dirty="0"/>
              <a:t>베이스 파일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수업 내용 </a:t>
            </a:r>
            <a:r>
              <a:rPr lang="en-US" altLang="ko-KR" sz="2000" dirty="0">
                <a:solidFill>
                  <a:srgbClr val="00B050"/>
                </a:solidFill>
              </a:rPr>
              <a:t>[</a:t>
            </a:r>
            <a:r>
              <a:rPr lang="ko-KR" altLang="en-US" sz="2000" dirty="0">
                <a:solidFill>
                  <a:srgbClr val="00B050"/>
                </a:solidFill>
              </a:rPr>
              <a:t>배운 내용 복습</a:t>
            </a:r>
            <a:r>
              <a:rPr lang="en-US" altLang="ko-KR" sz="2000" dirty="0">
                <a:solidFill>
                  <a:srgbClr val="00B050"/>
                </a:solidFill>
              </a:rPr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쥐 게임을 통해서 배운 숨기기</a:t>
            </a:r>
            <a:r>
              <a:rPr lang="en-US" altLang="ko-KR" sz="2000" dirty="0"/>
              <a:t>, </a:t>
            </a:r>
            <a:r>
              <a:rPr lang="ko-KR" altLang="en-US" sz="2000" dirty="0"/>
              <a:t>보이기</a:t>
            </a:r>
            <a:r>
              <a:rPr lang="en-US" altLang="ko-KR" sz="2000" dirty="0"/>
              <a:t>, </a:t>
            </a:r>
            <a:r>
              <a:rPr lang="ko-KR" altLang="en-US" sz="2000" dirty="0"/>
              <a:t>신호 보내기를 복습하기 위함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동영상을 보여주고 일어나는 일을 같이 이야기 해보기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이후 배운 내용을 사용해 혼자서 한 단계씩 만들어보도록 하기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만약 손을 못 대고 있다면 제일 먼저 일어나는 일만 같이 해주면 대부분 혼자서 천천히</a:t>
            </a:r>
            <a:br>
              <a:rPr lang="en-US" altLang="ko-KR" sz="2000" dirty="0"/>
            </a:br>
            <a:r>
              <a:rPr lang="ko-KR" altLang="en-US" sz="2000" dirty="0"/>
              <a:t>만들어 나가기 시작함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69EBB4-13AC-7060-E0A2-ADC0C5F0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969" y="230333"/>
            <a:ext cx="3532482" cy="24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0F82-99BA-40B6-861D-508A4492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참참참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98BE4-171A-4144-A3D3-96FD1B9C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배경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스프라이트</a:t>
            </a:r>
            <a:r>
              <a:rPr lang="en-US" altLang="ko-KR" sz="2000" dirty="0"/>
              <a:t> : </a:t>
            </a:r>
            <a:r>
              <a:rPr lang="ko-KR" altLang="en-US" sz="2000" dirty="0"/>
              <a:t>베이스 파일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수업 내용 </a:t>
            </a:r>
            <a:r>
              <a:rPr lang="en-US" altLang="ko-KR" sz="2000" dirty="0">
                <a:solidFill>
                  <a:srgbClr val="00B050"/>
                </a:solidFill>
              </a:rPr>
              <a:t>[</a:t>
            </a:r>
            <a:r>
              <a:rPr lang="ko-KR" altLang="en-US" sz="2000" dirty="0">
                <a:solidFill>
                  <a:srgbClr val="00B050"/>
                </a:solidFill>
              </a:rPr>
              <a:t>모양 바꾸기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랜덤</a:t>
            </a:r>
            <a:r>
              <a:rPr lang="en-US" altLang="ko-KR" sz="2000" dirty="0">
                <a:solidFill>
                  <a:srgbClr val="00B050"/>
                </a:solidFill>
              </a:rPr>
              <a:t>(</a:t>
            </a:r>
            <a:r>
              <a:rPr lang="ko-KR" altLang="en-US" sz="2000" dirty="0">
                <a:solidFill>
                  <a:srgbClr val="00B050"/>
                </a:solidFill>
              </a:rPr>
              <a:t>난수</a:t>
            </a:r>
            <a:r>
              <a:rPr lang="en-US" altLang="ko-KR" sz="2000" dirty="0">
                <a:solidFill>
                  <a:srgbClr val="00B050"/>
                </a:solidFill>
              </a:rPr>
              <a:t>), </a:t>
            </a:r>
            <a:r>
              <a:rPr lang="ko-KR" altLang="en-US" sz="2000" dirty="0">
                <a:solidFill>
                  <a:srgbClr val="00B050"/>
                </a:solidFill>
              </a:rPr>
              <a:t>변수</a:t>
            </a:r>
            <a:r>
              <a:rPr lang="en-US" altLang="ko-KR" sz="2000" dirty="0">
                <a:solidFill>
                  <a:srgbClr val="00B050"/>
                </a:solidFill>
              </a:rPr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화살표 </a:t>
            </a:r>
            <a:r>
              <a:rPr lang="en-US" altLang="ko-KR" sz="2000" dirty="0"/>
              <a:t>: </a:t>
            </a:r>
            <a:r>
              <a:rPr lang="ko-KR" altLang="en-US" sz="2000" dirty="0"/>
              <a:t>사용자 </a:t>
            </a:r>
            <a:r>
              <a:rPr lang="en-US" altLang="ko-KR" sz="2000" dirty="0"/>
              <a:t>/ </a:t>
            </a:r>
            <a:r>
              <a:rPr lang="ko-KR" altLang="en-US" sz="2000" dirty="0"/>
              <a:t>펭귄 </a:t>
            </a:r>
            <a:r>
              <a:rPr lang="en-US" altLang="ko-KR" sz="2000" dirty="0"/>
              <a:t>: </a:t>
            </a:r>
            <a:r>
              <a:rPr lang="ko-KR" altLang="en-US" sz="2000" dirty="0"/>
              <a:t>컴퓨터가 랜덤으로 지정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화살표 모양을 사용자가 변경할 때에만 펭귄이 랜덤으로 모양 변경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모양 이름을 비교하는 방식을 통해 승패여부 확인</a:t>
            </a:r>
            <a:r>
              <a:rPr lang="en-US" altLang="ko-KR" sz="2000" dirty="0"/>
              <a:t>(&lt;__=__&gt; </a:t>
            </a:r>
            <a:r>
              <a:rPr lang="ko-KR" altLang="en-US" sz="2000" dirty="0"/>
              <a:t>블록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변수 생성부터 초기값 지정</a:t>
            </a:r>
            <a:r>
              <a:rPr lang="en-US" altLang="ko-KR" sz="2000" dirty="0"/>
              <a:t>, 1</a:t>
            </a:r>
            <a:r>
              <a:rPr lang="ko-KR" altLang="en-US" sz="2000" dirty="0"/>
              <a:t>씩 증가</a:t>
            </a:r>
            <a:r>
              <a:rPr lang="en-US" altLang="ko-KR" sz="2000" dirty="0"/>
              <a:t>, 1</a:t>
            </a:r>
            <a:r>
              <a:rPr lang="ko-KR" altLang="en-US" sz="2000" dirty="0"/>
              <a:t>씩 감소</a:t>
            </a:r>
            <a:r>
              <a:rPr lang="en-US" altLang="ko-KR" sz="2000" dirty="0"/>
              <a:t>[</a:t>
            </a:r>
            <a:r>
              <a:rPr lang="ko-KR" altLang="en-US" sz="2000" dirty="0"/>
              <a:t>게임 판 수</a:t>
            </a:r>
            <a:r>
              <a:rPr lang="en-US" altLang="ko-KR" sz="2000" dirty="0"/>
              <a:t>/</a:t>
            </a:r>
            <a:r>
              <a:rPr lang="ko-KR" altLang="en-US" sz="2000" dirty="0"/>
              <a:t>펭귄이 걸린 수</a:t>
            </a:r>
            <a:r>
              <a:rPr lang="en-US" altLang="ko-KR" sz="2000" dirty="0"/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변수 하나 같이 만들어보고 추가로 하나는 혼자서 만들어보도록 하기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5572D2-BA3B-D8C6-2820-81AA2E20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66" y="365125"/>
            <a:ext cx="4193684" cy="25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0F82-99BA-40B6-861D-508A4492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외계인 물리치기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98BE4-171A-4144-A3D3-96FD1B9C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배경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스프라이트</a:t>
            </a:r>
            <a:r>
              <a:rPr lang="en-US" altLang="ko-KR" sz="2000" dirty="0"/>
              <a:t> : </a:t>
            </a:r>
            <a:r>
              <a:rPr lang="ko-KR" altLang="en-US" sz="2000" dirty="0"/>
              <a:t>베이스 파일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수업 내용 </a:t>
            </a:r>
            <a:r>
              <a:rPr lang="en-US" altLang="ko-KR" sz="2000" dirty="0">
                <a:solidFill>
                  <a:srgbClr val="00B050"/>
                </a:solidFill>
              </a:rPr>
              <a:t>[</a:t>
            </a:r>
            <a:r>
              <a:rPr lang="ko-KR" altLang="en-US" sz="2000" dirty="0">
                <a:solidFill>
                  <a:srgbClr val="00B050"/>
                </a:solidFill>
              </a:rPr>
              <a:t>복제하기</a:t>
            </a:r>
            <a:r>
              <a:rPr lang="en-US" altLang="ko-KR" sz="2000" dirty="0">
                <a:solidFill>
                  <a:srgbClr val="00B050"/>
                </a:solidFill>
              </a:rPr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로봇은 시작하면 자동으로 좌</a:t>
            </a:r>
            <a:r>
              <a:rPr lang="en-US" altLang="ko-KR" sz="2000" dirty="0"/>
              <a:t>-</a:t>
            </a:r>
            <a:r>
              <a:rPr lang="ko-KR" altLang="en-US" sz="2000" dirty="0"/>
              <a:t>우 움직이도록 하기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로켓은 키보드 방향키로 좌</a:t>
            </a:r>
            <a:r>
              <a:rPr lang="en-US" altLang="ko-KR" sz="2000" dirty="0"/>
              <a:t>-</a:t>
            </a:r>
            <a:r>
              <a:rPr lang="ko-KR" altLang="en-US" sz="2000" dirty="0"/>
              <a:t>우로 움직이도록 하기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복제하기 기능을 사용해야 하는 이유를 총알이 </a:t>
            </a:r>
            <a:r>
              <a:rPr lang="en-US" altLang="ko-KR" sz="2000" dirty="0"/>
              <a:t>1</a:t>
            </a:r>
            <a:r>
              <a:rPr lang="ko-KR" altLang="en-US" sz="2000" dirty="0"/>
              <a:t>개면 생기는 불편함 예를 들어 설명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복제하기 기능을 구현할 때 필수로 필요한 블록 </a:t>
            </a:r>
            <a:r>
              <a:rPr lang="en-US" altLang="ko-KR" sz="2000" dirty="0"/>
              <a:t>5</a:t>
            </a:r>
            <a:r>
              <a:rPr lang="ko-KR" altLang="en-US" sz="2000" dirty="0"/>
              <a:t>개 먼저 알려주기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복제하기 </a:t>
            </a:r>
            <a:r>
              <a:rPr lang="en-US" altLang="ko-KR" sz="2000" dirty="0"/>
              <a:t>/ </a:t>
            </a:r>
            <a:r>
              <a:rPr lang="ko-KR" altLang="en-US" sz="2000" dirty="0"/>
              <a:t>복제되었을 때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복제본</a:t>
            </a:r>
            <a:r>
              <a:rPr lang="ko-KR" altLang="en-US" sz="2000" dirty="0"/>
              <a:t> 삭제하기 </a:t>
            </a:r>
            <a:r>
              <a:rPr lang="en-US" altLang="ko-KR" sz="2000" dirty="0"/>
              <a:t>/ </a:t>
            </a:r>
            <a:r>
              <a:rPr lang="ko-KR" altLang="en-US" sz="2000" dirty="0"/>
              <a:t>숨기기 </a:t>
            </a:r>
            <a:r>
              <a:rPr lang="en-US" altLang="ko-KR" sz="2000" dirty="0"/>
              <a:t>/ </a:t>
            </a:r>
            <a:r>
              <a:rPr lang="ko-KR" altLang="en-US" sz="2000" dirty="0"/>
              <a:t>보이기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스페이스 바를 누르면 복제된 공 발사되도록 하기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지난 시간에 배운 변수를 사용해서 로봇이 공을 맞으면 점수를 얻도록 해보기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603E24-31EA-8D97-DD18-799E3863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88" y="297167"/>
            <a:ext cx="4411751" cy="25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4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0F82-99BA-40B6-861D-508A4492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떨어지는 보석 피하기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98BE4-171A-4144-A3D3-96FD1B9C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배경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스프라이트</a:t>
            </a:r>
            <a:r>
              <a:rPr lang="en-US" altLang="ko-KR" sz="2000" dirty="0"/>
              <a:t> : </a:t>
            </a:r>
            <a:r>
              <a:rPr lang="ko-KR" altLang="en-US" sz="2000" dirty="0"/>
              <a:t>베이스 파일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수업 내용 </a:t>
            </a:r>
            <a:r>
              <a:rPr lang="en-US" altLang="ko-KR" sz="2000" dirty="0">
                <a:solidFill>
                  <a:srgbClr val="00B050"/>
                </a:solidFill>
              </a:rPr>
              <a:t>[</a:t>
            </a:r>
            <a:r>
              <a:rPr lang="ko-KR" altLang="en-US" sz="2000" dirty="0">
                <a:solidFill>
                  <a:srgbClr val="00B050"/>
                </a:solidFill>
              </a:rPr>
              <a:t>복제하기</a:t>
            </a:r>
            <a:r>
              <a:rPr lang="en-US" altLang="ko-KR" sz="2000" dirty="0">
                <a:solidFill>
                  <a:srgbClr val="00B050"/>
                </a:solidFill>
              </a:rPr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꽃게는 키보드 좌</a:t>
            </a:r>
            <a:r>
              <a:rPr lang="en-US" altLang="ko-KR" sz="2000" dirty="0"/>
              <a:t>-</a:t>
            </a:r>
            <a:r>
              <a:rPr lang="ko-KR" altLang="en-US" sz="2000" dirty="0"/>
              <a:t>우 키를 사용해서 움직이기 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우선 보석을 복제하기를 사용해서 떨어뜨리도록 해보기</a:t>
            </a:r>
            <a:r>
              <a:rPr lang="en-US" altLang="ko-KR" sz="2000" dirty="0"/>
              <a:t>(</a:t>
            </a:r>
            <a:r>
              <a:rPr lang="ko-KR" altLang="en-US" sz="2000" dirty="0"/>
              <a:t>난수 활용법 알려주기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이후 번개는 혼자서 만들어보도록</a:t>
            </a:r>
            <a:r>
              <a:rPr lang="en-US" altLang="ko-KR" sz="2000" dirty="0"/>
              <a:t>(</a:t>
            </a:r>
            <a:r>
              <a:rPr lang="ko-KR" altLang="en-US" sz="2000" dirty="0"/>
              <a:t>코드는 보석과 동일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꽃게가 보석을 먹거나 번개를 맞는 상황에 따라 변화가 있게 만들어보라고 하기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5333FA-6B65-4624-8A0D-3D694D003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647" y="365125"/>
            <a:ext cx="4087412" cy="24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0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0F82-99BA-40B6-861D-508A4492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양궁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98BE4-171A-4144-A3D3-96FD1B9C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배경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스프라이트</a:t>
            </a:r>
            <a:r>
              <a:rPr lang="en-US" altLang="ko-KR" sz="2000" dirty="0"/>
              <a:t> : </a:t>
            </a:r>
            <a:r>
              <a:rPr lang="ko-KR" altLang="en-US" sz="2000" dirty="0"/>
              <a:t>베이스 파일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수업 내용 </a:t>
            </a:r>
            <a:r>
              <a:rPr lang="en-US" altLang="ko-KR" sz="2000" dirty="0">
                <a:solidFill>
                  <a:srgbClr val="00B050"/>
                </a:solidFill>
              </a:rPr>
              <a:t>[</a:t>
            </a:r>
            <a:r>
              <a:rPr lang="ko-KR" altLang="en-US" sz="2000" dirty="0">
                <a:solidFill>
                  <a:srgbClr val="00B050"/>
                </a:solidFill>
              </a:rPr>
              <a:t>복제하기 복습</a:t>
            </a:r>
            <a:r>
              <a:rPr lang="en-US" altLang="ko-KR" sz="2000" dirty="0">
                <a:solidFill>
                  <a:srgbClr val="00B050"/>
                </a:solidFill>
              </a:rPr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이미 앞에서 사용되는 내용에 대해서 배웠기 때문에 어떤 식으로 움직이는지만 같이 이야기해보고 혼자서 차근차근 만들어보도록 하기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1 : </a:t>
            </a:r>
            <a:r>
              <a:rPr lang="ko-KR" altLang="en-US" sz="2000" dirty="0"/>
              <a:t>과녁 움직이기와 안내자 역할의 새 만들기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2 : </a:t>
            </a:r>
            <a:r>
              <a:rPr lang="ko-KR" altLang="en-US" sz="2000" dirty="0"/>
              <a:t>복제하기를 사용해서 스페이스 바 누르면 화살 발사되게 하기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3 : </a:t>
            </a:r>
            <a:r>
              <a:rPr lang="ko-KR" altLang="en-US" sz="2000" dirty="0"/>
              <a:t>과녁의 노란색 부분을 맞추면 맞은 걸로 인정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4 : </a:t>
            </a:r>
            <a:r>
              <a:rPr lang="ko-KR" altLang="en-US" sz="2000" dirty="0"/>
              <a:t>변수를 사용해서 게임 종료 시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화살 중 몇 개의 화살을 맞췄는지 출력하도록 하기 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E28D66-E055-4DC2-991F-B9DC3CCA3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055" y="365125"/>
            <a:ext cx="3888745" cy="23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8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0F82-99BA-40B6-861D-508A4492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크리스마스 선물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98BE4-171A-4144-A3D3-96FD1B9C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665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배경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스프라이트</a:t>
            </a:r>
            <a:r>
              <a:rPr lang="en-US" altLang="ko-KR" sz="2000" dirty="0"/>
              <a:t> : </a:t>
            </a:r>
            <a:r>
              <a:rPr lang="ko-KR" altLang="en-US" sz="2000" dirty="0"/>
              <a:t>베이스 파일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수업 내용 </a:t>
            </a:r>
            <a:r>
              <a:rPr lang="en-US" altLang="ko-KR" sz="2000" dirty="0">
                <a:solidFill>
                  <a:srgbClr val="00B050"/>
                </a:solidFill>
              </a:rPr>
              <a:t>[</a:t>
            </a:r>
            <a:r>
              <a:rPr lang="ko-KR" altLang="en-US" sz="2000" dirty="0">
                <a:solidFill>
                  <a:srgbClr val="00B050"/>
                </a:solidFill>
              </a:rPr>
              <a:t>복제하기 복습</a:t>
            </a:r>
            <a:r>
              <a:rPr lang="en-US" altLang="ko-KR" sz="2000" dirty="0">
                <a:solidFill>
                  <a:srgbClr val="00B050"/>
                </a:solidFill>
              </a:rPr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/>
              <a:t>루돌프는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초 간격으로 위치가 변경됨</a:t>
            </a:r>
            <a:r>
              <a:rPr lang="en-US" altLang="ko-KR" sz="2000" dirty="0"/>
              <a:t>(</a:t>
            </a:r>
            <a:r>
              <a:rPr lang="ko-KR" altLang="en-US" sz="2000" dirty="0"/>
              <a:t>순간이동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/>
              <a:t>루돌프가</a:t>
            </a:r>
            <a:r>
              <a:rPr lang="ko-KR" altLang="en-US" sz="2000" dirty="0"/>
              <a:t> 멈출 때마다 선물이 떨어짐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산타</a:t>
            </a:r>
            <a:r>
              <a:rPr lang="en-US" altLang="ko-KR" sz="2000" dirty="0"/>
              <a:t>(</a:t>
            </a:r>
            <a:r>
              <a:rPr lang="ko-KR" altLang="en-US" sz="2000" dirty="0"/>
              <a:t>동영상 참고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선물은 </a:t>
            </a:r>
            <a:r>
              <a:rPr lang="en-US" altLang="ko-KR" sz="2000" dirty="0"/>
              <a:t>1</a:t>
            </a:r>
            <a:r>
              <a:rPr lang="ko-KR" altLang="en-US" sz="2000" dirty="0"/>
              <a:t>번 모양으로 떨어지는데 바닥에 닿으면 </a:t>
            </a:r>
            <a:r>
              <a:rPr lang="en-US" altLang="ko-KR" sz="2000" dirty="0"/>
              <a:t>2</a:t>
            </a:r>
            <a:r>
              <a:rPr lang="ko-KR" altLang="en-US" sz="2000" dirty="0"/>
              <a:t>번 모양으로 변경되고 </a:t>
            </a:r>
            <a:r>
              <a:rPr lang="en-US" altLang="ko-KR" sz="2000" dirty="0"/>
              <a:t>0.5</a:t>
            </a:r>
            <a:r>
              <a:rPr lang="ko-KR" altLang="en-US" sz="2000" dirty="0"/>
              <a:t>초 뒤에 사라짐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변수를 사용해 점수</a:t>
            </a:r>
            <a:r>
              <a:rPr lang="en-US" altLang="ko-KR" sz="2000" dirty="0"/>
              <a:t>, </a:t>
            </a:r>
            <a:r>
              <a:rPr lang="ko-KR" altLang="en-US" sz="2000" dirty="0"/>
              <a:t>실패 횟수 만들어보도록 하기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327511-65BA-4C95-8A9C-265486E0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155" y="254569"/>
            <a:ext cx="4208206" cy="21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5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0F82-99BA-40B6-861D-508A4492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/>
              <a:t>묻고 기다리기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98BE4-171A-4144-A3D3-96FD1B9C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6652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배경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스프라이트</a:t>
            </a:r>
            <a:r>
              <a:rPr lang="en-US" altLang="ko-KR" sz="2000" dirty="0"/>
              <a:t> : </a:t>
            </a:r>
            <a:r>
              <a:rPr lang="ko-KR" altLang="en-US" sz="2000" dirty="0"/>
              <a:t>아이들이 원하는 것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수업 내용 </a:t>
            </a:r>
            <a:r>
              <a:rPr lang="en-US" altLang="ko-KR" sz="2000" dirty="0">
                <a:solidFill>
                  <a:srgbClr val="00B050"/>
                </a:solidFill>
              </a:rPr>
              <a:t>[</a:t>
            </a:r>
            <a:r>
              <a:rPr lang="ko-KR" altLang="en-US" sz="2000" dirty="0">
                <a:solidFill>
                  <a:srgbClr val="00B050"/>
                </a:solidFill>
              </a:rPr>
              <a:t>묻고 기다리기</a:t>
            </a:r>
            <a:r>
              <a:rPr lang="en-US" altLang="ko-KR" sz="2000" dirty="0">
                <a:solidFill>
                  <a:srgbClr val="00B050"/>
                </a:solidFill>
              </a:rPr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묻고 기다리기 블록을 하나 꺼내서 이름을 입력 받고 출력하며 어떻게 사용하는지 알려주기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이후에 이름과 나이를 순서대로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후 이름을 출력하라고 하며 변수를 함께 사용해야 하는 이유 알아보기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연습 프로그램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숫자 </a:t>
            </a:r>
            <a:r>
              <a:rPr lang="en-US" altLang="ko-KR" sz="2000" dirty="0"/>
              <a:t>2</a:t>
            </a:r>
            <a:r>
              <a:rPr lang="ko-KR" altLang="en-US" sz="2000" dirty="0"/>
              <a:t>개를 </a:t>
            </a:r>
            <a:r>
              <a:rPr lang="ko-KR" altLang="en-US" sz="2000" dirty="0" err="1"/>
              <a:t>입력받아서</a:t>
            </a:r>
            <a:r>
              <a:rPr lang="ko-KR" altLang="en-US" sz="2000" dirty="0"/>
              <a:t> 합계 출력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숫자 </a:t>
            </a:r>
            <a:r>
              <a:rPr lang="en-US" altLang="ko-KR" sz="2000" dirty="0"/>
              <a:t>2</a:t>
            </a:r>
            <a:r>
              <a:rPr lang="ko-KR" altLang="en-US" sz="2000" dirty="0"/>
              <a:t>개에 기호</a:t>
            </a:r>
            <a:r>
              <a:rPr lang="en-US" altLang="ko-KR" sz="2000" dirty="0"/>
              <a:t>(+,-,*,/)</a:t>
            </a:r>
            <a:r>
              <a:rPr lang="ko-KR" altLang="en-US" sz="2000" dirty="0"/>
              <a:t>를 추가로 입력해서 계산기 </a:t>
            </a:r>
            <a:r>
              <a:rPr lang="ko-KR" altLang="en-US" sz="2000" dirty="0" err="1"/>
              <a:t>만들어보기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4908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72707-D112-BEC9-B693-85EDF921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FD5D6-01E7-0FD1-52CB-6219EB94C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75672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스크래치 실행 후 보이는 것들과 버튼 기능들에 대해서 설명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/>
              <a:t>스프라이트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뜻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/>
              <a:t>스프라이트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배경 버튼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코딩하는 부분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결과가 나오는 부분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실행하는 버튼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초록 깃발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기초 파트는 길게 </a:t>
            </a:r>
            <a:r>
              <a:rPr lang="en-US" altLang="ko-KR" sz="2000" dirty="0">
                <a:solidFill>
                  <a:srgbClr val="FF0000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이해했다고 판단되면 바로 다음으로 넘어가기</a:t>
            </a:r>
            <a:endParaRPr lang="en-US" altLang="ko-KR" sz="2000" dirty="0"/>
          </a:p>
          <a:p>
            <a:pPr marL="514350" indent="-514350">
              <a:buFont typeface="+mj-ea"/>
              <a:buAutoNum type="circleNumDbPlain"/>
            </a:pP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C159175-B3A9-B23B-27E9-C2E50EACAB7F}"/>
              </a:ext>
            </a:extLst>
          </p:cNvPr>
          <p:cNvGrpSpPr/>
          <p:nvPr/>
        </p:nvGrpSpPr>
        <p:grpSpPr>
          <a:xfrm>
            <a:off x="5951250" y="1559831"/>
            <a:ext cx="5680831" cy="3738337"/>
            <a:chOff x="6096000" y="1476106"/>
            <a:chExt cx="5680831" cy="37383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6DB0B2-4CF4-D9C4-CF22-FD8EC4CD3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76106"/>
              <a:ext cx="5680831" cy="3676354"/>
            </a:xfrm>
            <a:prstGeom prst="rect">
              <a:avLst/>
            </a:prstGeom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6318B4C-19A2-B562-5FE9-011127628957}"/>
                </a:ext>
              </a:extLst>
            </p:cNvPr>
            <p:cNvSpPr/>
            <p:nvPr/>
          </p:nvSpPr>
          <p:spPr>
            <a:xfrm>
              <a:off x="9604446" y="4245067"/>
              <a:ext cx="394282" cy="3942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3202C61-C7A2-9E7C-F259-4A1EBF3D0AC2}"/>
                </a:ext>
              </a:extLst>
            </p:cNvPr>
            <p:cNvSpPr/>
            <p:nvPr/>
          </p:nvSpPr>
          <p:spPr>
            <a:xfrm>
              <a:off x="11024930" y="4820161"/>
              <a:ext cx="751901" cy="3942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108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D895D-A346-3340-0ED1-D2088E8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좌표 이해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29B8E-FEEB-B944-A313-1E57667F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73662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1900" dirty="0"/>
              <a:t>배경 </a:t>
            </a:r>
            <a:r>
              <a:rPr lang="en-US" altLang="ko-KR" sz="1900" dirty="0"/>
              <a:t>: </a:t>
            </a:r>
            <a:r>
              <a:rPr lang="en-US" altLang="ko-KR" sz="1900" dirty="0" err="1"/>
              <a:t>Xy</a:t>
            </a:r>
            <a:r>
              <a:rPr lang="en-US" altLang="ko-KR" sz="1900" dirty="0"/>
              <a:t>-grid</a:t>
            </a:r>
          </a:p>
          <a:p>
            <a:pPr>
              <a:lnSpc>
                <a:spcPct val="170000"/>
              </a:lnSpc>
            </a:pPr>
            <a:r>
              <a:rPr lang="ko-KR" altLang="en-US" sz="1900" dirty="0" err="1"/>
              <a:t>스프라이트</a:t>
            </a:r>
            <a:r>
              <a:rPr lang="ko-KR" altLang="en-US" sz="1900" dirty="0"/>
              <a:t> </a:t>
            </a:r>
            <a:r>
              <a:rPr lang="en-US" altLang="ko-KR" sz="1900" dirty="0"/>
              <a:t>: </a:t>
            </a:r>
            <a:r>
              <a:rPr lang="ko-KR" altLang="en-US" sz="1900" dirty="0"/>
              <a:t>아이가 골라보도록 함</a:t>
            </a:r>
            <a:endParaRPr lang="en-US" altLang="ko-KR" sz="1900" dirty="0"/>
          </a:p>
          <a:p>
            <a:pPr>
              <a:lnSpc>
                <a:spcPct val="170000"/>
              </a:lnSpc>
            </a:pPr>
            <a:r>
              <a:rPr lang="ko-KR" altLang="en-US" sz="1900" dirty="0"/>
              <a:t>좌표 평면을 보고 </a:t>
            </a:r>
            <a:r>
              <a:rPr lang="en-US" altLang="ko-KR" sz="1900" dirty="0"/>
              <a:t>x, y</a:t>
            </a:r>
            <a:r>
              <a:rPr lang="ko-KR" altLang="en-US" sz="1900" dirty="0"/>
              <a:t>좌표 개념을 알고 있는지 확인</a:t>
            </a:r>
            <a:endParaRPr lang="en-US" altLang="ko-KR" sz="1900" dirty="0"/>
          </a:p>
          <a:p>
            <a:pPr>
              <a:lnSpc>
                <a:spcPct val="170000"/>
              </a:lnSpc>
            </a:pPr>
            <a:r>
              <a:rPr lang="ko-KR" altLang="en-US" sz="1900" dirty="0"/>
              <a:t>수업 내용 </a:t>
            </a:r>
            <a:r>
              <a:rPr lang="en-US" altLang="ko-KR" sz="1800" dirty="0">
                <a:solidFill>
                  <a:srgbClr val="00B050"/>
                </a:solidFill>
              </a:rPr>
              <a:t>[</a:t>
            </a:r>
            <a:r>
              <a:rPr lang="ko-KR" altLang="en-US" sz="1800" dirty="0">
                <a:solidFill>
                  <a:srgbClr val="00B050"/>
                </a:solidFill>
              </a:rPr>
              <a:t>좌표 이해와 움직이는 블록 사용해보기</a:t>
            </a:r>
            <a:r>
              <a:rPr lang="en-US" altLang="ko-KR" sz="1800" dirty="0">
                <a:solidFill>
                  <a:srgbClr val="00B050"/>
                </a:solidFill>
              </a:rPr>
              <a:t>]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altLang="ko-KR" sz="1900" dirty="0"/>
              <a:t>x</a:t>
            </a:r>
            <a:r>
              <a:rPr lang="ko-KR" altLang="en-US" sz="1900" dirty="0"/>
              <a:t>와 </a:t>
            </a:r>
            <a:r>
              <a:rPr lang="en-US" altLang="ko-KR" sz="1900" dirty="0"/>
              <a:t>y</a:t>
            </a:r>
            <a:r>
              <a:rPr lang="ko-KR" altLang="en-US" sz="1900" dirty="0"/>
              <a:t>가 모두 </a:t>
            </a:r>
            <a:r>
              <a:rPr lang="en-US" altLang="ko-KR" sz="1900" dirty="0"/>
              <a:t>0 -&gt; </a:t>
            </a:r>
            <a:r>
              <a:rPr lang="ko-KR" altLang="en-US" sz="1900" dirty="0"/>
              <a:t>중앙</a:t>
            </a:r>
            <a:endParaRPr lang="en-US" altLang="ko-KR" sz="19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900" dirty="0"/>
              <a:t>위로 올라가면 </a:t>
            </a:r>
            <a:r>
              <a:rPr lang="en-US" altLang="ko-KR" sz="1900" dirty="0"/>
              <a:t>y</a:t>
            </a:r>
            <a:r>
              <a:rPr lang="ko-KR" altLang="en-US" sz="1900" dirty="0"/>
              <a:t>좌표 </a:t>
            </a:r>
            <a:r>
              <a:rPr lang="en-US" altLang="ko-KR" sz="1900" dirty="0"/>
              <a:t>+ / </a:t>
            </a:r>
            <a:r>
              <a:rPr lang="ko-KR" altLang="en-US" sz="1900" dirty="0"/>
              <a:t>아래로 내려가면 </a:t>
            </a:r>
            <a:r>
              <a:rPr lang="en-US" altLang="ko-KR" sz="1900" dirty="0"/>
              <a:t>y</a:t>
            </a:r>
            <a:r>
              <a:rPr lang="ko-KR" altLang="en-US" sz="1900" dirty="0"/>
              <a:t>좌표 </a:t>
            </a:r>
            <a:r>
              <a:rPr lang="en-US" altLang="ko-KR" sz="1900" dirty="0"/>
              <a:t>-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900" dirty="0"/>
              <a:t>오른쪽으로 가면 </a:t>
            </a:r>
            <a:r>
              <a:rPr lang="en-US" altLang="ko-KR" sz="1900" dirty="0"/>
              <a:t>x</a:t>
            </a:r>
            <a:r>
              <a:rPr lang="ko-KR" altLang="en-US" sz="1900" dirty="0"/>
              <a:t>좌표 </a:t>
            </a:r>
            <a:r>
              <a:rPr lang="en-US" altLang="ko-KR" sz="1900" dirty="0"/>
              <a:t>+ / </a:t>
            </a:r>
            <a:r>
              <a:rPr lang="ko-KR" altLang="en-US" sz="1900" dirty="0"/>
              <a:t>왼쪽으로 가면 </a:t>
            </a:r>
            <a:r>
              <a:rPr lang="en-US" altLang="ko-KR" sz="1900" dirty="0"/>
              <a:t>x</a:t>
            </a:r>
            <a:r>
              <a:rPr lang="ko-KR" altLang="en-US" sz="1900" dirty="0"/>
              <a:t>좌표 </a:t>
            </a:r>
            <a:r>
              <a:rPr lang="en-US" altLang="ko-KR" sz="1900" dirty="0"/>
              <a:t>-</a:t>
            </a:r>
          </a:p>
          <a:p>
            <a:pPr>
              <a:lnSpc>
                <a:spcPct val="170000"/>
              </a:lnSpc>
            </a:pPr>
            <a:endParaRPr lang="en-US" altLang="ko-KR" sz="1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9A7808D-46FE-1234-38DD-3659CD360C22}"/>
              </a:ext>
            </a:extLst>
          </p:cNvPr>
          <p:cNvGrpSpPr/>
          <p:nvPr/>
        </p:nvGrpSpPr>
        <p:grpSpPr>
          <a:xfrm>
            <a:off x="7055141" y="1933577"/>
            <a:ext cx="4890452" cy="2990846"/>
            <a:chOff x="6803472" y="1690688"/>
            <a:chExt cx="5125343" cy="31398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AA0D9E-9094-3B2A-98A8-CDBE074C1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1861" y="1690688"/>
              <a:ext cx="5116954" cy="313986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11170CB-D317-B8A8-E1D3-3553B8ADCE02}"/>
                </a:ext>
              </a:extLst>
            </p:cNvPr>
            <p:cNvSpPr/>
            <p:nvPr/>
          </p:nvSpPr>
          <p:spPr>
            <a:xfrm>
              <a:off x="6803472" y="2109139"/>
              <a:ext cx="239778" cy="23977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51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E5B55-EAC9-56C7-6193-C0FA6231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좌표 이해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97D9F-F3B6-7515-331C-BA782F0C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활동 </a:t>
            </a:r>
            <a:r>
              <a:rPr lang="en-US" altLang="ko-KR" sz="2000" b="1" dirty="0"/>
              <a:t>1 </a:t>
            </a:r>
            <a:r>
              <a:rPr lang="en-US" altLang="ko-KR" sz="2000" dirty="0"/>
              <a:t>: </a:t>
            </a:r>
            <a:r>
              <a:rPr lang="ko-KR" altLang="en-US" sz="2000" dirty="0"/>
              <a:t>동작에 있는 블록을 자유롭게 활용해서 </a:t>
            </a:r>
            <a:r>
              <a:rPr lang="en-US" altLang="ko-KR" sz="2000" dirty="0"/>
              <a:t>x:0, y:180 </a:t>
            </a:r>
            <a:r>
              <a:rPr lang="ko-KR" altLang="en-US" sz="2000" dirty="0"/>
              <a:t>찍고 돌아오는 코딩해보기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본격적인 코딩 시작 전 </a:t>
            </a:r>
            <a:r>
              <a:rPr lang="en-US" altLang="ko-KR" sz="2000" dirty="0">
                <a:solidFill>
                  <a:schemeClr val="accent1"/>
                </a:solidFill>
              </a:rPr>
              <a:t>x:__, y:__</a:t>
            </a:r>
            <a:r>
              <a:rPr lang="ko-KR" altLang="en-US" sz="2000" dirty="0">
                <a:solidFill>
                  <a:schemeClr val="accent1"/>
                </a:solidFill>
              </a:rPr>
              <a:t>로 이동하기</a:t>
            </a:r>
            <a:r>
              <a:rPr lang="ko-KR" altLang="en-US" sz="2000" dirty="0"/>
              <a:t> 블록을 사용해 시작 위치 잡는 법 알려주기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완성하면 사용한 블록 외에 다른 블록을 사용해 같은 결과를 낼 수 있는 걸 알려주기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-&gt; ex) </a:t>
            </a:r>
            <a:r>
              <a:rPr lang="en-US" altLang="ko-KR" sz="1400" dirty="0">
                <a:solidFill>
                  <a:schemeClr val="accent1"/>
                </a:solidFill>
              </a:rPr>
              <a:t>1</a:t>
            </a:r>
            <a:r>
              <a:rPr lang="ko-KR" altLang="en-US" sz="1400" dirty="0">
                <a:solidFill>
                  <a:schemeClr val="accent1"/>
                </a:solidFill>
              </a:rPr>
              <a:t>초 동안 </a:t>
            </a:r>
            <a:r>
              <a:rPr lang="en-US" altLang="ko-KR" sz="1400" dirty="0">
                <a:solidFill>
                  <a:schemeClr val="accent1"/>
                </a:solidFill>
              </a:rPr>
              <a:t>x:__, y:__</a:t>
            </a:r>
            <a:r>
              <a:rPr lang="ko-KR" altLang="en-US" sz="1400" dirty="0">
                <a:solidFill>
                  <a:schemeClr val="accent1"/>
                </a:solidFill>
              </a:rPr>
              <a:t>로 이동하기 </a:t>
            </a:r>
            <a:r>
              <a:rPr lang="ko-KR" altLang="en-US" sz="1400" dirty="0"/>
              <a:t>블록을 사용했다면 </a:t>
            </a:r>
            <a:r>
              <a:rPr lang="en-US" altLang="ko-KR" sz="1400" dirty="0">
                <a:solidFill>
                  <a:schemeClr val="accent1"/>
                </a:solidFill>
              </a:rPr>
              <a:t>y</a:t>
            </a:r>
            <a:r>
              <a:rPr lang="ko-KR" altLang="en-US" sz="1400" dirty="0">
                <a:solidFill>
                  <a:schemeClr val="accent1"/>
                </a:solidFill>
              </a:rPr>
              <a:t>좌표로 </a:t>
            </a:r>
            <a:r>
              <a:rPr lang="en-US" altLang="ko-KR" sz="1400" dirty="0">
                <a:solidFill>
                  <a:schemeClr val="accent1"/>
                </a:solidFill>
              </a:rPr>
              <a:t>__</a:t>
            </a:r>
            <a:r>
              <a:rPr lang="ko-KR" altLang="en-US" sz="1400" dirty="0">
                <a:solidFill>
                  <a:schemeClr val="accent1"/>
                </a:solidFill>
              </a:rPr>
              <a:t>만큼 이동하기</a:t>
            </a:r>
            <a:r>
              <a:rPr lang="ko-KR" altLang="en-US" sz="1400" dirty="0"/>
              <a:t> 블록 사용한 방법으로 만드는 방법도 알려주기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활동</a:t>
            </a:r>
            <a:r>
              <a:rPr lang="en-US" altLang="ko-KR" sz="2000" b="1" dirty="0"/>
              <a:t> 2</a:t>
            </a:r>
            <a:r>
              <a:rPr lang="en-US" altLang="ko-KR" sz="2000" dirty="0"/>
              <a:t> : </a:t>
            </a:r>
            <a:r>
              <a:rPr lang="ko-KR" altLang="en-US" sz="2000" dirty="0"/>
              <a:t>활동 </a:t>
            </a:r>
            <a:r>
              <a:rPr lang="en-US" altLang="ko-KR" sz="2000" dirty="0"/>
              <a:t>1</a:t>
            </a:r>
            <a:r>
              <a:rPr lang="ko-KR" altLang="en-US" sz="2000" dirty="0"/>
              <a:t>에서 배운 내용을 사용해 가운데 시작 </a:t>
            </a:r>
            <a:r>
              <a:rPr lang="en-US" altLang="ko-KR" sz="2000" dirty="0"/>
              <a:t>-&gt; </a:t>
            </a:r>
            <a:r>
              <a:rPr lang="ko-KR" altLang="en-US" sz="2000" dirty="0"/>
              <a:t>위쪽 갔다가 다시 가운데로 돌아오기 </a:t>
            </a:r>
            <a:r>
              <a:rPr lang="en-US" altLang="ko-KR" sz="2000" dirty="0"/>
              <a:t>-&gt; </a:t>
            </a:r>
            <a:r>
              <a:rPr lang="ko-KR" altLang="en-US" sz="2000" dirty="0"/>
              <a:t>오른쪽 찍고 다시 가운데로 돌아오는 코딩 스스로 해보도록 하기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A1A399-3342-E435-0408-F57034990DB6}"/>
              </a:ext>
            </a:extLst>
          </p:cNvPr>
          <p:cNvGrpSpPr/>
          <p:nvPr/>
        </p:nvGrpSpPr>
        <p:grpSpPr>
          <a:xfrm>
            <a:off x="4755159" y="5170998"/>
            <a:ext cx="2681681" cy="1510018"/>
            <a:chOff x="4755159" y="4801882"/>
            <a:chExt cx="2681681" cy="151001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4ADCCD8-1A9A-128B-5F02-5AB53D32724C}"/>
                </a:ext>
              </a:extLst>
            </p:cNvPr>
            <p:cNvGrpSpPr/>
            <p:nvPr/>
          </p:nvGrpSpPr>
          <p:grpSpPr>
            <a:xfrm>
              <a:off x="4755159" y="4801882"/>
              <a:ext cx="2681681" cy="1510018"/>
              <a:chOff x="4755159" y="4673381"/>
              <a:chExt cx="2681681" cy="151001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CD30D00-125B-0E27-83CD-8E4E2AEC7F03}"/>
                  </a:ext>
                </a:extLst>
              </p:cNvPr>
              <p:cNvSpPr/>
              <p:nvPr/>
            </p:nvSpPr>
            <p:spPr>
              <a:xfrm>
                <a:off x="4755159" y="4673381"/>
                <a:ext cx="2681681" cy="15100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EB56CA61-9C36-0408-DDA0-0C553CCA10AE}"/>
                  </a:ext>
                </a:extLst>
              </p:cNvPr>
              <p:cNvCxnSpPr/>
              <p:nvPr/>
            </p:nvCxnSpPr>
            <p:spPr>
              <a:xfrm flipV="1">
                <a:off x="6027488" y="4798503"/>
                <a:ext cx="0" cy="427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51F6AEB-D7A9-6DAB-55C5-AF2C3B73E5B8}"/>
                  </a:ext>
                </a:extLst>
              </p:cNvPr>
              <p:cNvSpPr/>
              <p:nvPr/>
            </p:nvSpPr>
            <p:spPr>
              <a:xfrm>
                <a:off x="6027488" y="5305351"/>
                <a:ext cx="137021" cy="137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83FECF8D-4695-78E7-5F1B-3016E0F9C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4509" y="4798503"/>
                <a:ext cx="0" cy="4362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8D6AEA42-1108-8F68-6D26-2516C5235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9947" y="5305351"/>
                <a:ext cx="581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52D6C69D-6BDA-D15F-7D47-5D1FF85F8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3809" y="5428390"/>
                <a:ext cx="627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1254AC-D404-E0A7-0CB0-A7AAFA2DB38C}"/>
                </a:ext>
              </a:extLst>
            </p:cNvPr>
            <p:cNvSpPr txBox="1"/>
            <p:nvPr/>
          </p:nvSpPr>
          <p:spPr>
            <a:xfrm>
              <a:off x="5754848" y="4985510"/>
              <a:ext cx="13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1CBE9E-26FE-D46E-D255-16EE6131F3C7}"/>
                </a:ext>
              </a:extLst>
            </p:cNvPr>
            <p:cNvSpPr txBox="1"/>
            <p:nvPr/>
          </p:nvSpPr>
          <p:spPr>
            <a:xfrm>
              <a:off x="6207852" y="4985510"/>
              <a:ext cx="13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FC602D-77A1-63F7-5546-A51F9C18CC70}"/>
                </a:ext>
              </a:extLst>
            </p:cNvPr>
            <p:cNvSpPr txBox="1"/>
            <p:nvPr/>
          </p:nvSpPr>
          <p:spPr>
            <a:xfrm>
              <a:off x="6686727" y="5064520"/>
              <a:ext cx="20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D6E513-B407-8B40-D73A-5553B96816D2}"/>
                </a:ext>
              </a:extLst>
            </p:cNvPr>
            <p:cNvSpPr txBox="1"/>
            <p:nvPr/>
          </p:nvSpPr>
          <p:spPr>
            <a:xfrm>
              <a:off x="6730766" y="5556891"/>
              <a:ext cx="20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5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3D139-E096-9C87-EA2F-FE3EA2F5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야구장 달리기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9EB9D-BB0A-BB45-01E6-A29E23A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/>
              <a:t>배경 </a:t>
            </a:r>
            <a:r>
              <a:rPr lang="en-US" altLang="ko-KR" sz="1900" dirty="0"/>
              <a:t>: baseball 2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/>
              <a:t>스프라이트</a:t>
            </a:r>
            <a:r>
              <a:rPr lang="ko-KR" altLang="en-US" sz="1900" dirty="0"/>
              <a:t> </a:t>
            </a:r>
            <a:r>
              <a:rPr lang="en-US" altLang="ko-KR" sz="1900" dirty="0"/>
              <a:t>: cat </a:t>
            </a:r>
            <a:r>
              <a:rPr lang="en-US" altLang="ko-KR" sz="1600" dirty="0"/>
              <a:t>(</a:t>
            </a:r>
            <a:r>
              <a:rPr lang="ko-KR" altLang="en-US" sz="1600" dirty="0"/>
              <a:t>크기 </a:t>
            </a:r>
            <a:r>
              <a:rPr lang="en-US" altLang="ko-KR" sz="1600" dirty="0"/>
              <a:t>70</a:t>
            </a:r>
            <a:r>
              <a:rPr lang="ko-KR" altLang="en-US" sz="1600" dirty="0"/>
              <a:t>으로 지정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900" dirty="0"/>
              <a:t>수업 내용 </a:t>
            </a:r>
            <a:r>
              <a:rPr lang="en-US" altLang="ko-KR" sz="1800" dirty="0">
                <a:solidFill>
                  <a:srgbClr val="00B050"/>
                </a:solidFill>
              </a:rPr>
              <a:t>[</a:t>
            </a:r>
            <a:r>
              <a:rPr lang="ko-KR" altLang="en-US" sz="1800" dirty="0">
                <a:solidFill>
                  <a:srgbClr val="00B050"/>
                </a:solidFill>
              </a:rPr>
              <a:t>움직이기 블록 복습</a:t>
            </a:r>
            <a:r>
              <a:rPr lang="en-US" altLang="ko-KR" sz="1800" dirty="0">
                <a:solidFill>
                  <a:srgbClr val="00B050"/>
                </a:solidFill>
              </a:rPr>
              <a:t>, </a:t>
            </a:r>
            <a:r>
              <a:rPr lang="ko-KR" altLang="en-US" sz="1800" dirty="0">
                <a:solidFill>
                  <a:srgbClr val="00B050"/>
                </a:solidFill>
              </a:rPr>
              <a:t>모양 바꾸기</a:t>
            </a:r>
            <a:r>
              <a:rPr lang="en-US" altLang="ko-KR" sz="1800" dirty="0">
                <a:solidFill>
                  <a:srgbClr val="00B050"/>
                </a:solidFill>
              </a:rPr>
              <a:t>, </a:t>
            </a:r>
            <a:r>
              <a:rPr lang="ko-KR" altLang="en-US" sz="1800" dirty="0">
                <a:solidFill>
                  <a:srgbClr val="00B050"/>
                </a:solidFill>
              </a:rPr>
              <a:t>방향 바꾸기</a:t>
            </a:r>
            <a:r>
              <a:rPr lang="en-US" altLang="ko-KR" sz="1800" dirty="0">
                <a:solidFill>
                  <a:srgbClr val="00B050"/>
                </a:solidFill>
              </a:rPr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dirty="0"/>
              <a:t>고양이가 홈에서 시작해 </a:t>
            </a:r>
            <a:r>
              <a:rPr lang="en-US" altLang="ko-KR" sz="1900" dirty="0"/>
              <a:t>1</a:t>
            </a:r>
            <a:r>
              <a:rPr lang="ko-KR" altLang="en-US" sz="1900" dirty="0"/>
              <a:t>루</a:t>
            </a:r>
            <a:r>
              <a:rPr lang="en-US" altLang="ko-KR" sz="1900" dirty="0"/>
              <a:t>, 2</a:t>
            </a:r>
            <a:r>
              <a:rPr lang="ko-KR" altLang="en-US" sz="1900" dirty="0"/>
              <a:t>루</a:t>
            </a:r>
            <a:r>
              <a:rPr lang="en-US" altLang="ko-KR" sz="1900" dirty="0"/>
              <a:t>, 3</a:t>
            </a:r>
            <a:r>
              <a:rPr lang="ko-KR" altLang="en-US" sz="1900" dirty="0"/>
              <a:t>루를 거쳐 다시 베이스로 돌아오는 코딩</a:t>
            </a:r>
            <a:endParaRPr lang="en-US" altLang="ko-KR" sz="19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dirty="0"/>
              <a:t>동작에 있는 블록을 자유롭게 사용해보도록 함</a:t>
            </a:r>
            <a:endParaRPr lang="en-US" altLang="ko-KR" sz="19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dirty="0"/>
              <a:t>움직이는 코드를 다 완성시킨 모양 바꾸는 방법 알려주기</a:t>
            </a:r>
            <a:r>
              <a:rPr lang="en-US" altLang="ko-KR" sz="1200" dirty="0"/>
              <a:t>(2</a:t>
            </a:r>
            <a:r>
              <a:rPr lang="ko-KR" altLang="en-US" sz="1200" dirty="0"/>
              <a:t>개를 교차해 출력함으로써 달리는 것처럼 보이게 함</a:t>
            </a:r>
            <a:r>
              <a:rPr lang="en-US" altLang="ko-KR" sz="1200" dirty="0"/>
              <a:t>)</a:t>
            </a:r>
            <a:endParaRPr lang="en-US" altLang="ko-KR" sz="19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dirty="0"/>
              <a:t>고양이의 방향이 이상한 걸 인지시키고 방향 바꾸는 방법 알려주기</a:t>
            </a:r>
            <a:endParaRPr lang="en-US" altLang="ko-KR" sz="1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3951F4-23EA-524F-3A97-98F64600A219}"/>
              </a:ext>
            </a:extLst>
          </p:cNvPr>
          <p:cNvGrpSpPr/>
          <p:nvPr/>
        </p:nvGrpSpPr>
        <p:grpSpPr>
          <a:xfrm>
            <a:off x="7212034" y="194067"/>
            <a:ext cx="4663218" cy="2993242"/>
            <a:chOff x="6910030" y="249259"/>
            <a:chExt cx="4663218" cy="29932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A4E46A9-E8FB-9142-C5DC-88ED04DC9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0030" y="249259"/>
              <a:ext cx="4663218" cy="2993242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8070EEB-3C90-2C21-9B2F-0CD2BF3F4C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77836" y="969310"/>
              <a:ext cx="353640" cy="1171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2353FA7-3541-3009-385A-58DFD6338C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4586" y="976782"/>
              <a:ext cx="323802" cy="2194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9157A96-C42C-9A43-E62A-EA57B6EA5317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329" y="1388594"/>
              <a:ext cx="396268" cy="1097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C201FCC-C71D-976B-E101-42FE43192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656" y="1309701"/>
              <a:ext cx="272610" cy="1886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162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3D139-E096-9C87-EA2F-FE3EA2F5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야구장 달리기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836996-934B-0FBA-EEA1-8AEE936C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6" y="1942688"/>
            <a:ext cx="6506483" cy="4029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C3B6EE-3856-2A64-464C-27021CE4B883}"/>
              </a:ext>
            </a:extLst>
          </p:cNvPr>
          <p:cNvSpPr txBox="1"/>
          <p:nvPr/>
        </p:nvSpPr>
        <p:spPr>
          <a:xfrm>
            <a:off x="6358857" y="1690688"/>
            <a:ext cx="546962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중간에 </a:t>
            </a:r>
            <a:r>
              <a:rPr lang="en-US" altLang="ko-KR" sz="1600" dirty="0">
                <a:solidFill>
                  <a:srgbClr val="00B050"/>
                </a:solidFill>
              </a:rPr>
              <a:t>_</a:t>
            </a:r>
            <a:r>
              <a:rPr lang="ko-KR" altLang="en-US" sz="1600" dirty="0">
                <a:solidFill>
                  <a:srgbClr val="00B050"/>
                </a:solidFill>
              </a:rPr>
              <a:t>초 기다리</a:t>
            </a:r>
            <a:r>
              <a:rPr lang="ko-KR" altLang="en-US" sz="1600" dirty="0"/>
              <a:t>기 블록이 없는 버전을 먼저 만들어본 뒤에 문제점을 찾아 </a:t>
            </a:r>
            <a:r>
              <a:rPr lang="en-US" altLang="ko-KR" sz="1600" dirty="0">
                <a:solidFill>
                  <a:srgbClr val="00B050"/>
                </a:solidFill>
              </a:rPr>
              <a:t>_</a:t>
            </a:r>
            <a:r>
              <a:rPr lang="ko-KR" altLang="en-US" sz="1600" dirty="0">
                <a:solidFill>
                  <a:srgbClr val="00B050"/>
                </a:solidFill>
              </a:rPr>
              <a:t>초 기다리기 </a:t>
            </a:r>
            <a:r>
              <a:rPr lang="ko-KR" altLang="en-US" sz="1600" dirty="0"/>
              <a:t>블록을 사용해야 하는 이유 알아보기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ECDCE27-87B3-4F31-E594-B5915A811427}"/>
              </a:ext>
            </a:extLst>
          </p:cNvPr>
          <p:cNvCxnSpPr>
            <a:cxnSpLocks/>
          </p:cNvCxnSpPr>
          <p:nvPr/>
        </p:nvCxnSpPr>
        <p:spPr>
          <a:xfrm rot="5400000">
            <a:off x="6223439" y="2882031"/>
            <a:ext cx="1012971" cy="93566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9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C5CC-9658-5215-39AC-58ED2D27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미로찾기</a:t>
            </a:r>
            <a:r>
              <a:rPr lang="en-US" altLang="ko-KR" dirty="0"/>
              <a:t>(1)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7B139-F1BF-17C0-C9A2-B875DBC6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배경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스프라이트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베이스 파일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수업 내용 </a:t>
            </a:r>
            <a:r>
              <a:rPr lang="en-US" altLang="ko-KR" sz="2000" dirty="0">
                <a:solidFill>
                  <a:srgbClr val="00B050"/>
                </a:solidFill>
              </a:rPr>
              <a:t>[</a:t>
            </a:r>
            <a:r>
              <a:rPr lang="ko-KR" altLang="en-US" sz="2000" dirty="0">
                <a:solidFill>
                  <a:srgbClr val="00B050"/>
                </a:solidFill>
              </a:rPr>
              <a:t>키보드로 </a:t>
            </a:r>
            <a:r>
              <a:rPr lang="ko-KR" altLang="en-US" sz="2000" dirty="0" err="1">
                <a:solidFill>
                  <a:srgbClr val="00B050"/>
                </a:solidFill>
              </a:rPr>
              <a:t>스프라이트</a:t>
            </a:r>
            <a:r>
              <a:rPr lang="ko-KR" altLang="en-US" sz="2000" dirty="0">
                <a:solidFill>
                  <a:srgbClr val="00B050"/>
                </a:solidFill>
              </a:rPr>
              <a:t> 제어</a:t>
            </a:r>
            <a:r>
              <a:rPr lang="en-US" altLang="ko-KR" sz="2000" dirty="0">
                <a:solidFill>
                  <a:srgbClr val="00B050"/>
                </a:solidFill>
              </a:rPr>
              <a:t>, ~</a:t>
            </a:r>
            <a:r>
              <a:rPr lang="ko-KR" altLang="en-US" sz="2000" dirty="0">
                <a:solidFill>
                  <a:srgbClr val="00B050"/>
                </a:solidFill>
              </a:rPr>
              <a:t>에 닿았다면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말하기</a:t>
            </a:r>
            <a:r>
              <a:rPr lang="en-US" altLang="ko-KR" sz="2000" dirty="0">
                <a:solidFill>
                  <a:srgbClr val="00B050"/>
                </a:solidFill>
              </a:rPr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공은 항상 흰색 원에서 시작할 수 있게 하기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키보드 방향키로 공을 움직여서 도착지점에 도착하면 되는 게임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우선 키보드로 공을 움직이는 방법 수업 한 다음 공이 벽을 통과하는 문제 제시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이때 </a:t>
            </a:r>
            <a:r>
              <a:rPr lang="en-US" altLang="ko-KR" sz="2000" dirty="0"/>
              <a:t>‘~</a:t>
            </a:r>
            <a:r>
              <a:rPr lang="ko-KR" altLang="en-US" sz="2000" dirty="0"/>
              <a:t>에 닿았다면</a:t>
            </a:r>
            <a:r>
              <a:rPr lang="en-US" altLang="ko-KR" sz="2000" dirty="0"/>
              <a:t>‘ </a:t>
            </a:r>
            <a:r>
              <a:rPr lang="ko-KR" altLang="en-US" sz="2000" dirty="0"/>
              <a:t>블록 수업 진행</a:t>
            </a:r>
            <a:r>
              <a:rPr lang="en-US" altLang="ko-KR" sz="2000" dirty="0"/>
              <a:t>(</a:t>
            </a:r>
            <a:r>
              <a:rPr lang="ko-KR" altLang="en-US" sz="2000" dirty="0"/>
              <a:t>무한 반복 써야하는 이유도 알려주기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쭉 가다가 벽에 닿으면 출발 위치로 돌아가기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공이 도착 지점에 도착하면 도착지점이 축하 메시지 말하도록 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7A2C1-9980-4CDE-A3B8-2422A149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337" y="207809"/>
            <a:ext cx="3967013" cy="21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9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C5CC-9658-5215-39AC-58ED2D27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미로찾기</a:t>
            </a:r>
            <a:r>
              <a:rPr lang="en-US" altLang="ko-KR" dirty="0"/>
              <a:t>(2)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162303-8B8D-4B3B-94EB-C3E86E0C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51" y="2104103"/>
            <a:ext cx="2819144" cy="4591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ED575B-00E3-4ED0-9DF0-7D6DF77E9D97}"/>
              </a:ext>
            </a:extLst>
          </p:cNvPr>
          <p:cNvSpPr txBox="1"/>
          <p:nvPr/>
        </p:nvSpPr>
        <p:spPr>
          <a:xfrm>
            <a:off x="1394978" y="1799925"/>
            <a:ext cx="11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모양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D361F1-3391-4B83-AACE-51F812C7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474" y="4021921"/>
            <a:ext cx="4029075" cy="2457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BC1C24-AD90-42E5-839F-7EFACCE61F70}"/>
              </a:ext>
            </a:extLst>
          </p:cNvPr>
          <p:cNvSpPr txBox="1"/>
          <p:nvPr/>
        </p:nvSpPr>
        <p:spPr>
          <a:xfrm>
            <a:off x="7295254" y="3705767"/>
            <a:ext cx="11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도착지점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90F53C-3FB8-4098-82B5-A471DE418D46}"/>
              </a:ext>
            </a:extLst>
          </p:cNvPr>
          <p:cNvSpPr/>
          <p:nvPr/>
        </p:nvSpPr>
        <p:spPr>
          <a:xfrm>
            <a:off x="1493300" y="5152105"/>
            <a:ext cx="1307690" cy="4424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DE9FF0-A16C-40FC-BFB5-7BE6006779E8}"/>
              </a:ext>
            </a:extLst>
          </p:cNvPr>
          <p:cNvSpPr/>
          <p:nvPr/>
        </p:nvSpPr>
        <p:spPr>
          <a:xfrm>
            <a:off x="1493300" y="3869454"/>
            <a:ext cx="1307690" cy="4424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F4AE7D-01AE-4471-935D-649FBC18AE71}"/>
              </a:ext>
            </a:extLst>
          </p:cNvPr>
          <p:cNvSpPr/>
          <p:nvPr/>
        </p:nvSpPr>
        <p:spPr>
          <a:xfrm>
            <a:off x="1493300" y="4426500"/>
            <a:ext cx="1307690" cy="4424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0E6A141-7C97-4530-8129-F136E9C2E3D2}"/>
              </a:ext>
            </a:extLst>
          </p:cNvPr>
          <p:cNvSpPr/>
          <p:nvPr/>
        </p:nvSpPr>
        <p:spPr>
          <a:xfrm>
            <a:off x="1493300" y="3218229"/>
            <a:ext cx="1307690" cy="4424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05C2097-04F8-4E30-8E25-DDEE0427A1D3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800990" y="2604115"/>
            <a:ext cx="1058644" cy="83534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6C9FCB-B15D-4A1D-A894-9932CB6CC1A3}"/>
              </a:ext>
            </a:extLst>
          </p:cNvPr>
          <p:cNvSpPr txBox="1"/>
          <p:nvPr/>
        </p:nvSpPr>
        <p:spPr>
          <a:xfrm>
            <a:off x="3915595" y="2441554"/>
            <a:ext cx="69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공의 속도를 줄이기 위해서 어떤 값을 줄여야 하냐고 물어보기</a:t>
            </a:r>
          </a:p>
        </p:txBody>
      </p:sp>
    </p:spTree>
    <p:extLst>
      <p:ext uri="{BB962C8B-B14F-4D97-AF65-F5344CB8AC3E}">
        <p14:creationId xmlns:p14="http://schemas.microsoft.com/office/powerpoint/2010/main" val="93816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0F82-99BA-40B6-861D-508A4492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98BE4-171A-4144-A3D3-96FD1B9C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배경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스프라이트</a:t>
            </a:r>
            <a:r>
              <a:rPr lang="en-US" altLang="ko-KR" sz="2000" dirty="0"/>
              <a:t> : </a:t>
            </a:r>
            <a:r>
              <a:rPr lang="ko-KR" altLang="en-US" sz="2000" dirty="0"/>
              <a:t>베이스 파일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수업 내용 </a:t>
            </a:r>
            <a:r>
              <a:rPr lang="en-US" altLang="ko-KR" sz="2000" dirty="0">
                <a:solidFill>
                  <a:srgbClr val="00B050"/>
                </a:solidFill>
              </a:rPr>
              <a:t>[</a:t>
            </a:r>
            <a:r>
              <a:rPr lang="ko-KR" altLang="en-US" sz="2000" dirty="0">
                <a:solidFill>
                  <a:srgbClr val="00B050"/>
                </a:solidFill>
              </a:rPr>
              <a:t>숨기기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보이기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 err="1">
                <a:solidFill>
                  <a:srgbClr val="00B050"/>
                </a:solidFill>
              </a:rPr>
              <a:t>신호보내기</a:t>
            </a:r>
            <a:r>
              <a:rPr lang="en-US" altLang="ko-KR" sz="2000" dirty="0">
                <a:solidFill>
                  <a:srgbClr val="00B050"/>
                </a:solidFill>
              </a:rPr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/>
              <a:t>머핀과</a:t>
            </a:r>
            <a:r>
              <a:rPr lang="ko-KR" altLang="en-US" sz="2000" dirty="0"/>
              <a:t> 도넛은 무작위 위치에서 시작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쥐를 움직이는 방식이 다름</a:t>
            </a:r>
            <a:r>
              <a:rPr lang="en-US" altLang="ko-KR" sz="2000" dirty="0"/>
              <a:t>(</a:t>
            </a:r>
            <a:r>
              <a:rPr lang="ko-KR" altLang="en-US" sz="2000" dirty="0"/>
              <a:t>회전하며 움직이기</a:t>
            </a:r>
            <a:r>
              <a:rPr lang="en-US" altLang="ko-KR" sz="2000" dirty="0"/>
              <a:t>[</a:t>
            </a:r>
            <a:r>
              <a:rPr lang="ko-KR" altLang="en-US" sz="2000" dirty="0"/>
              <a:t>코드</a:t>
            </a:r>
            <a:r>
              <a:rPr lang="en-US" altLang="ko-KR" sz="2000" dirty="0"/>
              <a:t>, </a:t>
            </a:r>
            <a:r>
              <a:rPr lang="ko-KR" altLang="en-US" sz="2000" dirty="0"/>
              <a:t>영상 참조</a:t>
            </a:r>
            <a:r>
              <a:rPr lang="en-US" altLang="ko-KR" sz="2000" dirty="0"/>
              <a:t>])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게임 시작 시 </a:t>
            </a:r>
            <a:r>
              <a:rPr lang="ko-KR" altLang="en-US" sz="2000" dirty="0" err="1"/>
              <a:t>머핀만</a:t>
            </a:r>
            <a:r>
              <a:rPr lang="ko-KR" altLang="en-US" sz="2000" dirty="0"/>
              <a:t> 보이고 도넛은 보이지 않음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/>
              <a:t>머핀을</a:t>
            </a:r>
            <a:r>
              <a:rPr lang="ko-KR" altLang="en-US" sz="2000" dirty="0"/>
              <a:t> 쥐가 먹으면 도넛이 나타남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신호보내기</a:t>
            </a:r>
            <a:r>
              <a:rPr lang="ko-KR" altLang="en-US" sz="2000" dirty="0"/>
              <a:t> 사용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도넛도 먹으면 게임 종료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BC3C0-CE40-D451-A01F-4C79ED5D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49" y="528042"/>
            <a:ext cx="4791075" cy="25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3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979</Words>
  <Application>Microsoft Office PowerPoint</Application>
  <PresentationFormat>와이드스크린</PresentationFormat>
  <Paragraphs>114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스크래치 수업 순서</vt:lpstr>
      <vt:lpstr>1. 기초</vt:lpstr>
      <vt:lpstr>2. 좌표 이해(1)</vt:lpstr>
      <vt:lpstr>2. 좌표 이해(2)</vt:lpstr>
      <vt:lpstr>3. 야구장 달리기(1)</vt:lpstr>
      <vt:lpstr>3. 야구장 달리기(2)</vt:lpstr>
      <vt:lpstr>4. 미로찾기(1) </vt:lpstr>
      <vt:lpstr>4. 미로찾기(2) </vt:lpstr>
      <vt:lpstr>5. 쥐</vt:lpstr>
      <vt:lpstr>6. 꽃게 잡기</vt:lpstr>
      <vt:lpstr>7. 참참참</vt:lpstr>
      <vt:lpstr>8. 외계인 물리치기</vt:lpstr>
      <vt:lpstr>9. 떨어지는 보석 피하기</vt:lpstr>
      <vt:lpstr>10. 양궁</vt:lpstr>
      <vt:lpstr>11. 크리스마스 선물 받기</vt:lpstr>
      <vt:lpstr>12. 묻고 기다리기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스크래치 수업 순서</dc:title>
  <dc:creator>민 조</dc:creator>
  <cp:lastModifiedBy>Administrator</cp:lastModifiedBy>
  <cp:revision>11</cp:revision>
  <dcterms:created xsi:type="dcterms:W3CDTF">2023-07-31T13:53:51Z</dcterms:created>
  <dcterms:modified xsi:type="dcterms:W3CDTF">2023-09-04T07:54:46Z</dcterms:modified>
</cp:coreProperties>
</file>