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BCCAC-9C74-D632-2751-C76CC5127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C8E206-4CF8-9D80-95BB-AF9C4AAE8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AE5E4-0714-2CCB-7FDA-F976755D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187-0811-4AF7-9B45-540868E65520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13427-3A9D-C81B-CAD1-9C48CE89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07907-E583-87D4-BE84-87AA908D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1B0C-F696-40D0-B2E4-70119D3C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9C65C-8CBD-8B78-BE82-AB53EB25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F1888-D372-6094-1830-F99C5B49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BC08-5E33-6A93-40A9-D09983F2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187-0811-4AF7-9B45-540868E65520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FF2A3-EADA-CF83-0161-E4E2F9BD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1547A-EDAA-3C6B-16D6-3D28DD95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1B0C-F696-40D0-B2E4-70119D3C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5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C61740-768F-1DD1-60E6-2B535C759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D253C6-5C6A-6FA7-D61F-911A8D9FC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94D9E-B9DA-5737-23FD-2D20587A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187-0811-4AF7-9B45-540868E65520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85C28-379A-8C9C-E30E-B2E56DF8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0CFD9-FA76-A429-D9E0-B81B10A9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1B0C-F696-40D0-B2E4-70119D3C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4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9DEB2-EEEE-52A6-8E1F-A02DAF90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3AF0C-18A7-2810-6D34-953335055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DD9BF-7227-6607-06CA-392D4765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187-0811-4AF7-9B45-540868E65520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F8425-0596-14DF-98BC-FD48AD93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9252D-F533-06BE-8619-A53D9DC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1B0C-F696-40D0-B2E4-70119D3C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2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2C0EE-17B5-BAA7-0CC0-25A34A4E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001AB-5013-7622-32B8-5C5B3EBC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84088-7928-7B2E-2B45-2151B87F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187-0811-4AF7-9B45-540868E65520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9FEB1-9073-E515-E0D8-740846E0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CCB7E-7660-3BE1-8CEA-62373BD7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1B0C-F696-40D0-B2E4-70119D3C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1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743BF-9B83-DC62-AB86-2DB3682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92BCB-289F-A494-FBD4-CE2F3D6B3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FB86D-29F7-FEB9-C7A8-CECF2E479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65340-35AA-575F-00D8-BE692E3A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187-0811-4AF7-9B45-540868E65520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55349-5A15-0EF7-6324-5ED6B917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9D9489-3B1D-CEEE-E9BB-D40B530E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1B0C-F696-40D0-B2E4-70119D3C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A6A7B-70C1-38D3-A2AC-2D15AC10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CC39-FA5B-8536-73B9-B211196C7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689595-8B33-A90A-A070-BFCDB1D13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32DC6B-247A-2B69-06FA-C432C492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2AA568-838D-DDD7-6B4F-465011B6F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728D71-499D-8BCF-0C49-FCA8D97E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187-0811-4AF7-9B45-540868E65520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AE59AF-1938-3F89-739D-D07EDF24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96CB34-54DA-46A6-8F05-9E977F1C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1B0C-F696-40D0-B2E4-70119D3C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41582-897C-60A9-3F7D-C611BBF6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8B0D3F-953A-01D2-F951-CB5A2F58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187-0811-4AF7-9B45-540868E65520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A37CD-CB04-A76F-2171-8CE170E4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435AEA-3670-F7E9-22FD-44A26742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1B0C-F696-40D0-B2E4-70119D3C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3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6075C9-3068-AE52-468A-4091DA12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187-0811-4AF7-9B45-540868E65520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DAC44C-0783-6397-40FC-BBA4EE70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D7E1A4-BE8A-B687-4AC7-1FD89105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1B0C-F696-40D0-B2E4-70119D3C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9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E3348-F19D-273E-FFA6-A5F3CA15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FE247-4CA3-CE99-1828-C9ECE4CD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7814D-DE1E-9003-79AA-8917D5287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B7C5-C465-EAF2-2BB0-44D66955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187-0811-4AF7-9B45-540868E65520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C18B1-DD0D-5EDE-9A7E-968609AF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4D384-679D-2E5F-E9FB-A0843B51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1B0C-F696-40D0-B2E4-70119D3C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CD518-5651-DE86-68E9-B1C019BF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68CEDF-2B3D-4DAB-0AEE-A3E598BC6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061647-635A-26F4-8A5E-204710D5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0B803-6459-B3B3-566B-C1B0D3CE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187-0811-4AF7-9B45-540868E65520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DB12D-D7B3-E593-1469-A0ECBCCF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21400-62F3-732C-E07F-8FB36D7B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1B0C-F696-40D0-B2E4-70119D3C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3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256690-CE28-0115-3CE8-C8BA5A48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4D2FD-B64E-DA37-ADE2-2416FBF2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7C49CC-F4BE-168D-9B98-12A43B8C5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4187-0811-4AF7-9B45-540868E65520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B6BF7-1D1B-41DD-2480-548FC178C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79067-313F-ABAC-2BDF-AD5831071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F1B0C-F696-40D0-B2E4-70119D3C2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2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383F4-320D-0645-9B6B-DB9083451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동적할당</a:t>
            </a:r>
          </a:p>
        </p:txBody>
      </p:sp>
    </p:spTree>
    <p:extLst>
      <p:ext uri="{BB962C8B-B14F-4D97-AF65-F5344CB8AC3E}">
        <p14:creationId xmlns:p14="http://schemas.microsoft.com/office/powerpoint/2010/main" val="393609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CB957-742B-8C65-C6B8-C0E6BA14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BFF1F-A84A-C8AC-CA5F-D0B97D81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메모리를 동적할당 한다</a:t>
            </a:r>
            <a:r>
              <a:rPr lang="en-US" altLang="ko-KR" dirty="0"/>
              <a:t>” = </a:t>
            </a:r>
            <a:r>
              <a:rPr lang="ko-KR" altLang="en-US" dirty="0"/>
              <a:t>컴퓨터 프로그램이 실행되는 도중인 런타임 도중에 사용할 메모리 공간을 할당하는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컴파일 타임에 메모리 크기가 결정되는 데이터 영역이나 스택 영역의 정적 메모리 할당과는 대조적 개념</a:t>
            </a:r>
          </a:p>
        </p:txBody>
      </p:sp>
    </p:spTree>
    <p:extLst>
      <p:ext uri="{BB962C8B-B14F-4D97-AF65-F5344CB8AC3E}">
        <p14:creationId xmlns:p14="http://schemas.microsoft.com/office/powerpoint/2010/main" val="128217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80AE7-9701-90E4-0FE6-4E21B020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5F8CD-D727-87DE-CB7B-4C37D089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81267" cy="503237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code</a:t>
            </a:r>
            <a:r>
              <a:rPr lang="ko-KR" altLang="en-US" sz="2000" dirty="0"/>
              <a:t>영역 </a:t>
            </a:r>
            <a:r>
              <a:rPr lang="en-US" altLang="ko-KR" sz="2000" dirty="0"/>
              <a:t>-&gt; </a:t>
            </a:r>
            <a:r>
              <a:rPr lang="ko-KR" altLang="en-US" sz="2000" dirty="0"/>
              <a:t>프로세스가 실행할 코드와 매크로 상수가 기계어 형태로 저장</a:t>
            </a:r>
            <a:r>
              <a:rPr lang="en-US" altLang="ko-KR" sz="2000" dirty="0"/>
              <a:t>, </a:t>
            </a:r>
            <a:r>
              <a:rPr lang="ko-KR" altLang="en-US" sz="2000" dirty="0"/>
              <a:t>컴파일 타임에 결정되고 중간에 코드를 바꿀 수 없게 </a:t>
            </a:r>
            <a:r>
              <a:rPr lang="en-US" altLang="ko-KR" sz="2000" dirty="0"/>
              <a:t>Read-Only</a:t>
            </a:r>
            <a:r>
              <a:rPr lang="ko-KR" altLang="en-US" sz="2000" dirty="0"/>
              <a:t>로 지정되어 있음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data</a:t>
            </a:r>
            <a:r>
              <a:rPr lang="ko-KR" altLang="en-US" sz="2000" dirty="0"/>
              <a:t>영역 </a:t>
            </a:r>
            <a:r>
              <a:rPr lang="en-US" altLang="ko-KR" sz="2000" dirty="0"/>
              <a:t>-&gt; </a:t>
            </a:r>
            <a:r>
              <a:rPr lang="ko-KR" altLang="en-US" sz="2000" dirty="0"/>
              <a:t>코드에서 선언한 전역변수 또는 </a:t>
            </a:r>
            <a:r>
              <a:rPr lang="en-US" altLang="ko-KR" sz="2000" dirty="0"/>
              <a:t>static </a:t>
            </a:r>
            <a:r>
              <a:rPr lang="ko-KR" altLang="en-US" sz="2000" dirty="0"/>
              <a:t>변수 등등이 저장된 공간</a:t>
            </a:r>
            <a:r>
              <a:rPr lang="en-US" altLang="ko-KR" sz="2000" dirty="0"/>
              <a:t>, </a:t>
            </a:r>
            <a:r>
              <a:rPr lang="ko-KR" altLang="en-US" sz="2000" dirty="0"/>
              <a:t>실행 도중에 전역변수가 변경 될 수도 있으니 이 영역은 </a:t>
            </a:r>
            <a:r>
              <a:rPr lang="en-US" altLang="ko-KR" sz="2000" dirty="0"/>
              <a:t>Read-Write</a:t>
            </a:r>
            <a:r>
              <a:rPr lang="ko-KR" altLang="en-US" sz="2000" dirty="0"/>
              <a:t>로 지정되어 있음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stack</a:t>
            </a:r>
            <a:r>
              <a:rPr lang="ko-KR" altLang="en-US" sz="2000" dirty="0"/>
              <a:t>영역 </a:t>
            </a:r>
            <a:r>
              <a:rPr lang="en-US" altLang="ko-KR" sz="2000" dirty="0"/>
              <a:t>-&gt; </a:t>
            </a:r>
            <a:r>
              <a:rPr lang="ko-KR" altLang="en-US" sz="2000" dirty="0"/>
              <a:t>프로세스의 메모리 공간을 관리하기 위한 알고리즘 중 하나</a:t>
            </a:r>
            <a:r>
              <a:rPr lang="en-US" altLang="ko-KR" sz="2000" dirty="0"/>
              <a:t>, </a:t>
            </a:r>
            <a:r>
              <a:rPr lang="ko-KR" altLang="en-US" sz="2000" dirty="0"/>
              <a:t>이 영역은 함수 안에서 선언된 지역변수</a:t>
            </a:r>
            <a:r>
              <a:rPr lang="en-US" altLang="ko-KR" sz="2000" dirty="0"/>
              <a:t>, </a:t>
            </a:r>
            <a:r>
              <a:rPr lang="ko-KR" altLang="en-US" sz="2000" dirty="0"/>
              <a:t>매개변수</a:t>
            </a:r>
            <a:r>
              <a:rPr lang="en-US" altLang="ko-KR" sz="2000" dirty="0"/>
              <a:t>, </a:t>
            </a:r>
            <a:r>
              <a:rPr lang="ko-KR" altLang="en-US" sz="2000" dirty="0"/>
              <a:t>리턴 값 등등이 저장되고 함수 호출 시 기록하고 종료되면 제거</a:t>
            </a:r>
            <a:r>
              <a:rPr lang="en-US" altLang="ko-KR" sz="2000" dirty="0"/>
              <a:t>, </a:t>
            </a:r>
            <a:r>
              <a:rPr lang="ko-KR" altLang="en-US" sz="2000" dirty="0"/>
              <a:t>후위선출 방식을 따름</a:t>
            </a:r>
            <a:r>
              <a:rPr lang="en-US" altLang="ko-KR" sz="2000" dirty="0"/>
              <a:t>(LIFO)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heap</a:t>
            </a:r>
            <a:r>
              <a:rPr lang="ko-KR" altLang="en-US" sz="2000" dirty="0"/>
              <a:t>영역 </a:t>
            </a:r>
            <a:r>
              <a:rPr lang="en-US" altLang="ko-KR" sz="2000" dirty="0"/>
              <a:t>-&gt; </a:t>
            </a:r>
            <a:r>
              <a:rPr lang="ko-KR" altLang="en-US" sz="2000" dirty="0"/>
              <a:t>런타임에 결정됨</a:t>
            </a:r>
            <a:r>
              <a:rPr lang="en-US" altLang="ko-KR" sz="2000" dirty="0"/>
              <a:t>, malloc, </a:t>
            </a:r>
            <a:r>
              <a:rPr lang="en-US" altLang="ko-KR" sz="2000" dirty="0" err="1"/>
              <a:t>calloc</a:t>
            </a:r>
            <a:r>
              <a:rPr lang="ko-KR" altLang="en-US" sz="2000" dirty="0"/>
              <a:t>으로 </a:t>
            </a:r>
            <a:r>
              <a:rPr lang="en-US" altLang="ko-KR" sz="2000" dirty="0"/>
              <a:t>heap</a:t>
            </a:r>
            <a:r>
              <a:rPr lang="ko-KR" altLang="en-US" sz="2000" dirty="0"/>
              <a:t>영역의 메모리 사용 가능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배열의 크기가 확실하지 않고 변동이 있을 때 </a:t>
            </a:r>
            <a:r>
              <a:rPr lang="en-US" altLang="ko-KR" sz="2000" dirty="0"/>
              <a:t>heap </a:t>
            </a:r>
            <a:r>
              <a:rPr lang="ko-KR" altLang="en-US" sz="2000" dirty="0"/>
              <a:t>영역을 활용해서 메모리를 할당</a:t>
            </a:r>
            <a:r>
              <a:rPr lang="en-US" altLang="ko-KR" sz="2000" dirty="0"/>
              <a:t>,</a:t>
            </a:r>
            <a:r>
              <a:rPr lang="ko-KR" altLang="en-US" sz="2000" dirty="0"/>
              <a:t> 단 사용 후 반드시 해제를 해야함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안하면</a:t>
            </a:r>
            <a:r>
              <a:rPr lang="ko-KR" altLang="en-US" sz="2000" dirty="0"/>
              <a:t> </a:t>
            </a:r>
            <a:r>
              <a:rPr lang="en-US" altLang="ko-KR" sz="2000" dirty="0"/>
              <a:t>memory leak </a:t>
            </a:r>
            <a:r>
              <a:rPr lang="ko-KR" altLang="en-US" sz="2000" dirty="0"/>
              <a:t>발생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419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6F1E1-8D13-96E3-D5AF-D8DC9A55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malloc</a:t>
            </a:r>
            <a:r>
              <a:rPr lang="ko-KR" altLang="en-US" dirty="0"/>
              <a:t> 함수 사용법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5E187-C3BA-237A-E892-87A721335391}"/>
              </a:ext>
            </a:extLst>
          </p:cNvPr>
          <p:cNvSpPr txBox="1"/>
          <p:nvPr/>
        </p:nvSpPr>
        <p:spPr>
          <a:xfrm>
            <a:off x="838200" y="1690688"/>
            <a:ext cx="94572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#include&lt;stdlib.h&gt; </a:t>
            </a:r>
            <a:r>
              <a:rPr lang="en-US" altLang="ko-KR" dirty="0"/>
              <a:t>//malloc </a:t>
            </a:r>
            <a:r>
              <a:rPr lang="ko-KR" altLang="en-US" dirty="0"/>
              <a:t>함수가 포함된 헤더 파일</a:t>
            </a:r>
            <a:endParaRPr lang="en-US" altLang="ko-KR" dirty="0"/>
          </a:p>
          <a:p>
            <a:endParaRPr lang="en-US" altLang="ko-KR" sz="2800" dirty="0"/>
          </a:p>
          <a:p>
            <a:r>
              <a:rPr lang="en-US" altLang="ko-KR" sz="2800" dirty="0"/>
              <a:t>void*</a:t>
            </a:r>
            <a:r>
              <a:rPr lang="ko-KR" altLang="en-US" sz="2800" dirty="0"/>
              <a:t> </a:t>
            </a:r>
            <a:r>
              <a:rPr lang="en-US" altLang="ko-KR" sz="2800" dirty="0"/>
              <a:t>malloc(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 size)</a:t>
            </a:r>
          </a:p>
          <a:p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size_t</a:t>
            </a:r>
            <a:r>
              <a:rPr lang="en-US" altLang="ko-KR" sz="2800" dirty="0"/>
              <a:t> =&gt; </a:t>
            </a:r>
            <a:r>
              <a:rPr lang="ko-KR" altLang="en-US" sz="2800" dirty="0"/>
              <a:t>동적으로 할당할 메모리의 크기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err="1"/>
              <a:t>반환값</a:t>
            </a:r>
            <a:r>
              <a:rPr lang="ko-KR" altLang="en-US" sz="2800" dirty="0"/>
              <a:t> </a:t>
            </a:r>
            <a:r>
              <a:rPr lang="en-US" altLang="ko-KR" sz="2800" dirty="0"/>
              <a:t>=&gt; </a:t>
            </a:r>
            <a:r>
              <a:rPr lang="ko-KR" altLang="en-US" sz="2800" dirty="0"/>
              <a:t>성공 시 할당한 메모리의 첫번째 주소 리턴</a:t>
            </a:r>
            <a:r>
              <a:rPr lang="en-US" altLang="ko-KR" sz="2800" dirty="0"/>
              <a:t>, </a:t>
            </a:r>
            <a:r>
              <a:rPr lang="ko-KR" altLang="en-US" sz="2800" dirty="0"/>
              <a:t>실패 시 </a:t>
            </a:r>
            <a:r>
              <a:rPr lang="en-US" altLang="ko-KR" sz="2800" dirty="0"/>
              <a:t>NULL </a:t>
            </a:r>
            <a:r>
              <a:rPr lang="ko-KR" altLang="en-US" sz="2800" dirty="0"/>
              <a:t>리턴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1578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2DB62-F7B0-69FB-E314-D1675E17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44462"/>
            <a:ext cx="10515600" cy="1325563"/>
          </a:xfrm>
        </p:spPr>
        <p:txBody>
          <a:bodyPr/>
          <a:lstStyle/>
          <a:p>
            <a:r>
              <a:rPr lang="en-US" altLang="ko-KR" dirty="0"/>
              <a:t>malloc </a:t>
            </a:r>
            <a:r>
              <a:rPr lang="ko-KR" altLang="en-US" dirty="0"/>
              <a:t>함수 사용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B3539-9E03-F20F-F59A-C2485C5B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66" y="1554692"/>
            <a:ext cx="11353800" cy="51509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#include&lt;stdio.h&gt;</a:t>
            </a:r>
          </a:p>
          <a:p>
            <a:pPr marL="0" indent="0">
              <a:buNone/>
            </a:pPr>
            <a:r>
              <a:rPr lang="en-US" altLang="ko-KR" dirty="0"/>
              <a:t>#include&lt;stdlib.h&gt;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main(){</a:t>
            </a:r>
          </a:p>
          <a:p>
            <a:pPr marL="0" indent="0">
              <a:buNone/>
            </a:pPr>
            <a:r>
              <a:rPr lang="en-US" altLang="ko-KR" dirty="0"/>
              <a:t>	int* </a:t>
            </a:r>
            <a:r>
              <a:rPr lang="en-US" altLang="ko-KR" dirty="0" err="1"/>
              <a:t>arr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arr</a:t>
            </a:r>
            <a:r>
              <a:rPr lang="en-US" altLang="ko-KR" dirty="0"/>
              <a:t> = (int*)malloc(</a:t>
            </a:r>
            <a:r>
              <a:rPr lang="en-US" altLang="ko-KR" dirty="0" err="1"/>
              <a:t>sizeof</a:t>
            </a:r>
            <a:r>
              <a:rPr lang="en-US" altLang="ko-KR" dirty="0"/>
              <a:t>(int) * 4); </a:t>
            </a:r>
            <a:r>
              <a:rPr lang="en-US" altLang="ko-KR" sz="2000" dirty="0"/>
              <a:t>//size 4 </a:t>
            </a:r>
            <a:r>
              <a:rPr lang="ko-KR" altLang="en-US" sz="2000" dirty="0"/>
              <a:t>동적할당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arr</a:t>
            </a:r>
            <a:r>
              <a:rPr lang="en-US" altLang="ko-KR" dirty="0"/>
              <a:t>[0] = 100;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arr</a:t>
            </a:r>
            <a:r>
              <a:rPr lang="en-US" altLang="ko-KR" dirty="0"/>
              <a:t>[1] = 200;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arr</a:t>
            </a:r>
            <a:r>
              <a:rPr lang="en-US" altLang="ko-KR" dirty="0"/>
              <a:t>[2] = 300;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arr</a:t>
            </a:r>
            <a:r>
              <a:rPr lang="en-US" altLang="ko-KR" dirty="0"/>
              <a:t>[3] = 400;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&lt;4;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en-US" altLang="ko-KR" dirty="0" err="1"/>
              <a:t>arr</a:t>
            </a:r>
            <a:r>
              <a:rPr lang="en-US" altLang="ko-KR" dirty="0"/>
              <a:t>[%d]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%d</a:t>
            </a:r>
            <a:r>
              <a:rPr lang="ko-KR" altLang="en-US" dirty="0"/>
              <a:t> </a:t>
            </a:r>
            <a:r>
              <a:rPr lang="en-US" altLang="ko-KR" dirty="0"/>
              <a:t>\n”,</a:t>
            </a:r>
            <a:r>
              <a:rPr lang="ko-KR" altLang="en-US" dirty="0"/>
              <a:t> </a:t>
            </a:r>
            <a:r>
              <a:rPr lang="en-US" altLang="ko-KR" dirty="0"/>
              <a:t>I,</a:t>
            </a:r>
            <a:r>
              <a:rPr lang="ko-KR" altLang="en-US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free(</a:t>
            </a:r>
            <a:r>
              <a:rPr lang="en-US" altLang="ko-KR" dirty="0" err="1"/>
              <a:t>arr</a:t>
            </a:r>
            <a:r>
              <a:rPr lang="en-US" altLang="ko-KR" dirty="0"/>
              <a:t>); </a:t>
            </a:r>
            <a:r>
              <a:rPr lang="en-US" altLang="ko-KR" sz="2300" dirty="0"/>
              <a:t>//</a:t>
            </a:r>
            <a:r>
              <a:rPr lang="ko-KR" altLang="en-US" sz="2300" dirty="0"/>
              <a:t>동적할당 해제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pic>
        <p:nvPicPr>
          <p:cNvPr id="1026" name="Picture 2" descr="malloc 예제">
            <a:extLst>
              <a:ext uri="{FF2B5EF4-FFF2-40B4-BE49-F238E27FC236}">
                <a16:creationId xmlns:a16="http://schemas.microsoft.com/office/drawing/2014/main" id="{B8787090-ADCF-3A4C-8BCD-DD1BFC895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46" y="641879"/>
            <a:ext cx="2781321" cy="16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31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F7F3-05C4-98E6-18F7-C3B42899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malloc </a:t>
            </a:r>
            <a:r>
              <a:rPr lang="ko-KR" altLang="en-US" dirty="0"/>
              <a:t>함수의 특성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31852-DF00-04D7-6228-33CB4C4C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다른 프로그래밍 언어와 달리 </a:t>
            </a:r>
            <a:r>
              <a:rPr lang="en-US" altLang="ko-KR" dirty="0"/>
              <a:t>C</a:t>
            </a:r>
            <a:r>
              <a:rPr lang="ko-KR" altLang="en-US" dirty="0"/>
              <a:t>언어는 동적으로 </a:t>
            </a:r>
            <a:r>
              <a:rPr lang="en-US" altLang="ko-KR" dirty="0"/>
              <a:t>size</a:t>
            </a:r>
            <a:r>
              <a:rPr lang="ko-KR" altLang="en-US" dirty="0"/>
              <a:t>를 결정해야 할 때 무조건 </a:t>
            </a:r>
            <a:r>
              <a:rPr lang="en-US" altLang="ko-KR" dirty="0"/>
              <a:t>malloc </a:t>
            </a:r>
            <a:r>
              <a:rPr lang="ko-KR" altLang="en-US" dirty="0"/>
              <a:t>함수를 사용해야만 구현이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malloc</a:t>
            </a:r>
            <a:r>
              <a:rPr lang="ko-KR" altLang="en-US" dirty="0"/>
              <a:t>은 리턴 값으로 </a:t>
            </a:r>
            <a:r>
              <a:rPr lang="en-US" altLang="ko-KR" dirty="0"/>
              <a:t>void </a:t>
            </a:r>
            <a:r>
              <a:rPr lang="ko-KR" altLang="en-US" dirty="0"/>
              <a:t>형 포인터를 리턴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malloc</a:t>
            </a:r>
            <a:r>
              <a:rPr lang="ko-KR" altLang="en-US" dirty="0"/>
              <a:t>은 메모리만 할당하는 함수이기 때문에 어떠한 데이터형을 사용하는지 알 수 없음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so void </a:t>
            </a:r>
            <a:r>
              <a:rPr lang="ko-KR" altLang="en-US" dirty="0"/>
              <a:t>포인터를 반환하고 개발자가 알맞게 변환해서 사용할 수 있도록 되어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그래서 앞의 예제에서 리턴 된 </a:t>
            </a:r>
            <a:r>
              <a:rPr lang="en-US" altLang="ko-KR" dirty="0"/>
              <a:t>void*</a:t>
            </a:r>
            <a:r>
              <a:rPr lang="ko-KR" altLang="en-US" dirty="0"/>
              <a:t>를 </a:t>
            </a:r>
            <a:r>
              <a:rPr lang="en-US" altLang="ko-KR" dirty="0"/>
              <a:t>int*</a:t>
            </a:r>
            <a:r>
              <a:rPr lang="ko-KR" altLang="en-US" dirty="0"/>
              <a:t>로 캐스팅</a:t>
            </a:r>
            <a:r>
              <a:rPr lang="en-US" altLang="ko-KR" dirty="0"/>
              <a:t>(</a:t>
            </a:r>
            <a:r>
              <a:rPr lang="ko-KR" altLang="en-US" dirty="0" err="1"/>
              <a:t>형변환</a:t>
            </a:r>
            <a:r>
              <a:rPr lang="en-US" altLang="ko-KR" dirty="0"/>
              <a:t>)</a:t>
            </a:r>
            <a:r>
              <a:rPr lang="ko-KR" altLang="en-US" dirty="0"/>
              <a:t>한 것</a:t>
            </a:r>
          </a:p>
        </p:txBody>
      </p:sp>
      <p:pic>
        <p:nvPicPr>
          <p:cNvPr id="2050" name="Picture 2" descr="메모리 할당 구조">
            <a:extLst>
              <a:ext uri="{FF2B5EF4-FFF2-40B4-BE49-F238E27FC236}">
                <a16:creationId xmlns:a16="http://schemas.microsoft.com/office/drawing/2014/main" id="{96390872-D81B-3ED8-CA2A-151F79CC1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184" y="130583"/>
            <a:ext cx="3846616" cy="169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0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D0A-97C7-A470-3811-990539CA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해제</a:t>
            </a:r>
            <a:r>
              <a:rPr lang="en-US" altLang="ko-KR" dirty="0"/>
              <a:t>(free)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FBDBF-B1B9-499C-A81B-A7C87901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malloc</a:t>
            </a:r>
            <a:r>
              <a:rPr lang="ko-KR" altLang="en-US" dirty="0"/>
              <a:t> 함수를 사용한 뒤 꼭 메모리를 </a:t>
            </a:r>
            <a:r>
              <a:rPr lang="ko-KR" altLang="en-US" dirty="0" err="1"/>
              <a:t>해제시켜줘야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free(void *</a:t>
            </a:r>
            <a:r>
              <a:rPr lang="en-US" altLang="ko-KR" dirty="0" err="1"/>
              <a:t>ptr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 err="1"/>
              <a:t>ptr</a:t>
            </a:r>
            <a:r>
              <a:rPr lang="en-US" altLang="ko-KR" dirty="0"/>
              <a:t> =&gt; </a:t>
            </a:r>
            <a:r>
              <a:rPr lang="ko-KR" altLang="en-US" dirty="0"/>
              <a:t>해제하고자 하는 메모리의 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1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00BBA-C782-CD62-6C3D-7838ECE3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해제 주의 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6DD92-D5EF-624A-5D4C-81869E86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동적 메모리 할당 시 </a:t>
            </a:r>
            <a:r>
              <a:rPr lang="ko-KR" altLang="en-US" dirty="0" err="1"/>
              <a:t>힙</a:t>
            </a:r>
            <a:r>
              <a:rPr lang="ko-KR" altLang="en-US" dirty="0"/>
              <a:t> 공간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공간은 프로그램이 종료될 때까지 존재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그래서 메모리를 할당만 하고 해제를 해주지 않으면 사용하지는 않는데 메모리 사용량만 계속 증가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메모리 누수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메모리의 낭비를 초래해서 성능 부하가 생길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638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476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동적할당</vt:lpstr>
      <vt:lpstr>동적 할당</vt:lpstr>
      <vt:lpstr>영역</vt:lpstr>
      <vt:lpstr>malloc 함수 사용법</vt:lpstr>
      <vt:lpstr>malloc 함수 사용 예제</vt:lpstr>
      <vt:lpstr>malloc 함수의 특성 </vt:lpstr>
      <vt:lpstr>메모리 해제(free)</vt:lpstr>
      <vt:lpstr>해제 주의 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 크기 입력 받기</dc:title>
  <dc:creator>인선 박</dc:creator>
  <cp:lastModifiedBy>민 조</cp:lastModifiedBy>
  <cp:revision>2</cp:revision>
  <dcterms:created xsi:type="dcterms:W3CDTF">2023-06-07T06:17:59Z</dcterms:created>
  <dcterms:modified xsi:type="dcterms:W3CDTF">2023-06-21T05:16:47Z</dcterms:modified>
</cp:coreProperties>
</file>