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4" autoAdjust="0"/>
    <p:restoredTop sz="94660"/>
  </p:normalViewPr>
  <p:slideViewPr>
    <p:cSldViewPr snapToGrid="0">
      <p:cViewPr varScale="1">
        <p:scale>
          <a:sx n="57" d="100"/>
          <a:sy n="57" d="100"/>
        </p:scale>
        <p:origin x="48" y="13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B8506-F818-4664-B6E5-A09A0F0E6CB4}" type="datetimeFigureOut">
              <a:rPr lang="ko-KR" altLang="en-US" smtClean="0"/>
              <a:t>2023-04-20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1D554-FF86-4A9F-BC66-FC94AF65F8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8261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B8506-F818-4664-B6E5-A09A0F0E6CB4}" type="datetimeFigureOut">
              <a:rPr lang="ko-KR" altLang="en-US" smtClean="0"/>
              <a:t>2023-04-20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1D554-FF86-4A9F-BC66-FC94AF65F8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19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B8506-F818-4664-B6E5-A09A0F0E6CB4}" type="datetimeFigureOut">
              <a:rPr lang="ko-KR" altLang="en-US" smtClean="0"/>
              <a:t>2023-04-20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1D554-FF86-4A9F-BC66-FC94AF65F8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982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B8506-F818-4664-B6E5-A09A0F0E6CB4}" type="datetimeFigureOut">
              <a:rPr lang="ko-KR" altLang="en-US" smtClean="0"/>
              <a:t>2023-04-20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1D554-FF86-4A9F-BC66-FC94AF65F8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8788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B8506-F818-4664-B6E5-A09A0F0E6CB4}" type="datetimeFigureOut">
              <a:rPr lang="ko-KR" altLang="en-US" smtClean="0"/>
              <a:t>2023-04-20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1D554-FF86-4A9F-BC66-FC94AF65F8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4269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B8506-F818-4664-B6E5-A09A0F0E6CB4}" type="datetimeFigureOut">
              <a:rPr lang="ko-KR" altLang="en-US" smtClean="0"/>
              <a:t>2023-04-20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1D554-FF86-4A9F-BC66-FC94AF65F8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418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B8506-F818-4664-B6E5-A09A0F0E6CB4}" type="datetimeFigureOut">
              <a:rPr lang="ko-KR" altLang="en-US" smtClean="0"/>
              <a:t>2023-04-20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1D554-FF86-4A9F-BC66-FC94AF65F8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313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B8506-F818-4664-B6E5-A09A0F0E6CB4}" type="datetimeFigureOut">
              <a:rPr lang="ko-KR" altLang="en-US" smtClean="0"/>
              <a:t>2023-04-20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1D554-FF86-4A9F-BC66-FC94AF65F8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078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B8506-F818-4664-B6E5-A09A0F0E6CB4}" type="datetimeFigureOut">
              <a:rPr lang="ko-KR" altLang="en-US" smtClean="0"/>
              <a:t>2023-04-20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1D554-FF86-4A9F-BC66-FC94AF65F8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377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B8506-F818-4664-B6E5-A09A0F0E6CB4}" type="datetimeFigureOut">
              <a:rPr lang="ko-KR" altLang="en-US" smtClean="0"/>
              <a:t>2023-04-20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1D554-FF86-4A9F-BC66-FC94AF65F8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430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B8506-F818-4664-B6E5-A09A0F0E6CB4}" type="datetimeFigureOut">
              <a:rPr lang="ko-KR" altLang="en-US" smtClean="0"/>
              <a:t>2023-04-20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1D554-FF86-4A9F-BC66-FC94AF65F8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893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B8506-F818-4664-B6E5-A09A0F0E6CB4}" type="datetimeFigureOut">
              <a:rPr lang="ko-KR" altLang="en-US" smtClean="0"/>
              <a:t>2023-04-20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1D554-FF86-4A9F-BC66-FC94AF65F8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04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5669" y="472965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/>
              <a:t>다차원 배열</a:t>
            </a:r>
            <a:endParaRPr lang="ko-KR" altLang="en-US" sz="3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88276" y="1655379"/>
            <a:ext cx="46665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/>
              <a:t>int</a:t>
            </a:r>
            <a:r>
              <a:rPr lang="en-US" altLang="ko-KR" sz="2400" dirty="0" smtClean="0"/>
              <a:t> s[3][5]; </a:t>
            </a:r>
            <a:r>
              <a:rPr lang="en-US" altLang="ko-KR" sz="2400" dirty="0" smtClean="0">
                <a:solidFill>
                  <a:schemeClr val="accent6"/>
                </a:solidFill>
              </a:rPr>
              <a:t>//2</a:t>
            </a:r>
            <a:r>
              <a:rPr lang="ko-KR" altLang="en-US" sz="2400" dirty="0" smtClean="0">
                <a:solidFill>
                  <a:schemeClr val="accent6"/>
                </a:solidFill>
              </a:rPr>
              <a:t>차원 배열</a:t>
            </a:r>
            <a:endParaRPr lang="ko-KR" altLang="en-US" sz="2400" dirty="0">
              <a:solidFill>
                <a:schemeClr val="accent6"/>
              </a:solidFill>
            </a:endParaRPr>
          </a:p>
        </p:txBody>
      </p:sp>
      <p:pic>
        <p:nvPicPr>
          <p:cNvPr id="7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669" y="2653127"/>
            <a:ext cx="11093152" cy="3061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7411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90501" y="477689"/>
            <a:ext cx="6096000" cy="607550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kern="0" dirty="0">
                <a:latin typeface="Trebuchet MS" pitchFamily="34" charset="0"/>
              </a:rPr>
              <a:t>#include &lt;</a:t>
            </a:r>
            <a:r>
              <a:rPr lang="en-US" altLang="ko-KR" kern="0" dirty="0" err="1">
                <a:latin typeface="Trebuchet MS" pitchFamily="34" charset="0"/>
              </a:rPr>
              <a:t>stdio.h</a:t>
            </a:r>
            <a:r>
              <a:rPr lang="en-US" altLang="ko-KR" kern="0" dirty="0">
                <a:latin typeface="Trebuchet MS" pitchFamily="34" charset="0"/>
              </a:rPr>
              <a:t>&gt;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kern="0" dirty="0">
              <a:latin typeface="Trebuchet MS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kern="0" dirty="0" err="1">
                <a:latin typeface="Trebuchet MS" pitchFamily="34" charset="0"/>
              </a:rPr>
              <a:t>int</a:t>
            </a:r>
            <a:r>
              <a:rPr lang="en-US" altLang="ko-KR" kern="0" dirty="0">
                <a:latin typeface="Trebuchet MS" pitchFamily="34" charset="0"/>
              </a:rPr>
              <a:t> main(void)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kern="0" dirty="0">
                <a:latin typeface="Trebuchet MS" pitchFamily="34" charset="0"/>
              </a:rPr>
              <a:t>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kern="0" dirty="0">
                <a:latin typeface="Trebuchet MS" pitchFamily="34" charset="0"/>
              </a:rPr>
              <a:t>	</a:t>
            </a:r>
            <a:r>
              <a:rPr lang="en-US" altLang="ko-KR" kern="0" dirty="0">
                <a:solidFill>
                  <a:srgbClr val="FF0000"/>
                </a:solidFill>
                <a:latin typeface="Trebuchet MS" pitchFamily="34" charset="0"/>
              </a:rPr>
              <a:t>char</a:t>
            </a:r>
            <a:r>
              <a:rPr lang="en-US" altLang="ko-KR" kern="0" dirty="0">
                <a:latin typeface="Trebuchet MS" pitchFamily="34" charset="0"/>
              </a:rPr>
              <a:t> board[3][3];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kern="0" dirty="0">
                <a:latin typeface="Trebuchet MS" pitchFamily="34" charset="0"/>
              </a:rPr>
              <a:t>	</a:t>
            </a:r>
            <a:r>
              <a:rPr lang="en-US" altLang="ko-KR" kern="0" dirty="0" err="1">
                <a:latin typeface="Trebuchet MS" pitchFamily="34" charset="0"/>
              </a:rPr>
              <a:t>int</a:t>
            </a:r>
            <a:r>
              <a:rPr lang="en-US" altLang="ko-KR" kern="0" dirty="0">
                <a:latin typeface="Trebuchet MS" pitchFamily="34" charset="0"/>
              </a:rPr>
              <a:t> x, y, k, </a:t>
            </a:r>
            <a:r>
              <a:rPr lang="en-US" altLang="ko-KR" kern="0" dirty="0" err="1">
                <a:latin typeface="Trebuchet MS" pitchFamily="34" charset="0"/>
              </a:rPr>
              <a:t>i</a:t>
            </a:r>
            <a:r>
              <a:rPr lang="en-US" altLang="ko-KR" kern="0" dirty="0">
                <a:latin typeface="Trebuchet MS" pitchFamily="34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kern="0" dirty="0">
              <a:latin typeface="Trebuchet MS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kern="0" dirty="0">
                <a:latin typeface="Trebuchet MS" pitchFamily="34" charset="0"/>
              </a:rPr>
              <a:t>	// </a:t>
            </a:r>
            <a:r>
              <a:rPr lang="ko-KR" altLang="en-US" kern="0" dirty="0">
                <a:latin typeface="Trebuchet MS" pitchFamily="34" charset="0"/>
              </a:rPr>
              <a:t>보드를 초기화한다</a:t>
            </a:r>
            <a:r>
              <a:rPr lang="en-US" altLang="ko-KR" kern="0" dirty="0">
                <a:latin typeface="Trebuchet MS" pitchFamily="34" charset="0"/>
              </a:rPr>
              <a:t>.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kern="0" dirty="0">
                <a:latin typeface="Trebuchet MS" pitchFamily="34" charset="0"/>
              </a:rPr>
              <a:t>	for (x = 0; x &lt; 3; x++)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kern="0" dirty="0">
                <a:latin typeface="Trebuchet MS" pitchFamily="34" charset="0"/>
              </a:rPr>
              <a:t>		for (y = 0; y &lt; 3; y++) board[x][y] = ‘ ‘;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kern="0" dirty="0">
              <a:latin typeface="Trebuchet MS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kern="0" dirty="0">
                <a:latin typeface="Trebuchet MS" pitchFamily="34" charset="0"/>
              </a:rPr>
              <a:t>	// </a:t>
            </a:r>
            <a:r>
              <a:rPr lang="ko-KR" altLang="en-US" kern="0" dirty="0">
                <a:latin typeface="Trebuchet MS" pitchFamily="34" charset="0"/>
              </a:rPr>
              <a:t>사용자로부터 위치를 받아서 보드에 표시한다</a:t>
            </a:r>
            <a:r>
              <a:rPr lang="en-US" altLang="ko-KR" kern="0" dirty="0">
                <a:latin typeface="Trebuchet MS" pitchFamily="34" charset="0"/>
              </a:rPr>
              <a:t>.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kern="0" dirty="0">
                <a:latin typeface="Trebuchet MS" pitchFamily="34" charset="0"/>
              </a:rPr>
              <a:t>	for (k = 0; k &lt; 9; k++) 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kern="0" dirty="0">
                <a:latin typeface="Trebuchet MS" pitchFamily="34" charset="0"/>
              </a:rPr>
              <a:t>	        </a:t>
            </a:r>
            <a:r>
              <a:rPr lang="en-US" altLang="ko-KR" kern="0" dirty="0" err="1">
                <a:latin typeface="Trebuchet MS" pitchFamily="34" charset="0"/>
              </a:rPr>
              <a:t>printf</a:t>
            </a:r>
            <a:r>
              <a:rPr lang="en-US" altLang="ko-KR" kern="0" dirty="0">
                <a:latin typeface="Trebuchet MS" pitchFamily="34" charset="0"/>
              </a:rPr>
              <a:t>("(x, y) </a:t>
            </a:r>
            <a:r>
              <a:rPr lang="ko-KR" altLang="en-US" kern="0" dirty="0">
                <a:latin typeface="Trebuchet MS" pitchFamily="34" charset="0"/>
              </a:rPr>
              <a:t>좌표</a:t>
            </a:r>
            <a:r>
              <a:rPr lang="en-US" altLang="ko-KR" kern="0" dirty="0">
                <a:latin typeface="Trebuchet MS" pitchFamily="34" charset="0"/>
              </a:rPr>
              <a:t>: ");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kern="0" dirty="0">
                <a:latin typeface="Trebuchet MS" pitchFamily="34" charset="0"/>
              </a:rPr>
              <a:t>	        </a:t>
            </a:r>
            <a:r>
              <a:rPr lang="en-US" altLang="ko-KR" kern="0" dirty="0" err="1">
                <a:latin typeface="Trebuchet MS" pitchFamily="34" charset="0"/>
              </a:rPr>
              <a:t>scanf</a:t>
            </a:r>
            <a:r>
              <a:rPr lang="en-US" altLang="ko-KR" kern="0" dirty="0">
                <a:latin typeface="Trebuchet MS" pitchFamily="34" charset="0"/>
              </a:rPr>
              <a:t>("%d %d", &amp;x, &amp;y);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kern="0" dirty="0">
                <a:latin typeface="Trebuchet MS" pitchFamily="34" charset="0"/>
              </a:rPr>
              <a:t>	        board[x][y] = (k%2==0)?'X':'O';  // </a:t>
            </a:r>
            <a:r>
              <a:rPr lang="ko-KR" altLang="en-US" kern="0" dirty="0">
                <a:latin typeface="Trebuchet MS" pitchFamily="34" charset="0"/>
              </a:rPr>
              <a:t>현재의 순번에 따라 </a:t>
            </a:r>
            <a:r>
              <a:rPr lang="en-US" altLang="ko-KR" kern="0" dirty="0">
                <a:latin typeface="Trebuchet MS" pitchFamily="34" charset="0"/>
              </a:rPr>
              <a:t>'X', 'O'</a:t>
            </a:r>
            <a:r>
              <a:rPr lang="ko-KR" altLang="en-US" kern="0" dirty="0">
                <a:latin typeface="Trebuchet MS" pitchFamily="34" charset="0"/>
              </a:rPr>
              <a:t>중 선택</a:t>
            </a:r>
            <a:endParaRPr lang="en-US" altLang="ko-KR" kern="0" dirty="0">
              <a:latin typeface="Trebuchet MS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kern="0" dirty="0">
              <a:latin typeface="Trebuchet MS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421967" y="1474886"/>
            <a:ext cx="6096000" cy="408111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kern="0" dirty="0">
              <a:latin typeface="Trebuchet MS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kern="0" dirty="0">
                <a:latin typeface="Trebuchet MS" pitchFamily="34" charset="0"/>
              </a:rPr>
              <a:t>	</a:t>
            </a:r>
            <a:r>
              <a:rPr lang="en-US" altLang="ko-KR" kern="0" dirty="0">
                <a:latin typeface="Trebuchet MS" pitchFamily="34" charset="0"/>
              </a:rPr>
              <a:t>// </a:t>
            </a:r>
            <a:r>
              <a:rPr lang="ko-KR" altLang="en-US" kern="0" dirty="0">
                <a:latin typeface="Trebuchet MS" pitchFamily="34" charset="0"/>
              </a:rPr>
              <a:t>보드를 화면에 그린다</a:t>
            </a:r>
            <a:r>
              <a:rPr lang="en-US" altLang="ko-KR" kern="0" dirty="0">
                <a:latin typeface="Trebuchet MS" pitchFamily="34" charset="0"/>
              </a:rPr>
              <a:t>.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kern="0" dirty="0">
                <a:latin typeface="Trebuchet MS" pitchFamily="34" charset="0"/>
              </a:rPr>
              <a:t>	       for (</a:t>
            </a:r>
            <a:r>
              <a:rPr lang="en-US" altLang="ko-KR" kern="0" dirty="0" err="1">
                <a:latin typeface="Trebuchet MS" pitchFamily="34" charset="0"/>
              </a:rPr>
              <a:t>i</a:t>
            </a:r>
            <a:r>
              <a:rPr lang="en-US" altLang="ko-KR" kern="0" dirty="0">
                <a:latin typeface="Trebuchet MS" pitchFamily="34" charset="0"/>
              </a:rPr>
              <a:t> = 0; </a:t>
            </a:r>
            <a:r>
              <a:rPr lang="en-US" altLang="ko-KR" kern="0" dirty="0" err="1">
                <a:latin typeface="Trebuchet MS" pitchFamily="34" charset="0"/>
              </a:rPr>
              <a:t>i</a:t>
            </a:r>
            <a:r>
              <a:rPr lang="en-US" altLang="ko-KR" kern="0" dirty="0">
                <a:latin typeface="Trebuchet MS" pitchFamily="34" charset="0"/>
              </a:rPr>
              <a:t> &lt; 3; </a:t>
            </a:r>
            <a:r>
              <a:rPr lang="en-US" altLang="ko-KR" kern="0" dirty="0" err="1">
                <a:latin typeface="Trebuchet MS" pitchFamily="34" charset="0"/>
              </a:rPr>
              <a:t>i</a:t>
            </a:r>
            <a:r>
              <a:rPr lang="en-US" altLang="ko-KR" kern="0" dirty="0">
                <a:latin typeface="Trebuchet MS" pitchFamily="34" charset="0"/>
              </a:rPr>
              <a:t>++) 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kern="0" dirty="0">
                <a:latin typeface="Trebuchet MS" pitchFamily="34" charset="0"/>
              </a:rPr>
              <a:t>		</a:t>
            </a:r>
            <a:r>
              <a:rPr lang="en-US" altLang="ko-KR" kern="0" dirty="0" err="1">
                <a:latin typeface="Trebuchet MS" pitchFamily="34" charset="0"/>
              </a:rPr>
              <a:t>printf</a:t>
            </a:r>
            <a:r>
              <a:rPr lang="en-US" altLang="ko-KR" kern="0" dirty="0">
                <a:latin typeface="Trebuchet MS" pitchFamily="34" charset="0"/>
              </a:rPr>
              <a:t>("---|---|---\n");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kern="0" dirty="0">
                <a:latin typeface="Trebuchet MS" pitchFamily="34" charset="0"/>
              </a:rPr>
              <a:t>		</a:t>
            </a:r>
            <a:r>
              <a:rPr lang="en-US" altLang="ko-KR" kern="0" dirty="0" err="1">
                <a:latin typeface="Trebuchet MS" pitchFamily="34" charset="0"/>
              </a:rPr>
              <a:t>printf</a:t>
            </a:r>
            <a:r>
              <a:rPr lang="en-US" altLang="ko-KR" kern="0" dirty="0">
                <a:latin typeface="Trebuchet MS" pitchFamily="34" charset="0"/>
              </a:rPr>
              <a:t>(" %c | %c | %c \n", board[</a:t>
            </a:r>
            <a:r>
              <a:rPr lang="en-US" altLang="ko-KR" kern="0" dirty="0" err="1">
                <a:latin typeface="Trebuchet MS" pitchFamily="34" charset="0"/>
              </a:rPr>
              <a:t>i</a:t>
            </a:r>
            <a:r>
              <a:rPr lang="en-US" altLang="ko-KR" kern="0" dirty="0">
                <a:latin typeface="Trebuchet MS" pitchFamily="34" charset="0"/>
              </a:rPr>
              <a:t>][0], board[</a:t>
            </a:r>
            <a:r>
              <a:rPr lang="en-US" altLang="ko-KR" kern="0" dirty="0" err="1">
                <a:latin typeface="Trebuchet MS" pitchFamily="34" charset="0"/>
              </a:rPr>
              <a:t>i</a:t>
            </a:r>
            <a:r>
              <a:rPr lang="en-US" altLang="ko-KR" kern="0" dirty="0">
                <a:latin typeface="Trebuchet MS" pitchFamily="34" charset="0"/>
              </a:rPr>
              <a:t>][1], board[</a:t>
            </a:r>
            <a:r>
              <a:rPr lang="en-US" altLang="ko-KR" kern="0" dirty="0" err="1">
                <a:latin typeface="Trebuchet MS" pitchFamily="34" charset="0"/>
              </a:rPr>
              <a:t>i</a:t>
            </a:r>
            <a:r>
              <a:rPr lang="en-US" altLang="ko-KR" kern="0" dirty="0">
                <a:latin typeface="Trebuchet MS" pitchFamily="34" charset="0"/>
              </a:rPr>
              <a:t>][2]);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kern="0" dirty="0">
                <a:latin typeface="Trebuchet MS" pitchFamily="34" charset="0"/>
              </a:rPr>
              <a:t>	       }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kern="0" dirty="0">
                <a:latin typeface="Trebuchet MS" pitchFamily="34" charset="0"/>
              </a:rPr>
              <a:t>	          </a:t>
            </a:r>
            <a:r>
              <a:rPr lang="en-US" altLang="ko-KR" kern="0" dirty="0" err="1">
                <a:latin typeface="Trebuchet MS" pitchFamily="34" charset="0"/>
              </a:rPr>
              <a:t>printf</a:t>
            </a:r>
            <a:r>
              <a:rPr lang="en-US" altLang="ko-KR" kern="0" dirty="0">
                <a:latin typeface="Trebuchet MS" pitchFamily="34" charset="0"/>
              </a:rPr>
              <a:t>("---|---|---\n");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kern="0" dirty="0">
                <a:latin typeface="Trebuchet MS" pitchFamily="34" charset="0"/>
              </a:rPr>
              <a:t>	}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kern="0" dirty="0">
              <a:latin typeface="Trebuchet MS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kern="0" dirty="0">
                <a:latin typeface="Trebuchet MS" pitchFamily="34" charset="0"/>
              </a:rPr>
              <a:t>	return 0;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kern="0" dirty="0">
                <a:latin typeface="Trebuchet MS" pitchFamily="34" charset="0"/>
              </a:rPr>
              <a:t>}</a:t>
            </a:r>
            <a:endParaRPr lang="en-US" altLang="ko-KR" kern="0" dirty="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1823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차원 배열 초기화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40980" y="1643392"/>
            <a:ext cx="1037371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 smtClean="0"/>
              <a:t>int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s[3][5] = {</a:t>
            </a:r>
          </a:p>
          <a:p>
            <a:r>
              <a:rPr lang="en-US" altLang="ko-KR" sz="2000" dirty="0"/>
              <a:t>	</a:t>
            </a:r>
            <a:r>
              <a:rPr lang="en-US" altLang="ko-KR" sz="2000" dirty="0" smtClean="0"/>
              <a:t>{0, 1, 2, 3, 4},		</a:t>
            </a:r>
            <a:r>
              <a:rPr lang="en-US" altLang="ko-KR" sz="2000" dirty="0" smtClean="0">
                <a:solidFill>
                  <a:schemeClr val="accent6"/>
                </a:solidFill>
              </a:rPr>
              <a:t>//</a:t>
            </a:r>
            <a:r>
              <a:rPr lang="ko-KR" altLang="en-US" sz="2000" dirty="0" smtClean="0">
                <a:solidFill>
                  <a:schemeClr val="accent6"/>
                </a:solidFill>
              </a:rPr>
              <a:t>첫번째 행</a:t>
            </a:r>
            <a:endParaRPr lang="en-US" altLang="ko-KR" sz="2000" dirty="0" smtClean="0">
              <a:solidFill>
                <a:schemeClr val="accent6"/>
              </a:solidFill>
            </a:endParaRPr>
          </a:p>
          <a:p>
            <a:r>
              <a:rPr lang="en-US" altLang="ko-KR" sz="2000" dirty="0"/>
              <a:t>	</a:t>
            </a:r>
            <a:r>
              <a:rPr lang="en-US" altLang="ko-KR" sz="2000" dirty="0" smtClean="0"/>
              <a:t>{10, 11, 12, 13, 14},	</a:t>
            </a:r>
            <a:r>
              <a:rPr lang="en-US" altLang="ko-KR" sz="2000" dirty="0" smtClean="0">
                <a:solidFill>
                  <a:schemeClr val="accent6"/>
                </a:solidFill>
              </a:rPr>
              <a:t>//</a:t>
            </a:r>
            <a:r>
              <a:rPr lang="ko-KR" altLang="en-US" sz="2000" dirty="0" smtClean="0">
                <a:solidFill>
                  <a:schemeClr val="accent6"/>
                </a:solidFill>
              </a:rPr>
              <a:t>두번째 행</a:t>
            </a:r>
            <a:endParaRPr lang="en-US" altLang="ko-KR" sz="2000" dirty="0" smtClean="0">
              <a:solidFill>
                <a:schemeClr val="accent6"/>
              </a:solidFill>
            </a:endParaRPr>
          </a:p>
          <a:p>
            <a:r>
              <a:rPr lang="en-US" altLang="ko-KR" sz="2000" dirty="0"/>
              <a:t>	</a:t>
            </a:r>
            <a:r>
              <a:rPr lang="en-US" altLang="ko-KR" sz="2000" dirty="0" smtClean="0"/>
              <a:t>{20, 21, 22, 23, 24}	</a:t>
            </a:r>
            <a:r>
              <a:rPr lang="en-US" altLang="ko-KR" sz="2000" dirty="0" smtClean="0">
                <a:solidFill>
                  <a:schemeClr val="accent6"/>
                </a:solidFill>
              </a:rPr>
              <a:t>//</a:t>
            </a:r>
            <a:r>
              <a:rPr lang="ko-KR" altLang="en-US" sz="2000" dirty="0" smtClean="0">
                <a:solidFill>
                  <a:schemeClr val="accent6"/>
                </a:solidFill>
              </a:rPr>
              <a:t>세번째 행</a:t>
            </a:r>
            <a:endParaRPr lang="en-US" altLang="ko-KR" sz="2000" dirty="0" smtClean="0">
              <a:solidFill>
                <a:schemeClr val="accent6"/>
              </a:solidFill>
            </a:endParaRPr>
          </a:p>
          <a:p>
            <a:r>
              <a:rPr lang="en-US" altLang="ko-KR" sz="2000" dirty="0" smtClean="0"/>
              <a:t>};</a:t>
            </a:r>
            <a:endParaRPr lang="ko-KR" altLang="en-US" sz="2000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462" y="3592437"/>
            <a:ext cx="9285889" cy="2589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1700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07933" y="128642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181" y="3598315"/>
            <a:ext cx="7519044" cy="1856554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7578660"/>
              </p:ext>
            </p:extLst>
          </p:nvPr>
        </p:nvGraphicFramePr>
        <p:xfrm>
          <a:off x="660181" y="1564562"/>
          <a:ext cx="6639255" cy="13678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278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78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78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78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78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59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9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59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2976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1 </a:t>
            </a:r>
            <a:r>
              <a:rPr lang="ko-KR" altLang="en-US" dirty="0" smtClean="0"/>
              <a:t>정답 코드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990233"/>
            <a:ext cx="869993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#include&lt;</a:t>
            </a:r>
            <a:r>
              <a:rPr lang="en-US" altLang="ko-KR" dirty="0" err="1" smtClean="0"/>
              <a:t>stdio.h</a:t>
            </a:r>
            <a:r>
              <a:rPr lang="en-US" altLang="ko-KR" dirty="0" smtClean="0"/>
              <a:t>&gt;</a:t>
            </a:r>
          </a:p>
          <a:p>
            <a:endParaRPr lang="en-US" altLang="ko-KR" dirty="0"/>
          </a:p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main(void){</a:t>
            </a:r>
          </a:p>
          <a:p>
            <a:r>
              <a:rPr lang="en-US" altLang="ko-KR" dirty="0"/>
              <a:t>	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, j;</a:t>
            </a:r>
          </a:p>
          <a:p>
            <a:r>
              <a:rPr lang="en-US" altLang="ko-KR" dirty="0"/>
              <a:t>	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a[3][5] = {{0,1,2,3,4},{0,1,2,3,4},{0,1,2,3,4}};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for(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=0;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&lt;3;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++){</a:t>
            </a:r>
          </a:p>
          <a:p>
            <a:r>
              <a:rPr lang="en-US" altLang="ko-KR" dirty="0"/>
              <a:t>		</a:t>
            </a:r>
            <a:r>
              <a:rPr lang="en-US" altLang="ko-KR" dirty="0" smtClean="0"/>
              <a:t>for(j=0; j&lt;5; </a:t>
            </a:r>
            <a:r>
              <a:rPr lang="en-US" altLang="ko-KR" dirty="0" err="1" smtClean="0"/>
              <a:t>j++</a:t>
            </a:r>
            <a:r>
              <a:rPr lang="en-US" altLang="ko-KR" dirty="0" smtClean="0"/>
              <a:t>){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		</a:t>
            </a:r>
            <a:r>
              <a:rPr lang="en-US" altLang="ko-KR" dirty="0" err="1" smtClean="0"/>
              <a:t>printf</a:t>
            </a:r>
            <a:r>
              <a:rPr lang="en-US" altLang="ko-KR" dirty="0" smtClean="0"/>
              <a:t>(“a[%d][%d] = %d”,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, j, a[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][j]);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	}</a:t>
            </a:r>
          </a:p>
          <a:p>
            <a:r>
              <a:rPr lang="en-US" altLang="ko-KR" dirty="0"/>
              <a:t>		</a:t>
            </a:r>
            <a:r>
              <a:rPr lang="en-US" altLang="ko-KR" dirty="0" err="1" smtClean="0"/>
              <a:t>printf</a:t>
            </a:r>
            <a:r>
              <a:rPr lang="en-US" altLang="ko-KR" dirty="0" smtClean="0"/>
              <a:t>(“\n”);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}</a:t>
            </a:r>
          </a:p>
          <a:p>
            <a:r>
              <a:rPr lang="en-US" altLang="ko-KR" dirty="0" smtClean="0"/>
              <a:t>	return 0;</a:t>
            </a:r>
          </a:p>
          <a:p>
            <a:r>
              <a:rPr lang="en-US" altLang="ko-KR" dirty="0"/>
              <a:t>}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091426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5669" y="268014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 2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84" y="3814920"/>
            <a:ext cx="7781511" cy="2563594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476444"/>
              </p:ext>
            </p:extLst>
          </p:nvPr>
        </p:nvGraphicFramePr>
        <p:xfrm>
          <a:off x="495384" y="1593577"/>
          <a:ext cx="6141900" cy="15810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8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8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83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83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83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2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8267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64780" y="349360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2 </a:t>
            </a:r>
            <a:r>
              <a:rPr lang="ko-KR" altLang="en-US" dirty="0" smtClean="0"/>
              <a:t>정답 코드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93228" y="1860331"/>
            <a:ext cx="867103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#include &lt;</a:t>
            </a:r>
            <a:r>
              <a:rPr lang="en-US" altLang="ko-KR" dirty="0" err="1" smtClean="0"/>
              <a:t>stdio.h</a:t>
            </a:r>
            <a:r>
              <a:rPr lang="en-US" altLang="ko-KR" dirty="0" smtClean="0"/>
              <a:t>&gt;</a:t>
            </a:r>
          </a:p>
          <a:p>
            <a:endParaRPr lang="en-US" altLang="ko-KR" dirty="0"/>
          </a:p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main(void){</a:t>
            </a:r>
          </a:p>
          <a:p>
            <a:r>
              <a:rPr lang="en-US" altLang="ko-KR" dirty="0"/>
              <a:t>	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, j;</a:t>
            </a:r>
          </a:p>
          <a:p>
            <a:endParaRPr lang="en-US" altLang="ko-KR" dirty="0"/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a[3][5] = {{0,1,2},{0,1,2},{0,1,2,3}};</a:t>
            </a:r>
          </a:p>
          <a:p>
            <a:r>
              <a:rPr lang="en-US" altLang="ko-KR" dirty="0"/>
              <a:t>	</a:t>
            </a:r>
          </a:p>
          <a:p>
            <a:r>
              <a:rPr lang="en-US" altLang="ko-KR" dirty="0" smtClean="0"/>
              <a:t>	for(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=0;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&lt;3;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++){</a:t>
            </a:r>
          </a:p>
          <a:p>
            <a:r>
              <a:rPr lang="en-US" altLang="ko-KR" dirty="0"/>
              <a:t>		</a:t>
            </a:r>
            <a:r>
              <a:rPr lang="en-US" altLang="ko-KR" dirty="0" smtClean="0"/>
              <a:t>for(j=0; j&lt;5; </a:t>
            </a:r>
            <a:r>
              <a:rPr lang="en-US" altLang="ko-KR" dirty="0" err="1" smtClean="0"/>
              <a:t>j++</a:t>
            </a:r>
            <a:r>
              <a:rPr lang="en-US" altLang="ko-KR" dirty="0" smtClean="0"/>
              <a:t>){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		</a:t>
            </a:r>
            <a:r>
              <a:rPr lang="en-US" altLang="ko-KR" dirty="0" err="1" smtClean="0"/>
              <a:t>printf</a:t>
            </a:r>
            <a:r>
              <a:rPr lang="en-US" altLang="ko-KR" dirty="0" smtClean="0"/>
              <a:t>(“a[%d][%d] = %d”,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, j, a[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][j]);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	}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	</a:t>
            </a:r>
            <a:r>
              <a:rPr lang="en-US" altLang="ko-KR" dirty="0" err="1" smtClean="0"/>
              <a:t>printf</a:t>
            </a:r>
            <a:r>
              <a:rPr lang="en-US" altLang="ko-KR" dirty="0" smtClean="0"/>
              <a:t>(“\n”);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}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return 0;</a:t>
            </a:r>
          </a:p>
          <a:p>
            <a:r>
              <a:rPr lang="en-US" altLang="ko-KR" dirty="0"/>
              <a:t>}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095291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3357" y="439695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행렬의 덧셈</a:t>
            </a:r>
            <a:endParaRPr lang="ko-KR" altLang="en-US" dirty="0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641" y="2132725"/>
            <a:ext cx="5313139" cy="2060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357" y="4193222"/>
            <a:ext cx="9165481" cy="1435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2897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행렬 덧셈 코드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1666" y="1842559"/>
            <a:ext cx="5884334" cy="4351338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None/>
            </a:pPr>
            <a:r>
              <a:rPr lang="en-US" altLang="ko-KR" sz="1800" dirty="0"/>
              <a:t>#include &lt;</a:t>
            </a:r>
            <a:r>
              <a:rPr lang="en-US" altLang="ko-KR" sz="1800" dirty="0" err="1"/>
              <a:t>stdio.h</a:t>
            </a:r>
            <a:r>
              <a:rPr lang="en-US" altLang="ko-KR" sz="1800" dirty="0"/>
              <a:t>&gt;</a:t>
            </a:r>
          </a:p>
          <a:p>
            <a:pPr>
              <a:lnSpc>
                <a:spcPct val="80000"/>
              </a:lnSpc>
              <a:buNone/>
            </a:pPr>
            <a:r>
              <a:rPr lang="en-US" altLang="ko-KR" sz="1800" dirty="0"/>
              <a:t>#define ROWS 3</a:t>
            </a:r>
          </a:p>
          <a:p>
            <a:pPr>
              <a:lnSpc>
                <a:spcPct val="80000"/>
              </a:lnSpc>
              <a:buNone/>
            </a:pPr>
            <a:r>
              <a:rPr lang="en-US" altLang="ko-KR" sz="1800" dirty="0"/>
              <a:t>#define COLS 3</a:t>
            </a:r>
          </a:p>
          <a:p>
            <a:pPr>
              <a:lnSpc>
                <a:spcPct val="80000"/>
              </a:lnSpc>
              <a:buNone/>
            </a:pPr>
            <a:endParaRPr lang="en-US" altLang="ko-KR" sz="1800" dirty="0"/>
          </a:p>
          <a:p>
            <a:pPr>
              <a:lnSpc>
                <a:spcPct val="80000"/>
              </a:lnSpc>
              <a:buNone/>
            </a:pPr>
            <a:r>
              <a:rPr lang="en-US" altLang="ko-KR" sz="1800" dirty="0" err="1"/>
              <a:t>int</a:t>
            </a:r>
            <a:r>
              <a:rPr lang="en-US" altLang="ko-KR" sz="1800" dirty="0"/>
              <a:t> main(void)</a:t>
            </a:r>
          </a:p>
          <a:p>
            <a:pPr>
              <a:lnSpc>
                <a:spcPct val="80000"/>
              </a:lnSpc>
              <a:buNone/>
            </a:pPr>
            <a:r>
              <a:rPr lang="en-US" altLang="ko-KR" sz="1800" dirty="0"/>
              <a:t>{</a:t>
            </a:r>
          </a:p>
          <a:p>
            <a:pPr>
              <a:lnSpc>
                <a:spcPct val="80000"/>
              </a:lnSpc>
              <a:buNone/>
            </a:pPr>
            <a:r>
              <a:rPr lang="en-US" altLang="ko-KR" sz="1800" dirty="0"/>
              <a:t>	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 r, c;</a:t>
            </a:r>
          </a:p>
          <a:p>
            <a:pPr>
              <a:lnSpc>
                <a:spcPct val="80000"/>
              </a:lnSpc>
              <a:buNone/>
            </a:pPr>
            <a:endParaRPr lang="en-US" altLang="ko-KR" sz="1800" dirty="0"/>
          </a:p>
          <a:p>
            <a:pPr>
              <a:lnSpc>
                <a:spcPct val="80000"/>
              </a:lnSpc>
              <a:buNone/>
            </a:pPr>
            <a:r>
              <a:rPr lang="en-US" altLang="ko-KR" sz="1800" dirty="0"/>
              <a:t>	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 A[ROWS][COLS] = { { 1,0,0 }, { 0,1,0 }, { 0,0,1 } };</a:t>
            </a:r>
          </a:p>
          <a:p>
            <a:pPr>
              <a:lnSpc>
                <a:spcPct val="80000"/>
              </a:lnSpc>
              <a:buNone/>
            </a:pPr>
            <a:r>
              <a:rPr lang="en-US" altLang="ko-KR" sz="1800" dirty="0"/>
              <a:t>	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 B[ROWS][COLS] = { { 1,0,0 }, { 0,1,0 }, { 0,0,1 } };</a:t>
            </a:r>
          </a:p>
          <a:p>
            <a:pPr>
              <a:lnSpc>
                <a:spcPct val="80000"/>
              </a:lnSpc>
              <a:buNone/>
            </a:pPr>
            <a:r>
              <a:rPr lang="en-US" altLang="ko-KR" sz="1800" dirty="0"/>
              <a:t>	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 C[ROWS][COLS];</a:t>
            </a:r>
          </a:p>
          <a:p>
            <a:pPr>
              <a:lnSpc>
                <a:spcPct val="80000"/>
              </a:lnSpc>
              <a:buNone/>
            </a:pPr>
            <a:endParaRPr lang="en-US" altLang="ko-KR" sz="1800" dirty="0"/>
          </a:p>
          <a:p>
            <a:pPr>
              <a:lnSpc>
                <a:spcPct val="80000"/>
              </a:lnSpc>
              <a:buNone/>
            </a:pPr>
            <a:r>
              <a:rPr lang="en-US" altLang="ko-KR" sz="1800" dirty="0"/>
              <a:t>	</a:t>
            </a:r>
            <a:endParaRPr lang="ko-KR" altLang="en-US" sz="1800" dirty="0"/>
          </a:p>
        </p:txBody>
      </p:sp>
      <p:sp>
        <p:nvSpPr>
          <p:cNvPr id="4" name="직사각형 3"/>
          <p:cNvSpPr/>
          <p:nvPr/>
        </p:nvSpPr>
        <p:spPr>
          <a:xfrm>
            <a:off x="6316133" y="2296473"/>
            <a:ext cx="6096000" cy="280692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80000"/>
              </a:lnSpc>
              <a:buNone/>
            </a:pPr>
            <a:r>
              <a:rPr lang="en-US" altLang="ko-KR" dirty="0"/>
              <a:t>// </a:t>
            </a:r>
            <a:r>
              <a:rPr lang="ko-KR" altLang="en-US" dirty="0"/>
              <a:t>두개의 행렬을 더한다</a:t>
            </a:r>
            <a:r>
              <a:rPr lang="en-US" altLang="ko-KR" dirty="0"/>
              <a:t>.</a:t>
            </a:r>
          </a:p>
          <a:p>
            <a:pPr>
              <a:lnSpc>
                <a:spcPct val="80000"/>
              </a:lnSpc>
              <a:buNone/>
            </a:pPr>
            <a:r>
              <a:rPr lang="en-US" altLang="ko-KR" dirty="0"/>
              <a:t>	for (r = 0; r &lt; ROWS; r++) {</a:t>
            </a:r>
          </a:p>
          <a:p>
            <a:pPr>
              <a:lnSpc>
                <a:spcPct val="80000"/>
              </a:lnSpc>
              <a:buNone/>
            </a:pPr>
            <a:r>
              <a:rPr lang="en-US" altLang="ko-KR" dirty="0"/>
              <a:t>		for (c = 0; c &lt; COLS; </a:t>
            </a:r>
            <a:r>
              <a:rPr lang="en-US" altLang="ko-KR" dirty="0" err="1"/>
              <a:t>c++</a:t>
            </a:r>
            <a:r>
              <a:rPr lang="en-US" altLang="ko-KR" dirty="0"/>
              <a:t>) {</a:t>
            </a:r>
          </a:p>
          <a:p>
            <a:pPr>
              <a:lnSpc>
                <a:spcPct val="80000"/>
              </a:lnSpc>
              <a:buNone/>
            </a:pPr>
            <a:r>
              <a:rPr lang="en-US" altLang="ko-KR" dirty="0"/>
              <a:t>			C[r][c] = A[r][c] + B[r][c];</a:t>
            </a:r>
          </a:p>
          <a:p>
            <a:pPr>
              <a:lnSpc>
                <a:spcPct val="80000"/>
              </a:lnSpc>
              <a:buNone/>
            </a:pPr>
            <a:r>
              <a:rPr lang="en-US" altLang="ko-KR" dirty="0"/>
              <a:t>			</a:t>
            </a:r>
            <a:r>
              <a:rPr lang="en-US" altLang="ko-KR" dirty="0" err="1"/>
              <a:t>printf</a:t>
            </a:r>
            <a:r>
              <a:rPr lang="en-US" altLang="ko-KR" dirty="0"/>
              <a:t>("%d ", C[r][c]);</a:t>
            </a:r>
          </a:p>
          <a:p>
            <a:pPr>
              <a:lnSpc>
                <a:spcPct val="80000"/>
              </a:lnSpc>
              <a:buNone/>
            </a:pPr>
            <a:r>
              <a:rPr lang="en-US" altLang="ko-KR" dirty="0"/>
              <a:t>		}</a:t>
            </a:r>
          </a:p>
          <a:p>
            <a:pPr>
              <a:lnSpc>
                <a:spcPct val="80000"/>
              </a:lnSpc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printf</a:t>
            </a:r>
            <a:r>
              <a:rPr lang="en-US" altLang="ko-KR" dirty="0"/>
              <a:t>("\n");</a:t>
            </a:r>
          </a:p>
          <a:p>
            <a:pPr>
              <a:lnSpc>
                <a:spcPct val="80000"/>
              </a:lnSpc>
              <a:buNone/>
            </a:pPr>
            <a:r>
              <a:rPr lang="en-US" altLang="ko-KR" dirty="0"/>
              <a:t>	}</a:t>
            </a:r>
          </a:p>
          <a:p>
            <a:pPr>
              <a:lnSpc>
                <a:spcPct val="80000"/>
              </a:lnSpc>
              <a:buNone/>
            </a:pPr>
            <a:endParaRPr lang="en-US" altLang="ko-KR" dirty="0"/>
          </a:p>
          <a:p>
            <a:pPr>
              <a:lnSpc>
                <a:spcPct val="80000"/>
              </a:lnSpc>
              <a:buNone/>
            </a:pPr>
            <a:r>
              <a:rPr lang="en-US" altLang="ko-KR" dirty="0"/>
              <a:t>	return 0;</a:t>
            </a:r>
          </a:p>
          <a:p>
            <a:pPr>
              <a:lnSpc>
                <a:spcPct val="80000"/>
              </a:lnSpc>
              <a:buNone/>
            </a:pPr>
            <a:r>
              <a:rPr lang="en-US" altLang="ko-KR" dirty="0"/>
              <a:t>}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6812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tic-tac-toe </a:t>
            </a:r>
            <a:r>
              <a:rPr lang="ko-KR" altLang="en-US" dirty="0" smtClean="0"/>
              <a:t>게임 알고리즘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sz="quarter" idx="1"/>
          </p:nvPr>
        </p:nvSpPr>
        <p:spPr>
          <a:xfrm>
            <a:off x="838200" y="1921934"/>
            <a:ext cx="8153400" cy="4495800"/>
          </a:xfrm>
          <a:noFill/>
          <a:ln>
            <a:noFill/>
            <a:miter lim="800000"/>
            <a:headEnd/>
            <a:tailEnd/>
          </a:ln>
        </p:spPr>
        <p:txBody>
          <a:bodyPr/>
          <a:lstStyle/>
          <a:p>
            <a:r>
              <a:rPr lang="ko-KR" altLang="en-US" i="1" dirty="0" smtClean="0"/>
              <a:t>보드를 초기화한다</a:t>
            </a:r>
            <a:r>
              <a:rPr lang="en-US" altLang="ko-KR" i="1" dirty="0" smtClean="0"/>
              <a:t>. </a:t>
            </a:r>
            <a:endParaRPr lang="ko-KR" altLang="en-US" dirty="0" smtClean="0"/>
          </a:p>
          <a:p>
            <a:endParaRPr lang="en-US" altLang="ko-KR" dirty="0" smtClean="0"/>
          </a:p>
          <a:p>
            <a:r>
              <a:rPr lang="ko-KR" altLang="en-US" i="1" dirty="0" smtClean="0"/>
              <a:t>사용자로부터 좌표 </a:t>
            </a:r>
            <a:r>
              <a:rPr lang="en-US" altLang="ko-KR" i="1" dirty="0" smtClean="0"/>
              <a:t>x, y</a:t>
            </a:r>
            <a:r>
              <a:rPr lang="ko-KR" altLang="en-US" i="1" dirty="0" smtClean="0"/>
              <a:t>를 받는다</a:t>
            </a:r>
            <a:r>
              <a:rPr lang="en-US" altLang="ko-KR" i="1" dirty="0" smtClean="0"/>
              <a:t>. </a:t>
            </a:r>
            <a:endParaRPr lang="ko-KR" altLang="en-US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순번에 따라 </a:t>
            </a:r>
            <a:r>
              <a:rPr lang="en-US" altLang="ko-KR" i="1" dirty="0" smtClean="0"/>
              <a:t>board[x][y] = ‘X’</a:t>
            </a:r>
            <a:r>
              <a:rPr lang="ko-KR" altLang="en-US" dirty="0" smtClean="0"/>
              <a:t> 와 </a:t>
            </a:r>
            <a:r>
              <a:rPr lang="en-US" altLang="ko-KR" i="1" dirty="0" smtClean="0"/>
              <a:t>board[x][y] = ‘O’ </a:t>
            </a:r>
            <a:r>
              <a:rPr lang="ko-KR" altLang="en-US" i="1" dirty="0" smtClean="0"/>
              <a:t>를 배열에 저장한다</a:t>
            </a:r>
            <a:r>
              <a:rPr lang="en-US" altLang="ko-KR" i="1" dirty="0" smtClean="0"/>
              <a:t>.</a:t>
            </a:r>
          </a:p>
          <a:p>
            <a:endParaRPr lang="en-US" altLang="ko-KR" i="1" dirty="0"/>
          </a:p>
          <a:p>
            <a:r>
              <a:rPr lang="ko-KR" altLang="en-US" i="1" dirty="0" smtClean="0"/>
              <a:t>보드를 화면에 그린다</a:t>
            </a:r>
            <a:r>
              <a:rPr lang="en-US" altLang="ko-KR" i="1" dirty="0" smtClean="0"/>
              <a:t>.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666780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150</Words>
  <Application>Microsoft Office PowerPoint</Application>
  <PresentationFormat>와이드스크린</PresentationFormat>
  <Paragraphs>126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Trebuchet MS</vt:lpstr>
      <vt:lpstr>Office 테마</vt:lpstr>
      <vt:lpstr>PowerPoint 프레젠테이션</vt:lpstr>
      <vt:lpstr>2차원 배열 초기화</vt:lpstr>
      <vt:lpstr>예제1</vt:lpstr>
      <vt:lpstr>예제 1 정답 코드</vt:lpstr>
      <vt:lpstr>예제 2</vt:lpstr>
      <vt:lpstr>예제 2 정답 코드</vt:lpstr>
      <vt:lpstr>행렬의 덧셈</vt:lpstr>
      <vt:lpstr>행렬 덧셈 코드</vt:lpstr>
      <vt:lpstr>tic-tac-toe 게임 알고리즘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3</cp:revision>
  <dcterms:created xsi:type="dcterms:W3CDTF">2023-04-20T05:56:08Z</dcterms:created>
  <dcterms:modified xsi:type="dcterms:W3CDTF">2023-04-20T06:16:08Z</dcterms:modified>
</cp:coreProperties>
</file>