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4" r:id="rId10"/>
    <p:sldId id="267" r:id="rId11"/>
    <p:sldId id="269" r:id="rId12"/>
    <p:sldId id="271" r:id="rId13"/>
    <p:sldId id="262" r:id="rId14"/>
    <p:sldId id="263" r:id="rId15"/>
    <p:sldId id="272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EB11E-DBDC-6C83-B5A7-E0EC677F3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76AFC9-D46F-CC1E-A695-C5A85B0E8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6E491F-1A0C-0F2C-B1DA-675B73F9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462D-2C46-46B2-B66E-8AC490A9221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D633D-16DA-C6CD-E190-C04A6624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412E0-CC37-017A-FC55-83B7655A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2B1F-D7E1-42E8-92D9-EDFAE9A97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9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D39F1-33EA-7971-96C4-B47EE6D3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8649F2-DA48-145D-2ACF-0865853E8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53AB3-5947-4A6F-1991-2AFF8721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462D-2C46-46B2-B66E-8AC490A9221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1F6CBB-CEAD-D10E-CE16-5CCED906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AC33D-6189-3318-3CC4-69D80EBD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2B1F-D7E1-42E8-92D9-EDFAE9A97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947ADA-A404-4297-BE7A-0A21D3134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1005F7-885A-1274-5D44-893028494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BFE54-E4AA-4449-4FBB-F109E49C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462D-2C46-46B2-B66E-8AC490A9221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59925-065F-C47C-C711-5538155A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8AFA6-4CDD-143D-A4B1-08169EED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2B1F-D7E1-42E8-92D9-EDFAE9A97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04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DEFB3-10DF-06FD-6A79-BC0ACF86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35D2FD-D006-AC90-04D7-778318AF1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EF4CA-6550-A1A4-1087-5269F29F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462D-2C46-46B2-B66E-8AC490A9221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9FC46-4BC1-3330-864D-2DD6B216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9A5CD-4706-3191-4840-15AC5079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2B1F-D7E1-42E8-92D9-EDFAE9A97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82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45674-860D-FD80-C6F6-6D66A10D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83E274-D422-CE7C-BCC2-66C36425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72568-D9A1-9932-2E7D-20A7485B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462D-2C46-46B2-B66E-8AC490A9221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EDA12-6EE7-2175-6660-DC10ED37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84805-5CBA-45CA-5829-3ED237B4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2B1F-D7E1-42E8-92D9-EDFAE9A97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69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DB549-8781-4FB0-3175-901F59A5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CE254F-7A80-9126-F773-8CD526E60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F5DD6C-385B-5B13-DDAF-CFBD7590B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52A406-2710-171E-167A-E8C2269E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462D-2C46-46B2-B66E-8AC490A9221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927427-175E-89B4-107E-67C7AF2D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E7E0DE-3690-001A-DDBF-A83512C9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2B1F-D7E1-42E8-92D9-EDFAE9A97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1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A935D-D5EB-BBF3-769D-17190CA0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E6538A-5AD1-1D23-5635-B183EC4FF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787C6E-A32B-4725-F3FF-35AC909B7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BCA9A8-6413-F5AA-BF3C-02EF6C346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739463-AE59-3CF3-5FCE-9D4170E36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B7ED4A-7680-2002-7444-A8E20ADB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462D-2C46-46B2-B66E-8AC490A9221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ECAC9E-387A-6627-2432-54048732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D97AD3-1806-F861-B595-56C0C46F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2B1F-D7E1-42E8-92D9-EDFAE9A97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31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598AC-7A92-B7C9-10C2-B1B65CB9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C18AD2-501F-76B9-E558-1F9161CA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462D-2C46-46B2-B66E-8AC490A9221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9BE41-99F8-C9A0-9BCF-F8E55028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DCCFF-0BE2-F4D8-1D21-30ADEFE5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2B1F-D7E1-42E8-92D9-EDFAE9A97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4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7DD4EB-8092-4AC1-0189-1FB0CAB8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462D-2C46-46B2-B66E-8AC490A9221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E36AEE-861A-18D6-4EFD-A76269B9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509790-8ECD-3D3A-A131-E8283671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2B1F-D7E1-42E8-92D9-EDFAE9A97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94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13AE2-8517-87FE-0D7A-45F026EB3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6168E-C895-808C-CCC8-3FBAFF2AE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1021B4-FD77-82C8-A393-B84AD8D4A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EDC72F-EA21-8B72-DD18-3A5B5F38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462D-2C46-46B2-B66E-8AC490A9221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E67E63-B56E-3F09-999B-F506F034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AE48B-E3B8-C7BB-984E-F77FAB92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2B1F-D7E1-42E8-92D9-EDFAE9A97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1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BB436-F7FE-942E-538F-8A7B33731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42368C-2CC9-4C37-B2F9-0139AAE79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DC1CB6-05C0-DA81-2939-AD7465D3B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4184A1-D370-107E-02B8-AF14BC66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462D-2C46-46B2-B66E-8AC490A9221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64A934-22EE-1D9D-BECE-08A3D87A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272A3B-F22F-0D13-0AA6-4BCB461C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2B1F-D7E1-42E8-92D9-EDFAE9A97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99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3F6969-64BF-91BF-53EB-A2D1B2C06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7F65A4-42FF-FECA-2CE0-BA6436CFA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64C68-ABBE-CCE2-52F9-8064DBBDE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6462D-2C46-46B2-B66E-8AC490A9221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534DB-05E2-0A98-8DC7-873E8FC24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03EDF-457A-7A36-13B6-2511369DF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52B1F-D7E1-42E8-92D9-EDFAE9A97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32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BDB3A2F-AF1C-06DF-A05A-57BF050CB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</p:spTree>
    <p:extLst>
      <p:ext uri="{BB962C8B-B14F-4D97-AF65-F5344CB8AC3E}">
        <p14:creationId xmlns:p14="http://schemas.microsoft.com/office/powerpoint/2010/main" val="241644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2A820-8DBE-1DD0-CC8A-F4EF93CC4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67" y="2766217"/>
            <a:ext cx="5867401" cy="1325563"/>
          </a:xfrm>
        </p:spPr>
        <p:txBody>
          <a:bodyPr/>
          <a:lstStyle/>
          <a:p>
            <a:r>
              <a:rPr lang="ko-KR" altLang="en-US" dirty="0"/>
              <a:t>구조체 예제 </a:t>
            </a:r>
            <a:r>
              <a:rPr lang="en-US" altLang="ko-KR" dirty="0"/>
              <a:t>1 </a:t>
            </a:r>
            <a:r>
              <a:rPr lang="ko-KR" altLang="en-US" dirty="0"/>
              <a:t>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D21FA-E517-CB3E-DF65-C8884582ED82}"/>
              </a:ext>
            </a:extLst>
          </p:cNvPr>
          <p:cNvSpPr txBox="1"/>
          <p:nvPr/>
        </p:nvSpPr>
        <p:spPr>
          <a:xfrm>
            <a:off x="5909733" y="612844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j-lt"/>
                <a:ea typeface="돋움체" panose="020B0609000101010101" pitchFamily="49" charset="-127"/>
              </a:rPr>
              <a:t>#include&lt;stdio.h&gt;</a:t>
            </a:r>
          </a:p>
          <a:p>
            <a:endParaRPr lang="ko-KR" altLang="en-US" sz="2000" dirty="0"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2000" dirty="0">
                <a:latin typeface="+mj-lt"/>
                <a:ea typeface="돋움체" panose="020B0609000101010101" pitchFamily="49" charset="-127"/>
              </a:rPr>
              <a:t>struct point</a:t>
            </a:r>
          </a:p>
          <a:p>
            <a:r>
              <a:rPr lang="en-US" altLang="ko-KR" sz="2000" dirty="0">
                <a:latin typeface="+mj-lt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000" dirty="0">
                <a:latin typeface="+mj-lt"/>
                <a:ea typeface="돋움체" panose="020B0609000101010101" pitchFamily="49" charset="-127"/>
              </a:rPr>
              <a:t>	int x;</a:t>
            </a:r>
          </a:p>
          <a:p>
            <a:r>
              <a:rPr lang="en-US" altLang="ko-KR" sz="2000" dirty="0">
                <a:latin typeface="+mj-lt"/>
                <a:ea typeface="돋움체" panose="020B0609000101010101" pitchFamily="49" charset="-127"/>
              </a:rPr>
              <a:t>	int y;</a:t>
            </a:r>
          </a:p>
          <a:p>
            <a:r>
              <a:rPr lang="en-US" altLang="ko-KR" sz="2000" dirty="0">
                <a:latin typeface="+mj-lt"/>
                <a:ea typeface="돋움체" panose="020B0609000101010101" pitchFamily="49" charset="-127"/>
              </a:rPr>
              <a:t>};</a:t>
            </a:r>
          </a:p>
          <a:p>
            <a:endParaRPr lang="ko-KR" altLang="en-US" sz="2000" dirty="0"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2000" dirty="0">
                <a:latin typeface="+mj-lt"/>
                <a:ea typeface="돋움체" panose="020B0609000101010101" pitchFamily="49" charset="-127"/>
              </a:rPr>
              <a:t>int main(void) {</a:t>
            </a:r>
          </a:p>
          <a:p>
            <a:r>
              <a:rPr lang="en-US" altLang="ko-KR" sz="2000" dirty="0">
                <a:latin typeface="+mj-lt"/>
                <a:ea typeface="돋움체" panose="020B0609000101010101" pitchFamily="49" charset="-127"/>
              </a:rPr>
              <a:t>	struct point pt;</a:t>
            </a:r>
          </a:p>
          <a:p>
            <a:r>
              <a:rPr lang="en-US" altLang="ko-KR" sz="2000" dirty="0">
                <a:latin typeface="+mj-lt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latin typeface="+mj-lt"/>
                <a:ea typeface="돋움체" panose="020B0609000101010101" pitchFamily="49" charset="-127"/>
              </a:rPr>
              <a:t>printf</a:t>
            </a:r>
            <a:r>
              <a:rPr lang="en-US" altLang="ko-KR" sz="2000" dirty="0">
                <a:latin typeface="+mj-lt"/>
                <a:ea typeface="돋움체" panose="020B0609000101010101" pitchFamily="49" charset="-127"/>
              </a:rPr>
              <a:t>("x</a:t>
            </a:r>
            <a:r>
              <a:rPr lang="ko-KR" altLang="en-US" sz="2000" dirty="0">
                <a:latin typeface="+mj-lt"/>
                <a:ea typeface="돋움체" panose="020B0609000101010101" pitchFamily="49" charset="-127"/>
              </a:rPr>
              <a:t>좌표를 입력하세요 </a:t>
            </a:r>
            <a:r>
              <a:rPr lang="en-US" altLang="ko-KR" sz="2000" dirty="0">
                <a:latin typeface="+mj-lt"/>
                <a:ea typeface="돋움체" panose="020B0609000101010101" pitchFamily="49" charset="-127"/>
              </a:rPr>
              <a:t>: ");</a:t>
            </a:r>
          </a:p>
          <a:p>
            <a:r>
              <a:rPr lang="en-US" altLang="ko-KR" sz="2000" dirty="0">
                <a:latin typeface="+mj-lt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latin typeface="+mj-lt"/>
                <a:ea typeface="돋움체" panose="020B0609000101010101" pitchFamily="49" charset="-127"/>
              </a:rPr>
              <a:t>scanf_s</a:t>
            </a:r>
            <a:r>
              <a:rPr lang="en-US" altLang="ko-KR" sz="2000" dirty="0">
                <a:latin typeface="+mj-lt"/>
                <a:ea typeface="돋움체" panose="020B0609000101010101" pitchFamily="49" charset="-127"/>
              </a:rPr>
              <a:t>("%d", &amp;</a:t>
            </a:r>
            <a:r>
              <a:rPr lang="en-US" altLang="ko-KR" sz="2000" dirty="0" err="1">
                <a:latin typeface="+mj-lt"/>
                <a:ea typeface="돋움체" panose="020B0609000101010101" pitchFamily="49" charset="-127"/>
              </a:rPr>
              <a:t>pt.x</a:t>
            </a:r>
            <a:r>
              <a:rPr lang="en-US" altLang="ko-KR" sz="2000" dirty="0">
                <a:latin typeface="+mj-lt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2000" dirty="0">
                <a:latin typeface="+mj-lt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latin typeface="+mj-lt"/>
                <a:ea typeface="돋움체" panose="020B0609000101010101" pitchFamily="49" charset="-127"/>
              </a:rPr>
              <a:t>printf</a:t>
            </a:r>
            <a:r>
              <a:rPr lang="en-US" altLang="ko-KR" sz="2000" dirty="0">
                <a:latin typeface="+mj-lt"/>
                <a:ea typeface="돋움체" panose="020B0609000101010101" pitchFamily="49" charset="-127"/>
              </a:rPr>
              <a:t>("y</a:t>
            </a:r>
            <a:r>
              <a:rPr lang="ko-KR" altLang="en-US" sz="2000" dirty="0">
                <a:latin typeface="+mj-lt"/>
                <a:ea typeface="돋움체" panose="020B0609000101010101" pitchFamily="49" charset="-127"/>
              </a:rPr>
              <a:t>좌표를 입력하세요 </a:t>
            </a:r>
            <a:r>
              <a:rPr lang="en-US" altLang="ko-KR" sz="2000" dirty="0">
                <a:latin typeface="+mj-lt"/>
                <a:ea typeface="돋움체" panose="020B0609000101010101" pitchFamily="49" charset="-127"/>
              </a:rPr>
              <a:t>: ");</a:t>
            </a:r>
          </a:p>
          <a:p>
            <a:pPr lvl="2"/>
            <a:r>
              <a:rPr lang="en-US" altLang="ko-KR" sz="2000" dirty="0" err="1">
                <a:latin typeface="+mj-lt"/>
                <a:ea typeface="돋움체" panose="020B0609000101010101" pitchFamily="49" charset="-127"/>
              </a:rPr>
              <a:t>scanf_s</a:t>
            </a:r>
            <a:r>
              <a:rPr lang="en-US" altLang="ko-KR" sz="2000" dirty="0">
                <a:latin typeface="+mj-lt"/>
                <a:ea typeface="돋움체" panose="020B0609000101010101" pitchFamily="49" charset="-127"/>
              </a:rPr>
              <a:t>("%d", &amp;</a:t>
            </a:r>
            <a:r>
              <a:rPr lang="en-US" altLang="ko-KR" sz="2000" dirty="0" err="1">
                <a:latin typeface="+mj-lt"/>
                <a:ea typeface="돋움체" panose="020B0609000101010101" pitchFamily="49" charset="-127"/>
              </a:rPr>
              <a:t>pt.y</a:t>
            </a:r>
            <a:r>
              <a:rPr lang="en-US" altLang="ko-KR" sz="2000" dirty="0">
                <a:latin typeface="+mj-lt"/>
                <a:ea typeface="돋움체" panose="020B0609000101010101" pitchFamily="49" charset="-127"/>
              </a:rPr>
              <a:t>);</a:t>
            </a:r>
          </a:p>
          <a:p>
            <a:endParaRPr lang="ko-KR" altLang="en-US" sz="2000" dirty="0"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2000" dirty="0">
                <a:latin typeface="+mj-lt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latin typeface="+mj-lt"/>
                <a:ea typeface="돋움체" panose="020B0609000101010101" pitchFamily="49" charset="-127"/>
              </a:rPr>
              <a:t>printf</a:t>
            </a:r>
            <a:r>
              <a:rPr lang="en-US" altLang="ko-KR" sz="2000" dirty="0">
                <a:latin typeface="+mj-lt"/>
                <a:ea typeface="돋움체" panose="020B0609000101010101" pitchFamily="49" charset="-127"/>
              </a:rPr>
              <a:t>("x</a:t>
            </a:r>
            <a:r>
              <a:rPr lang="ko-KR" altLang="en-US" sz="2000" dirty="0">
                <a:latin typeface="+mj-lt"/>
                <a:ea typeface="돋움체" panose="020B0609000101010101" pitchFamily="49" charset="-127"/>
              </a:rPr>
              <a:t>좌표 </a:t>
            </a:r>
            <a:r>
              <a:rPr lang="en-US" altLang="ko-KR" sz="2000" dirty="0">
                <a:latin typeface="+mj-lt"/>
                <a:ea typeface="돋움체" panose="020B0609000101010101" pitchFamily="49" charset="-127"/>
              </a:rPr>
              <a:t>: %d / y</a:t>
            </a:r>
            <a:r>
              <a:rPr lang="ko-KR" altLang="en-US" sz="2000" dirty="0">
                <a:latin typeface="+mj-lt"/>
                <a:ea typeface="돋움체" panose="020B0609000101010101" pitchFamily="49" charset="-127"/>
              </a:rPr>
              <a:t>좌표 </a:t>
            </a:r>
            <a:r>
              <a:rPr lang="en-US" altLang="ko-KR" sz="2000" dirty="0">
                <a:latin typeface="+mj-lt"/>
                <a:ea typeface="돋움체" panose="020B0609000101010101" pitchFamily="49" charset="-127"/>
              </a:rPr>
              <a:t>: %d", </a:t>
            </a:r>
            <a:r>
              <a:rPr lang="en-US" altLang="ko-KR" sz="2000" dirty="0" err="1">
                <a:latin typeface="+mj-lt"/>
                <a:ea typeface="돋움체" panose="020B0609000101010101" pitchFamily="49" charset="-127"/>
              </a:rPr>
              <a:t>pt.x</a:t>
            </a:r>
            <a:r>
              <a:rPr lang="en-US" altLang="ko-KR" sz="2000" dirty="0">
                <a:latin typeface="+mj-lt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latin typeface="+mj-lt"/>
                <a:ea typeface="돋움체" panose="020B0609000101010101" pitchFamily="49" charset="-127"/>
              </a:rPr>
              <a:t>pt.y</a:t>
            </a:r>
            <a:r>
              <a:rPr lang="en-US" altLang="ko-KR" sz="2000" dirty="0">
                <a:latin typeface="+mj-lt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2000" dirty="0">
                <a:latin typeface="+mj-lt"/>
                <a:ea typeface="돋움체" panose="020B0609000101010101" pitchFamily="49" charset="-127"/>
              </a:rPr>
              <a:t>	return 0;</a:t>
            </a:r>
          </a:p>
          <a:p>
            <a:r>
              <a:rPr lang="en-US" altLang="ko-KR" sz="2000" dirty="0">
                <a:latin typeface="+mj-lt"/>
                <a:ea typeface="돋움체" panose="020B0609000101010101" pitchFamily="49" charset="-127"/>
              </a:rPr>
              <a:t>}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653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01568-AE02-9B21-5D8C-06CF0E12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r>
              <a:rPr lang="ko-KR" altLang="en-US" dirty="0"/>
              <a:t>구조체 예제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85CA9-7AE0-3706-A33D-A620BC2A3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구조체 이름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book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구조체에 담을 내용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책 제목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저자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가격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  <a:r>
              <a:rPr lang="ko-KR" altLang="en-US" dirty="0"/>
              <a:t>가지 입력 받아서 </a:t>
            </a:r>
            <a:r>
              <a:rPr lang="en-US" altLang="ko-KR" dirty="0"/>
              <a:t>“</a:t>
            </a:r>
            <a:r>
              <a:rPr lang="ko-KR" altLang="en-US" dirty="0"/>
              <a:t>책 제목 </a:t>
            </a:r>
            <a:r>
              <a:rPr lang="en-US" altLang="ko-KR" dirty="0"/>
              <a:t>: __ / </a:t>
            </a:r>
            <a:r>
              <a:rPr lang="ko-KR" altLang="en-US" dirty="0"/>
              <a:t>저자 </a:t>
            </a:r>
            <a:r>
              <a:rPr lang="en-US" altLang="ko-KR" dirty="0"/>
              <a:t>: __ / </a:t>
            </a:r>
            <a:r>
              <a:rPr lang="ko-KR" altLang="en-US" dirty="0"/>
              <a:t>가격 </a:t>
            </a:r>
            <a:r>
              <a:rPr lang="en-US" altLang="ko-KR" dirty="0"/>
              <a:t>: __” 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8C66FB-43C4-C8D1-35A0-9EB21D45E84E}"/>
              </a:ext>
            </a:extLst>
          </p:cNvPr>
          <p:cNvSpPr txBox="1"/>
          <p:nvPr/>
        </p:nvSpPr>
        <p:spPr>
          <a:xfrm>
            <a:off x="6096000" y="2474892"/>
            <a:ext cx="587586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힌트</a:t>
            </a:r>
            <a:endParaRPr lang="en-US" altLang="ko-KR" sz="2800" b="1" dirty="0"/>
          </a:p>
          <a:p>
            <a:r>
              <a:rPr lang="en-US" altLang="ko-KR" dirty="0"/>
              <a:t>1. </a:t>
            </a:r>
            <a:r>
              <a:rPr lang="ko-KR" altLang="en-US" dirty="0"/>
              <a:t>책 제목은 </a:t>
            </a:r>
            <a:r>
              <a:rPr lang="en-US" altLang="ko-KR" dirty="0"/>
              <a:t>title[30]</a:t>
            </a:r>
            <a:r>
              <a:rPr lang="ko-KR" altLang="en-US" dirty="0"/>
              <a:t>로 초기화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저자명도 </a:t>
            </a:r>
            <a:r>
              <a:rPr lang="en-US" altLang="ko-KR" dirty="0"/>
              <a:t>author[15]</a:t>
            </a:r>
            <a:r>
              <a:rPr lang="ko-KR" altLang="en-US" dirty="0"/>
              <a:t>로 초기화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책 제목과 저자명은 문자가 아닌 문자열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따라서 문자열 입력 시엔 </a:t>
            </a:r>
            <a:r>
              <a:rPr lang="en-US" altLang="ko-KR" dirty="0"/>
              <a:t>%s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en-US" altLang="ko-KR" dirty="0"/>
              <a:t>5. %s </a:t>
            </a:r>
            <a:r>
              <a:rPr lang="ko-KR" altLang="en-US" dirty="0"/>
              <a:t>사용 시 </a:t>
            </a:r>
            <a:r>
              <a:rPr lang="en-US" altLang="ko-KR" dirty="0"/>
              <a:t>&amp;</a:t>
            </a:r>
            <a:r>
              <a:rPr lang="ko-KR" altLang="en-US" dirty="0"/>
              <a:t>변수 </a:t>
            </a:r>
            <a:r>
              <a:rPr lang="en-US" altLang="ko-KR" dirty="0"/>
              <a:t>-&gt;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배열 크기</a:t>
            </a:r>
            <a:r>
              <a:rPr lang="en-US" altLang="ko-KR" dirty="0"/>
              <a:t> </a:t>
            </a:r>
            <a:r>
              <a:rPr lang="ko-KR" altLang="en-US" dirty="0"/>
              <a:t>형식으로 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4834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2A820-8DBE-1DD0-CC8A-F4EF93CC4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6" y="382058"/>
            <a:ext cx="5257800" cy="1325563"/>
          </a:xfrm>
        </p:spPr>
        <p:txBody>
          <a:bodyPr/>
          <a:lstStyle/>
          <a:p>
            <a:r>
              <a:rPr lang="ko-KR" altLang="en-US" dirty="0"/>
              <a:t>구조체 예제 </a:t>
            </a:r>
            <a:r>
              <a:rPr lang="en-US" altLang="ko-KR" dirty="0"/>
              <a:t>2 </a:t>
            </a:r>
            <a:r>
              <a:rPr lang="ko-KR" altLang="en-US" dirty="0"/>
              <a:t>코드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5C40D-0A08-F087-B6C7-88B4D75CB08A}"/>
              </a:ext>
            </a:extLst>
          </p:cNvPr>
          <p:cNvSpPr txBox="1"/>
          <p:nvPr/>
        </p:nvSpPr>
        <p:spPr>
          <a:xfrm>
            <a:off x="3522134" y="1707621"/>
            <a:ext cx="900853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800" dirty="0">
              <a:ea typeface="돋움체" panose="020B0609000101010101" pitchFamily="49" charset="-127"/>
            </a:endParaRPr>
          </a:p>
          <a:p>
            <a:r>
              <a:rPr lang="en-US" altLang="ko-KR" sz="1800" dirty="0">
                <a:ea typeface="돋움체" panose="020B0609000101010101" pitchFamily="49" charset="-127"/>
              </a:rPr>
              <a:t>int main(void) {</a:t>
            </a:r>
          </a:p>
          <a:p>
            <a:r>
              <a:rPr lang="en-US" altLang="ko-KR" sz="1800" dirty="0">
                <a:ea typeface="돋움체" panose="020B0609000101010101" pitchFamily="49" charset="-127"/>
              </a:rPr>
              <a:t>	struct student bk;</a:t>
            </a:r>
          </a:p>
          <a:p>
            <a:r>
              <a:rPr lang="en-US" altLang="ko-KR" sz="1800" dirty="0">
                <a:ea typeface="돋움체" panose="020B0609000101010101" pitchFamily="49" charset="-127"/>
              </a:rPr>
              <a:t>	</a:t>
            </a:r>
            <a:r>
              <a:rPr lang="en-US" altLang="ko-KR" sz="1800" dirty="0" err="1"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ea typeface="돋움체" panose="020B0609000101010101" pitchFamily="49" charset="-127"/>
              </a:rPr>
              <a:t>(“</a:t>
            </a:r>
            <a:r>
              <a:rPr lang="ko-KR" altLang="en-US" sz="1800" dirty="0">
                <a:ea typeface="돋움체" panose="020B0609000101010101" pitchFamily="49" charset="-127"/>
              </a:rPr>
              <a:t>책 제목 </a:t>
            </a:r>
            <a:r>
              <a:rPr lang="en-US" altLang="ko-KR" sz="1800" dirty="0">
                <a:ea typeface="돋움체" panose="020B0609000101010101" pitchFamily="49" charset="-127"/>
              </a:rPr>
              <a:t>: ");</a:t>
            </a:r>
          </a:p>
          <a:p>
            <a:r>
              <a:rPr lang="en-US" altLang="ko-KR" sz="1800" dirty="0">
                <a:ea typeface="돋움체" panose="020B0609000101010101" pitchFamily="49" charset="-127"/>
              </a:rPr>
              <a:t>	</a:t>
            </a:r>
            <a:r>
              <a:rPr lang="en-US" altLang="ko-KR" sz="1800" dirty="0" err="1">
                <a:ea typeface="돋움체" panose="020B0609000101010101" pitchFamily="49" charset="-127"/>
              </a:rPr>
              <a:t>scanf_s</a:t>
            </a:r>
            <a:r>
              <a:rPr lang="en-US" altLang="ko-KR" sz="1800" dirty="0">
                <a:ea typeface="돋움체" panose="020B0609000101010101" pitchFamily="49" charset="-127"/>
              </a:rPr>
              <a:t>("%s", </a:t>
            </a:r>
            <a:r>
              <a:rPr lang="en-US" altLang="ko-KR" dirty="0">
                <a:ea typeface="돋움체" panose="020B0609000101010101" pitchFamily="49" charset="-127"/>
              </a:rPr>
              <a:t>bk.title,30</a:t>
            </a:r>
            <a:r>
              <a:rPr lang="en-US" altLang="ko-KR" sz="1800" dirty="0"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ea typeface="돋움체" panose="020B0609000101010101" pitchFamily="49" charset="-127"/>
              </a:rPr>
              <a:t>	</a:t>
            </a:r>
            <a:r>
              <a:rPr lang="en-US" altLang="ko-KR" sz="1800" dirty="0" err="1"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ea typeface="돋움체" panose="020B0609000101010101" pitchFamily="49" charset="-127"/>
              </a:rPr>
              <a:t>(“</a:t>
            </a:r>
            <a:r>
              <a:rPr lang="ko-KR" altLang="en-US" sz="1800" dirty="0">
                <a:ea typeface="돋움체" panose="020B0609000101010101" pitchFamily="49" charset="-127"/>
              </a:rPr>
              <a:t>저자 </a:t>
            </a:r>
            <a:r>
              <a:rPr lang="en-US" altLang="ko-KR" sz="1800" dirty="0">
                <a:ea typeface="돋움체" panose="020B0609000101010101" pitchFamily="49" charset="-127"/>
              </a:rPr>
              <a:t>: ");</a:t>
            </a:r>
          </a:p>
          <a:p>
            <a:r>
              <a:rPr lang="en-US" altLang="ko-KR" sz="1800" dirty="0">
                <a:ea typeface="돋움체" panose="020B0609000101010101" pitchFamily="49" charset="-127"/>
              </a:rPr>
              <a:t>	</a:t>
            </a:r>
            <a:r>
              <a:rPr lang="en-US" altLang="ko-KR" sz="1800" dirty="0" err="1">
                <a:ea typeface="돋움체" panose="020B0609000101010101" pitchFamily="49" charset="-127"/>
              </a:rPr>
              <a:t>scanf_s</a:t>
            </a:r>
            <a:r>
              <a:rPr lang="en-US" altLang="ko-KR" sz="1800" dirty="0">
                <a:ea typeface="돋움체" panose="020B0609000101010101" pitchFamily="49" charset="-127"/>
              </a:rPr>
              <a:t>("%s”, bk.author,15);</a:t>
            </a:r>
          </a:p>
          <a:p>
            <a:r>
              <a:rPr lang="en-US" altLang="ko-KR" sz="1800" dirty="0">
                <a:ea typeface="돋움체" panose="020B0609000101010101" pitchFamily="49" charset="-127"/>
              </a:rPr>
              <a:t>	</a:t>
            </a:r>
            <a:r>
              <a:rPr lang="en-US" altLang="ko-KR" sz="1800" dirty="0" err="1"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ea typeface="돋움체" panose="020B0609000101010101" pitchFamily="49" charset="-127"/>
              </a:rPr>
              <a:t>(“</a:t>
            </a:r>
            <a:r>
              <a:rPr lang="ko-KR" altLang="en-US" sz="1800" dirty="0">
                <a:ea typeface="돋움체" panose="020B0609000101010101" pitchFamily="49" charset="-127"/>
              </a:rPr>
              <a:t>가격 </a:t>
            </a:r>
            <a:r>
              <a:rPr lang="en-US" altLang="ko-KR" sz="1800" dirty="0">
                <a:ea typeface="돋움체" panose="020B0609000101010101" pitchFamily="49" charset="-127"/>
              </a:rPr>
              <a:t>: ");</a:t>
            </a:r>
          </a:p>
          <a:p>
            <a:r>
              <a:rPr lang="en-US" altLang="ko-KR" sz="1800" dirty="0">
                <a:ea typeface="돋움체" panose="020B0609000101010101" pitchFamily="49" charset="-127"/>
              </a:rPr>
              <a:t>	</a:t>
            </a:r>
            <a:r>
              <a:rPr lang="en-US" altLang="ko-KR" sz="1800" dirty="0" err="1">
                <a:ea typeface="돋움체" panose="020B0609000101010101" pitchFamily="49" charset="-127"/>
              </a:rPr>
              <a:t>scanf_s</a:t>
            </a:r>
            <a:r>
              <a:rPr lang="en-US" altLang="ko-KR" sz="1800" dirty="0">
                <a:ea typeface="돋움체" panose="020B0609000101010101" pitchFamily="49" charset="-127"/>
              </a:rPr>
              <a:t>("%d", &amp;</a:t>
            </a:r>
            <a:r>
              <a:rPr lang="en-US" altLang="ko-KR" dirty="0" err="1">
                <a:ea typeface="돋움체" panose="020B0609000101010101" pitchFamily="49" charset="-127"/>
              </a:rPr>
              <a:t>bk.price</a:t>
            </a:r>
            <a:r>
              <a:rPr lang="en-US" altLang="ko-KR" sz="1800" dirty="0">
                <a:ea typeface="돋움체" panose="020B0609000101010101" pitchFamily="49" charset="-127"/>
              </a:rPr>
              <a:t>);</a:t>
            </a:r>
          </a:p>
          <a:p>
            <a:endParaRPr lang="en-US" altLang="ko-KR" dirty="0">
              <a:ea typeface="돋움체" panose="020B0609000101010101" pitchFamily="49" charset="-127"/>
            </a:endParaRPr>
          </a:p>
          <a:p>
            <a:r>
              <a:rPr lang="en-US" altLang="ko-KR" sz="1800" dirty="0">
                <a:ea typeface="돋움체" panose="020B0609000101010101" pitchFamily="49" charset="-127"/>
              </a:rPr>
              <a:t>	</a:t>
            </a:r>
            <a:r>
              <a:rPr lang="en-US" altLang="ko-KR" sz="1800" dirty="0" err="1">
                <a:latin typeface="+mj-lt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("</a:t>
            </a:r>
            <a:r>
              <a:rPr lang="ko-KR" altLang="en-US" sz="1800" dirty="0">
                <a:latin typeface="+mj-lt"/>
                <a:ea typeface="돋움체" panose="020B0609000101010101" pitchFamily="49" charset="-127"/>
              </a:rPr>
              <a:t>책 제목 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: %s / </a:t>
            </a:r>
            <a:r>
              <a:rPr lang="ko-KR" altLang="en-US" sz="1800" dirty="0">
                <a:latin typeface="+mj-lt"/>
                <a:ea typeface="돋움체" panose="020B0609000101010101" pitchFamily="49" charset="-127"/>
              </a:rPr>
              <a:t>저자 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: %s / </a:t>
            </a:r>
            <a:r>
              <a:rPr lang="ko-KR" altLang="en-US" sz="1800" dirty="0">
                <a:latin typeface="+mj-lt"/>
                <a:ea typeface="돋움체" panose="020B0609000101010101" pitchFamily="49" charset="-127"/>
              </a:rPr>
              <a:t>가격 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: %d", </a:t>
            </a:r>
            <a:r>
              <a:rPr lang="en-US" altLang="ko-KR" sz="1800" dirty="0" err="1">
                <a:latin typeface="+mj-lt"/>
                <a:ea typeface="돋움체" panose="020B0609000101010101" pitchFamily="49" charset="-127"/>
              </a:rPr>
              <a:t>bk.title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latin typeface="+mj-lt"/>
                <a:ea typeface="돋움체" panose="020B0609000101010101" pitchFamily="49" charset="-127"/>
              </a:rPr>
              <a:t>bk.author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latin typeface="+mj-lt"/>
                <a:ea typeface="돋움체" panose="020B0609000101010101" pitchFamily="49" charset="-127"/>
              </a:rPr>
              <a:t>bk.price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);</a:t>
            </a:r>
          </a:p>
          <a:p>
            <a:endParaRPr lang="en-US" altLang="ko-KR" dirty="0">
              <a:ea typeface="돋움체" panose="020B0609000101010101" pitchFamily="49" charset="-127"/>
            </a:endParaRPr>
          </a:p>
          <a:p>
            <a:r>
              <a:rPr lang="en-US" altLang="ko-KR" sz="1800" dirty="0">
                <a:ea typeface="돋움체" panose="020B0609000101010101" pitchFamily="49" charset="-127"/>
              </a:rPr>
              <a:t>	return 0;</a:t>
            </a:r>
          </a:p>
          <a:p>
            <a:r>
              <a:rPr lang="en-US" altLang="ko-KR" sz="1800" dirty="0"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38E6E-115F-048D-CD2A-B936AE5AC2A0}"/>
              </a:ext>
            </a:extLst>
          </p:cNvPr>
          <p:cNvSpPr txBox="1"/>
          <p:nvPr/>
        </p:nvSpPr>
        <p:spPr>
          <a:xfrm>
            <a:off x="347133" y="2274838"/>
            <a:ext cx="42333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a typeface="돋움체" panose="020B0609000101010101" pitchFamily="49" charset="-127"/>
              </a:rPr>
              <a:t>#include&lt;stdio.h&gt;</a:t>
            </a:r>
          </a:p>
          <a:p>
            <a:endParaRPr lang="ko-KR" altLang="en-US" sz="1800" dirty="0">
              <a:ea typeface="돋움체" panose="020B0609000101010101" pitchFamily="49" charset="-127"/>
            </a:endParaRPr>
          </a:p>
          <a:p>
            <a:r>
              <a:rPr lang="en-US" altLang="ko-KR" sz="1800" dirty="0">
                <a:ea typeface="돋움체" panose="020B0609000101010101" pitchFamily="49" charset="-127"/>
              </a:rPr>
              <a:t>struct book</a:t>
            </a:r>
          </a:p>
          <a:p>
            <a:r>
              <a:rPr lang="en-US" altLang="ko-KR" sz="1800" dirty="0"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ea typeface="돋움체" panose="020B0609000101010101" pitchFamily="49" charset="-127"/>
              </a:rPr>
              <a:t>	char title[30];</a:t>
            </a:r>
          </a:p>
          <a:p>
            <a:r>
              <a:rPr lang="en-US" altLang="ko-KR" sz="1800" dirty="0">
                <a:ea typeface="돋움체" panose="020B0609000101010101" pitchFamily="49" charset="-127"/>
              </a:rPr>
              <a:t>	char author[15];</a:t>
            </a:r>
          </a:p>
          <a:p>
            <a:r>
              <a:rPr lang="en-US" altLang="ko-KR" dirty="0">
                <a:ea typeface="돋움체" panose="020B0609000101010101" pitchFamily="49" charset="-127"/>
              </a:rPr>
              <a:t>	int price;</a:t>
            </a:r>
          </a:p>
          <a:p>
            <a:r>
              <a:rPr lang="en-US" altLang="ko-KR" sz="1800" dirty="0">
                <a:ea typeface="돋움체" panose="020B0609000101010101" pitchFamily="49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57800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01568-AE02-9B21-5D8C-06CF0E12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r>
              <a:rPr lang="ko-KR" altLang="en-US" dirty="0"/>
              <a:t>구조체 예제</a:t>
            </a:r>
            <a:r>
              <a:rPr lang="en-US" altLang="ko-KR" dirty="0"/>
              <a:t>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85CA9-7AE0-3706-A33D-A620BC2A3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구조체 이름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student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구조체에 담을 내용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이름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번호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나이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전화번호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4</a:t>
            </a:r>
            <a:r>
              <a:rPr lang="ko-KR" altLang="en-US" dirty="0"/>
              <a:t>가지를 입력 받아 출력해보기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7BB417-DE0C-14C6-AA1D-DE66F31B7A07}"/>
              </a:ext>
            </a:extLst>
          </p:cNvPr>
          <p:cNvSpPr txBox="1"/>
          <p:nvPr/>
        </p:nvSpPr>
        <p:spPr>
          <a:xfrm>
            <a:off x="6096000" y="2474892"/>
            <a:ext cx="587586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힌트</a:t>
            </a:r>
            <a:endParaRPr lang="en-US" altLang="ko-KR" sz="2800" b="1" dirty="0"/>
          </a:p>
          <a:p>
            <a:r>
              <a:rPr lang="en-US" altLang="ko-KR" dirty="0"/>
              <a:t>1. </a:t>
            </a:r>
            <a:r>
              <a:rPr lang="ko-KR" altLang="en-US" dirty="0"/>
              <a:t>이름은 </a:t>
            </a:r>
            <a:r>
              <a:rPr lang="en-US" altLang="ko-KR" dirty="0"/>
              <a:t>name[10]</a:t>
            </a:r>
            <a:r>
              <a:rPr lang="ko-KR" altLang="en-US" dirty="0"/>
              <a:t>로 초기화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전화번호도 </a:t>
            </a:r>
            <a:r>
              <a:rPr lang="en-US" altLang="ko-KR" dirty="0" err="1"/>
              <a:t>phonenum</a:t>
            </a:r>
            <a:r>
              <a:rPr lang="en-US" altLang="ko-KR" dirty="0"/>
              <a:t>[14]</a:t>
            </a:r>
            <a:r>
              <a:rPr lang="ko-KR" altLang="en-US" dirty="0"/>
              <a:t>로 초기화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이름과 전화번호는 문자가 아닌 문자열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따라서 문자열 입력 시엔 </a:t>
            </a:r>
            <a:r>
              <a:rPr lang="en-US" altLang="ko-KR" dirty="0"/>
              <a:t>%s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en-US" altLang="ko-KR" dirty="0"/>
              <a:t>5. %s </a:t>
            </a:r>
            <a:r>
              <a:rPr lang="ko-KR" altLang="en-US" dirty="0"/>
              <a:t>사용 시 </a:t>
            </a:r>
            <a:r>
              <a:rPr lang="en-US" altLang="ko-KR" dirty="0"/>
              <a:t>&amp;</a:t>
            </a:r>
            <a:r>
              <a:rPr lang="ko-KR" altLang="en-US" dirty="0"/>
              <a:t>변수 </a:t>
            </a:r>
            <a:r>
              <a:rPr lang="en-US" altLang="ko-KR" dirty="0"/>
              <a:t>-&gt;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배열 크기</a:t>
            </a:r>
            <a:r>
              <a:rPr lang="en-US" altLang="ko-KR" dirty="0"/>
              <a:t> </a:t>
            </a:r>
            <a:r>
              <a:rPr lang="ko-KR" altLang="en-US" dirty="0"/>
              <a:t>형식으로 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8096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2A820-8DBE-1DD0-CC8A-F4EF93CC4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6" y="382058"/>
            <a:ext cx="5257800" cy="1325563"/>
          </a:xfrm>
        </p:spPr>
        <p:txBody>
          <a:bodyPr/>
          <a:lstStyle/>
          <a:p>
            <a:r>
              <a:rPr lang="ko-KR" altLang="en-US" dirty="0"/>
              <a:t>구조체 예제 </a:t>
            </a:r>
            <a:r>
              <a:rPr lang="en-US" altLang="ko-KR" dirty="0"/>
              <a:t>3 </a:t>
            </a:r>
            <a:r>
              <a:rPr lang="ko-KR" altLang="en-US" dirty="0"/>
              <a:t>코드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5C40D-0A08-F087-B6C7-88B4D75CB08A}"/>
              </a:ext>
            </a:extLst>
          </p:cNvPr>
          <p:cNvSpPr txBox="1"/>
          <p:nvPr/>
        </p:nvSpPr>
        <p:spPr>
          <a:xfrm>
            <a:off x="6096000" y="1265863"/>
            <a:ext cx="658706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800" dirty="0">
              <a:ea typeface="돋움체" panose="020B0609000101010101" pitchFamily="49" charset="-127"/>
            </a:endParaRPr>
          </a:p>
          <a:p>
            <a:r>
              <a:rPr lang="en-US" altLang="ko-KR" sz="1800" dirty="0">
                <a:ea typeface="돋움체" panose="020B0609000101010101" pitchFamily="49" charset="-127"/>
              </a:rPr>
              <a:t>int main(void) {</a:t>
            </a:r>
          </a:p>
          <a:p>
            <a:r>
              <a:rPr lang="en-US" altLang="ko-KR" sz="1800" dirty="0">
                <a:ea typeface="돋움체" panose="020B0609000101010101" pitchFamily="49" charset="-127"/>
              </a:rPr>
              <a:t>	struct student </a:t>
            </a:r>
            <a:r>
              <a:rPr lang="en-US" altLang="ko-KR" sz="1800" dirty="0" err="1">
                <a:ea typeface="돋움체" panose="020B0609000101010101" pitchFamily="49" charset="-127"/>
              </a:rPr>
              <a:t>goorm</a:t>
            </a:r>
            <a:r>
              <a:rPr lang="en-US" altLang="ko-KR" sz="1800" dirty="0"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ea typeface="돋움체" panose="020B0609000101010101" pitchFamily="49" charset="-127"/>
              </a:rPr>
              <a:t>	</a:t>
            </a:r>
            <a:r>
              <a:rPr lang="en-US" altLang="ko-KR" sz="1800" dirty="0" err="1"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ea typeface="돋움체" panose="020B0609000101010101" pitchFamily="49" charset="-127"/>
              </a:rPr>
              <a:t>("</a:t>
            </a:r>
            <a:r>
              <a:rPr lang="ko-KR" altLang="en-US" sz="1800" dirty="0">
                <a:ea typeface="돋움체" panose="020B0609000101010101" pitchFamily="49" charset="-127"/>
              </a:rPr>
              <a:t>이름 </a:t>
            </a:r>
            <a:r>
              <a:rPr lang="en-US" altLang="ko-KR" sz="1800" dirty="0">
                <a:ea typeface="돋움체" panose="020B0609000101010101" pitchFamily="49" charset="-127"/>
              </a:rPr>
              <a:t>: ");</a:t>
            </a:r>
          </a:p>
          <a:p>
            <a:r>
              <a:rPr lang="en-US" altLang="ko-KR" sz="1800" dirty="0">
                <a:ea typeface="돋움체" panose="020B0609000101010101" pitchFamily="49" charset="-127"/>
              </a:rPr>
              <a:t>	</a:t>
            </a:r>
            <a:r>
              <a:rPr lang="en-US" altLang="ko-KR" sz="1800" dirty="0" err="1">
                <a:ea typeface="돋움체" panose="020B0609000101010101" pitchFamily="49" charset="-127"/>
              </a:rPr>
              <a:t>scanf_s</a:t>
            </a:r>
            <a:r>
              <a:rPr lang="en-US" altLang="ko-KR" sz="1800" dirty="0">
                <a:ea typeface="돋움체" panose="020B0609000101010101" pitchFamily="49" charset="-127"/>
              </a:rPr>
              <a:t>("%s", goorm.name,15);</a:t>
            </a:r>
          </a:p>
          <a:p>
            <a:r>
              <a:rPr lang="en-US" altLang="ko-KR" sz="1800" dirty="0">
                <a:ea typeface="돋움체" panose="020B0609000101010101" pitchFamily="49" charset="-127"/>
              </a:rPr>
              <a:t>	</a:t>
            </a:r>
            <a:r>
              <a:rPr lang="en-US" altLang="ko-KR" sz="1800" dirty="0" err="1"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ea typeface="돋움체" panose="020B0609000101010101" pitchFamily="49" charset="-127"/>
              </a:rPr>
              <a:t>("</a:t>
            </a:r>
            <a:r>
              <a:rPr lang="ko-KR" altLang="en-US" sz="1800" dirty="0">
                <a:ea typeface="돋움체" panose="020B0609000101010101" pitchFamily="49" charset="-127"/>
              </a:rPr>
              <a:t>번호 </a:t>
            </a:r>
            <a:r>
              <a:rPr lang="en-US" altLang="ko-KR" sz="1800" dirty="0">
                <a:ea typeface="돋움체" panose="020B0609000101010101" pitchFamily="49" charset="-127"/>
              </a:rPr>
              <a:t>: ");</a:t>
            </a:r>
          </a:p>
          <a:p>
            <a:r>
              <a:rPr lang="en-US" altLang="ko-KR" sz="1800" dirty="0">
                <a:ea typeface="돋움체" panose="020B0609000101010101" pitchFamily="49" charset="-127"/>
              </a:rPr>
              <a:t>	</a:t>
            </a:r>
            <a:r>
              <a:rPr lang="en-US" altLang="ko-KR" sz="1800" dirty="0" err="1">
                <a:ea typeface="돋움체" panose="020B0609000101010101" pitchFamily="49" charset="-127"/>
              </a:rPr>
              <a:t>scanf_s</a:t>
            </a:r>
            <a:r>
              <a:rPr lang="en-US" altLang="ko-KR" sz="1800" dirty="0">
                <a:ea typeface="돋움체" panose="020B0609000101010101" pitchFamily="49" charset="-127"/>
              </a:rPr>
              <a:t>("%d", &amp;</a:t>
            </a:r>
            <a:r>
              <a:rPr lang="en-US" altLang="ko-KR" sz="1800" dirty="0" err="1">
                <a:ea typeface="돋움체" panose="020B0609000101010101" pitchFamily="49" charset="-127"/>
              </a:rPr>
              <a:t>goorm.number</a:t>
            </a:r>
            <a:r>
              <a:rPr lang="en-US" altLang="ko-KR" sz="1800" dirty="0"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ea typeface="돋움체" panose="020B0609000101010101" pitchFamily="49" charset="-127"/>
              </a:rPr>
              <a:t>	</a:t>
            </a:r>
            <a:r>
              <a:rPr lang="en-US" altLang="ko-KR" sz="1800" dirty="0" err="1"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ea typeface="돋움체" panose="020B0609000101010101" pitchFamily="49" charset="-127"/>
              </a:rPr>
              <a:t>("</a:t>
            </a:r>
            <a:r>
              <a:rPr lang="ko-KR" altLang="en-US" sz="1800" dirty="0">
                <a:ea typeface="돋움체" panose="020B0609000101010101" pitchFamily="49" charset="-127"/>
              </a:rPr>
              <a:t>나이 </a:t>
            </a:r>
            <a:r>
              <a:rPr lang="en-US" altLang="ko-KR" sz="1800" dirty="0">
                <a:ea typeface="돋움체" panose="020B0609000101010101" pitchFamily="49" charset="-127"/>
              </a:rPr>
              <a:t>: ");</a:t>
            </a:r>
          </a:p>
          <a:p>
            <a:r>
              <a:rPr lang="en-US" altLang="ko-KR" sz="1800" dirty="0">
                <a:ea typeface="돋움체" panose="020B0609000101010101" pitchFamily="49" charset="-127"/>
              </a:rPr>
              <a:t>	</a:t>
            </a:r>
            <a:r>
              <a:rPr lang="en-US" altLang="ko-KR" sz="1800" dirty="0" err="1">
                <a:ea typeface="돋움체" panose="020B0609000101010101" pitchFamily="49" charset="-127"/>
              </a:rPr>
              <a:t>scanf_s</a:t>
            </a:r>
            <a:r>
              <a:rPr lang="en-US" altLang="ko-KR" sz="1800" dirty="0">
                <a:ea typeface="돋움체" panose="020B0609000101010101" pitchFamily="49" charset="-127"/>
              </a:rPr>
              <a:t>("%d", &amp;</a:t>
            </a:r>
            <a:r>
              <a:rPr lang="en-US" altLang="ko-KR" sz="1800" dirty="0" err="1">
                <a:ea typeface="돋움체" panose="020B0609000101010101" pitchFamily="49" charset="-127"/>
              </a:rPr>
              <a:t>goorm.age</a:t>
            </a:r>
            <a:r>
              <a:rPr lang="en-US" altLang="ko-KR" sz="1800" dirty="0"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ea typeface="돋움체" panose="020B0609000101010101" pitchFamily="49" charset="-127"/>
              </a:rPr>
              <a:t>	</a:t>
            </a:r>
            <a:r>
              <a:rPr lang="en-US" altLang="ko-KR" sz="1800" dirty="0" err="1"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ea typeface="돋움체" panose="020B0609000101010101" pitchFamily="49" charset="-127"/>
              </a:rPr>
              <a:t>("</a:t>
            </a:r>
            <a:r>
              <a:rPr lang="ko-KR" altLang="en-US" sz="1800" dirty="0">
                <a:ea typeface="돋움체" panose="020B0609000101010101" pitchFamily="49" charset="-127"/>
              </a:rPr>
              <a:t>전화번호 </a:t>
            </a:r>
            <a:r>
              <a:rPr lang="en-US" altLang="ko-KR" sz="1800" dirty="0">
                <a:ea typeface="돋움체" panose="020B0609000101010101" pitchFamily="49" charset="-127"/>
              </a:rPr>
              <a:t>: ");</a:t>
            </a:r>
          </a:p>
          <a:p>
            <a:r>
              <a:rPr lang="en-US" altLang="ko-KR" sz="1800" dirty="0">
                <a:ea typeface="돋움체" panose="020B0609000101010101" pitchFamily="49" charset="-127"/>
              </a:rPr>
              <a:t>	</a:t>
            </a:r>
            <a:r>
              <a:rPr lang="en-US" altLang="ko-KR" sz="1800" dirty="0" err="1">
                <a:ea typeface="돋움체" panose="020B0609000101010101" pitchFamily="49" charset="-127"/>
              </a:rPr>
              <a:t>scanf_s</a:t>
            </a:r>
            <a:r>
              <a:rPr lang="en-US" altLang="ko-KR" sz="1800" dirty="0">
                <a:ea typeface="돋움체" panose="020B0609000101010101" pitchFamily="49" charset="-127"/>
              </a:rPr>
              <a:t>("%s", goorm.phonenum,14);</a:t>
            </a:r>
          </a:p>
          <a:p>
            <a:endParaRPr lang="ko-KR" altLang="en-US" sz="1800" dirty="0">
              <a:ea typeface="돋움체" panose="020B0609000101010101" pitchFamily="49" charset="-127"/>
            </a:endParaRPr>
          </a:p>
          <a:p>
            <a:r>
              <a:rPr lang="en-US" altLang="ko-KR" sz="1800" dirty="0">
                <a:ea typeface="돋움체" panose="020B0609000101010101" pitchFamily="49" charset="-127"/>
              </a:rPr>
              <a:t>	</a:t>
            </a:r>
            <a:r>
              <a:rPr lang="en-US" altLang="ko-KR" sz="1800" dirty="0" err="1"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ea typeface="돋움체" panose="020B0609000101010101" pitchFamily="49" charset="-127"/>
              </a:rPr>
              <a:t>("</a:t>
            </a:r>
            <a:r>
              <a:rPr lang="ko-KR" altLang="en-US" sz="1800" dirty="0">
                <a:ea typeface="돋움체" panose="020B0609000101010101" pitchFamily="49" charset="-127"/>
              </a:rPr>
              <a:t>이름 </a:t>
            </a:r>
            <a:r>
              <a:rPr lang="en-US" altLang="ko-KR" sz="1800" dirty="0">
                <a:ea typeface="돋움체" panose="020B0609000101010101" pitchFamily="49" charset="-127"/>
              </a:rPr>
              <a:t>: %s \n", goorm.name);</a:t>
            </a:r>
          </a:p>
          <a:p>
            <a:r>
              <a:rPr lang="en-US" altLang="ko-KR" sz="1800" dirty="0">
                <a:ea typeface="돋움체" panose="020B0609000101010101" pitchFamily="49" charset="-127"/>
              </a:rPr>
              <a:t>	</a:t>
            </a:r>
            <a:r>
              <a:rPr lang="en-US" altLang="ko-KR" sz="1800" dirty="0" err="1"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ea typeface="돋움체" panose="020B0609000101010101" pitchFamily="49" charset="-127"/>
              </a:rPr>
              <a:t>("</a:t>
            </a:r>
            <a:r>
              <a:rPr lang="ko-KR" altLang="en-US" sz="1800" dirty="0">
                <a:ea typeface="돋움체" panose="020B0609000101010101" pitchFamily="49" charset="-127"/>
              </a:rPr>
              <a:t>번호 </a:t>
            </a:r>
            <a:r>
              <a:rPr lang="en-US" altLang="ko-KR" sz="1800" dirty="0">
                <a:ea typeface="돋움체" panose="020B0609000101010101" pitchFamily="49" charset="-127"/>
              </a:rPr>
              <a:t>: %d \n", </a:t>
            </a:r>
            <a:r>
              <a:rPr lang="en-US" altLang="ko-KR" sz="1800" dirty="0" err="1">
                <a:ea typeface="돋움체" panose="020B0609000101010101" pitchFamily="49" charset="-127"/>
              </a:rPr>
              <a:t>goorm.number</a:t>
            </a:r>
            <a:r>
              <a:rPr lang="en-US" altLang="ko-KR" sz="1800" dirty="0"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ea typeface="돋움체" panose="020B0609000101010101" pitchFamily="49" charset="-127"/>
              </a:rPr>
              <a:t>	</a:t>
            </a:r>
            <a:r>
              <a:rPr lang="en-US" altLang="ko-KR" sz="1800" dirty="0" err="1"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ea typeface="돋움체" panose="020B0609000101010101" pitchFamily="49" charset="-127"/>
              </a:rPr>
              <a:t>("</a:t>
            </a:r>
            <a:r>
              <a:rPr lang="ko-KR" altLang="en-US" sz="1800" dirty="0">
                <a:ea typeface="돋움체" panose="020B0609000101010101" pitchFamily="49" charset="-127"/>
              </a:rPr>
              <a:t>나이 </a:t>
            </a:r>
            <a:r>
              <a:rPr lang="en-US" altLang="ko-KR" sz="1800" dirty="0">
                <a:ea typeface="돋움체" panose="020B0609000101010101" pitchFamily="49" charset="-127"/>
              </a:rPr>
              <a:t>: %d \n", </a:t>
            </a:r>
            <a:r>
              <a:rPr lang="en-US" altLang="ko-KR" sz="1800" dirty="0" err="1">
                <a:ea typeface="돋움체" panose="020B0609000101010101" pitchFamily="49" charset="-127"/>
              </a:rPr>
              <a:t>goorm.age</a:t>
            </a:r>
            <a:r>
              <a:rPr lang="en-US" altLang="ko-KR" sz="1800" dirty="0"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ea typeface="돋움체" panose="020B0609000101010101" pitchFamily="49" charset="-127"/>
              </a:rPr>
              <a:t>	</a:t>
            </a:r>
            <a:r>
              <a:rPr lang="en-US" altLang="ko-KR" sz="1800" dirty="0" err="1"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ea typeface="돋움체" panose="020B0609000101010101" pitchFamily="49" charset="-127"/>
              </a:rPr>
              <a:t>("</a:t>
            </a:r>
            <a:r>
              <a:rPr lang="ko-KR" altLang="en-US" sz="1800" dirty="0">
                <a:ea typeface="돋움체" panose="020B0609000101010101" pitchFamily="49" charset="-127"/>
              </a:rPr>
              <a:t>전화번호 </a:t>
            </a:r>
            <a:r>
              <a:rPr lang="en-US" altLang="ko-KR" sz="1800" dirty="0">
                <a:ea typeface="돋움체" panose="020B0609000101010101" pitchFamily="49" charset="-127"/>
              </a:rPr>
              <a:t>: %s", </a:t>
            </a:r>
            <a:r>
              <a:rPr lang="en-US" altLang="ko-KR" sz="1800" dirty="0" err="1">
                <a:ea typeface="돋움체" panose="020B0609000101010101" pitchFamily="49" charset="-127"/>
              </a:rPr>
              <a:t>goorm.phonenum</a:t>
            </a:r>
            <a:r>
              <a:rPr lang="en-US" altLang="ko-KR" sz="1800" dirty="0"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ea typeface="돋움체" panose="020B0609000101010101" pitchFamily="49" charset="-127"/>
              </a:rPr>
              <a:t>	return 0;</a:t>
            </a:r>
          </a:p>
          <a:p>
            <a:r>
              <a:rPr lang="en-US" altLang="ko-KR" sz="1800" dirty="0"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38E6E-115F-048D-CD2A-B936AE5AC2A0}"/>
              </a:ext>
            </a:extLst>
          </p:cNvPr>
          <p:cNvSpPr txBox="1"/>
          <p:nvPr/>
        </p:nvSpPr>
        <p:spPr>
          <a:xfrm>
            <a:off x="1405468" y="2136338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a typeface="돋움체" panose="020B0609000101010101" pitchFamily="49" charset="-127"/>
              </a:rPr>
              <a:t>#include&lt;stdio.h&gt;</a:t>
            </a:r>
          </a:p>
          <a:p>
            <a:endParaRPr lang="ko-KR" altLang="en-US" sz="1800" dirty="0">
              <a:ea typeface="돋움체" panose="020B0609000101010101" pitchFamily="49" charset="-127"/>
            </a:endParaRPr>
          </a:p>
          <a:p>
            <a:r>
              <a:rPr lang="en-US" altLang="ko-KR" sz="1800" dirty="0">
                <a:ea typeface="돋움체" panose="020B0609000101010101" pitchFamily="49" charset="-127"/>
              </a:rPr>
              <a:t>struct student</a:t>
            </a:r>
          </a:p>
          <a:p>
            <a:r>
              <a:rPr lang="en-US" altLang="ko-KR" sz="1800" dirty="0"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ea typeface="돋움체" panose="020B0609000101010101" pitchFamily="49" charset="-127"/>
              </a:rPr>
              <a:t>	char name[15];</a:t>
            </a:r>
          </a:p>
          <a:p>
            <a:r>
              <a:rPr lang="en-US" altLang="ko-KR" dirty="0">
                <a:ea typeface="돋움체" panose="020B0609000101010101" pitchFamily="49" charset="-127"/>
              </a:rPr>
              <a:t>	int number;</a:t>
            </a:r>
          </a:p>
          <a:p>
            <a:r>
              <a:rPr lang="en-US" altLang="ko-KR" dirty="0">
                <a:ea typeface="돋움체" panose="020B0609000101010101" pitchFamily="49" charset="-127"/>
              </a:rPr>
              <a:t>	int age;</a:t>
            </a:r>
          </a:p>
          <a:p>
            <a:r>
              <a:rPr lang="en-US" altLang="ko-KR" dirty="0">
                <a:ea typeface="돋움체" panose="020B0609000101010101" pitchFamily="49" charset="-127"/>
              </a:rPr>
              <a:t>	char </a:t>
            </a:r>
            <a:r>
              <a:rPr lang="en-US" altLang="ko-KR" dirty="0" err="1">
                <a:ea typeface="돋움체" panose="020B0609000101010101" pitchFamily="49" charset="-127"/>
              </a:rPr>
              <a:t>phonenum</a:t>
            </a:r>
            <a:r>
              <a:rPr lang="en-US" altLang="ko-KR" dirty="0">
                <a:ea typeface="돋움체" panose="020B0609000101010101" pitchFamily="49" charset="-127"/>
              </a:rPr>
              <a:t>[14];</a:t>
            </a:r>
          </a:p>
          <a:p>
            <a:r>
              <a:rPr lang="en-US" altLang="ko-KR" sz="1800" dirty="0">
                <a:ea typeface="돋움체" panose="020B0609000101010101" pitchFamily="49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91398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0A4A8-AB18-092B-EF82-4834F903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typedef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242C0-319F-7022-8A7A-7C544B016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938" y="1690688"/>
            <a:ext cx="49588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typedef struct </a:t>
            </a:r>
            <a:r>
              <a:rPr lang="en-US" altLang="ko-KR" dirty="0" err="1"/>
              <a:t>tagPoint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int x;</a:t>
            </a:r>
          </a:p>
          <a:p>
            <a:pPr marL="0" indent="0">
              <a:buNone/>
            </a:pPr>
            <a:r>
              <a:rPr lang="en-US" altLang="ko-KR" dirty="0"/>
              <a:t>	int y;</a:t>
            </a:r>
          </a:p>
          <a:p>
            <a:pPr marL="0" indent="0">
              <a:buNone/>
            </a:pPr>
            <a:r>
              <a:rPr lang="en-US" altLang="ko-KR" dirty="0"/>
              <a:t>} Point;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Point </a:t>
            </a:r>
            <a:r>
              <a:rPr lang="en-US" altLang="ko-KR" dirty="0" err="1"/>
              <a:t>MyPoint</a:t>
            </a:r>
            <a:r>
              <a:rPr lang="en-US" altLang="ko-KR" dirty="0"/>
              <a:t> = {30,40};</a:t>
            </a:r>
          </a:p>
          <a:p>
            <a:pPr marL="0" indent="0">
              <a:buNone/>
            </a:pPr>
            <a:r>
              <a:rPr lang="en-US" altLang="ko-KR" dirty="0"/>
              <a:t>Point* </a:t>
            </a:r>
            <a:r>
              <a:rPr lang="en-US" altLang="ko-KR" dirty="0" err="1"/>
              <a:t>ptr</a:t>
            </a:r>
            <a:r>
              <a:rPr lang="en-US" altLang="ko-KR" dirty="0"/>
              <a:t> = &amp;</a:t>
            </a:r>
            <a:r>
              <a:rPr lang="en-US" altLang="ko-KR" dirty="0" err="1"/>
              <a:t>MyPoint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E4DCE90-67AD-915A-6107-D7B52868B11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5567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struct </a:t>
            </a:r>
            <a:r>
              <a:rPr lang="en-US" altLang="ko-KR" dirty="0" err="1"/>
              <a:t>tagPoint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	int 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	int 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} Point;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struct Point </a:t>
            </a:r>
            <a:r>
              <a:rPr lang="en-US" altLang="ko-KR" dirty="0" err="1"/>
              <a:t>MyPoint</a:t>
            </a:r>
            <a:r>
              <a:rPr lang="en-US" altLang="ko-KR" dirty="0"/>
              <a:t> = {30,40};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struct Point * </a:t>
            </a:r>
            <a:r>
              <a:rPr lang="en-US" altLang="ko-KR" dirty="0" err="1"/>
              <a:t>ptr</a:t>
            </a:r>
            <a:r>
              <a:rPr lang="en-US" altLang="ko-KR" dirty="0"/>
              <a:t> = &amp;</a:t>
            </a:r>
            <a:r>
              <a:rPr lang="en-US" altLang="ko-KR" dirty="0" err="1"/>
              <a:t>MyPoint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886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D0BCA-75B4-8DEB-F0B9-A54C25BC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배열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62164-827B-AAC0-B2FF-94910F9DEF55}"/>
              </a:ext>
            </a:extLst>
          </p:cNvPr>
          <p:cNvSpPr txBox="1"/>
          <p:nvPr/>
        </p:nvSpPr>
        <p:spPr>
          <a:xfrm>
            <a:off x="339969" y="1690688"/>
            <a:ext cx="54219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struct</a:t>
            </a:r>
            <a:r>
              <a:rPr lang="ko-KR" altLang="en-US" sz="2400" dirty="0"/>
              <a:t> </a:t>
            </a:r>
            <a:r>
              <a:rPr lang="en-US" altLang="ko-KR" sz="2400" dirty="0"/>
              <a:t>person{</a:t>
            </a:r>
          </a:p>
          <a:p>
            <a:r>
              <a:rPr lang="en-US" altLang="ko-KR" sz="2400" dirty="0"/>
              <a:t>	char name[30];</a:t>
            </a:r>
          </a:p>
          <a:p>
            <a:r>
              <a:rPr lang="en-US" altLang="ko-KR" sz="2400" dirty="0"/>
              <a:t>};</a:t>
            </a:r>
          </a:p>
          <a:p>
            <a:endParaRPr lang="en-US" altLang="ko-KR" sz="2400" dirty="0"/>
          </a:p>
          <a:p>
            <a:r>
              <a:rPr lang="en-US" altLang="ko-KR" sz="2400" dirty="0"/>
              <a:t>int main(void){</a:t>
            </a:r>
          </a:p>
          <a:p>
            <a:r>
              <a:rPr lang="en-US" altLang="ko-KR" sz="2400" dirty="0"/>
              <a:t>	struct person p[3];</a:t>
            </a:r>
          </a:p>
          <a:p>
            <a:r>
              <a:rPr lang="en-US" altLang="ko-KR" sz="2400" dirty="0"/>
              <a:t>	int I;</a:t>
            </a:r>
          </a:p>
          <a:p>
            <a:r>
              <a:rPr lang="en-US" altLang="ko-KR" sz="2400" dirty="0"/>
              <a:t>	</a:t>
            </a:r>
          </a:p>
          <a:p>
            <a:r>
              <a:rPr lang="en-US" altLang="ko-KR" sz="2400" dirty="0"/>
              <a:t>	for(</a:t>
            </a:r>
            <a:r>
              <a:rPr lang="en-US" altLang="ko-KR" sz="2400" dirty="0" err="1"/>
              <a:t>i</a:t>
            </a:r>
            <a:r>
              <a:rPr lang="en-US" altLang="ko-KR" sz="2400" dirty="0"/>
              <a:t>=0;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&lt;3;i++){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(“</a:t>
            </a:r>
            <a:r>
              <a:rPr lang="ko-KR" altLang="en-US" sz="2400" dirty="0"/>
              <a:t>이름 </a:t>
            </a:r>
            <a:r>
              <a:rPr lang="en-US" altLang="ko-KR" sz="2400" dirty="0"/>
              <a:t>: “);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scanf</a:t>
            </a:r>
            <a:r>
              <a:rPr lang="en-US" altLang="ko-KR" sz="2400" dirty="0"/>
              <a:t>(“%s”, p[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].name,30);</a:t>
            </a:r>
          </a:p>
          <a:p>
            <a:r>
              <a:rPr lang="en-US" altLang="ko-KR" sz="2400" dirty="0"/>
              <a:t>	}</a:t>
            </a:r>
          </a:p>
          <a:p>
            <a:r>
              <a:rPr lang="en-US" altLang="ko-KR" sz="2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05608-3C3D-1A6F-D900-5876D47CFD5C}"/>
              </a:ext>
            </a:extLst>
          </p:cNvPr>
          <p:cNvSpPr txBox="1"/>
          <p:nvPr/>
        </p:nvSpPr>
        <p:spPr>
          <a:xfrm>
            <a:off x="6770076" y="1690688"/>
            <a:ext cx="54219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struct</a:t>
            </a:r>
            <a:r>
              <a:rPr lang="ko-KR" altLang="en-US" sz="2400" dirty="0"/>
              <a:t> </a:t>
            </a:r>
            <a:r>
              <a:rPr lang="en-US" altLang="ko-KR" sz="2400" dirty="0"/>
              <a:t>person{</a:t>
            </a:r>
          </a:p>
          <a:p>
            <a:r>
              <a:rPr lang="en-US" altLang="ko-KR" sz="2400" dirty="0"/>
              <a:t>	char name[30];</a:t>
            </a:r>
          </a:p>
          <a:p>
            <a:r>
              <a:rPr lang="en-US" altLang="ko-KR" sz="2400" dirty="0"/>
              <a:t>};</a:t>
            </a:r>
          </a:p>
          <a:p>
            <a:endParaRPr lang="en-US" altLang="ko-KR" sz="2400" dirty="0"/>
          </a:p>
          <a:p>
            <a:r>
              <a:rPr lang="en-US" altLang="ko-KR" sz="2400" dirty="0"/>
              <a:t>int main(void){</a:t>
            </a:r>
          </a:p>
          <a:p>
            <a:r>
              <a:rPr lang="en-US" altLang="ko-KR" sz="2400" dirty="0"/>
              <a:t>	struct person p[3]; = {</a:t>
            </a:r>
          </a:p>
          <a:p>
            <a:r>
              <a:rPr lang="en-US" altLang="ko-KR" sz="2400" dirty="0"/>
              <a:t>		{“</a:t>
            </a:r>
            <a:r>
              <a:rPr lang="ko-KR" altLang="en-US" sz="2400" dirty="0"/>
              <a:t>김민수</a:t>
            </a:r>
            <a:r>
              <a:rPr lang="en-US" altLang="ko-KR" sz="2400" dirty="0"/>
              <a:t>”},</a:t>
            </a:r>
          </a:p>
          <a:p>
            <a:r>
              <a:rPr lang="en-US" altLang="ko-KR" sz="2400" dirty="0"/>
              <a:t>		{“</a:t>
            </a:r>
            <a:r>
              <a:rPr lang="ko-KR" altLang="en-US" sz="2400" dirty="0"/>
              <a:t>조주연</a:t>
            </a:r>
            <a:r>
              <a:rPr lang="en-US" altLang="ko-KR" sz="2400" dirty="0"/>
              <a:t>“},</a:t>
            </a:r>
          </a:p>
          <a:p>
            <a:r>
              <a:rPr lang="en-US" altLang="ko-KR" sz="2400" dirty="0"/>
              <a:t>		{“</a:t>
            </a:r>
            <a:r>
              <a:rPr lang="ko-KR" altLang="en-US" sz="2400" dirty="0"/>
              <a:t>최서연</a:t>
            </a:r>
            <a:r>
              <a:rPr lang="en-US" altLang="ko-KR" sz="2400" dirty="0"/>
              <a:t>“}</a:t>
            </a:r>
          </a:p>
          <a:p>
            <a:r>
              <a:rPr lang="en-US" altLang="ko-KR" sz="2400" dirty="0"/>
              <a:t>	};</a:t>
            </a:r>
          </a:p>
          <a:p>
            <a:r>
              <a:rPr lang="en-US" altLang="ko-KR" sz="2400" dirty="0"/>
              <a:t>}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6EA11F6-C0F0-B057-2BDA-B108D944528C}"/>
              </a:ext>
            </a:extLst>
          </p:cNvPr>
          <p:cNvCxnSpPr/>
          <p:nvPr/>
        </p:nvCxnSpPr>
        <p:spPr>
          <a:xfrm>
            <a:off x="5926015" y="580292"/>
            <a:ext cx="0" cy="57501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13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119AF-C317-6B99-7868-8FD12283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0ABA5-7286-DCF5-1DBA-BA558EB67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배열이 같은 타입의 변수 집합이라면 구조체는</a:t>
            </a:r>
            <a:br>
              <a:rPr lang="en-US" altLang="ko-KR" dirty="0"/>
            </a:br>
            <a:r>
              <a:rPr lang="ko-KR" altLang="en-US" dirty="0"/>
              <a:t>다양한 타입의 변수 집합을 하나의 타입으로 나타낸 것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여러 자료형을 묶어 하나로 사용할 수 있음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구조체를 구성하는 변수를 구조체의 멤버 또는 멤버 변수라고 함</a:t>
            </a:r>
          </a:p>
        </p:txBody>
      </p:sp>
    </p:spTree>
    <p:extLst>
      <p:ext uri="{BB962C8B-B14F-4D97-AF65-F5344CB8AC3E}">
        <p14:creationId xmlns:p14="http://schemas.microsoft.com/office/powerpoint/2010/main" val="87779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63A64-EC3D-B5E7-C19D-CAFDCA58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예시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D07AF-674E-CA84-46DE-32BFBE3F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예를 들어 한 학급의 주소록 시스템을 만든다고 가정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필요한 내용 </a:t>
            </a:r>
            <a:r>
              <a:rPr lang="en-US" altLang="ko-KR" dirty="0"/>
              <a:t>: </a:t>
            </a:r>
            <a:r>
              <a:rPr lang="ko-KR" altLang="en-US" dirty="0"/>
              <a:t>학생 이름</a:t>
            </a:r>
            <a:r>
              <a:rPr lang="en-US" altLang="ko-KR" dirty="0"/>
              <a:t>, </a:t>
            </a:r>
            <a:r>
              <a:rPr lang="ko-KR" altLang="en-US" dirty="0"/>
              <a:t>번호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이름과 전화번호 </a:t>
            </a:r>
            <a:r>
              <a:rPr lang="en-US" altLang="ko-KR" dirty="0"/>
              <a:t>= </a:t>
            </a:r>
            <a:r>
              <a:rPr lang="ko-KR" altLang="en-US" dirty="0"/>
              <a:t>문자열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번호와 나이 </a:t>
            </a:r>
            <a:r>
              <a:rPr lang="en-US" altLang="ko-KR" dirty="0"/>
              <a:t>= </a:t>
            </a:r>
            <a:r>
              <a:rPr lang="ko-KR" altLang="en-US" dirty="0"/>
              <a:t>정수형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385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7BF02-40F3-2311-B7CB-6DEEA1D2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예시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35A8-23A0-7006-19AF-E689D9E17EDB}"/>
              </a:ext>
            </a:extLst>
          </p:cNvPr>
          <p:cNvSpPr txBox="1"/>
          <p:nvPr/>
        </p:nvSpPr>
        <p:spPr>
          <a:xfrm>
            <a:off x="838200" y="1860022"/>
            <a:ext cx="110574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만약 학생 </a:t>
            </a:r>
            <a:r>
              <a:rPr lang="en-US" altLang="ko-KR" sz="2400" dirty="0"/>
              <a:t>10</a:t>
            </a:r>
            <a:r>
              <a:rPr lang="ko-KR" altLang="en-US" sz="2400" dirty="0"/>
              <a:t>명의 국어 점수를 저장하고 싶을 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int</a:t>
            </a:r>
            <a:r>
              <a:rPr lang="ko-KR" altLang="en-US" sz="2400" dirty="0"/>
              <a:t> </a:t>
            </a:r>
            <a:r>
              <a:rPr lang="en-US" altLang="ko-KR" sz="2400" dirty="0" err="1"/>
              <a:t>scoreKOR</a:t>
            </a:r>
            <a:r>
              <a:rPr lang="en-US" altLang="ko-KR" sz="2400" dirty="0"/>
              <a:t>[10];</a:t>
            </a:r>
            <a:r>
              <a:rPr lang="ko-KR" altLang="en-US" sz="2400" dirty="0"/>
              <a:t> </a:t>
            </a:r>
            <a:r>
              <a:rPr lang="en-US" altLang="ko-KR" sz="2400" dirty="0"/>
              <a:t>-&gt;</a:t>
            </a:r>
            <a:r>
              <a:rPr lang="ko-KR" altLang="en-US" sz="2400" dirty="0"/>
              <a:t> 배열 사용하면 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BUT! 10</a:t>
            </a:r>
            <a:r>
              <a:rPr lang="ko-KR" altLang="en-US" sz="2400" dirty="0"/>
              <a:t>명 학생의 국어</a:t>
            </a:r>
            <a:r>
              <a:rPr lang="en-US" altLang="ko-KR" sz="2400" dirty="0"/>
              <a:t>, </a:t>
            </a:r>
            <a:r>
              <a:rPr lang="ko-KR" altLang="en-US" sz="2400" dirty="0"/>
              <a:t>수학</a:t>
            </a:r>
            <a:r>
              <a:rPr lang="en-US" altLang="ko-KR" sz="2400" dirty="0"/>
              <a:t>, </a:t>
            </a:r>
            <a:r>
              <a:rPr lang="ko-KR" altLang="en-US" sz="2400" dirty="0"/>
              <a:t>영어 점수를 저장해야 할 </a:t>
            </a:r>
            <a:r>
              <a:rPr lang="ko-KR" altLang="en-US" sz="2400" dirty="0" err="1"/>
              <a:t>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int </a:t>
            </a:r>
            <a:r>
              <a:rPr lang="en-US" altLang="ko-KR" sz="2400" dirty="0" err="1"/>
              <a:t>scoreKOR</a:t>
            </a:r>
            <a:r>
              <a:rPr lang="en-US" altLang="ko-KR" sz="2400" dirty="0"/>
              <a:t>[10];</a:t>
            </a:r>
          </a:p>
          <a:p>
            <a:r>
              <a:rPr lang="en-US" altLang="ko-KR" sz="2400" dirty="0"/>
              <a:t>int </a:t>
            </a:r>
            <a:r>
              <a:rPr lang="en-US" altLang="ko-KR" sz="2400" dirty="0" err="1"/>
              <a:t>scoreENG</a:t>
            </a:r>
            <a:r>
              <a:rPr lang="en-US" altLang="ko-KR" sz="2400" dirty="0"/>
              <a:t>[10];</a:t>
            </a:r>
          </a:p>
          <a:p>
            <a:r>
              <a:rPr lang="en-US" altLang="ko-KR" sz="2400" dirty="0"/>
              <a:t>int </a:t>
            </a:r>
            <a:r>
              <a:rPr lang="en-US" altLang="ko-KR" sz="2400" dirty="0" err="1"/>
              <a:t>scoreMAT</a:t>
            </a:r>
            <a:r>
              <a:rPr lang="en-US" altLang="ko-KR" sz="2400" dirty="0"/>
              <a:t>[10]; -&gt; </a:t>
            </a:r>
            <a:r>
              <a:rPr lang="ko-KR" altLang="en-US" sz="2400" dirty="0"/>
              <a:t>각각의 배열로 </a:t>
            </a:r>
            <a:r>
              <a:rPr lang="ko-KR" altLang="en-US" sz="2400" dirty="0" err="1"/>
              <a:t>선언해줘야해서</a:t>
            </a:r>
            <a:r>
              <a:rPr lang="ko-KR" altLang="en-US" sz="2400" dirty="0"/>
              <a:t> 배열의 개수가 </a:t>
            </a:r>
            <a:r>
              <a:rPr lang="ko-KR" altLang="en-US" sz="2400" dirty="0" err="1"/>
              <a:t>많아짐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배열의 개수가 늘어나면 관리가 어려워지고 코드가 </a:t>
            </a:r>
            <a:r>
              <a:rPr lang="ko-KR" altLang="en-US" sz="2400" dirty="0" err="1"/>
              <a:t>복잡해져</a:t>
            </a:r>
            <a:r>
              <a:rPr lang="ko-KR" altLang="en-US" sz="2400" dirty="0"/>
              <a:t> 알아보기 어려움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0142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5B298-B69E-440A-5148-265AD6BAF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선언 </a:t>
            </a:r>
            <a:r>
              <a:rPr lang="en-US" altLang="ko-KR" dirty="0"/>
              <a:t>/ </a:t>
            </a:r>
            <a:r>
              <a:rPr lang="ko-KR" altLang="en-US" dirty="0"/>
              <a:t>사용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8E7972-E190-1E04-E0BD-454DE101EDD1}"/>
              </a:ext>
            </a:extLst>
          </p:cNvPr>
          <p:cNvSpPr txBox="1"/>
          <p:nvPr/>
        </p:nvSpPr>
        <p:spPr>
          <a:xfrm>
            <a:off x="1185334" y="1690688"/>
            <a:ext cx="373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struct </a:t>
            </a:r>
            <a:r>
              <a:rPr lang="ko-KR" altLang="en-US" sz="2000" dirty="0"/>
              <a:t>구조체명</a:t>
            </a:r>
            <a:r>
              <a:rPr lang="en-US" altLang="ko-KR" sz="2000" dirty="0"/>
              <a:t> {</a:t>
            </a:r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자료형 </a:t>
            </a:r>
            <a:r>
              <a:rPr lang="ko-KR" altLang="en-US" sz="2000" dirty="0" err="1"/>
              <a:t>변수명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.</a:t>
            </a:r>
          </a:p>
          <a:p>
            <a:r>
              <a:rPr lang="en-US" altLang="ko-KR" sz="2000" dirty="0"/>
              <a:t>	.</a:t>
            </a:r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자료형 </a:t>
            </a:r>
            <a:r>
              <a:rPr lang="ko-KR" altLang="en-US" sz="2000" dirty="0" err="1"/>
              <a:t>변수명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FFC35-1C2B-A9E7-0829-FFDAC18BB3B8}"/>
              </a:ext>
            </a:extLst>
          </p:cNvPr>
          <p:cNvSpPr txBox="1"/>
          <p:nvPr/>
        </p:nvSpPr>
        <p:spPr>
          <a:xfrm>
            <a:off x="7272868" y="2260074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struct</a:t>
            </a:r>
            <a:r>
              <a:rPr lang="ko-KR" altLang="en-US" sz="2000" dirty="0"/>
              <a:t> 구조체명 </a:t>
            </a:r>
            <a:r>
              <a:rPr lang="ko-KR" altLang="en-US" sz="2000" dirty="0" err="1"/>
              <a:t>변수명</a:t>
            </a:r>
            <a:r>
              <a:rPr lang="en-US" altLang="ko-KR" sz="2000" dirty="0"/>
              <a:t>;</a:t>
            </a:r>
          </a:p>
          <a:p>
            <a:r>
              <a:rPr lang="ko-KR" altLang="en-US" sz="2000" dirty="0" err="1"/>
              <a:t>변수명</a:t>
            </a:r>
            <a:r>
              <a:rPr lang="en-US" altLang="ko-KR" sz="2000" dirty="0"/>
              <a:t>.</a:t>
            </a:r>
            <a:r>
              <a:rPr lang="ko-KR" altLang="en-US" sz="2000" dirty="0"/>
              <a:t>멤버변수 </a:t>
            </a:r>
            <a:r>
              <a:rPr lang="en-US" altLang="ko-KR" sz="2000" dirty="0"/>
              <a:t>= </a:t>
            </a:r>
            <a:r>
              <a:rPr lang="ko-KR" altLang="en-US" sz="2000" dirty="0"/>
              <a:t>값</a:t>
            </a:r>
            <a:r>
              <a:rPr lang="en-US" altLang="ko-KR" sz="2000" dirty="0"/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F1FCEA-A511-D379-6AD1-1237CCDBCC79}"/>
              </a:ext>
            </a:extLst>
          </p:cNvPr>
          <p:cNvSpPr txBox="1"/>
          <p:nvPr/>
        </p:nvSpPr>
        <p:spPr>
          <a:xfrm>
            <a:off x="1185334" y="4351704"/>
            <a:ext cx="3733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struct score {</a:t>
            </a:r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scoreKOR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scoreENG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scoreMAT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6A7B5-44BE-21A0-E12B-FD00937DF6C8}"/>
              </a:ext>
            </a:extLst>
          </p:cNvPr>
          <p:cNvSpPr txBox="1"/>
          <p:nvPr/>
        </p:nvSpPr>
        <p:spPr>
          <a:xfrm>
            <a:off x="7492999" y="4813369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struct score a;</a:t>
            </a:r>
          </a:p>
          <a:p>
            <a:r>
              <a:rPr lang="en-US" altLang="ko-KR" sz="2000" dirty="0" err="1"/>
              <a:t>a.scoreKOR</a:t>
            </a:r>
            <a:r>
              <a:rPr lang="en-US" altLang="ko-KR" sz="2000" dirty="0"/>
              <a:t>=100;</a:t>
            </a:r>
          </a:p>
        </p:txBody>
      </p:sp>
    </p:spTree>
    <p:extLst>
      <p:ext uri="{BB962C8B-B14F-4D97-AF65-F5344CB8AC3E}">
        <p14:creationId xmlns:p14="http://schemas.microsoft.com/office/powerpoint/2010/main" val="72094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19904-232C-8EB3-8000-5F821E1AB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6" y="2766217"/>
            <a:ext cx="10515600" cy="1325563"/>
          </a:xfrm>
        </p:spPr>
        <p:txBody>
          <a:bodyPr/>
          <a:lstStyle/>
          <a:p>
            <a:r>
              <a:rPr lang="ko-KR" altLang="en-US" dirty="0"/>
              <a:t>구조체 사용 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A00C5-8B70-15CF-5741-E43D841DB8C3}"/>
              </a:ext>
            </a:extLst>
          </p:cNvPr>
          <p:cNvSpPr txBox="1"/>
          <p:nvPr/>
        </p:nvSpPr>
        <p:spPr>
          <a:xfrm>
            <a:off x="5698066" y="612844"/>
            <a:ext cx="7366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struct score {</a:t>
            </a:r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scoreKOR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scoreENG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scoreMAT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};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main() {</a:t>
            </a:r>
          </a:p>
          <a:p>
            <a:r>
              <a:rPr lang="en-US" altLang="ko-KR" sz="2000" dirty="0"/>
              <a:t>	struct score a;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a.scoreKOR</a:t>
            </a:r>
            <a:r>
              <a:rPr lang="en-US" altLang="ko-KR" sz="2000" dirty="0"/>
              <a:t>=100;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a.scoreENG</a:t>
            </a:r>
            <a:r>
              <a:rPr lang="en-US" altLang="ko-KR" sz="2000" dirty="0"/>
              <a:t>=80;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a.scoreMAT</a:t>
            </a:r>
            <a:r>
              <a:rPr lang="en-US" altLang="ko-KR" sz="2000" dirty="0"/>
              <a:t>=95;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(“%d \n”, </a:t>
            </a:r>
            <a:r>
              <a:rPr lang="en-US" altLang="ko-KR" sz="2000" dirty="0" err="1"/>
              <a:t>a.scoreKOR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(“%d \n”, </a:t>
            </a:r>
            <a:r>
              <a:rPr lang="en-US" altLang="ko-KR" sz="2000" dirty="0" err="1"/>
              <a:t>a.coreENG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(“%d”, </a:t>
            </a:r>
            <a:r>
              <a:rPr lang="en-US" altLang="ko-KR" sz="2000" dirty="0" err="1"/>
              <a:t>a.scoreMAT</a:t>
            </a:r>
            <a:r>
              <a:rPr lang="en-US" altLang="ko-KR" sz="2000" dirty="0"/>
              <a:t>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return 0;</a:t>
            </a:r>
          </a:p>
          <a:p>
            <a:endParaRPr lang="en-US" altLang="ko-KR" sz="2000" dirty="0"/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993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5B298-B69E-440A-5148-265AD6BAF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선언 </a:t>
            </a:r>
            <a:r>
              <a:rPr lang="en-US" altLang="ko-KR" dirty="0"/>
              <a:t>/ </a:t>
            </a:r>
            <a:r>
              <a:rPr lang="ko-KR" altLang="en-US" dirty="0"/>
              <a:t>사용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8E7972-E190-1E04-E0BD-454DE101EDD1}"/>
              </a:ext>
            </a:extLst>
          </p:cNvPr>
          <p:cNvSpPr txBox="1"/>
          <p:nvPr/>
        </p:nvSpPr>
        <p:spPr>
          <a:xfrm>
            <a:off x="1185334" y="1690688"/>
            <a:ext cx="373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struct </a:t>
            </a:r>
            <a:r>
              <a:rPr lang="ko-KR" altLang="en-US" sz="2000" dirty="0"/>
              <a:t>구조체명</a:t>
            </a:r>
            <a:r>
              <a:rPr lang="en-US" altLang="ko-KR" sz="2000" dirty="0"/>
              <a:t> {</a:t>
            </a:r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자료형 </a:t>
            </a:r>
            <a:r>
              <a:rPr lang="ko-KR" altLang="en-US" sz="2000" dirty="0" err="1"/>
              <a:t>변수명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.</a:t>
            </a:r>
          </a:p>
          <a:p>
            <a:r>
              <a:rPr lang="en-US" altLang="ko-KR" sz="2000" dirty="0"/>
              <a:t>	.</a:t>
            </a:r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자료형 </a:t>
            </a:r>
            <a:r>
              <a:rPr lang="ko-KR" altLang="en-US" sz="2000" dirty="0" err="1"/>
              <a:t>변수명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} </a:t>
            </a:r>
            <a:r>
              <a:rPr lang="ko-KR" altLang="en-US" sz="2000" dirty="0"/>
              <a:t>구조체변수명</a:t>
            </a:r>
            <a:r>
              <a:rPr lang="en-US" altLang="ko-KR" sz="2000" dirty="0"/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FFC35-1C2B-A9E7-0829-FFDAC18BB3B8}"/>
              </a:ext>
            </a:extLst>
          </p:cNvPr>
          <p:cNvSpPr txBox="1"/>
          <p:nvPr/>
        </p:nvSpPr>
        <p:spPr>
          <a:xfrm>
            <a:off x="7272868" y="2260074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변수명</a:t>
            </a:r>
            <a:r>
              <a:rPr lang="en-US" altLang="ko-KR" sz="2000" dirty="0"/>
              <a:t>.</a:t>
            </a:r>
            <a:r>
              <a:rPr lang="ko-KR" altLang="en-US" sz="2000" dirty="0"/>
              <a:t>멤버변수 </a:t>
            </a:r>
            <a:r>
              <a:rPr lang="en-US" altLang="ko-KR" sz="2000" dirty="0"/>
              <a:t>= </a:t>
            </a:r>
            <a:r>
              <a:rPr lang="ko-KR" altLang="en-US" sz="2000" dirty="0"/>
              <a:t>값</a:t>
            </a:r>
            <a:r>
              <a:rPr lang="en-US" altLang="ko-KR" sz="2000" dirty="0"/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F1FCEA-A511-D379-6AD1-1237CCDBCC79}"/>
              </a:ext>
            </a:extLst>
          </p:cNvPr>
          <p:cNvSpPr txBox="1"/>
          <p:nvPr/>
        </p:nvSpPr>
        <p:spPr>
          <a:xfrm>
            <a:off x="1185334" y="4351704"/>
            <a:ext cx="3733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struct score {</a:t>
            </a:r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scoreKOR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scoreENG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scoreMAT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} a;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6A7B5-44BE-21A0-E12B-FD00937DF6C8}"/>
              </a:ext>
            </a:extLst>
          </p:cNvPr>
          <p:cNvSpPr txBox="1"/>
          <p:nvPr/>
        </p:nvSpPr>
        <p:spPr>
          <a:xfrm>
            <a:off x="7272866" y="4967257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a.scoreKOR</a:t>
            </a:r>
            <a:r>
              <a:rPr lang="en-US" altLang="ko-KR" sz="2000" dirty="0"/>
              <a:t>=100;</a:t>
            </a:r>
          </a:p>
        </p:txBody>
      </p:sp>
    </p:spTree>
    <p:extLst>
      <p:ext uri="{BB962C8B-B14F-4D97-AF65-F5344CB8AC3E}">
        <p14:creationId xmlns:p14="http://schemas.microsoft.com/office/powerpoint/2010/main" val="38766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19904-232C-8EB3-8000-5F821E1AB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6" y="2766217"/>
            <a:ext cx="10515600" cy="1325563"/>
          </a:xfrm>
        </p:spPr>
        <p:txBody>
          <a:bodyPr/>
          <a:lstStyle/>
          <a:p>
            <a:r>
              <a:rPr lang="ko-KR" altLang="en-US" dirty="0"/>
              <a:t>구조체 사용 예시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A00C5-8B70-15CF-5741-E43D841DB8C3}"/>
              </a:ext>
            </a:extLst>
          </p:cNvPr>
          <p:cNvSpPr txBox="1"/>
          <p:nvPr/>
        </p:nvSpPr>
        <p:spPr>
          <a:xfrm>
            <a:off x="5698066" y="612844"/>
            <a:ext cx="7366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void main() {</a:t>
            </a:r>
          </a:p>
          <a:p>
            <a:r>
              <a:rPr lang="en-US" altLang="ko-KR" sz="2000" dirty="0"/>
              <a:t>	struct</a:t>
            </a:r>
            <a:r>
              <a:rPr lang="ko-KR" altLang="en-US" sz="2000" dirty="0"/>
              <a:t> </a:t>
            </a:r>
            <a:r>
              <a:rPr lang="en-US" altLang="ko-KR" sz="2000" dirty="0"/>
              <a:t>score {</a:t>
            </a:r>
          </a:p>
          <a:p>
            <a:r>
              <a:rPr lang="en-US" altLang="ko-KR" sz="2000" dirty="0"/>
              <a:t>		int </a:t>
            </a:r>
            <a:r>
              <a:rPr lang="en-US" altLang="ko-KR" sz="2000" dirty="0" err="1"/>
              <a:t>scoreKOR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	int </a:t>
            </a:r>
            <a:r>
              <a:rPr lang="en-US" altLang="ko-KR" sz="2000" dirty="0" err="1"/>
              <a:t>scoreENG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	int </a:t>
            </a:r>
            <a:r>
              <a:rPr lang="en-US" altLang="ko-KR" sz="2000" dirty="0" err="1"/>
              <a:t>scoreMAT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} a;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a.scoreKOR</a:t>
            </a:r>
            <a:r>
              <a:rPr lang="en-US" altLang="ko-KR" sz="2000" dirty="0"/>
              <a:t>=100;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a.scoreENG</a:t>
            </a:r>
            <a:r>
              <a:rPr lang="en-US" altLang="ko-KR" sz="2000" dirty="0"/>
              <a:t>=80;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a.scoreMAT</a:t>
            </a:r>
            <a:r>
              <a:rPr lang="en-US" altLang="ko-KR" sz="2000" dirty="0"/>
              <a:t>=95;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(“%d \n”, </a:t>
            </a:r>
            <a:r>
              <a:rPr lang="en-US" altLang="ko-KR" sz="2000" dirty="0" err="1"/>
              <a:t>a.scoreKOR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(“%d \n”, </a:t>
            </a:r>
            <a:r>
              <a:rPr lang="en-US" altLang="ko-KR" sz="2000" dirty="0" err="1"/>
              <a:t>a.coreENG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(“%d”, </a:t>
            </a:r>
            <a:r>
              <a:rPr lang="en-US" altLang="ko-KR" sz="2000" dirty="0" err="1"/>
              <a:t>a.scoreMAT</a:t>
            </a:r>
            <a:r>
              <a:rPr lang="en-US" altLang="ko-KR" sz="2000" dirty="0"/>
              <a:t>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return 0;</a:t>
            </a:r>
          </a:p>
          <a:p>
            <a:endParaRPr lang="en-US" altLang="ko-KR" sz="2000" dirty="0"/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114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01568-AE02-9B21-5D8C-06CF0E12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r>
              <a:rPr lang="ko-KR" altLang="en-US" dirty="0"/>
              <a:t>구조체 예제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85CA9-7AE0-3706-A33D-A620BC2A3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구조체 이름 </a:t>
            </a:r>
            <a:r>
              <a:rPr lang="en-US" altLang="ko-KR" dirty="0"/>
              <a:t>: point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구조체에 담을 내용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x</a:t>
            </a:r>
            <a:r>
              <a:rPr lang="ko-KR" altLang="en-US" dirty="0"/>
              <a:t> 좌표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y</a:t>
            </a:r>
            <a:r>
              <a:rPr lang="ko-KR" altLang="en-US" dirty="0"/>
              <a:t>좌표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ko-KR" altLang="en-US" dirty="0"/>
              <a:t>가지 입력 받아서 </a:t>
            </a:r>
            <a:r>
              <a:rPr lang="en-US" altLang="ko-KR" dirty="0"/>
              <a:t>x</a:t>
            </a:r>
            <a:r>
              <a:rPr lang="ko-KR" altLang="en-US" dirty="0"/>
              <a:t>좌표 </a:t>
            </a:r>
            <a:r>
              <a:rPr lang="en-US" altLang="ko-KR" dirty="0"/>
              <a:t>: __ / y</a:t>
            </a:r>
            <a:r>
              <a:rPr lang="ko-KR" altLang="en-US" dirty="0"/>
              <a:t>좌표 </a:t>
            </a:r>
            <a:r>
              <a:rPr lang="en-US" altLang="ko-KR" dirty="0"/>
              <a:t>: __ </a:t>
            </a:r>
            <a:r>
              <a:rPr lang="ko-KR" altLang="en-US" dirty="0"/>
              <a:t>형식으로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929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1176</Words>
  <Application>Microsoft Office PowerPoint</Application>
  <PresentationFormat>와이드스크린</PresentationFormat>
  <Paragraphs>235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구조체</vt:lpstr>
      <vt:lpstr>구조체</vt:lpstr>
      <vt:lpstr>구조체 예시1</vt:lpstr>
      <vt:lpstr>구조체 예시2</vt:lpstr>
      <vt:lpstr>구조체 선언 / 사용 1</vt:lpstr>
      <vt:lpstr>구조체 사용 예시 1</vt:lpstr>
      <vt:lpstr>구조체 선언 / 사용 2</vt:lpstr>
      <vt:lpstr>구조체 사용 예시 2</vt:lpstr>
      <vt:lpstr>구조체 예제 1</vt:lpstr>
      <vt:lpstr>구조체 예제 1 코드</vt:lpstr>
      <vt:lpstr>구조체 예제 2</vt:lpstr>
      <vt:lpstr>구조체 예제 2 코드</vt:lpstr>
      <vt:lpstr>구조체 예제 3</vt:lpstr>
      <vt:lpstr>구조체 예제 3 코드</vt:lpstr>
      <vt:lpstr>typedef</vt:lpstr>
      <vt:lpstr>구조체 배열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구조체</dc:title>
  <dc:creator>조 민</dc:creator>
  <cp:lastModifiedBy>인선 박</cp:lastModifiedBy>
  <cp:revision>3</cp:revision>
  <dcterms:created xsi:type="dcterms:W3CDTF">2023-05-24T14:04:44Z</dcterms:created>
  <dcterms:modified xsi:type="dcterms:W3CDTF">2023-06-07T07:00:58Z</dcterms:modified>
</cp:coreProperties>
</file>