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0179D8-7E46-EEC5-3C6E-BE4D8ED1B4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17F769-C415-88E3-4362-CE7C7EAE3C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0AFC1F-5792-3D6D-9411-E8903A722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A6EA-3EF4-4C2C-B9E5-6C5E55E1E16B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DFD9F7-A98D-D209-8DA6-E6C663B93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AFD9FB-25F5-0343-1486-2279851A3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BFAAD-17E7-42F3-9A5E-BA27973BCE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581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77EE5F-C72D-D9A5-CFAC-9468F40AB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E2C356-C0BE-8900-1939-4DC852116E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83B6A8-FB5D-3684-4F1E-7C9C89576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A6EA-3EF4-4C2C-B9E5-6C5E55E1E16B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4B0DCF-63D1-9E16-E3DF-75DA3DEB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AD5F6F-6A64-2653-AE58-971E80DDA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BFAAD-17E7-42F3-9A5E-BA27973BCE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326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928C337-C24F-F04E-94E8-B8453D55E9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441FF6-4E39-BFF0-C3D7-A097BFA176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5D6FAF-F009-57E5-6901-2843C2F9C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A6EA-3EF4-4C2C-B9E5-6C5E55E1E16B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34FCBE-FB32-B814-E9AF-87139FF2B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2FB8D7-8879-A417-7E63-D93BBFCD6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BFAAD-17E7-42F3-9A5E-BA27973BCE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129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52A865-6D1F-4415-AB05-5292B8D29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FD40EE-2D89-68CC-FD06-1008474D4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6EC1A3-9FAD-A0BE-056D-25608FDCF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A6EA-3EF4-4C2C-B9E5-6C5E55E1E16B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2970E9-1BA8-D9DC-1B0D-EAA894849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85F362-1D74-AF75-4CF7-93C957241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BFAAD-17E7-42F3-9A5E-BA27973BCE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258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340090-CEC4-3A3A-5E10-DE986F436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E470A6-2509-7459-62DB-E01C211A6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F04862-26B9-011B-A9AE-C1DCC6904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A6EA-3EF4-4C2C-B9E5-6C5E55E1E16B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D9B9E4-7675-7906-9404-B47164CC9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B69838-7A7F-EAFB-163F-4CE70333A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BFAAD-17E7-42F3-9A5E-BA27973BCE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319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25AEF5-7ECD-5D6F-4663-2D0F941E7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FF6984-09F6-AC4E-C2F9-F504FBE44B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3A89EF-CCFA-20A5-5FBA-92C3B579B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4FD8F7-1DBE-E1E4-67BB-D0DC5CCE3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A6EA-3EF4-4C2C-B9E5-6C5E55E1E16B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0A0932-7807-06D7-3FE8-604EB31FA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E8BF94-CB02-275E-0810-818A1E834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BFAAD-17E7-42F3-9A5E-BA27973BCE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757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D76C86-A73E-2A6F-6257-ED6845D6E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3F7DA1-FC12-5B15-D358-183F6809F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901734-9B4C-46AD-2F4B-FECA76D7D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9BE959-3BC3-691A-0676-51C4254BC2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BA11C6-77B3-9C08-F4C2-036E333B09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9874E2-8C5F-8B51-9F69-528F8F192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A6EA-3EF4-4C2C-B9E5-6C5E55E1E16B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785A96B-95FB-0386-7E0C-6E957C8D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4A2453-3DA1-0EB9-3600-A653C09C1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BFAAD-17E7-42F3-9A5E-BA27973BCE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332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6BACB1-4D02-DCCD-644B-1DF29BF3E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A396D80-77FA-59A2-DD6F-E20680E68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A6EA-3EF4-4C2C-B9E5-6C5E55E1E16B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0480BEB-34DF-FB8C-908E-2837A2C7D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65B938-BADA-C0C6-BBAF-12AB539E3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BFAAD-17E7-42F3-9A5E-BA27973BCE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774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512035-D973-A447-327D-43FFFA425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A6EA-3EF4-4C2C-B9E5-6C5E55E1E16B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18A13DD-56C1-FC16-C6E0-CC4B3058C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EF2FF2-EBDF-D220-E6DF-ECBA3CD18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BFAAD-17E7-42F3-9A5E-BA27973BCE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150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6135A3-7ED7-6A64-A8B8-A32751238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175F8B-DF7E-68FD-6EF2-FBC52B02D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FEF92D-40AE-C8F9-E18C-5A89A536B1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010A89-1336-E7AD-C505-96BD3AE5B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A6EA-3EF4-4C2C-B9E5-6C5E55E1E16B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0D081B-9226-7AAD-C9A7-865523411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96E078-2A97-270B-A2E7-1F1EAD475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BFAAD-17E7-42F3-9A5E-BA27973BCE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555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470679-B576-3393-D4E6-612C3C74A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47024EF-33D5-4DDA-A0DC-01F5A317EA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9C21FE-6168-B11E-3627-91F932AFB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F3A082-1D54-0D20-2E7F-3DA9341F1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A6EA-3EF4-4C2C-B9E5-6C5E55E1E16B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1585F7-A8FC-F0E5-337C-5A6429ABA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66FE1B-7971-E260-424C-43F8D4B67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BFAAD-17E7-42F3-9A5E-BA27973BCE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768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E1E8118-B591-97E9-C403-0EBFF5416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FD9675-1D75-E685-DF08-A2C4705FF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631333-A07F-58E0-573B-6CB2C7BD95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FA6EA-3EF4-4C2C-B9E5-6C5E55E1E16B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A70948-66AE-747C-BCB5-0F23B9E501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1EE520-B1AC-F35D-9AC5-F2E5D57AC6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BFAAD-17E7-42F3-9A5E-BA27973BCE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788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AE1AF8-A6C4-398C-3B8F-E2AA1E8D2D02}"/>
              </a:ext>
            </a:extLst>
          </p:cNvPr>
          <p:cNvSpPr txBox="1"/>
          <p:nvPr/>
        </p:nvSpPr>
        <p:spPr>
          <a:xfrm>
            <a:off x="524933" y="558800"/>
            <a:ext cx="528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재귀함수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3D0A10-6269-1319-DFC0-46FA3423157F}"/>
              </a:ext>
            </a:extLst>
          </p:cNvPr>
          <p:cNvSpPr txBox="1"/>
          <p:nvPr/>
        </p:nvSpPr>
        <p:spPr>
          <a:xfrm>
            <a:off x="524933" y="1845734"/>
            <a:ext cx="11311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함수 내에서 자기 자신을 다시 호출하는 함수 의미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재귀 함수를 호출하면 함수의 복사본이 만들어져서 복사본이 실행되는 구조</a:t>
            </a:r>
          </a:p>
        </p:txBody>
      </p:sp>
    </p:spTree>
    <p:extLst>
      <p:ext uri="{BB962C8B-B14F-4D97-AF65-F5344CB8AC3E}">
        <p14:creationId xmlns:p14="http://schemas.microsoft.com/office/powerpoint/2010/main" val="3323110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3E877D-846F-8D10-C67F-BA53E371E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재귀 함수 예제 </a:t>
            </a:r>
            <a:r>
              <a:rPr lang="en-US" altLang="ko-KR"/>
              <a:t>1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5186D4-F0BB-9AB4-CB05-E0A8D41F3E30}"/>
              </a:ext>
            </a:extLst>
          </p:cNvPr>
          <p:cNvSpPr txBox="1"/>
          <p:nvPr/>
        </p:nvSpPr>
        <p:spPr>
          <a:xfrm>
            <a:off x="508000" y="2048934"/>
            <a:ext cx="643466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void Recursive(int num)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	if(num &lt;= 0)</a:t>
            </a:r>
          </a:p>
          <a:p>
            <a:r>
              <a:rPr lang="en-US" altLang="ko-KR" dirty="0"/>
              <a:t>		return;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printf</a:t>
            </a:r>
            <a:r>
              <a:rPr lang="en-US" altLang="ko-KR" dirty="0"/>
              <a:t>(“Recursive call! %d \n”, num);</a:t>
            </a:r>
          </a:p>
          <a:p>
            <a:r>
              <a:rPr lang="en-US" altLang="ko-KR" dirty="0"/>
              <a:t>	Recursive(num-1);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int main(void)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	Recursive(3);</a:t>
            </a:r>
          </a:p>
          <a:p>
            <a:r>
              <a:rPr lang="en-US" altLang="ko-KR" dirty="0"/>
              <a:t>	return 0;</a:t>
            </a:r>
          </a:p>
          <a:p>
            <a:r>
              <a:rPr lang="en-US" altLang="ko-KR" dirty="0"/>
              <a:t>}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357331F-5030-1EB3-DD4D-296FF90CB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2698" y="2631810"/>
            <a:ext cx="4991102" cy="159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469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494A8C-7B00-964C-85C6-B93946F1A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 함수 예제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74ED85-433A-B221-8FF8-7825638AB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펙토리얼</a:t>
            </a:r>
            <a:r>
              <a:rPr lang="ko-KR" altLang="en-US" dirty="0"/>
              <a:t> 계산 프로그램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ex) 10!</a:t>
            </a:r>
          </a:p>
          <a:p>
            <a:pPr marL="0" indent="0">
              <a:buNone/>
            </a:pPr>
            <a:r>
              <a:rPr lang="en-US" altLang="ko-KR" dirty="0"/>
              <a:t>=&gt; 10 x</a:t>
            </a:r>
            <a:r>
              <a:rPr lang="ko-KR" altLang="en-US" dirty="0"/>
              <a:t> </a:t>
            </a:r>
            <a:r>
              <a:rPr lang="en-US" altLang="ko-KR" dirty="0"/>
              <a:t>9</a:t>
            </a:r>
            <a:r>
              <a:rPr lang="ko-KR" altLang="en-US" dirty="0"/>
              <a:t> </a:t>
            </a:r>
            <a:r>
              <a:rPr lang="en-US" altLang="ko-KR" dirty="0"/>
              <a:t>x</a:t>
            </a:r>
            <a:r>
              <a:rPr lang="ko-KR" altLang="en-US" dirty="0"/>
              <a:t> </a:t>
            </a:r>
            <a:r>
              <a:rPr lang="en-US" altLang="ko-KR" dirty="0"/>
              <a:t>8 x 7 x 6 x 5 x 4 x 3 x 2 x 1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6850332-99BC-F04C-DD04-3D378FFD6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401563"/>
            <a:ext cx="4969933" cy="133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107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0F1715-2F01-DA52-3005-C433647D40DD}"/>
              </a:ext>
            </a:extLst>
          </p:cNvPr>
          <p:cNvSpPr txBox="1"/>
          <p:nvPr/>
        </p:nvSpPr>
        <p:spPr>
          <a:xfrm>
            <a:off x="558800" y="474345"/>
            <a:ext cx="60960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+mn-ea"/>
                <a:cs typeface="Biome" panose="020B0502040204020203" pitchFamily="34" charset="0"/>
              </a:rPr>
              <a:t>#include&lt;stdio.h&gt;</a:t>
            </a:r>
          </a:p>
          <a:p>
            <a:endParaRPr lang="en-US" altLang="ko-KR" sz="1800" dirty="0">
              <a:latin typeface="+mn-ea"/>
              <a:cs typeface="Biome" panose="020B0502040204020203" pitchFamily="34" charset="0"/>
            </a:endParaRPr>
          </a:p>
          <a:p>
            <a:r>
              <a:rPr lang="en-US" altLang="ko-KR" sz="1800" dirty="0">
                <a:latin typeface="+mn-ea"/>
                <a:cs typeface="Biome" panose="020B0502040204020203" pitchFamily="34" charset="0"/>
              </a:rPr>
              <a:t>int fact(int num)</a:t>
            </a:r>
          </a:p>
          <a:p>
            <a:r>
              <a:rPr lang="en-US" altLang="ko-KR" sz="1800" dirty="0">
                <a:latin typeface="+mn-ea"/>
                <a:cs typeface="Biome" panose="020B0502040204020203" pitchFamily="34" charset="0"/>
              </a:rPr>
              <a:t>{</a:t>
            </a:r>
          </a:p>
          <a:p>
            <a:r>
              <a:rPr lang="en-US" altLang="ko-KR" sz="1800" dirty="0">
                <a:latin typeface="+mn-ea"/>
                <a:cs typeface="Biome" panose="020B0502040204020203" pitchFamily="34" charset="0"/>
              </a:rPr>
              <a:t>if (num &lt;= 1)</a:t>
            </a:r>
          </a:p>
          <a:p>
            <a:r>
              <a:rPr lang="en-US" altLang="ko-KR" sz="1800" dirty="0">
                <a:latin typeface="+mn-ea"/>
                <a:cs typeface="Biome" panose="020B0502040204020203" pitchFamily="34" charset="0"/>
              </a:rPr>
              <a:t>return 1;</a:t>
            </a:r>
          </a:p>
          <a:p>
            <a:r>
              <a:rPr lang="en-US" altLang="ko-KR" sz="1800" dirty="0">
                <a:latin typeface="+mn-ea"/>
                <a:cs typeface="Biome" panose="020B0502040204020203" pitchFamily="34" charset="0"/>
              </a:rPr>
              <a:t>else</a:t>
            </a:r>
          </a:p>
          <a:p>
            <a:r>
              <a:rPr lang="pt-BR" altLang="ko-KR" sz="1800" dirty="0">
                <a:latin typeface="+mn-ea"/>
                <a:cs typeface="Biome" panose="020B0502040204020203" pitchFamily="34" charset="0"/>
              </a:rPr>
              <a:t>return num * fact(num - 1);</a:t>
            </a:r>
            <a:endParaRPr lang="ko-KR" altLang="en-US" sz="1800" dirty="0">
              <a:latin typeface="+mn-ea"/>
              <a:cs typeface="Biome" panose="020B0502040204020203" pitchFamily="34" charset="0"/>
            </a:endParaRPr>
          </a:p>
          <a:p>
            <a:r>
              <a:rPr lang="en-US" altLang="ko-KR" sz="1800" dirty="0">
                <a:latin typeface="+mn-ea"/>
                <a:cs typeface="Biome" panose="020B0502040204020203" pitchFamily="34" charset="0"/>
              </a:rPr>
              <a:t>}</a:t>
            </a:r>
          </a:p>
          <a:p>
            <a:endParaRPr lang="ko-KR" altLang="en-US" sz="1800" dirty="0">
              <a:latin typeface="+mn-ea"/>
              <a:cs typeface="Biome" panose="020B0502040204020203" pitchFamily="34" charset="0"/>
            </a:endParaRPr>
          </a:p>
          <a:p>
            <a:r>
              <a:rPr lang="en-US" altLang="ko-KR" sz="1800" dirty="0">
                <a:latin typeface="+mn-ea"/>
                <a:cs typeface="Biome" panose="020B0502040204020203" pitchFamily="34" charset="0"/>
              </a:rPr>
              <a:t>int main(void)</a:t>
            </a:r>
          </a:p>
          <a:p>
            <a:r>
              <a:rPr lang="en-US" altLang="ko-KR" sz="1800" dirty="0">
                <a:latin typeface="+mn-ea"/>
                <a:cs typeface="Biome" panose="020B0502040204020203" pitchFamily="34" charset="0"/>
              </a:rPr>
              <a:t>{</a:t>
            </a:r>
          </a:p>
          <a:p>
            <a:r>
              <a:rPr lang="en-US" altLang="ko-KR" sz="1800" dirty="0">
                <a:latin typeface="+mn-ea"/>
                <a:cs typeface="Biome" panose="020B0502040204020203" pitchFamily="34" charset="0"/>
              </a:rPr>
              <a:t>int a;</a:t>
            </a:r>
          </a:p>
          <a:p>
            <a:r>
              <a:rPr lang="en-US" altLang="ko-KR" sz="1800" dirty="0">
                <a:latin typeface="+mn-ea"/>
                <a:cs typeface="Biome" panose="020B0502040204020203" pitchFamily="34" charset="0"/>
              </a:rPr>
              <a:t>int result;</a:t>
            </a:r>
          </a:p>
          <a:p>
            <a:r>
              <a:rPr lang="en-US" altLang="ko-KR" sz="1800" dirty="0" err="1">
                <a:latin typeface="+mn-ea"/>
                <a:cs typeface="Biome" panose="020B0502040204020203" pitchFamily="34" charset="0"/>
              </a:rPr>
              <a:t>printf</a:t>
            </a:r>
            <a:r>
              <a:rPr lang="en-US" altLang="ko-KR" sz="1800" dirty="0">
                <a:latin typeface="+mn-ea"/>
                <a:cs typeface="Biome" panose="020B0502040204020203" pitchFamily="34" charset="0"/>
              </a:rPr>
              <a:t>("Input Integer : ");</a:t>
            </a:r>
          </a:p>
          <a:p>
            <a:r>
              <a:rPr lang="en-US" altLang="ko-KR" sz="1800" dirty="0" err="1">
                <a:latin typeface="+mn-ea"/>
                <a:cs typeface="Biome" panose="020B0502040204020203" pitchFamily="34" charset="0"/>
              </a:rPr>
              <a:t>scanf_s</a:t>
            </a:r>
            <a:r>
              <a:rPr lang="en-US" altLang="ko-KR" sz="1800" dirty="0">
                <a:latin typeface="+mn-ea"/>
                <a:cs typeface="Biome" panose="020B0502040204020203" pitchFamily="34" charset="0"/>
              </a:rPr>
              <a:t>("%d", &amp;a);</a:t>
            </a:r>
          </a:p>
          <a:p>
            <a:r>
              <a:rPr lang="en-US" altLang="ko-KR" sz="1800" dirty="0">
                <a:latin typeface="+mn-ea"/>
                <a:cs typeface="Biome" panose="020B0502040204020203" pitchFamily="34" charset="0"/>
              </a:rPr>
              <a:t>result = fact(a);</a:t>
            </a:r>
          </a:p>
          <a:p>
            <a:r>
              <a:rPr lang="en-US" altLang="ko-KR" sz="1800" dirty="0" err="1">
                <a:latin typeface="+mn-ea"/>
                <a:cs typeface="Biome" panose="020B0502040204020203" pitchFamily="34" charset="0"/>
              </a:rPr>
              <a:t>printf</a:t>
            </a:r>
            <a:r>
              <a:rPr lang="en-US" altLang="ko-KR" sz="1800" dirty="0">
                <a:latin typeface="+mn-ea"/>
                <a:cs typeface="Biome" panose="020B0502040204020203" pitchFamily="34" charset="0"/>
              </a:rPr>
              <a:t>("%d! result = %d", a, result);</a:t>
            </a:r>
          </a:p>
          <a:p>
            <a:endParaRPr lang="ko-KR" altLang="en-US" sz="1800" dirty="0">
              <a:latin typeface="+mn-ea"/>
              <a:cs typeface="Biome" panose="020B0502040204020203" pitchFamily="34" charset="0"/>
            </a:endParaRPr>
          </a:p>
          <a:p>
            <a:r>
              <a:rPr lang="en-US" altLang="ko-KR" sz="1800" dirty="0">
                <a:latin typeface="+mn-ea"/>
                <a:cs typeface="Biome" panose="020B0502040204020203" pitchFamily="34" charset="0"/>
              </a:rPr>
              <a:t>return 0;</a:t>
            </a:r>
          </a:p>
          <a:p>
            <a:r>
              <a:rPr lang="en-US" altLang="ko-KR" sz="1800" dirty="0">
                <a:latin typeface="+mn-ea"/>
                <a:cs typeface="Biome" panose="020B0502040204020203" pitchFamily="34" charset="0"/>
              </a:rPr>
              <a:t>}</a:t>
            </a:r>
            <a:endParaRPr lang="ko-KR" altLang="en-US" dirty="0">
              <a:latin typeface="+mn-ea"/>
              <a:cs typeface="Biom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349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B91215-750C-BB0C-1C6C-CD678620E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재귀함수 대표적 예시</a:t>
            </a:r>
            <a:r>
              <a:rPr lang="en-US" altLang="ko-KR" dirty="0"/>
              <a:t>[</a:t>
            </a:r>
            <a:r>
              <a:rPr lang="ko-KR" altLang="en-US" dirty="0"/>
              <a:t>하노이 타워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9A72E2-D835-F137-A4CA-5415BD689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112" y="2169290"/>
            <a:ext cx="10515600" cy="4351338"/>
          </a:xfrm>
        </p:spPr>
        <p:txBody>
          <a:bodyPr/>
          <a:lstStyle/>
          <a:p>
            <a:r>
              <a:rPr lang="ko-KR" altLang="en-US" dirty="0"/>
              <a:t>한 번에 하나의 원판 이동</a:t>
            </a:r>
            <a:endParaRPr lang="en-US" altLang="ko-KR" dirty="0"/>
          </a:p>
          <a:p>
            <a:r>
              <a:rPr lang="ko-KR" altLang="en-US" dirty="0"/>
              <a:t>맨 위에 있는 원판 이동</a:t>
            </a:r>
            <a:endParaRPr lang="en-US" altLang="ko-KR" dirty="0"/>
          </a:p>
          <a:p>
            <a:r>
              <a:rPr lang="ko-KR" altLang="en-US" dirty="0"/>
              <a:t>크기가 작은 원판 위 큰 원판 </a:t>
            </a:r>
            <a:r>
              <a:rPr lang="en-US" altLang="ko-KR" dirty="0"/>
              <a:t>X</a:t>
            </a:r>
          </a:p>
          <a:p>
            <a:r>
              <a:rPr lang="ko-KR" altLang="en-US" dirty="0"/>
              <a:t>막대는 총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AE8508-7595-5A62-A7AC-F6221E6D0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2416" y="2356830"/>
            <a:ext cx="4694472" cy="314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857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4963929-4C34-78B0-A732-03DEB18F6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449" y="2004085"/>
            <a:ext cx="6637102" cy="284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79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CF231F-1365-1A0F-24E5-A8E6AC0F9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힌트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6BF1E6-9243-7E84-DD1B-DCE05F0410E6}"/>
              </a:ext>
            </a:extLst>
          </p:cNvPr>
          <p:cNvSpPr txBox="1"/>
          <p:nvPr/>
        </p:nvSpPr>
        <p:spPr>
          <a:xfrm>
            <a:off x="3367675" y="751344"/>
            <a:ext cx="882432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+mn-ea"/>
              </a:rPr>
              <a:t>#include &lt;</a:t>
            </a:r>
            <a:r>
              <a:rPr lang="en-US" altLang="ko-KR" sz="1800" dirty="0" err="1">
                <a:latin typeface="+mn-ea"/>
              </a:rPr>
              <a:t>stdio.h</a:t>
            </a:r>
            <a:r>
              <a:rPr lang="en-US" altLang="ko-KR" sz="1800" dirty="0">
                <a:latin typeface="+mn-ea"/>
              </a:rPr>
              <a:t>&gt;</a:t>
            </a:r>
          </a:p>
          <a:p>
            <a:endParaRPr lang="en-US" altLang="ko-KR" sz="1800" dirty="0">
              <a:latin typeface="+mn-ea"/>
            </a:endParaRPr>
          </a:p>
          <a:p>
            <a:r>
              <a:rPr lang="en-US" altLang="ko-KR" sz="1800" dirty="0">
                <a:latin typeface="+mn-ea"/>
              </a:rPr>
              <a:t>void </a:t>
            </a:r>
            <a:r>
              <a:rPr lang="en-US" altLang="ko-KR" sz="1800" dirty="0" err="1">
                <a:latin typeface="+mn-ea"/>
              </a:rPr>
              <a:t>hanoi_tower</a:t>
            </a:r>
            <a:r>
              <a:rPr lang="en-US" altLang="ko-KR" sz="1800" dirty="0">
                <a:latin typeface="+mn-ea"/>
              </a:rPr>
              <a:t>(</a:t>
            </a:r>
            <a:r>
              <a:rPr lang="ko-KR" altLang="en-US" sz="1800" dirty="0">
                <a:latin typeface="+mn-ea"/>
              </a:rPr>
              <a:t>원판개수</a:t>
            </a:r>
            <a:r>
              <a:rPr lang="en-US" altLang="ko-KR" sz="1800" dirty="0">
                <a:latin typeface="+mn-ea"/>
              </a:rPr>
              <a:t>, char </a:t>
            </a:r>
            <a:r>
              <a:rPr lang="ko-KR" altLang="en-US" sz="1800" dirty="0">
                <a:latin typeface="+mn-ea"/>
              </a:rPr>
              <a:t>출발막대</a:t>
            </a:r>
            <a:r>
              <a:rPr lang="en-US" altLang="ko-KR" sz="1800" dirty="0">
                <a:latin typeface="+mn-ea"/>
              </a:rPr>
              <a:t>, char </a:t>
            </a:r>
            <a:r>
              <a:rPr lang="ko-KR" altLang="en-US" sz="1800" dirty="0">
                <a:latin typeface="+mn-ea"/>
              </a:rPr>
              <a:t>여분막대</a:t>
            </a:r>
            <a:r>
              <a:rPr lang="en-US" altLang="ko-KR" sz="1800" dirty="0">
                <a:latin typeface="+mn-ea"/>
              </a:rPr>
              <a:t>1, char </a:t>
            </a:r>
            <a:r>
              <a:rPr lang="ko-KR" altLang="en-US" sz="1800" dirty="0">
                <a:latin typeface="+mn-ea"/>
              </a:rPr>
              <a:t>여분막대</a:t>
            </a:r>
            <a:r>
              <a:rPr lang="en-US" altLang="ko-KR" sz="1800" dirty="0">
                <a:latin typeface="+mn-ea"/>
              </a:rPr>
              <a:t>2)</a:t>
            </a:r>
          </a:p>
          <a:p>
            <a:r>
              <a:rPr lang="en-US" altLang="ko-KR" sz="1800" dirty="0">
                <a:latin typeface="+mn-ea"/>
              </a:rPr>
              <a:t>{</a:t>
            </a:r>
          </a:p>
          <a:p>
            <a:r>
              <a:rPr lang="en-US" altLang="ko-KR" sz="1800" dirty="0">
                <a:latin typeface="+mn-ea"/>
              </a:rPr>
              <a:t>	</a:t>
            </a:r>
            <a:r>
              <a:rPr lang="en-US" altLang="ko-KR" dirty="0">
                <a:latin typeface="+mn-ea"/>
              </a:rPr>
              <a:t>if(</a:t>
            </a:r>
            <a:r>
              <a:rPr lang="ko-KR" altLang="en-US" dirty="0">
                <a:latin typeface="+mn-ea"/>
              </a:rPr>
              <a:t>마지막 원판</a:t>
            </a:r>
            <a:r>
              <a:rPr lang="en-US" altLang="ko-KR" dirty="0">
                <a:latin typeface="+mn-ea"/>
              </a:rPr>
              <a:t>)</a:t>
            </a:r>
            <a:r>
              <a:rPr lang="en-US" altLang="ko-KR" sz="1800" dirty="0">
                <a:latin typeface="+mn-ea"/>
              </a:rPr>
              <a:t>{</a:t>
            </a:r>
          </a:p>
          <a:p>
            <a:r>
              <a:rPr lang="en-US" altLang="ko-KR" sz="1800" dirty="0">
                <a:latin typeface="+mn-ea"/>
              </a:rPr>
              <a:t>		</a:t>
            </a:r>
            <a:r>
              <a:rPr lang="ko-KR" altLang="en-US" sz="1800" dirty="0">
                <a:latin typeface="+mn-ea"/>
              </a:rPr>
              <a:t>원판이 하나 남았을 경우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일어나는 일</a:t>
            </a:r>
            <a:endParaRPr lang="en-US" altLang="ko-KR" dirty="0">
              <a:latin typeface="+mn-ea"/>
            </a:endParaRPr>
          </a:p>
          <a:p>
            <a:r>
              <a:rPr lang="en-US" altLang="ko-KR" sz="1800" dirty="0">
                <a:latin typeface="+mn-ea"/>
              </a:rPr>
              <a:t>	}</a:t>
            </a:r>
          </a:p>
          <a:p>
            <a:r>
              <a:rPr lang="en-US" altLang="ko-KR" sz="1800" dirty="0">
                <a:latin typeface="+mn-ea"/>
              </a:rPr>
              <a:t>	else {</a:t>
            </a:r>
          </a:p>
          <a:p>
            <a:r>
              <a:rPr lang="en-US" altLang="ko-KR" sz="1800" dirty="0">
                <a:latin typeface="+mn-ea"/>
              </a:rPr>
              <a:t>		</a:t>
            </a:r>
            <a:r>
              <a:rPr lang="ko-KR" altLang="en-US" sz="1800" dirty="0">
                <a:latin typeface="+mn-ea"/>
              </a:rPr>
              <a:t>재귀 함수 활용</a:t>
            </a:r>
            <a:endParaRPr lang="en-US" altLang="ko-KR" sz="1800" dirty="0">
              <a:latin typeface="+mn-ea"/>
            </a:endParaRPr>
          </a:p>
          <a:p>
            <a:r>
              <a:rPr lang="en-US" altLang="ko-KR" sz="1800" dirty="0">
                <a:latin typeface="+mn-ea"/>
              </a:rPr>
              <a:t>	}</a:t>
            </a:r>
          </a:p>
          <a:p>
            <a:r>
              <a:rPr lang="en-US" altLang="ko-KR" sz="1800" dirty="0">
                <a:latin typeface="+mn-ea"/>
              </a:rPr>
              <a:t>}</a:t>
            </a:r>
          </a:p>
          <a:p>
            <a:endParaRPr lang="en-US" altLang="ko-KR" sz="1800" dirty="0">
              <a:latin typeface="+mn-ea"/>
            </a:endParaRPr>
          </a:p>
          <a:p>
            <a:r>
              <a:rPr lang="en-US" altLang="ko-KR" sz="1800" dirty="0">
                <a:latin typeface="+mn-ea"/>
              </a:rPr>
              <a:t>int main(void)</a:t>
            </a:r>
          </a:p>
          <a:p>
            <a:r>
              <a:rPr lang="en-US" altLang="ko-KR" sz="1800" dirty="0">
                <a:latin typeface="+mn-ea"/>
              </a:rPr>
              <a:t>{</a:t>
            </a:r>
          </a:p>
          <a:p>
            <a:r>
              <a:rPr lang="en-US" altLang="ko-KR" sz="1800" dirty="0">
                <a:latin typeface="+mn-ea"/>
              </a:rPr>
              <a:t>	</a:t>
            </a:r>
            <a:r>
              <a:rPr lang="en-US" altLang="ko-KR" sz="1800" dirty="0" err="1">
                <a:latin typeface="+mn-ea"/>
              </a:rPr>
              <a:t>hanoi_tower</a:t>
            </a:r>
            <a:r>
              <a:rPr lang="en-US" altLang="ko-KR" sz="1800" dirty="0">
                <a:latin typeface="+mn-ea"/>
              </a:rPr>
              <a:t>(</a:t>
            </a:r>
            <a:r>
              <a:rPr lang="ko-KR" altLang="en-US" sz="1800" dirty="0">
                <a:latin typeface="+mn-ea"/>
              </a:rPr>
              <a:t>원판 개수</a:t>
            </a:r>
            <a:r>
              <a:rPr lang="en-US" altLang="ko-KR" sz="1800" dirty="0">
                <a:latin typeface="+mn-ea"/>
              </a:rPr>
              <a:t>, 'A', 'B', 'C’); //A,</a:t>
            </a:r>
            <a:r>
              <a:rPr lang="en-US" altLang="ko-KR" dirty="0">
                <a:latin typeface="+mn-ea"/>
              </a:rPr>
              <a:t> B, C</a:t>
            </a:r>
            <a:r>
              <a:rPr lang="ko-KR" altLang="en-US" dirty="0">
                <a:latin typeface="+mn-ea"/>
              </a:rPr>
              <a:t>는 막대에 임의로 붙인 이름</a:t>
            </a:r>
            <a:endParaRPr lang="en-US" altLang="ko-KR" sz="1800" dirty="0">
              <a:latin typeface="+mn-ea"/>
            </a:endParaRPr>
          </a:p>
          <a:p>
            <a:r>
              <a:rPr lang="en-US" altLang="ko-KR" sz="1800" dirty="0">
                <a:latin typeface="+mn-ea"/>
              </a:rPr>
              <a:t>	return 0;</a:t>
            </a:r>
          </a:p>
          <a:p>
            <a:r>
              <a:rPr lang="en-US" altLang="ko-KR" sz="1800" dirty="0">
                <a:latin typeface="+mn-ea"/>
              </a:rPr>
              <a:t>}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08910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CF231F-1365-1A0F-24E5-A8E6AC0F9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763D88-C455-2C51-868A-20F9C42A4CCE}"/>
              </a:ext>
            </a:extLst>
          </p:cNvPr>
          <p:cNvSpPr txBox="1"/>
          <p:nvPr/>
        </p:nvSpPr>
        <p:spPr>
          <a:xfrm>
            <a:off x="3225800" y="1027906"/>
            <a:ext cx="84836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+mn-ea"/>
              </a:rPr>
              <a:t>#include &lt;</a:t>
            </a:r>
            <a:r>
              <a:rPr lang="en-US" altLang="ko-KR" sz="1800" dirty="0" err="1">
                <a:latin typeface="+mn-ea"/>
              </a:rPr>
              <a:t>stdio.h</a:t>
            </a:r>
            <a:r>
              <a:rPr lang="en-US" altLang="ko-KR" sz="1800" dirty="0">
                <a:latin typeface="+mn-ea"/>
              </a:rPr>
              <a:t>&gt;</a:t>
            </a:r>
          </a:p>
          <a:p>
            <a:r>
              <a:rPr lang="en-US" altLang="ko-KR" sz="1800" dirty="0">
                <a:latin typeface="+mn-ea"/>
              </a:rPr>
              <a:t>void </a:t>
            </a:r>
            <a:r>
              <a:rPr lang="en-US" altLang="ko-KR" sz="1800" dirty="0" err="1">
                <a:latin typeface="+mn-ea"/>
              </a:rPr>
              <a:t>hanoi_tower</a:t>
            </a:r>
            <a:r>
              <a:rPr lang="en-US" altLang="ko-KR" sz="1800" dirty="0">
                <a:latin typeface="+mn-ea"/>
              </a:rPr>
              <a:t>(int n, char from, char </a:t>
            </a:r>
            <a:r>
              <a:rPr lang="en-US" altLang="ko-KR" sz="1800" dirty="0" err="1">
                <a:latin typeface="+mn-ea"/>
              </a:rPr>
              <a:t>tmp</a:t>
            </a:r>
            <a:r>
              <a:rPr lang="en-US" altLang="ko-KR" sz="1800" dirty="0">
                <a:latin typeface="+mn-ea"/>
              </a:rPr>
              <a:t>, char to) </a:t>
            </a:r>
          </a:p>
          <a:p>
            <a:r>
              <a:rPr lang="en-US" altLang="ko-KR" sz="1800" dirty="0">
                <a:latin typeface="+mn-ea"/>
              </a:rPr>
              <a:t>{</a:t>
            </a:r>
          </a:p>
          <a:p>
            <a:r>
              <a:rPr lang="en-US" altLang="ko-KR" sz="1800" dirty="0">
                <a:latin typeface="+mn-ea"/>
              </a:rPr>
              <a:t>	if (n == 1) {</a:t>
            </a:r>
          </a:p>
          <a:p>
            <a:r>
              <a:rPr lang="en-US" altLang="ko-KR" sz="1800" dirty="0">
                <a:latin typeface="+mn-ea"/>
              </a:rPr>
              <a:t>		</a:t>
            </a:r>
            <a:r>
              <a:rPr lang="en-US" altLang="ko-KR" sz="1800" dirty="0" err="1">
                <a:latin typeface="+mn-ea"/>
              </a:rPr>
              <a:t>printf</a:t>
            </a:r>
            <a:r>
              <a:rPr lang="en-US" altLang="ko-KR" sz="1800" dirty="0">
                <a:latin typeface="+mn-ea"/>
              </a:rPr>
              <a:t>("No.1 disk moves from %c to %c\n", from, to);</a:t>
            </a:r>
          </a:p>
          <a:p>
            <a:r>
              <a:rPr lang="en-US" altLang="ko-KR" sz="1800" dirty="0">
                <a:latin typeface="+mn-ea"/>
              </a:rPr>
              <a:t>	}</a:t>
            </a:r>
          </a:p>
          <a:p>
            <a:r>
              <a:rPr lang="en-US" altLang="ko-KR" sz="1800" dirty="0">
                <a:latin typeface="+mn-ea"/>
              </a:rPr>
              <a:t>	else {</a:t>
            </a:r>
          </a:p>
          <a:p>
            <a:r>
              <a:rPr lang="en-US" altLang="ko-KR" sz="1800" dirty="0">
                <a:latin typeface="+mn-ea"/>
              </a:rPr>
              <a:t>		</a:t>
            </a:r>
            <a:r>
              <a:rPr lang="en-US" altLang="ko-KR" sz="1800" dirty="0" err="1">
                <a:latin typeface="+mn-ea"/>
              </a:rPr>
              <a:t>hanoi_tower</a:t>
            </a:r>
            <a:r>
              <a:rPr lang="en-US" altLang="ko-KR" sz="1800" dirty="0">
                <a:latin typeface="+mn-ea"/>
              </a:rPr>
              <a:t>(n - 1, from, to, </a:t>
            </a:r>
            <a:r>
              <a:rPr lang="en-US" altLang="ko-KR" sz="1800" dirty="0" err="1">
                <a:latin typeface="+mn-ea"/>
              </a:rPr>
              <a:t>tmp</a:t>
            </a:r>
            <a:r>
              <a:rPr lang="en-US" altLang="ko-KR" sz="1800" dirty="0">
                <a:latin typeface="+mn-ea"/>
              </a:rPr>
              <a:t>);</a:t>
            </a:r>
          </a:p>
          <a:p>
            <a:r>
              <a:rPr lang="en-US" altLang="ko-KR" sz="1800" dirty="0">
                <a:latin typeface="+mn-ea"/>
              </a:rPr>
              <a:t>		</a:t>
            </a:r>
            <a:r>
              <a:rPr lang="en-US" altLang="ko-KR" sz="1800" dirty="0" err="1">
                <a:latin typeface="+mn-ea"/>
              </a:rPr>
              <a:t>printf</a:t>
            </a:r>
            <a:r>
              <a:rPr lang="en-US" altLang="ko-KR" sz="1800" dirty="0">
                <a:latin typeface="+mn-ea"/>
              </a:rPr>
              <a:t>("</a:t>
            </a:r>
            <a:r>
              <a:rPr lang="en-US" altLang="ko-KR" sz="1800" dirty="0" err="1">
                <a:latin typeface="+mn-ea"/>
              </a:rPr>
              <a:t>No.%d</a:t>
            </a:r>
            <a:r>
              <a:rPr lang="en-US" altLang="ko-KR" sz="1800" dirty="0">
                <a:latin typeface="+mn-ea"/>
              </a:rPr>
              <a:t> disk moves from %c to %c\n", n, from, to);</a:t>
            </a:r>
          </a:p>
          <a:p>
            <a:r>
              <a:rPr lang="en-US" altLang="ko-KR" sz="1800" dirty="0">
                <a:latin typeface="+mn-ea"/>
              </a:rPr>
              <a:t>		</a:t>
            </a:r>
            <a:r>
              <a:rPr lang="en-US" altLang="ko-KR" sz="1800" dirty="0" err="1">
                <a:latin typeface="+mn-ea"/>
              </a:rPr>
              <a:t>hanoi_tower</a:t>
            </a:r>
            <a:r>
              <a:rPr lang="en-US" altLang="ko-KR" sz="1800" dirty="0">
                <a:latin typeface="+mn-ea"/>
              </a:rPr>
              <a:t>(n - 1, </a:t>
            </a:r>
            <a:r>
              <a:rPr lang="en-US" altLang="ko-KR" sz="1800" dirty="0" err="1">
                <a:latin typeface="+mn-ea"/>
              </a:rPr>
              <a:t>tmp</a:t>
            </a:r>
            <a:r>
              <a:rPr lang="en-US" altLang="ko-KR" sz="1800" dirty="0">
                <a:latin typeface="+mn-ea"/>
              </a:rPr>
              <a:t>, from, to);</a:t>
            </a:r>
          </a:p>
          <a:p>
            <a:r>
              <a:rPr lang="en-US" altLang="ko-KR" sz="1800" dirty="0">
                <a:latin typeface="+mn-ea"/>
              </a:rPr>
              <a:t>	}</a:t>
            </a:r>
          </a:p>
          <a:p>
            <a:r>
              <a:rPr lang="en-US" altLang="ko-KR" sz="1800" dirty="0">
                <a:latin typeface="+mn-ea"/>
              </a:rPr>
              <a:t>}</a:t>
            </a:r>
          </a:p>
          <a:p>
            <a:endParaRPr lang="en-US" altLang="ko-KR" sz="1800" dirty="0">
              <a:latin typeface="+mn-ea"/>
            </a:endParaRPr>
          </a:p>
          <a:p>
            <a:r>
              <a:rPr lang="en-US" altLang="ko-KR" sz="1800" dirty="0">
                <a:latin typeface="+mn-ea"/>
              </a:rPr>
              <a:t>int main(void)</a:t>
            </a:r>
          </a:p>
          <a:p>
            <a:r>
              <a:rPr lang="en-US" altLang="ko-KR" sz="1800" dirty="0">
                <a:latin typeface="+mn-ea"/>
              </a:rPr>
              <a:t>{</a:t>
            </a:r>
          </a:p>
          <a:p>
            <a:r>
              <a:rPr lang="en-US" altLang="ko-KR" sz="1800" dirty="0">
                <a:latin typeface="+mn-ea"/>
              </a:rPr>
              <a:t>	</a:t>
            </a:r>
            <a:r>
              <a:rPr lang="en-US" altLang="ko-KR" sz="1800" dirty="0" err="1">
                <a:latin typeface="+mn-ea"/>
              </a:rPr>
              <a:t>hanoi_tower</a:t>
            </a:r>
            <a:r>
              <a:rPr lang="en-US" altLang="ko-KR" sz="1800" dirty="0">
                <a:latin typeface="+mn-ea"/>
              </a:rPr>
              <a:t>(3, 'A', 'B', 'C’);</a:t>
            </a:r>
          </a:p>
          <a:p>
            <a:r>
              <a:rPr lang="en-US" altLang="ko-KR" sz="1800" dirty="0">
                <a:latin typeface="+mn-ea"/>
              </a:rPr>
              <a:t>	return 0;</a:t>
            </a:r>
          </a:p>
          <a:p>
            <a:r>
              <a:rPr lang="en-US" altLang="ko-KR" sz="1800" dirty="0">
                <a:latin typeface="+mn-ea"/>
              </a:rPr>
              <a:t>}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5566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452</Words>
  <Application>Microsoft Office PowerPoint</Application>
  <PresentationFormat>와이드스크린</PresentationFormat>
  <Paragraphs>85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재귀 함수 예제 1</vt:lpstr>
      <vt:lpstr>재귀 함수 예제 2</vt:lpstr>
      <vt:lpstr>PowerPoint 프레젠테이션</vt:lpstr>
      <vt:lpstr>재귀함수 대표적 예시[하노이 타워]</vt:lpstr>
      <vt:lpstr>PowerPoint 프레젠테이션</vt:lpstr>
      <vt:lpstr>힌트</vt:lpstr>
      <vt:lpstr>정답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민</dc:creator>
  <cp:lastModifiedBy>조 민</cp:lastModifiedBy>
  <cp:revision>1</cp:revision>
  <dcterms:created xsi:type="dcterms:W3CDTF">2023-04-24T15:06:46Z</dcterms:created>
  <dcterms:modified xsi:type="dcterms:W3CDTF">2023-04-24T15:39:40Z</dcterms:modified>
</cp:coreProperties>
</file>