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15D2A-3B28-4066-BA79-3054953A0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5363FD-80B9-4C5E-ABAC-56E340D8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A8E89-EA57-4FD6-87C3-9CA7A25A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551B-1714-4B28-9480-0538E393B58D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89E05-F015-44CF-AA7F-587272A4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7CDE3-FF6B-4A88-A116-5DF5A37C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EADC-1961-4FC5-9FF8-54FC622FE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02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F32D4-5A43-4DBF-913C-4B3AA4D7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E77203-44E3-4A13-8E16-B542CF39A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5802C-C6F8-43C1-8BA6-48721F2E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551B-1714-4B28-9480-0538E393B58D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8CAB7-37D5-4846-B744-F683B599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22B68-5E20-468D-86A3-8A593052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EADC-1961-4FC5-9FF8-54FC622FE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2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F96206-2C96-4F71-BDC2-6634FAB32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3FAFF0-87FA-4791-9861-3934FFB7B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7BDE8-4E4D-4598-ADDF-C726204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551B-1714-4B28-9480-0538E393B58D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E8D88-3A79-4F70-BD8D-6641FE95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5F1D5-8A6E-4E35-82EA-240A4FE5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EADC-1961-4FC5-9FF8-54FC622FE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2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807EE-4E36-44C4-A6A6-69A513FE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CA61B3-F4BA-45C8-99F4-392A093E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4A884-25B5-4F89-B923-94123391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551B-1714-4B28-9480-0538E393B58D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92982-8C61-4D89-B9CC-A0BAA01C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02C48-26AF-41D0-B1C3-D9812DA9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EADC-1961-4FC5-9FF8-54FC622FE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7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8BDB0-19D0-49BE-AF21-3987E6E71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0D37D-050B-4560-84F9-AA54BEE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9560A-D5A9-4A08-86B2-2BC4B694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551B-1714-4B28-9480-0538E393B58D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64B9B-0D08-4C67-B97D-EE11DBF6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6414A-72E5-407E-9D43-F58BE439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EADC-1961-4FC5-9FF8-54FC622FE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45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F0660-AA03-452D-AF79-84AAB577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09E640-A958-481C-8385-FAB03E808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41A0C4-BAF2-4486-80E5-E1E9412E7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C60745-8514-4DEE-A4F1-33C251C7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551B-1714-4B28-9480-0538E393B58D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59FBEA-656A-48EA-BDB1-44C9BD71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7B0D3E-4899-4611-A96F-976D218F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EADC-1961-4FC5-9FF8-54FC622FE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25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31884-B31F-4A49-A36F-B9AE3DE8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52FFB8-0FAB-4763-9F77-112403175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DD35EE-83EF-4C72-99AC-CB4A4F110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CE0476-C132-48DA-93C8-0BF2A9F74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FF0E70-B3E0-4DD8-A430-46B5E648F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D1B9EB-C483-4741-A22C-882F0A97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551B-1714-4B28-9480-0538E393B58D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41E6E1-302A-445B-993F-08885795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FD4529-B69B-42C2-A9D2-BE67D61E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EADC-1961-4FC5-9FF8-54FC622FE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64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52689-2569-4602-8A7F-28FF8AF7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538D4C-1BDB-486F-8B6D-006F2E94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551B-1714-4B28-9480-0538E393B58D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8C9C74-F00B-44EC-A978-89B03730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352C7B-6778-4664-8B2C-C621DF85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EADC-1961-4FC5-9FF8-54FC622FE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2E1EF2-3AFB-4314-9321-194A2F74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551B-1714-4B28-9480-0538E393B58D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A83466-A747-4754-829C-FA7EE8CD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C4507D-1600-4F0A-81B2-4E30E0661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EADC-1961-4FC5-9FF8-54FC622FE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C84A6-5FA8-4841-A6C7-82D0A0A22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CAE6A-DDB1-4D19-B735-C91EE3A9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94CEC7-5ABC-42DC-97C0-3E6B44AE1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0A19E-8846-44A0-812A-A76357A6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551B-1714-4B28-9480-0538E393B58D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0D253-0BAF-4719-8089-CB63217F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9712C2-2907-4A75-8FB2-84E3E586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EADC-1961-4FC5-9FF8-54FC622FE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38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A4559-56D6-48E6-8C1D-4AF316331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E387D0-26A2-4690-BD47-37E309267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23E568-549A-4991-92CB-2FB986DF8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610708-E92E-4E14-922E-8462644A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551B-1714-4B28-9480-0538E393B58D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90352E-6B8E-4A6D-BB8F-C552EA8D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E56894-6AF3-4D94-A7D6-F7257926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EADC-1961-4FC5-9FF8-54FC622FE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5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016257-2EBD-4062-8E53-DFB72102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D3EF33-D73D-42E8-90A0-578A2EFE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7A9DA-C46B-497B-88BD-69DB9E8B2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7551B-1714-4B28-9480-0538E393B58D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280AE-ABCE-40CB-A9EB-08CD9A383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E9C4A4-6996-479F-8E7C-932DBAA15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CEADC-1961-4FC5-9FF8-54FC622FE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44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853E2-B6A7-49A0-97A2-2793500A7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큐</a:t>
            </a:r>
          </a:p>
        </p:txBody>
      </p:sp>
    </p:spTree>
    <p:extLst>
      <p:ext uri="{BB962C8B-B14F-4D97-AF65-F5344CB8AC3E}">
        <p14:creationId xmlns:p14="http://schemas.microsoft.com/office/powerpoint/2010/main" val="99881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80039-C321-4D1F-84BA-4E189DAB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큐의 데이터 반환</a:t>
            </a:r>
            <a:r>
              <a:rPr lang="en-US" altLang="ko-KR" dirty="0"/>
              <a:t>, dequeue() </a:t>
            </a:r>
            <a:r>
              <a:rPr lang="ko-KR" altLang="en-US" dirty="0"/>
              <a:t>함수 </a:t>
            </a:r>
            <a:r>
              <a:rPr lang="en-US" altLang="ko-KR" dirty="0"/>
              <a:t>– (2)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FCAFD-9B80-4D1D-B194-5DCE4119AD94}"/>
              </a:ext>
            </a:extLst>
          </p:cNvPr>
          <p:cNvSpPr txBox="1"/>
          <p:nvPr/>
        </p:nvSpPr>
        <p:spPr>
          <a:xfrm>
            <a:off x="838199" y="1690688"/>
            <a:ext cx="10262937" cy="3240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+mj-lt"/>
              </a:rPr>
              <a:t>큐가 비어 있을 경우에는 데이터 반환을 할 수 없으므로 오류 메시지 출력</a:t>
            </a:r>
            <a:endParaRPr lang="en-US" altLang="ko-KR" sz="2800" dirty="0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+mj-lt"/>
              </a:rPr>
              <a:t>큐가 비어 있지 않으면 맨 앞의 노드 데이터를 반환 후 해당 노드를 </a:t>
            </a:r>
            <a:r>
              <a:rPr lang="en-US" altLang="ko-KR" sz="2800" dirty="0">
                <a:latin typeface="+mj-lt"/>
              </a:rPr>
              <a:t>free </a:t>
            </a:r>
            <a:r>
              <a:rPr lang="ko-KR" altLang="en-US" sz="2800" dirty="0">
                <a:latin typeface="+mj-lt"/>
              </a:rPr>
              <a:t>시켜 줌</a:t>
            </a:r>
            <a:endParaRPr lang="en-US" altLang="ko-KR" sz="2800" dirty="0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+mj-lt"/>
              </a:rPr>
              <a:t>이후 큐의 노드 개수 </a:t>
            </a:r>
            <a:r>
              <a:rPr lang="en-US" altLang="ko-KR" sz="2800" dirty="0">
                <a:latin typeface="+mj-lt"/>
              </a:rPr>
              <a:t>1 </a:t>
            </a:r>
            <a:r>
              <a:rPr lang="ko-KR" altLang="en-US" sz="2800" dirty="0">
                <a:latin typeface="+mj-lt"/>
              </a:rPr>
              <a:t>감소</a:t>
            </a:r>
            <a:endParaRPr lang="en-US" altLang="ko-K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835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CF81B-50A2-4A35-BA54-55289333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E9C738-37C3-41BE-8B53-167539587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44" y="1899736"/>
            <a:ext cx="8337323" cy="206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8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E5D60-8F7D-9AA5-0BAF-F62E100C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AD7BD-86C9-5C71-0440-D7B5B8FE4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큐를 사용하면 사용할수록 </a:t>
            </a:r>
            <a:r>
              <a:rPr lang="en-US" altLang="ko-KR" dirty="0"/>
              <a:t>front</a:t>
            </a:r>
            <a:r>
              <a:rPr lang="ko-KR" altLang="en-US" dirty="0"/>
              <a:t>가 뒤로 밀려나게 되므로 마지막 공간의 </a:t>
            </a:r>
            <a:r>
              <a:rPr lang="en-US" altLang="ko-KR" dirty="0"/>
              <a:t>front</a:t>
            </a:r>
            <a:r>
              <a:rPr lang="ko-KR" altLang="en-US" dirty="0"/>
              <a:t>와 </a:t>
            </a:r>
            <a:r>
              <a:rPr lang="en-US" altLang="ko-KR" dirty="0"/>
              <a:t>rear</a:t>
            </a:r>
            <a:r>
              <a:rPr lang="ko-KR" altLang="en-US" dirty="0"/>
              <a:t>가 같아지게 되어 삭제된 </a:t>
            </a:r>
            <a:r>
              <a:rPr lang="en-US" altLang="ko-KR" dirty="0"/>
              <a:t>front</a:t>
            </a:r>
            <a:r>
              <a:rPr lang="ko-KR" altLang="en-US" dirty="0"/>
              <a:t> 앞의 공간</a:t>
            </a:r>
            <a:r>
              <a:rPr lang="en-US" altLang="ko-KR" dirty="0"/>
              <a:t>(</a:t>
            </a:r>
            <a:r>
              <a:rPr lang="ko-KR" altLang="en-US" dirty="0"/>
              <a:t>이전에 할당된 공간</a:t>
            </a:r>
            <a:r>
              <a:rPr lang="en-US" altLang="ko-KR" dirty="0"/>
              <a:t>)</a:t>
            </a:r>
            <a:r>
              <a:rPr lang="ko-KR" altLang="en-US" dirty="0"/>
              <a:t>은 쓸 수 없게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5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05578-D8FA-4536-9663-D1CEF8CC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41A53-D978-43AC-B189-129533075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8789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큐는 먼저 집어 넣은 데이터가 먼저 나오는 </a:t>
            </a:r>
            <a:r>
              <a:rPr lang="en-US" altLang="ko-KR" dirty="0"/>
              <a:t>FIFO(First In First Out)</a:t>
            </a:r>
            <a:r>
              <a:rPr lang="ko-KR" altLang="en-US" dirty="0"/>
              <a:t>구조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나중에 집어넣은 데이터가 먼저 나오는 스택과는 반대되는 개념</a:t>
            </a:r>
            <a:endParaRPr lang="en-US" altLang="ko-KR" dirty="0"/>
          </a:p>
        </p:txBody>
      </p:sp>
      <p:pic>
        <p:nvPicPr>
          <p:cNvPr id="1026" name="Picture 2" descr="queue structure">
            <a:extLst>
              <a:ext uri="{FF2B5EF4-FFF2-40B4-BE49-F238E27FC236}">
                <a16:creationId xmlns:a16="http://schemas.microsoft.com/office/drawing/2014/main" id="{D3586583-7054-48C8-BE19-A6153FA3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998" y="4041647"/>
            <a:ext cx="6288004" cy="227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42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A1D44-0C7F-4BBA-BAAE-B51460A6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스택과의 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D3EC8-DCE5-4570-9882-F0E76E9C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ko-KR" altLang="en-US" dirty="0"/>
              <a:t>아래 부분이 막히고 </a:t>
            </a:r>
            <a:r>
              <a:rPr lang="ko-KR" altLang="en-US" dirty="0" err="1"/>
              <a:t>윗</a:t>
            </a:r>
            <a:r>
              <a:rPr lang="ko-KR" altLang="en-US" dirty="0"/>
              <a:t> 부분이 뚫린 통과 같았다면</a:t>
            </a:r>
            <a:r>
              <a:rPr lang="en-US" altLang="ko-KR" dirty="0"/>
              <a:t>, </a:t>
            </a:r>
            <a:r>
              <a:rPr lang="ko-KR" altLang="en-US" dirty="0"/>
              <a:t>큐는 양쪽이 뚫린 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스택 </a:t>
            </a:r>
            <a:r>
              <a:rPr lang="en-US" altLang="ko-KR" dirty="0"/>
              <a:t>: </a:t>
            </a:r>
            <a:r>
              <a:rPr lang="ko-KR" altLang="en-US" dirty="0"/>
              <a:t>가장 윗부분에서 데이터를 넣고 꺼냄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큐 </a:t>
            </a:r>
            <a:r>
              <a:rPr lang="en-US" altLang="ko-KR" dirty="0"/>
              <a:t>: front</a:t>
            </a:r>
            <a:r>
              <a:rPr lang="ko-KR" altLang="en-US" dirty="0"/>
              <a:t>에서 데이터를 꺼내는 연산이 진행</a:t>
            </a:r>
            <a:r>
              <a:rPr lang="en-US" altLang="ko-KR" dirty="0"/>
              <a:t>, rear </a:t>
            </a:r>
            <a:r>
              <a:rPr lang="ko-KR" altLang="en-US" dirty="0"/>
              <a:t>부분에서 데이터를 넣는 연산 진행</a:t>
            </a:r>
          </a:p>
        </p:txBody>
      </p:sp>
    </p:spTree>
    <p:extLst>
      <p:ext uri="{BB962C8B-B14F-4D97-AF65-F5344CB8AC3E}">
        <p14:creationId xmlns:p14="http://schemas.microsoft.com/office/powerpoint/2010/main" val="93830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EB26-130C-4B14-8995-DAA2F3D8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C6CD5-5836-471E-AA48-F82E14398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(1) </a:t>
            </a:r>
            <a:r>
              <a:rPr lang="ko-KR" altLang="en-US" dirty="0"/>
              <a:t>은행 번호표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버튼을 누르면 큐 구조에 해당하는 번호가 삽입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순차적으로 먼저 </a:t>
            </a:r>
            <a:r>
              <a:rPr lang="ko-KR" altLang="en-US" dirty="0" err="1"/>
              <a:t>들어감</a:t>
            </a:r>
            <a:r>
              <a:rPr lang="ko-KR" altLang="en-US" dirty="0"/>
              <a:t> 번호부터 처리되어 창구에서 번호가 호출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(2) </a:t>
            </a:r>
            <a:r>
              <a:rPr lang="ko-KR" altLang="en-US" dirty="0"/>
              <a:t>프린터 드라이버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동시에 여러 장의 문서를 출력하게 되면 프린터기는 동시에 여러 장을 출력할 수 없기 때문에 대기열이 걸리게 됨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이때 먼저 들어온 프린트 명령부터 순차적으로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484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5A2FB-2AE2-4668-B1B1-EF31319E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27" y="2766218"/>
            <a:ext cx="3204410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노드 정의</a:t>
            </a:r>
            <a:br>
              <a:rPr lang="en-US" altLang="ko-KR" dirty="0"/>
            </a:br>
            <a:r>
              <a:rPr lang="en-US" altLang="ko-KR" dirty="0"/>
              <a:t>&amp;</a:t>
            </a:r>
            <a:br>
              <a:rPr lang="en-US" altLang="ko-KR" dirty="0"/>
            </a:br>
            <a:r>
              <a:rPr lang="ko-KR" altLang="en-US" dirty="0"/>
              <a:t>큐 초기화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635C6-7434-42C5-89A3-A05A3312813A}"/>
              </a:ext>
            </a:extLst>
          </p:cNvPr>
          <p:cNvSpPr txBox="1"/>
          <p:nvPr/>
        </p:nvSpPr>
        <p:spPr>
          <a:xfrm>
            <a:off x="4058654" y="335844"/>
            <a:ext cx="930442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effectLst/>
                <a:latin typeface="+mj-lt"/>
              </a:rPr>
              <a:t>#include &lt;</a:t>
            </a:r>
            <a:r>
              <a:rPr lang="en-US" altLang="ko-KR" b="0" i="0" dirty="0" err="1">
                <a:effectLst/>
                <a:latin typeface="+mj-lt"/>
              </a:rPr>
              <a:t>stdio.h</a:t>
            </a:r>
            <a:r>
              <a:rPr lang="en-US" altLang="ko-KR" b="0" i="0" dirty="0">
                <a:effectLst/>
                <a:latin typeface="+mj-lt"/>
              </a:rPr>
              <a:t>&gt;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#include &lt;</a:t>
            </a:r>
            <a:r>
              <a:rPr lang="en-US" altLang="ko-KR" b="0" i="0" dirty="0" err="1">
                <a:effectLst/>
                <a:latin typeface="+mj-lt"/>
              </a:rPr>
              <a:t>stdlib.h</a:t>
            </a:r>
            <a:r>
              <a:rPr lang="en-US" altLang="ko-KR" b="0" i="0" dirty="0">
                <a:effectLst/>
                <a:latin typeface="+mj-lt"/>
              </a:rPr>
              <a:t>&gt;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 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typedef struct Node 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{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    int data;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    struct Node *next;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}Node;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 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 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typedef struct Queue 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{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    Node *front;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    Node *rear; 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    int count; // </a:t>
            </a:r>
            <a:r>
              <a:rPr lang="ko-KR" altLang="en-US" b="0" i="0" dirty="0">
                <a:effectLst/>
                <a:latin typeface="+mj-lt"/>
              </a:rPr>
              <a:t>큐 안의 노드 개수  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}Queue;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 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void </a:t>
            </a:r>
            <a:r>
              <a:rPr lang="en-US" altLang="ko-KR" b="0" i="0" dirty="0" err="1">
                <a:effectLst/>
                <a:latin typeface="+mj-lt"/>
              </a:rPr>
              <a:t>initQueue</a:t>
            </a:r>
            <a:r>
              <a:rPr lang="en-US" altLang="ko-KR" b="0" i="0" dirty="0">
                <a:effectLst/>
                <a:latin typeface="+mj-lt"/>
              </a:rPr>
              <a:t>(Queue *queue)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{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    queue-&gt;front = queue-&gt;rear = NULL; 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    queue-&gt;count = 0;    // </a:t>
            </a:r>
            <a:r>
              <a:rPr lang="ko-KR" altLang="en-US" b="0" i="0" dirty="0">
                <a:effectLst/>
                <a:latin typeface="+mj-lt"/>
              </a:rPr>
              <a:t>큐 안의 노드 개수를 </a:t>
            </a:r>
            <a:r>
              <a:rPr lang="en-US" altLang="ko-KR" b="0" i="0" dirty="0">
                <a:effectLst/>
                <a:latin typeface="+mj-lt"/>
              </a:rPr>
              <a:t>0</a:t>
            </a:r>
            <a:r>
              <a:rPr lang="ko-KR" altLang="en-US" b="0" i="0" dirty="0">
                <a:effectLst/>
                <a:latin typeface="+mj-lt"/>
              </a:rPr>
              <a:t>으로 설정</a:t>
            </a:r>
            <a:endParaRPr lang="en-US" altLang="ko-KR" b="0" i="0" dirty="0">
              <a:effectLst/>
              <a:latin typeface="+mj-lt"/>
            </a:endParaRPr>
          </a:p>
          <a:p>
            <a:pPr algn="l"/>
            <a:r>
              <a:rPr lang="en-US" altLang="ko-KR" dirty="0">
                <a:latin typeface="+mj-lt"/>
              </a:rPr>
              <a:t>}</a:t>
            </a:r>
            <a:endParaRPr lang="ko-KR" altLang="en-US" b="0" i="0" dirty="0">
              <a:effectLst/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CE7D79-0127-4D7D-865A-329889D94E5B}"/>
              </a:ext>
            </a:extLst>
          </p:cNvPr>
          <p:cNvSpPr txBox="1"/>
          <p:nvPr/>
        </p:nvSpPr>
        <p:spPr>
          <a:xfrm>
            <a:off x="6978315" y="335844"/>
            <a:ext cx="4812632" cy="25317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가장 먼저 노드를 정의</a:t>
            </a:r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Queue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구조체 정의</a:t>
            </a:r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큐 초기화하는 </a:t>
            </a:r>
            <a:r>
              <a:rPr lang="en-US" altLang="ko-KR" dirty="0" err="1">
                <a:solidFill>
                  <a:schemeClr val="tx2">
                    <a:lumMod val="50000"/>
                  </a:schemeClr>
                </a:solidFill>
              </a:rPr>
              <a:t>initQueue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()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함수 사용해서 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front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rear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null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로 초기화</a:t>
            </a:r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큐 안의 노드 개수를 나타내는 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count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으로 초기화</a:t>
            </a:r>
          </a:p>
        </p:txBody>
      </p:sp>
    </p:spTree>
    <p:extLst>
      <p:ext uri="{BB962C8B-B14F-4D97-AF65-F5344CB8AC3E}">
        <p14:creationId xmlns:p14="http://schemas.microsoft.com/office/powerpoint/2010/main" val="106264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A380B-701C-4A5A-8282-457458A1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isEmpty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5BAA6-2A1F-4685-AD1D-BD28A20213AD}"/>
              </a:ext>
            </a:extLst>
          </p:cNvPr>
          <p:cNvSpPr txBox="1"/>
          <p:nvPr/>
        </p:nvSpPr>
        <p:spPr>
          <a:xfrm>
            <a:off x="838200" y="1839832"/>
            <a:ext cx="98779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0" i="0" dirty="0">
                <a:effectLst/>
                <a:latin typeface="+mj-lt"/>
              </a:rPr>
              <a:t>int </a:t>
            </a:r>
            <a:r>
              <a:rPr lang="en-US" altLang="ko-KR" sz="2400" b="0" i="0" dirty="0" err="1">
                <a:effectLst/>
                <a:latin typeface="+mj-lt"/>
              </a:rPr>
              <a:t>isEmpty</a:t>
            </a:r>
            <a:r>
              <a:rPr lang="en-US" altLang="ko-KR" sz="2400" b="0" i="0" dirty="0">
                <a:effectLst/>
                <a:latin typeface="+mj-lt"/>
              </a:rPr>
              <a:t>(Queue *queue)</a:t>
            </a:r>
          </a:p>
          <a:p>
            <a:pPr algn="l"/>
            <a:r>
              <a:rPr lang="en-US" altLang="ko-KR" sz="2400" b="0" i="0" dirty="0">
                <a:effectLst/>
                <a:latin typeface="+mj-lt"/>
              </a:rPr>
              <a:t>{</a:t>
            </a:r>
          </a:p>
          <a:p>
            <a:pPr algn="l"/>
            <a:r>
              <a:rPr lang="en-US" altLang="ko-KR" sz="2400" b="0" i="0" dirty="0">
                <a:effectLst/>
                <a:latin typeface="+mj-lt"/>
              </a:rPr>
              <a:t>    return queue-&gt;count == 0;    // </a:t>
            </a:r>
            <a:r>
              <a:rPr lang="ko-KR" altLang="en-US" sz="2400" b="0" i="0" dirty="0" err="1">
                <a:effectLst/>
                <a:latin typeface="+mj-lt"/>
              </a:rPr>
              <a:t>큐안의</a:t>
            </a:r>
            <a:r>
              <a:rPr lang="ko-KR" altLang="en-US" sz="2400" b="0" i="0" dirty="0">
                <a:effectLst/>
                <a:latin typeface="+mj-lt"/>
              </a:rPr>
              <a:t> 노드 개수가 </a:t>
            </a:r>
            <a:r>
              <a:rPr lang="en-US" altLang="ko-KR" sz="2400" b="0" i="0" dirty="0">
                <a:effectLst/>
                <a:latin typeface="+mj-lt"/>
              </a:rPr>
              <a:t>0</a:t>
            </a:r>
            <a:r>
              <a:rPr lang="ko-KR" altLang="en-US" sz="2400" b="0" i="0" dirty="0">
                <a:effectLst/>
                <a:latin typeface="+mj-lt"/>
              </a:rPr>
              <a:t>이면 빈 상태</a:t>
            </a:r>
          </a:p>
          <a:p>
            <a:pPr algn="l"/>
            <a:r>
              <a:rPr lang="en-US" altLang="ko-KR" sz="2400" b="0" i="0" dirty="0">
                <a:effectLst/>
                <a:latin typeface="+mj-lt"/>
              </a:rPr>
              <a:t>}</a:t>
            </a:r>
          </a:p>
          <a:p>
            <a:br>
              <a:rPr lang="ko-KR" altLang="en-US" sz="2400" dirty="0">
                <a:latin typeface="+mj-lt"/>
              </a:rPr>
            </a:br>
            <a:endParaRPr lang="ko-KR" altLang="en-US" sz="2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D1ADD-812F-43EF-A911-9F11860A6489}"/>
              </a:ext>
            </a:extLst>
          </p:cNvPr>
          <p:cNvSpPr txBox="1"/>
          <p:nvPr/>
        </p:nvSpPr>
        <p:spPr>
          <a:xfrm>
            <a:off x="932447" y="4141407"/>
            <a:ext cx="6623385" cy="18794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큐가 </a:t>
            </a:r>
            <a:r>
              <a:rPr lang="ko-KR" altLang="en-US" sz="2000" dirty="0" err="1"/>
              <a:t>비어있는지</a:t>
            </a:r>
            <a:r>
              <a:rPr lang="ko-KR" altLang="en-US" sz="2000" dirty="0"/>
              <a:t> 확인할 때 두가지 방법 사용 가능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/>
              <a:t>queue-&gt;front == NULL &amp;&amp; queue-&gt;rear==NULL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큐 안의 노드 개수가 </a:t>
            </a:r>
            <a:r>
              <a:rPr lang="en-US" altLang="ko-KR" sz="2000" dirty="0"/>
              <a:t>0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위 코드는 두번째 방법 사용</a:t>
            </a:r>
          </a:p>
        </p:txBody>
      </p:sp>
    </p:spTree>
    <p:extLst>
      <p:ext uri="{BB962C8B-B14F-4D97-AF65-F5344CB8AC3E}">
        <p14:creationId xmlns:p14="http://schemas.microsoft.com/office/powerpoint/2010/main" val="160895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AD967-C227-4554-BA53-B8A30D75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데이터 삽입</a:t>
            </a:r>
            <a:r>
              <a:rPr lang="en-US" altLang="ko-KR" dirty="0"/>
              <a:t>, enqueue() </a:t>
            </a:r>
            <a:r>
              <a:rPr lang="ko-KR" altLang="en-US" dirty="0"/>
              <a:t>함수 </a:t>
            </a:r>
            <a:r>
              <a:rPr lang="en-US" altLang="ko-KR" dirty="0"/>
              <a:t>- (1)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1E52D-6236-47F6-8DEA-5C003D31D6D6}"/>
              </a:ext>
            </a:extLst>
          </p:cNvPr>
          <p:cNvSpPr txBox="1"/>
          <p:nvPr/>
        </p:nvSpPr>
        <p:spPr>
          <a:xfrm>
            <a:off x="838200" y="1537134"/>
            <a:ext cx="9144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effectLst/>
                <a:latin typeface="+mj-lt"/>
              </a:rPr>
              <a:t>void enqueue(Queue *queue, int data)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{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    Node *</a:t>
            </a:r>
            <a:r>
              <a:rPr lang="en-US" altLang="ko-KR" b="0" i="0" dirty="0" err="1">
                <a:effectLst/>
                <a:latin typeface="+mj-lt"/>
              </a:rPr>
              <a:t>newNode</a:t>
            </a:r>
            <a:r>
              <a:rPr lang="en-US" altLang="ko-KR" b="0" i="0" dirty="0">
                <a:effectLst/>
                <a:latin typeface="+mj-lt"/>
              </a:rPr>
              <a:t> = (Node *)malloc(</a:t>
            </a:r>
            <a:r>
              <a:rPr lang="en-US" altLang="ko-KR" b="0" i="0" dirty="0" err="1">
                <a:effectLst/>
                <a:latin typeface="+mj-lt"/>
              </a:rPr>
              <a:t>sizeof</a:t>
            </a:r>
            <a:r>
              <a:rPr lang="en-US" altLang="ko-KR" b="0" i="0" dirty="0">
                <a:effectLst/>
                <a:latin typeface="+mj-lt"/>
              </a:rPr>
              <a:t>(Node)); // </a:t>
            </a:r>
            <a:r>
              <a:rPr lang="en-US" altLang="ko-KR" b="0" i="0" dirty="0" err="1">
                <a:effectLst/>
                <a:latin typeface="+mj-lt"/>
              </a:rPr>
              <a:t>newNode</a:t>
            </a:r>
            <a:r>
              <a:rPr lang="en-US" altLang="ko-KR" b="0" i="0" dirty="0">
                <a:effectLst/>
                <a:latin typeface="+mj-lt"/>
              </a:rPr>
              <a:t> </a:t>
            </a:r>
            <a:r>
              <a:rPr lang="ko-KR" altLang="en-US" b="0" i="0" dirty="0">
                <a:effectLst/>
                <a:latin typeface="+mj-lt"/>
              </a:rPr>
              <a:t>생성</a:t>
            </a:r>
          </a:p>
          <a:p>
            <a:pPr algn="l"/>
            <a:r>
              <a:rPr lang="ko-KR" altLang="en-US" b="0" i="0" dirty="0">
                <a:effectLst/>
                <a:latin typeface="+mj-lt"/>
              </a:rPr>
              <a:t>    </a:t>
            </a:r>
            <a:r>
              <a:rPr lang="en-US" altLang="ko-KR" b="0" i="0" dirty="0" err="1">
                <a:effectLst/>
                <a:latin typeface="+mj-lt"/>
              </a:rPr>
              <a:t>newNode</a:t>
            </a:r>
            <a:r>
              <a:rPr lang="en-US" altLang="ko-KR" b="0" i="0" dirty="0">
                <a:effectLst/>
                <a:latin typeface="+mj-lt"/>
              </a:rPr>
              <a:t>-&gt;data = data;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    </a:t>
            </a:r>
            <a:r>
              <a:rPr lang="en-US" altLang="ko-KR" b="0" i="0" dirty="0" err="1">
                <a:effectLst/>
                <a:latin typeface="+mj-lt"/>
              </a:rPr>
              <a:t>newNode</a:t>
            </a:r>
            <a:r>
              <a:rPr lang="en-US" altLang="ko-KR" b="0" i="0" dirty="0">
                <a:effectLst/>
                <a:latin typeface="+mj-lt"/>
              </a:rPr>
              <a:t>-&gt;next = NULL;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 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    if (</a:t>
            </a:r>
            <a:r>
              <a:rPr lang="en-US" altLang="ko-KR" b="0" i="0" dirty="0" err="1">
                <a:effectLst/>
                <a:latin typeface="+mj-lt"/>
              </a:rPr>
              <a:t>isEmpty</a:t>
            </a:r>
            <a:r>
              <a:rPr lang="en-US" altLang="ko-KR" b="0" i="0" dirty="0">
                <a:effectLst/>
                <a:latin typeface="+mj-lt"/>
              </a:rPr>
              <a:t>(queue))    // </a:t>
            </a:r>
            <a:r>
              <a:rPr lang="ko-KR" altLang="en-US" b="0" i="0" dirty="0">
                <a:effectLst/>
                <a:latin typeface="+mj-lt"/>
              </a:rPr>
              <a:t>큐가 </a:t>
            </a:r>
            <a:r>
              <a:rPr lang="ko-KR" altLang="en-US" b="0" i="0" dirty="0" err="1">
                <a:effectLst/>
                <a:latin typeface="+mj-lt"/>
              </a:rPr>
              <a:t>비어있을</a:t>
            </a:r>
            <a:r>
              <a:rPr lang="ko-KR" altLang="en-US" b="0" i="0" dirty="0">
                <a:effectLst/>
                <a:latin typeface="+mj-lt"/>
              </a:rPr>
              <a:t> 때</a:t>
            </a:r>
          </a:p>
          <a:p>
            <a:pPr algn="l"/>
            <a:r>
              <a:rPr lang="ko-KR" altLang="en-US" b="0" i="0" dirty="0">
                <a:effectLst/>
                <a:latin typeface="+mj-lt"/>
              </a:rPr>
              <a:t>    </a:t>
            </a:r>
            <a:r>
              <a:rPr lang="en-US" altLang="ko-KR" b="0" i="0" dirty="0">
                <a:effectLst/>
                <a:latin typeface="+mj-lt"/>
              </a:rPr>
              <a:t>{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        queue-&gt;front = </a:t>
            </a:r>
            <a:r>
              <a:rPr lang="en-US" altLang="ko-KR" b="0" i="0" dirty="0" err="1">
                <a:effectLst/>
                <a:latin typeface="+mj-lt"/>
              </a:rPr>
              <a:t>newNode</a:t>
            </a:r>
            <a:r>
              <a:rPr lang="en-US" altLang="ko-KR" b="0" i="0" dirty="0">
                <a:effectLst/>
                <a:latin typeface="+mj-lt"/>
              </a:rPr>
              <a:t>;       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    }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    else    // </a:t>
            </a:r>
            <a:r>
              <a:rPr lang="ko-KR" altLang="en-US" b="0" i="0" dirty="0" err="1">
                <a:effectLst/>
                <a:latin typeface="+mj-lt"/>
              </a:rPr>
              <a:t>비어있지</a:t>
            </a:r>
            <a:r>
              <a:rPr lang="ko-KR" altLang="en-US" b="0" i="0" dirty="0">
                <a:effectLst/>
                <a:latin typeface="+mj-lt"/>
              </a:rPr>
              <a:t> 않을 때</a:t>
            </a:r>
          </a:p>
          <a:p>
            <a:pPr algn="l"/>
            <a:r>
              <a:rPr lang="ko-KR" altLang="en-US" b="0" i="0" dirty="0">
                <a:effectLst/>
                <a:latin typeface="+mj-lt"/>
              </a:rPr>
              <a:t>    </a:t>
            </a:r>
            <a:r>
              <a:rPr lang="en-US" altLang="ko-KR" b="0" i="0" dirty="0">
                <a:effectLst/>
                <a:latin typeface="+mj-lt"/>
              </a:rPr>
              <a:t>{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        queue-&gt;rear-&gt;next = </a:t>
            </a:r>
            <a:r>
              <a:rPr lang="en-US" altLang="ko-KR" b="0" i="0" dirty="0" err="1">
                <a:effectLst/>
                <a:latin typeface="+mj-lt"/>
              </a:rPr>
              <a:t>newNode</a:t>
            </a:r>
            <a:r>
              <a:rPr lang="en-US" altLang="ko-KR" b="0" i="0" dirty="0">
                <a:effectLst/>
                <a:latin typeface="+mj-lt"/>
              </a:rPr>
              <a:t>;    //</a:t>
            </a:r>
            <a:r>
              <a:rPr lang="ko-KR" altLang="en-US" b="0" i="0" dirty="0">
                <a:effectLst/>
                <a:latin typeface="+mj-lt"/>
              </a:rPr>
              <a:t>맨 뒤의 다음을 </a:t>
            </a:r>
            <a:r>
              <a:rPr lang="en-US" altLang="ko-KR" b="0" i="0" dirty="0" err="1">
                <a:effectLst/>
                <a:latin typeface="+mj-lt"/>
              </a:rPr>
              <a:t>newNode</a:t>
            </a:r>
            <a:r>
              <a:rPr lang="ko-KR" altLang="en-US" b="0" i="0" dirty="0">
                <a:effectLst/>
                <a:latin typeface="+mj-lt"/>
              </a:rPr>
              <a:t>로 설정</a:t>
            </a:r>
          </a:p>
          <a:p>
            <a:pPr algn="l"/>
            <a:r>
              <a:rPr lang="ko-KR" altLang="en-US" b="0" i="0" dirty="0">
                <a:effectLst/>
                <a:latin typeface="+mj-lt"/>
              </a:rPr>
              <a:t>    </a:t>
            </a:r>
            <a:r>
              <a:rPr lang="en-US" altLang="ko-KR" b="0" i="0" dirty="0">
                <a:effectLst/>
                <a:latin typeface="+mj-lt"/>
              </a:rPr>
              <a:t>}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    queue-&gt;rear = </a:t>
            </a:r>
            <a:r>
              <a:rPr lang="en-US" altLang="ko-KR" b="0" i="0" dirty="0" err="1">
                <a:effectLst/>
                <a:latin typeface="+mj-lt"/>
              </a:rPr>
              <a:t>newNode</a:t>
            </a:r>
            <a:r>
              <a:rPr lang="en-US" altLang="ko-KR" b="0" i="0" dirty="0">
                <a:effectLst/>
                <a:latin typeface="+mj-lt"/>
              </a:rPr>
              <a:t>;    //</a:t>
            </a:r>
            <a:r>
              <a:rPr lang="ko-KR" altLang="en-US" b="0" i="0" dirty="0">
                <a:effectLst/>
                <a:latin typeface="+mj-lt"/>
              </a:rPr>
              <a:t>맨 뒤를 </a:t>
            </a:r>
            <a:r>
              <a:rPr lang="en-US" altLang="ko-KR" b="0" i="0" dirty="0" err="1">
                <a:effectLst/>
                <a:latin typeface="+mj-lt"/>
              </a:rPr>
              <a:t>newNode</a:t>
            </a:r>
            <a:r>
              <a:rPr lang="ko-KR" altLang="en-US" b="0" i="0" dirty="0">
                <a:effectLst/>
                <a:latin typeface="+mj-lt"/>
              </a:rPr>
              <a:t>로 설정   </a:t>
            </a:r>
          </a:p>
          <a:p>
            <a:pPr algn="l"/>
            <a:r>
              <a:rPr lang="ko-KR" altLang="en-US" b="0" i="0" dirty="0">
                <a:effectLst/>
                <a:latin typeface="+mj-lt"/>
              </a:rPr>
              <a:t>    </a:t>
            </a:r>
            <a:r>
              <a:rPr lang="en-US" altLang="ko-KR" b="0" i="0" dirty="0">
                <a:effectLst/>
                <a:latin typeface="+mj-lt"/>
              </a:rPr>
              <a:t>queue-&gt;count++;    //</a:t>
            </a:r>
            <a:r>
              <a:rPr lang="ko-KR" altLang="en-US" b="0" i="0" dirty="0" err="1">
                <a:effectLst/>
                <a:latin typeface="+mj-lt"/>
              </a:rPr>
              <a:t>큐안의</a:t>
            </a:r>
            <a:r>
              <a:rPr lang="ko-KR" altLang="en-US" b="0" i="0" dirty="0">
                <a:effectLst/>
                <a:latin typeface="+mj-lt"/>
              </a:rPr>
              <a:t> 노드 개수를 </a:t>
            </a:r>
            <a:r>
              <a:rPr lang="en-US" altLang="ko-KR" b="0" i="0" dirty="0">
                <a:effectLst/>
                <a:latin typeface="+mj-lt"/>
              </a:rPr>
              <a:t>1 </a:t>
            </a:r>
            <a:r>
              <a:rPr lang="ko-KR" altLang="en-US" b="0" i="0" dirty="0">
                <a:effectLst/>
                <a:latin typeface="+mj-lt"/>
              </a:rPr>
              <a:t>증가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027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AD967-C227-4554-BA53-B8A30D75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데이터 삽입</a:t>
            </a:r>
            <a:r>
              <a:rPr lang="en-US" altLang="ko-KR" dirty="0"/>
              <a:t>, enqueue() </a:t>
            </a:r>
            <a:r>
              <a:rPr lang="ko-KR" altLang="en-US" dirty="0"/>
              <a:t>함수 </a:t>
            </a:r>
            <a:r>
              <a:rPr lang="en-US" altLang="ko-KR" dirty="0"/>
              <a:t>- (2)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E23A0-724C-4926-93FD-AAB68E7E7919}"/>
              </a:ext>
            </a:extLst>
          </p:cNvPr>
          <p:cNvSpPr txBox="1"/>
          <p:nvPr/>
        </p:nvSpPr>
        <p:spPr>
          <a:xfrm>
            <a:off x="705853" y="1941095"/>
            <a:ext cx="11057021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/>
              <a:t>큐의 데이터 삽입은 </a:t>
            </a:r>
            <a:r>
              <a:rPr lang="en-US" altLang="ko-KR" sz="2800"/>
              <a:t>rear </a:t>
            </a:r>
            <a:r>
              <a:rPr lang="ko-KR" altLang="en-US" sz="2800"/>
              <a:t>부분</a:t>
            </a:r>
            <a:r>
              <a:rPr lang="en-US" altLang="ko-KR" sz="2800"/>
              <a:t>(</a:t>
            </a:r>
            <a:r>
              <a:rPr lang="ko-KR" altLang="en-US" sz="2800"/>
              <a:t>맨 뒤</a:t>
            </a:r>
            <a:r>
              <a:rPr lang="en-US" altLang="ko-KR" sz="2800"/>
              <a:t>)</a:t>
            </a:r>
            <a:r>
              <a:rPr lang="ko-KR" altLang="en-US" sz="2800"/>
              <a:t>에서 발생</a:t>
            </a:r>
            <a:endParaRPr lang="en-US" altLang="ko-KR" sz="280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/>
              <a:t>가장 먼저 새로운 노드를 생성해 </a:t>
            </a:r>
            <a:r>
              <a:rPr lang="en-US" altLang="ko-KR" sz="2800"/>
              <a:t>data</a:t>
            </a:r>
            <a:r>
              <a:rPr lang="ko-KR" altLang="en-US" sz="2800"/>
              <a:t>를 할당하고 큐에 집어넣음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4B214-3041-4428-B146-7E395D5F88C3}"/>
              </a:ext>
            </a:extLst>
          </p:cNvPr>
          <p:cNvSpPr txBox="1"/>
          <p:nvPr/>
        </p:nvSpPr>
        <p:spPr>
          <a:xfrm>
            <a:off x="838200" y="3952088"/>
            <a:ext cx="7443536" cy="16940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rgbClr val="222222"/>
                </a:solidFill>
                <a:effectLst/>
                <a:latin typeface="+mj-lt"/>
              </a:rPr>
              <a:t>1. </a:t>
            </a:r>
            <a:r>
              <a:rPr lang="en-US" altLang="ko-KR" sz="2400" b="0" i="0" dirty="0" err="1">
                <a:solidFill>
                  <a:srgbClr val="222222"/>
                </a:solidFill>
                <a:effectLst/>
                <a:latin typeface="+mj-lt"/>
              </a:rPr>
              <a:t>newNode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ko-KR" altLang="en-US" sz="2400" b="0" i="0" dirty="0">
                <a:solidFill>
                  <a:srgbClr val="222222"/>
                </a:solidFill>
                <a:effectLst/>
                <a:latin typeface="+mj-lt"/>
              </a:rPr>
              <a:t>생성</a:t>
            </a:r>
          </a:p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rgbClr val="222222"/>
                </a:solidFill>
                <a:effectLst/>
                <a:latin typeface="+mj-lt"/>
              </a:rPr>
              <a:t>2. rear</a:t>
            </a:r>
            <a:r>
              <a:rPr lang="ko-KR" altLang="en-US" sz="2400" b="0" i="0" dirty="0">
                <a:solidFill>
                  <a:srgbClr val="222222"/>
                </a:solidFill>
                <a:effectLst/>
                <a:latin typeface="+mj-lt"/>
              </a:rPr>
              <a:t>의 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+mj-lt"/>
              </a:rPr>
              <a:t>next </a:t>
            </a:r>
            <a:r>
              <a:rPr lang="ko-KR" altLang="en-US" sz="2400" b="0" i="0" dirty="0">
                <a:solidFill>
                  <a:srgbClr val="222222"/>
                </a:solidFill>
                <a:effectLst/>
                <a:latin typeface="+mj-lt"/>
              </a:rPr>
              <a:t>가 </a:t>
            </a:r>
            <a:r>
              <a:rPr lang="en-US" altLang="ko-KR" sz="2400" b="0" i="0" dirty="0" err="1">
                <a:solidFill>
                  <a:srgbClr val="222222"/>
                </a:solidFill>
                <a:effectLst/>
                <a:latin typeface="+mj-lt"/>
              </a:rPr>
              <a:t>newNode</a:t>
            </a:r>
            <a:r>
              <a:rPr lang="ko-KR" altLang="en-US" sz="2400" b="0" i="0" dirty="0">
                <a:solidFill>
                  <a:srgbClr val="222222"/>
                </a:solidFill>
                <a:effectLst/>
                <a:latin typeface="+mj-lt"/>
              </a:rPr>
              <a:t>를 가리키도록 설정</a:t>
            </a:r>
          </a:p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rgbClr val="222222"/>
                </a:solidFill>
                <a:effectLst/>
                <a:latin typeface="+mj-lt"/>
              </a:rPr>
              <a:t>3. rear</a:t>
            </a:r>
            <a:r>
              <a:rPr lang="ko-KR" altLang="en-US" sz="2400" b="0" i="0" dirty="0">
                <a:solidFill>
                  <a:srgbClr val="222222"/>
                </a:solidFill>
                <a:effectLst/>
                <a:latin typeface="+mj-lt"/>
              </a:rPr>
              <a:t>가 </a:t>
            </a:r>
            <a:r>
              <a:rPr lang="en-US" altLang="ko-KR" sz="2400" b="0" i="0" dirty="0" err="1">
                <a:solidFill>
                  <a:srgbClr val="222222"/>
                </a:solidFill>
                <a:effectLst/>
                <a:latin typeface="+mj-lt"/>
              </a:rPr>
              <a:t>newNode</a:t>
            </a:r>
            <a:r>
              <a:rPr lang="ko-KR" altLang="en-US" sz="2400" b="0" i="0" dirty="0">
                <a:solidFill>
                  <a:srgbClr val="222222"/>
                </a:solidFill>
                <a:effectLst/>
                <a:latin typeface="+mj-lt"/>
              </a:rPr>
              <a:t>를 가리키도록 설정</a:t>
            </a:r>
          </a:p>
        </p:txBody>
      </p:sp>
    </p:spTree>
    <p:extLst>
      <p:ext uri="{BB962C8B-B14F-4D97-AF65-F5344CB8AC3E}">
        <p14:creationId xmlns:p14="http://schemas.microsoft.com/office/powerpoint/2010/main" val="188847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80039-C321-4D1F-84BA-4E189DAB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큐의 데이터 반환</a:t>
            </a:r>
            <a:r>
              <a:rPr lang="en-US" altLang="ko-KR" dirty="0"/>
              <a:t>, dequeue() </a:t>
            </a:r>
            <a:r>
              <a:rPr lang="ko-KR" altLang="en-US" dirty="0"/>
              <a:t>함수 </a:t>
            </a:r>
            <a:r>
              <a:rPr lang="en-US" altLang="ko-KR" dirty="0"/>
              <a:t>– (1)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FCAFD-9B80-4D1D-B194-5DCE4119AD94}"/>
              </a:ext>
            </a:extLst>
          </p:cNvPr>
          <p:cNvSpPr txBox="1"/>
          <p:nvPr/>
        </p:nvSpPr>
        <p:spPr>
          <a:xfrm>
            <a:off x="838200" y="1690688"/>
            <a:ext cx="851835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effectLst/>
                <a:latin typeface="+mj-lt"/>
              </a:rPr>
              <a:t>int dequeue(Queue *queue)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{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    int data;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    Node *</a:t>
            </a:r>
            <a:r>
              <a:rPr lang="en-US" altLang="ko-KR" b="0" i="0" dirty="0" err="1">
                <a:effectLst/>
                <a:latin typeface="+mj-lt"/>
              </a:rPr>
              <a:t>ptr</a:t>
            </a:r>
            <a:r>
              <a:rPr lang="en-US" altLang="ko-KR" b="0" i="0" dirty="0">
                <a:effectLst/>
                <a:latin typeface="+mj-lt"/>
              </a:rPr>
              <a:t>;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    if (</a:t>
            </a:r>
            <a:r>
              <a:rPr lang="en-US" altLang="ko-KR" b="0" i="0" dirty="0" err="1">
                <a:effectLst/>
                <a:latin typeface="+mj-lt"/>
              </a:rPr>
              <a:t>isEmpty</a:t>
            </a:r>
            <a:r>
              <a:rPr lang="en-US" altLang="ko-KR" b="0" i="0" dirty="0">
                <a:effectLst/>
                <a:latin typeface="+mj-lt"/>
              </a:rPr>
              <a:t>(queue))    //</a:t>
            </a:r>
            <a:r>
              <a:rPr lang="ko-KR" altLang="en-US" b="0" i="0" dirty="0">
                <a:effectLst/>
                <a:latin typeface="+mj-lt"/>
              </a:rPr>
              <a:t>큐가 비었을 때</a:t>
            </a:r>
          </a:p>
          <a:p>
            <a:pPr algn="l"/>
            <a:r>
              <a:rPr lang="ko-KR" altLang="en-US" b="0" i="0" dirty="0">
                <a:effectLst/>
                <a:latin typeface="+mj-lt"/>
              </a:rPr>
              <a:t>    </a:t>
            </a:r>
            <a:r>
              <a:rPr lang="en-US" altLang="ko-KR" b="0" i="0" dirty="0">
                <a:effectLst/>
                <a:latin typeface="+mj-lt"/>
              </a:rPr>
              <a:t>{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        </a:t>
            </a:r>
            <a:r>
              <a:rPr lang="en-US" altLang="ko-KR" b="0" i="0" dirty="0" err="1">
                <a:effectLst/>
                <a:latin typeface="+mj-lt"/>
              </a:rPr>
              <a:t>printf</a:t>
            </a:r>
            <a:r>
              <a:rPr lang="en-US" altLang="ko-KR" b="0" i="0" dirty="0">
                <a:effectLst/>
                <a:latin typeface="+mj-lt"/>
              </a:rPr>
              <a:t>("Error : Queue is empty!\n");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        return 0;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    }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    </a:t>
            </a:r>
            <a:r>
              <a:rPr lang="en-US" altLang="ko-KR" b="0" i="0" dirty="0" err="1">
                <a:effectLst/>
                <a:latin typeface="+mj-lt"/>
              </a:rPr>
              <a:t>ptr</a:t>
            </a:r>
            <a:r>
              <a:rPr lang="en-US" altLang="ko-KR" b="0" i="0" dirty="0">
                <a:effectLst/>
                <a:latin typeface="+mj-lt"/>
              </a:rPr>
              <a:t> = queue-&gt;front;    //</a:t>
            </a:r>
            <a:r>
              <a:rPr lang="ko-KR" altLang="en-US" b="0" i="0" dirty="0">
                <a:effectLst/>
                <a:latin typeface="+mj-lt"/>
              </a:rPr>
              <a:t>맨 앞의 노드 </a:t>
            </a:r>
            <a:r>
              <a:rPr lang="en-US" altLang="ko-KR" b="0" i="0" dirty="0" err="1">
                <a:effectLst/>
                <a:latin typeface="+mj-lt"/>
              </a:rPr>
              <a:t>ptr</a:t>
            </a:r>
            <a:r>
              <a:rPr lang="en-US" altLang="ko-KR" b="0" i="0" dirty="0">
                <a:effectLst/>
                <a:latin typeface="+mj-lt"/>
              </a:rPr>
              <a:t> </a:t>
            </a:r>
            <a:r>
              <a:rPr lang="ko-KR" altLang="en-US" b="0" i="0" dirty="0">
                <a:effectLst/>
                <a:latin typeface="+mj-lt"/>
              </a:rPr>
              <a:t>설정 </a:t>
            </a:r>
          </a:p>
          <a:p>
            <a:pPr algn="l"/>
            <a:r>
              <a:rPr lang="ko-KR" altLang="en-US" b="0" i="0" dirty="0">
                <a:effectLst/>
                <a:latin typeface="+mj-lt"/>
              </a:rPr>
              <a:t>    </a:t>
            </a:r>
            <a:r>
              <a:rPr lang="en-US" altLang="ko-KR" b="0" i="0" dirty="0">
                <a:effectLst/>
                <a:latin typeface="+mj-lt"/>
              </a:rPr>
              <a:t>data = </a:t>
            </a:r>
            <a:r>
              <a:rPr lang="en-US" altLang="ko-KR" b="0" i="0" dirty="0" err="1">
                <a:effectLst/>
                <a:latin typeface="+mj-lt"/>
              </a:rPr>
              <a:t>ptr</a:t>
            </a:r>
            <a:r>
              <a:rPr lang="en-US" altLang="ko-KR" b="0" i="0" dirty="0">
                <a:effectLst/>
                <a:latin typeface="+mj-lt"/>
              </a:rPr>
              <a:t>-&gt;data;    // return </a:t>
            </a:r>
            <a:r>
              <a:rPr lang="ko-KR" altLang="en-US" b="0" i="0" dirty="0">
                <a:effectLst/>
                <a:latin typeface="+mj-lt"/>
              </a:rPr>
              <a:t>할 데이터  </a:t>
            </a:r>
          </a:p>
          <a:p>
            <a:pPr algn="l"/>
            <a:r>
              <a:rPr lang="ko-KR" altLang="en-US" b="0" i="0" dirty="0">
                <a:effectLst/>
                <a:latin typeface="+mj-lt"/>
              </a:rPr>
              <a:t>    </a:t>
            </a:r>
            <a:r>
              <a:rPr lang="en-US" altLang="ko-KR" b="0" i="0" dirty="0">
                <a:effectLst/>
                <a:latin typeface="+mj-lt"/>
              </a:rPr>
              <a:t>queue-&gt;front = </a:t>
            </a:r>
            <a:r>
              <a:rPr lang="en-US" altLang="ko-KR" b="0" i="0" dirty="0" err="1">
                <a:effectLst/>
                <a:latin typeface="+mj-lt"/>
              </a:rPr>
              <a:t>ptr</a:t>
            </a:r>
            <a:r>
              <a:rPr lang="en-US" altLang="ko-KR" b="0" i="0" dirty="0">
                <a:effectLst/>
                <a:latin typeface="+mj-lt"/>
              </a:rPr>
              <a:t>-&gt;next;    //</a:t>
            </a:r>
            <a:r>
              <a:rPr lang="ko-KR" altLang="en-US" b="0" i="0" dirty="0">
                <a:effectLst/>
                <a:latin typeface="+mj-lt"/>
              </a:rPr>
              <a:t>맨 앞은 </a:t>
            </a:r>
            <a:r>
              <a:rPr lang="en-US" altLang="ko-KR" b="0" i="0" dirty="0" err="1">
                <a:effectLst/>
                <a:latin typeface="+mj-lt"/>
              </a:rPr>
              <a:t>ptr</a:t>
            </a:r>
            <a:r>
              <a:rPr lang="ko-KR" altLang="en-US" b="0" i="0" dirty="0">
                <a:effectLst/>
                <a:latin typeface="+mj-lt"/>
              </a:rPr>
              <a:t>의 다음 노드로 설정</a:t>
            </a:r>
          </a:p>
          <a:p>
            <a:pPr algn="l"/>
            <a:r>
              <a:rPr lang="ko-KR" altLang="en-US" b="0" i="0" dirty="0">
                <a:effectLst/>
                <a:latin typeface="+mj-lt"/>
              </a:rPr>
              <a:t>    </a:t>
            </a:r>
            <a:r>
              <a:rPr lang="en-US" altLang="ko-KR" b="0" i="0" dirty="0">
                <a:effectLst/>
                <a:latin typeface="+mj-lt"/>
              </a:rPr>
              <a:t>free(</a:t>
            </a:r>
            <a:r>
              <a:rPr lang="en-US" altLang="ko-KR" b="0" i="0" dirty="0" err="1">
                <a:effectLst/>
                <a:latin typeface="+mj-lt"/>
              </a:rPr>
              <a:t>ptr</a:t>
            </a:r>
            <a:r>
              <a:rPr lang="en-US" altLang="ko-KR" b="0" i="0" dirty="0">
                <a:effectLst/>
                <a:latin typeface="+mj-lt"/>
              </a:rPr>
              <a:t>);    // </a:t>
            </a:r>
            <a:r>
              <a:rPr lang="en-US" altLang="ko-KR" b="0" i="0" dirty="0" err="1">
                <a:effectLst/>
                <a:latin typeface="+mj-lt"/>
              </a:rPr>
              <a:t>ptr</a:t>
            </a:r>
            <a:r>
              <a:rPr lang="en-US" altLang="ko-KR" b="0" i="0" dirty="0">
                <a:effectLst/>
                <a:latin typeface="+mj-lt"/>
              </a:rPr>
              <a:t> </a:t>
            </a:r>
            <a:r>
              <a:rPr lang="ko-KR" altLang="en-US" b="0" i="0" dirty="0">
                <a:effectLst/>
                <a:latin typeface="+mj-lt"/>
              </a:rPr>
              <a:t>해제 </a:t>
            </a:r>
          </a:p>
          <a:p>
            <a:pPr algn="l"/>
            <a:r>
              <a:rPr lang="ko-KR" altLang="en-US" b="0" i="0" dirty="0">
                <a:effectLst/>
                <a:latin typeface="+mj-lt"/>
              </a:rPr>
              <a:t>    </a:t>
            </a:r>
            <a:r>
              <a:rPr lang="en-US" altLang="ko-KR" b="0" i="0" dirty="0">
                <a:effectLst/>
                <a:latin typeface="+mj-lt"/>
              </a:rPr>
              <a:t>queue-&gt;count--;    //</a:t>
            </a:r>
            <a:r>
              <a:rPr lang="ko-KR" altLang="en-US" b="0" i="0" dirty="0">
                <a:effectLst/>
                <a:latin typeface="+mj-lt"/>
              </a:rPr>
              <a:t>큐의 노드 개수를 </a:t>
            </a:r>
            <a:r>
              <a:rPr lang="en-US" altLang="ko-KR" b="0" i="0" dirty="0">
                <a:effectLst/>
                <a:latin typeface="+mj-lt"/>
              </a:rPr>
              <a:t>1 </a:t>
            </a:r>
            <a:r>
              <a:rPr lang="ko-KR" altLang="en-US" b="0" i="0" dirty="0">
                <a:effectLst/>
                <a:latin typeface="+mj-lt"/>
              </a:rPr>
              <a:t>감소</a:t>
            </a:r>
          </a:p>
          <a:p>
            <a:pPr algn="l"/>
            <a:r>
              <a:rPr lang="ko-KR" altLang="en-US" b="0" i="0" dirty="0">
                <a:effectLst/>
                <a:latin typeface="+mj-lt"/>
              </a:rPr>
              <a:t>    </a:t>
            </a:r>
          </a:p>
          <a:p>
            <a:pPr algn="l"/>
            <a:r>
              <a:rPr lang="ko-KR" altLang="en-US" b="0" i="0" dirty="0">
                <a:effectLst/>
                <a:latin typeface="+mj-lt"/>
              </a:rPr>
              <a:t>    </a:t>
            </a:r>
            <a:r>
              <a:rPr lang="en-US" altLang="ko-KR" b="0" i="0" dirty="0">
                <a:effectLst/>
                <a:latin typeface="+mj-lt"/>
              </a:rPr>
              <a:t>return data;</a:t>
            </a:r>
          </a:p>
          <a:p>
            <a:pPr algn="l"/>
            <a:r>
              <a:rPr lang="en-US" altLang="ko-KR" b="0" i="0" dirty="0">
                <a:effectLst/>
                <a:latin typeface="+mj-lt"/>
              </a:rPr>
              <a:t>}</a:t>
            </a:r>
          </a:p>
          <a:p>
            <a:br>
              <a:rPr lang="en-US" altLang="ko-KR" dirty="0">
                <a:latin typeface="+mj-lt"/>
              </a:rPr>
            </a:b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240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688</Words>
  <Application>Microsoft Office PowerPoint</Application>
  <PresentationFormat>와이드스크린</PresentationFormat>
  <Paragraphs>102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큐</vt:lpstr>
      <vt:lpstr>큐 란?</vt:lpstr>
      <vt:lpstr>스택과의 차이점</vt:lpstr>
      <vt:lpstr>큐 예시</vt:lpstr>
      <vt:lpstr>노드 정의 &amp; 큐 초기화</vt:lpstr>
      <vt:lpstr>isEmpty() 함수</vt:lpstr>
      <vt:lpstr>큐 데이터 삽입, enqueue() 함수 - (1)</vt:lpstr>
      <vt:lpstr>큐 데이터 삽입, enqueue() 함수 - (2)</vt:lpstr>
      <vt:lpstr>큐의 데이터 반환, dequeue() 함수 – (1)</vt:lpstr>
      <vt:lpstr>큐의 데이터 반환, dequeue() 함수 – (2)</vt:lpstr>
      <vt:lpstr>결과</vt:lpstr>
      <vt:lpstr>단점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큐</dc:title>
  <dc:creator>Administrator</dc:creator>
  <cp:lastModifiedBy>민 조</cp:lastModifiedBy>
  <cp:revision>4</cp:revision>
  <dcterms:created xsi:type="dcterms:W3CDTF">2023-08-16T06:49:55Z</dcterms:created>
  <dcterms:modified xsi:type="dcterms:W3CDTF">2023-08-20T13:17:20Z</dcterms:modified>
</cp:coreProperties>
</file>