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612BC-E4A3-3E54-30C0-76A486C3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715D8-185C-01C4-85DA-CDEDC0E7E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CD887-5048-DC33-ACA6-914DDC25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C0610-D0EA-EDBA-70EC-F094A218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037C9-9786-8264-341E-438297C0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A2D7-A0FC-AA2D-836A-CADC1833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E7968-BE55-73B7-9C59-12274FC9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AF430-35D6-83D4-5401-2900A988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AEC9C-9BCD-7761-016C-5E10465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8D22-34DC-808D-D040-E197942C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5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49BD6B-8EE6-1D67-27F4-0CEFB9C4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C0540-E407-E57F-350B-27A1C0CAB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4AD7B-7FDE-A549-ED0A-5267ACC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55771-D640-7107-5108-CD2433FF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C2AAD-B189-F3FD-8007-4EEA9C13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E277-57F6-E772-AE9F-BDB4854A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29BEC-401E-D09C-E612-235E29EC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8EBAF-D326-718A-ED82-D3C7B989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3966F-9C8C-1134-26D6-0CA24634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B674-6135-89AA-7667-40180161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91A0A-8A8C-1DB6-CB1B-64D89832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74E2F-2DB7-7CB2-C392-DA4E9E6B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AB610-E76B-E319-A62B-493E741B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8880B-386C-2A64-9706-0B74AC4C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CB12-F0A7-295C-F436-42700E72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7883-5CFA-A325-4675-5B2BAD14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A8C41-F09D-8707-9547-83F1A4607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FDBFE-4A8E-5CFA-B956-2901E21A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598B9-1ED7-86A2-C414-9B0846A6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8A388-0F74-0411-8652-9E02FDC9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4180A-4525-B5E1-F854-90E19B49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2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B8414-EF8C-5A3A-39C4-31D25F7F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D8E8B-9A2C-DC7A-1AA1-0DF25D6F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3795E-2338-932E-2E65-42EBA6FE8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8DD0A-2303-2A97-CB8A-982B4D6F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4211BF-4EB6-9A64-8056-BE02AEB4B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168F71-A2F4-6952-004A-B06403AF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1EB032-6C53-0D40-C2E8-751D335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7D1E2-C0CF-A23A-A8BF-27CDE46B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1F89-44C2-82F1-9992-C5049173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57FFE-2938-DE2B-FE4F-EBE7CD35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0B7153-1085-CB46-09CD-0D222BEA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BA150D-F554-7D21-2210-3AF72973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C6344-5AA6-9382-B1C4-2F295098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007A66-24C3-F33F-C64C-CB74B02E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B11E5-9737-6BCC-BA14-AF58360E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30BF-EECA-EAEA-D4BC-712BAA3F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AD99D-888B-9783-13E1-15EF0CFF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FCDA1-1D3B-8825-AC9B-53ABFDD2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283A6-7E5B-27BA-FA8E-4F209951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E233F-11C1-343C-A991-A6FA188A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F12DE-A561-127D-EA07-7769E111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2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A6A2-2016-ABA5-B2CD-D6C5D49B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C877D-AD90-BC7B-389C-1703B0E10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02295-2929-4E63-0DA4-196D76D76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C5787-3210-3BB8-1ED1-4133467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B3A8E-6CE2-FB44-492A-82222781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10646-AEE1-228D-B3FC-BB890478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53A9-DA9A-3714-E8AA-EE406055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3588F-E614-AF97-99B9-C6696AF4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C9F63-4EA3-493D-1AFC-9E126E47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EF82-D408-4B6D-937A-B4638FECA890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9C110-DAE3-A963-1060-77B41B483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B3832-6215-5667-E8CC-0066D5C41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A3AB-2C46-4DD2-87FE-5D07F9C6C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66B68-9A03-D01F-A274-D1405B724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6261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8EC6-DC2D-A7D0-6158-7865F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종류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A239F-4911-B18C-F6C4-03050044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일반 트리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각 노드들은 서로 다른 개수의 자식 노드를 가짐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노드의 크기가 일정하지 않아서 프로그램이 복잡해짐</a:t>
            </a:r>
            <a:endParaRPr lang="en-US" altLang="ko-K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F45230-7D2D-EEE6-4E72-5CE0D1C6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23" y="1027906"/>
            <a:ext cx="62579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8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B13D8-0A7B-4925-74F1-7D108530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0CE28-3F4E-9022-986F-90D34FB3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노드로 이루어진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or </a:t>
            </a:r>
            <a:r>
              <a:rPr lang="ko-KR" altLang="en-US" dirty="0"/>
              <a:t>큐와 같은 선형 구조가 아닌 비선형 자료구조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트리는 계층적 관계를 표현하는 자료구조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특징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트리는 하나의 루트 노드를 가짐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루트 노드는 </a:t>
            </a:r>
            <a:r>
              <a:rPr lang="en-US" altLang="ko-KR" dirty="0"/>
              <a:t>0</a:t>
            </a:r>
            <a:r>
              <a:rPr lang="ko-KR" altLang="en-US" dirty="0"/>
              <a:t>개 이상의 자식 노드를 가짐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자식 노드 또한 </a:t>
            </a:r>
            <a:r>
              <a:rPr lang="en-US" altLang="ko-KR" dirty="0"/>
              <a:t>0</a:t>
            </a:r>
            <a:r>
              <a:rPr lang="ko-KR" altLang="en-US" dirty="0"/>
              <a:t>개 이상의 자식 노드를 가짐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노드들과 노드들을 연결하는 간선들로 구성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0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29751-6681-94C4-66CC-25F101B7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1A3A8-BCC8-6177-AA6F-F0D31F40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트리의 구성요소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루트 </a:t>
            </a:r>
            <a:r>
              <a:rPr lang="en-US" altLang="ko-KR" dirty="0"/>
              <a:t>: </a:t>
            </a:r>
            <a:r>
              <a:rPr lang="ko-KR" altLang="en-US" dirty="0"/>
              <a:t>부모가 없는 노드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레벨 </a:t>
            </a:r>
            <a:r>
              <a:rPr lang="en-US" altLang="ko-KR" dirty="0"/>
              <a:t>: </a:t>
            </a:r>
            <a:r>
              <a:rPr lang="ko-KR" altLang="en-US" dirty="0"/>
              <a:t>트리의 각층 번호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높이 </a:t>
            </a:r>
            <a:r>
              <a:rPr lang="en-US" altLang="ko-KR" dirty="0"/>
              <a:t>: </a:t>
            </a:r>
            <a:r>
              <a:rPr lang="ko-KR" altLang="en-US" dirty="0"/>
              <a:t>트리의 최대 레벨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차수 </a:t>
            </a:r>
            <a:r>
              <a:rPr lang="en-US" altLang="ko-KR" dirty="0"/>
              <a:t>: </a:t>
            </a:r>
            <a:r>
              <a:rPr lang="ko-KR" altLang="en-US" dirty="0"/>
              <a:t>노드가 가지고 있는 자식 노드 개수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간선 </a:t>
            </a:r>
            <a:r>
              <a:rPr lang="en-US" altLang="ko-KR" dirty="0"/>
              <a:t>: </a:t>
            </a:r>
            <a:r>
              <a:rPr lang="ko-KR" altLang="en-US" dirty="0"/>
              <a:t>트리에 연결된 모든 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8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23246-BAED-D5A1-6F81-33EF3DE0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특징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B5B6F-666A-9D1A-2B61-5E796AEE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트리엔 사이클이 존재할 수 없다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사이클이란 시작 노드에서 출발해 다른 노드를 거쳐 다시 시작 노드로 돌아올 수 있다면 사이클이 존재한다고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트리는 사이클이 없는 하나의 연결 그래프라고 할 수 있음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pic>
        <p:nvPicPr>
          <p:cNvPr id="1026" name="Picture 2" descr="cycle">
            <a:extLst>
              <a:ext uri="{FF2B5EF4-FFF2-40B4-BE49-F238E27FC236}">
                <a16:creationId xmlns:a16="http://schemas.microsoft.com/office/drawing/2014/main" id="{A2947FAB-8F9A-8368-F4D8-99C06D41F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599" y="723900"/>
            <a:ext cx="26098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0477284-124D-060D-2BAF-15B6DCCC3480}"/>
              </a:ext>
            </a:extLst>
          </p:cNvPr>
          <p:cNvSpPr/>
          <p:nvPr/>
        </p:nvSpPr>
        <p:spPr>
          <a:xfrm>
            <a:off x="7357145" y="1994693"/>
            <a:ext cx="1283516" cy="152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23246-BAED-D5A1-6F81-33EF3DE0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특징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B5B6F-666A-9D1A-2B61-5E796AEE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트리의 노드는 </a:t>
            </a:r>
            <a:r>
              <a:rPr lang="en-US" altLang="ko-KR" dirty="0"/>
              <a:t>self-loop</a:t>
            </a:r>
            <a:r>
              <a:rPr lang="ko-KR" altLang="en-US" dirty="0"/>
              <a:t>가 존재해서는 안됨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 N</a:t>
            </a:r>
            <a:r>
              <a:rPr lang="ko-KR" altLang="en-US" dirty="0"/>
              <a:t>개의 노드를 갖는 트리는 항상 </a:t>
            </a:r>
            <a:r>
              <a:rPr lang="en-US" altLang="ko-KR" dirty="0"/>
              <a:t>n-1 </a:t>
            </a:r>
            <a:r>
              <a:rPr lang="ko-KR" altLang="en-US" dirty="0"/>
              <a:t>개의 간선을 가짐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모든 자식 노드는 한 개의 부모 </a:t>
            </a:r>
            <a:r>
              <a:rPr lang="ko-KR" altLang="en-US" dirty="0" err="1"/>
              <a:t>노드만을</a:t>
            </a:r>
            <a:r>
              <a:rPr lang="ko-KR" altLang="en-US" dirty="0"/>
              <a:t> 가짐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0477284-124D-060D-2BAF-15B6DCCC3480}"/>
              </a:ext>
            </a:extLst>
          </p:cNvPr>
          <p:cNvSpPr/>
          <p:nvPr/>
        </p:nvSpPr>
        <p:spPr>
          <a:xfrm rot="20794440">
            <a:off x="8604953" y="1970389"/>
            <a:ext cx="765539" cy="2186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self-loop">
            <a:extLst>
              <a:ext uri="{FF2B5EF4-FFF2-40B4-BE49-F238E27FC236}">
                <a16:creationId xmlns:a16="http://schemas.microsoft.com/office/drawing/2014/main" id="{85A6A09D-90B3-1EE0-3691-16930F46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939" y="365125"/>
            <a:ext cx="19716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29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8EC6-DC2D-A7D0-6158-7865F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종류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A239F-4911-B18C-F6C4-03050044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이진트리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각 노드가 최대 두 개의 자식을 갖는 트리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각 노드는 자식이 없거나 한 개</a:t>
            </a:r>
            <a:r>
              <a:rPr lang="en-US" altLang="ko-KR" dirty="0"/>
              <a:t> or </a:t>
            </a:r>
            <a:r>
              <a:rPr lang="ko-KR" altLang="en-US" dirty="0"/>
              <a:t>두 개 만을 가지는 것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전위 순회</a:t>
            </a:r>
            <a:r>
              <a:rPr lang="en-US" altLang="ko-KR" dirty="0"/>
              <a:t> / </a:t>
            </a:r>
            <a:r>
              <a:rPr lang="ko-KR" altLang="en-US" dirty="0"/>
              <a:t>중위 순회 </a:t>
            </a:r>
            <a:r>
              <a:rPr lang="en-US" altLang="ko-KR" dirty="0"/>
              <a:t>/ </a:t>
            </a:r>
            <a:r>
              <a:rPr lang="ko-KR" altLang="en-US" dirty="0"/>
              <a:t>후위 순회를 통해 탐색 가능</a:t>
            </a:r>
            <a:endParaRPr lang="en-US" altLang="ko-KR" dirty="0"/>
          </a:p>
        </p:txBody>
      </p:sp>
      <p:pic>
        <p:nvPicPr>
          <p:cNvPr id="3074" name="Picture 2" descr="binary tree">
            <a:extLst>
              <a:ext uri="{FF2B5EF4-FFF2-40B4-BE49-F238E27FC236}">
                <a16:creationId xmlns:a16="http://schemas.microsoft.com/office/drawing/2014/main" id="{576EAB4B-690A-7161-490E-2EE3FF80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63" y="222487"/>
            <a:ext cx="2683383" cy="22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63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8EC6-DC2D-A7D0-6158-7865F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종류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A239F-4911-B18C-F6C4-03050044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1-1. </a:t>
            </a:r>
            <a:r>
              <a:rPr lang="ko-KR" altLang="en-US" dirty="0"/>
              <a:t>완전 </a:t>
            </a:r>
            <a:r>
              <a:rPr lang="ko-KR" altLang="en-US" dirty="0" err="1"/>
              <a:t>이진트리</a:t>
            </a:r>
            <a:r>
              <a:rPr lang="en-US" altLang="ko-KR" dirty="0"/>
              <a:t>(complete binary tree)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마지막 레벨을 제외하고 모든 레벨이 완전히 채워져 있음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마지막 레벨은 꽉 차 있지 않아도 되지만</a:t>
            </a:r>
            <a:r>
              <a:rPr lang="en-US" altLang="ko-KR" dirty="0"/>
              <a:t>, </a:t>
            </a:r>
            <a:r>
              <a:rPr lang="ko-KR" altLang="en-US" dirty="0"/>
              <a:t>노드가 왼쪽에서 오른쪽으로 채워져야 함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완전 이진 트리는 배열을 사용해 효율적으로 표현 가능</a:t>
            </a:r>
            <a:endParaRPr lang="en-US" altLang="ko-KR" dirty="0"/>
          </a:p>
        </p:txBody>
      </p:sp>
      <p:pic>
        <p:nvPicPr>
          <p:cNvPr id="4098" name="Picture 2" descr="complete binary tree">
            <a:extLst>
              <a:ext uri="{FF2B5EF4-FFF2-40B4-BE49-F238E27FC236}">
                <a16:creationId xmlns:a16="http://schemas.microsoft.com/office/drawing/2014/main" id="{724EF6D1-16A1-370F-4A8D-BE02D0A9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98" y="218114"/>
            <a:ext cx="4783202" cy="19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2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8EC6-DC2D-A7D0-6158-7865F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종류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A239F-4911-B18C-F6C4-03050044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1-2. </a:t>
            </a:r>
            <a:r>
              <a:rPr lang="ko-KR" altLang="en-US" dirty="0"/>
              <a:t>전 </a:t>
            </a:r>
            <a:r>
              <a:rPr lang="ko-KR" altLang="en-US" dirty="0" err="1"/>
              <a:t>이진트리</a:t>
            </a:r>
            <a:r>
              <a:rPr lang="en-US" altLang="ko-KR" dirty="0"/>
              <a:t>(full binary tree)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모든 노드가 </a:t>
            </a:r>
            <a:r>
              <a:rPr lang="en-US" altLang="ko-KR" dirty="0"/>
              <a:t>0</a:t>
            </a:r>
            <a:r>
              <a:rPr lang="ko-KR" altLang="en-US" dirty="0"/>
              <a:t>개 또는 </a:t>
            </a:r>
            <a:r>
              <a:rPr lang="en-US" altLang="ko-KR" dirty="0"/>
              <a:t>2</a:t>
            </a:r>
            <a:r>
              <a:rPr lang="ko-KR" altLang="en-US" dirty="0"/>
              <a:t>개의 자식 노드를 갖는 트리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1-3. </a:t>
            </a:r>
            <a:r>
              <a:rPr lang="ko-KR" altLang="en-US" dirty="0"/>
              <a:t>포화 </a:t>
            </a:r>
            <a:r>
              <a:rPr lang="ko-KR" altLang="en-US" dirty="0" err="1"/>
              <a:t>이진트리</a:t>
            </a:r>
            <a:r>
              <a:rPr lang="en-US" altLang="ko-KR" dirty="0"/>
              <a:t>(prefect</a:t>
            </a:r>
            <a:r>
              <a:rPr lang="ko-KR" altLang="en-US" dirty="0"/>
              <a:t> </a:t>
            </a:r>
            <a:r>
              <a:rPr lang="en-US" altLang="ko-KR" dirty="0"/>
              <a:t>binary tree)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모든 레벨이 노드로 꽉 차 있는 트리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전 </a:t>
            </a:r>
            <a:r>
              <a:rPr lang="ko-KR" altLang="en-US" dirty="0" err="1"/>
              <a:t>이진트리의</a:t>
            </a:r>
            <a:r>
              <a:rPr lang="ko-KR" altLang="en-US" dirty="0"/>
              <a:t> 성질도 만족해야 함</a:t>
            </a:r>
            <a:r>
              <a:rPr lang="en-US" altLang="ko-KR" dirty="0"/>
              <a:t>(</a:t>
            </a:r>
            <a:r>
              <a:rPr lang="ko-KR" altLang="en-US" dirty="0"/>
              <a:t>모든 노드가 </a:t>
            </a:r>
            <a:r>
              <a:rPr lang="en-US" altLang="ko-KR" dirty="0"/>
              <a:t>0</a:t>
            </a:r>
            <a:r>
              <a:rPr lang="ko-KR" altLang="en-US" dirty="0"/>
              <a:t>개 혹은 </a:t>
            </a:r>
            <a:r>
              <a:rPr lang="en-US" altLang="ko-KR" dirty="0"/>
              <a:t>2</a:t>
            </a:r>
            <a:r>
              <a:rPr lang="ko-KR" altLang="en-US" dirty="0"/>
              <a:t>개의 자식 노드를 가짐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트리의 노드 개수가 정확히 </a:t>
            </a:r>
            <a:r>
              <a:rPr lang="en-US" altLang="ko-KR" dirty="0"/>
              <a:t>2^k-1</a:t>
            </a:r>
            <a:r>
              <a:rPr lang="ko-KR" altLang="en-US" dirty="0"/>
              <a:t> 개여야 함</a:t>
            </a:r>
            <a:r>
              <a:rPr lang="en-US" altLang="ko-KR" dirty="0"/>
              <a:t>(k</a:t>
            </a:r>
            <a:r>
              <a:rPr lang="ko-KR" altLang="en-US" dirty="0"/>
              <a:t>는 트리 높이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122" name="Picture 2" descr="full binary tree">
            <a:extLst>
              <a:ext uri="{FF2B5EF4-FFF2-40B4-BE49-F238E27FC236}">
                <a16:creationId xmlns:a16="http://schemas.microsoft.com/office/drawing/2014/main" id="{35AB1DB5-3BDD-7708-E7CF-CAE7FFB8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3" y="365125"/>
            <a:ext cx="3319946" cy="14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erfect binary tree">
            <a:extLst>
              <a:ext uri="{FF2B5EF4-FFF2-40B4-BE49-F238E27FC236}">
                <a16:creationId xmlns:a16="http://schemas.microsoft.com/office/drawing/2014/main" id="{7FF980DD-BF72-8664-A29E-824FCB71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169" y="432593"/>
            <a:ext cx="3041603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8EC6-DC2D-A7D0-6158-7865F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종류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A239F-4911-B18C-F6C4-03050044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1-4. </a:t>
            </a:r>
            <a:r>
              <a:rPr lang="ko-KR" altLang="en-US" dirty="0"/>
              <a:t>이진 탐색 트리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이진 탐색 트리의 노드에 저장된 키는 유일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부모의 키가 왼쪽 자식 노드의 키보다 큼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부모의 키가 오른쪽 자식 노드의 키보다 작음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왼쪽과 오른쪽 서브 트리도 이진 탐색 트리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효율적인 탐색을 위해 고안된 트리</a:t>
            </a:r>
            <a:endParaRPr lang="en-US" altLang="ko-KR" dirty="0"/>
          </a:p>
        </p:txBody>
      </p:sp>
      <p:pic>
        <p:nvPicPr>
          <p:cNvPr id="6146" name="Picture 2" descr="binary search tree">
            <a:extLst>
              <a:ext uri="{FF2B5EF4-FFF2-40B4-BE49-F238E27FC236}">
                <a16:creationId xmlns:a16="http://schemas.microsoft.com/office/drawing/2014/main" id="{2DC7A56D-C392-A13F-8FE2-8149274F6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659" y="1167557"/>
            <a:ext cx="3402260" cy="270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0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376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트리</vt:lpstr>
      <vt:lpstr>트리란?</vt:lpstr>
      <vt:lpstr>트리 용어</vt:lpstr>
      <vt:lpstr>트리 특징(1)</vt:lpstr>
      <vt:lpstr>트리 특징(2)</vt:lpstr>
      <vt:lpstr>트리의 종류(1)</vt:lpstr>
      <vt:lpstr>트리의 종류(2)</vt:lpstr>
      <vt:lpstr>트리의 종류(3)</vt:lpstr>
      <vt:lpstr>트리의 종류(4)</vt:lpstr>
      <vt:lpstr>트리의 종류(5)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트리</dc:title>
  <dc:creator>민 조</dc:creator>
  <cp:lastModifiedBy>민 조</cp:lastModifiedBy>
  <cp:revision>1</cp:revision>
  <dcterms:created xsi:type="dcterms:W3CDTF">2023-08-28T13:42:53Z</dcterms:created>
  <dcterms:modified xsi:type="dcterms:W3CDTF">2023-08-28T14:11:41Z</dcterms:modified>
</cp:coreProperties>
</file>