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62526238039776E-2"/>
          <c:y val="2.5816724031368192E-2"/>
          <c:w val="0.91523545191877531"/>
          <c:h val="0.92532238584235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1-4BFD-A3F2-8CA3DB3D4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3026735"/>
        <c:axId val="2013022159"/>
      </c:barChart>
      <c:catAx>
        <c:axId val="20130267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3022159"/>
        <c:crosses val="autoZero"/>
        <c:auto val="1"/>
        <c:lblAlgn val="ctr"/>
        <c:lblOffset val="100"/>
        <c:noMultiLvlLbl val="0"/>
      </c:catAx>
      <c:valAx>
        <c:axId val="2013022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02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2532-B566-425E-9D16-4E669CA8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AAC80E-CB32-4FBB-A643-3BEB112A1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D63-A008-4AC9-ACAD-F6481CEB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719D2-1945-467D-A04E-88F06BC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2B2DB-5D20-4D0F-B5A6-898540D8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4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4D759-C96C-4725-927D-8BA6B979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465A9-E275-415B-9A01-6098FCDE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A9ED7-D7C4-4D08-8308-5492D6C9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E0B3E-6F86-4248-8510-67B563B2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70EA7-1FF9-459A-89BE-CB8041C2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4D5450-8E30-45CB-B5C1-CF218CA4E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A076F-EC57-4F31-B0F2-0A3C17CB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FE448-5E72-4BE4-BD3A-9380803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D5EBF-F777-4835-B71D-291C71AE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FDACD-DF48-475A-9060-268A9A6A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C3F57-EC03-4C68-8815-7338DEBF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91570-E28C-4122-84CE-14C686B8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06158-1B53-448E-A355-C2C49A5D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4B7DA-514E-4902-BCE5-D36D57DF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ECE72-3C8F-4C4C-9354-7DE4A171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A5A01-DE70-4ABA-B146-2F8C5E42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1407A-22B8-4D51-B881-9F2950AB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D04E6-811F-425E-8958-948C6D01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6394A-383E-487C-A0D7-49A3BAFA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C473D-841E-4611-ADF0-F7F60D40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5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06700-6926-4B8E-921C-784C4F79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4D9D0-567F-4AD0-9D89-B895A8D5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4624F-EE2E-4B87-9C3E-346146315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59169-726D-4EE9-99B6-C0D9935F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E474-2F82-4534-8573-69C1EF83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E0907-78F0-4A2C-8B4E-C9784E3F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9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6F09-AB28-4E9D-85FC-94EEE684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09413-D51F-45BB-A584-99EAC916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256CD-F5C9-42AA-B333-17B63F01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DA812-732E-4A1D-A58F-C478F9DDD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1099E6-2526-4AC7-9280-23C77553B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3C60F-10C5-43A6-B949-6AA59EBF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ABA90-8A8B-4224-8ADA-0EDEC7A4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585C4-27DA-40B6-AAD2-5ED7D5D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C9D6-3595-41FD-A2EC-34C546B5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7B65D0-52D6-459D-A800-02444490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FE052B-1EDA-47B6-BB00-DE7E884F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AA9CA-7C4C-4155-A0CF-71C6F9AF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EA598-5D55-42CC-9637-1281C71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80958B-FCFA-45AF-B549-61D7BE10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3B07E-CEC7-4918-A23C-263E8C6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3031-822A-4E1D-8462-3F3B1B5D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95CDE-6939-4F4F-BD94-CD8626A3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43CFB-B920-4C5A-A015-FCABE427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08438-A8D5-4F90-B3AB-1082DB06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1DEF3-547B-4F9D-A726-8E50045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B43F7-6844-4E24-90AE-90BDAF84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C7472-ACE0-4157-839A-AD1C2E30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724270-F3D9-473F-9D24-47AC271ED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5F9AF-1071-49E6-AFFB-D28D1309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CFCED-0389-4C39-AC32-D96D3BB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FCFCD-06C4-4C8C-817E-9D8CC499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9E354-D090-4E6E-8FD4-AB59913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69AA76-FFE0-4E51-AA91-FE72FD7A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56541-5A83-4A5C-96A5-EB81BF94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9BBA2-DE45-481F-BF3E-FFECAD8D8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6190-0119-47EE-B05F-9C47412B01F7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A6CD-A9AD-4C59-957E-10073571A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55CCC-D7B7-4AB8-A0DC-2BAC7BC0B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585A-197B-44C2-A2C7-8ABA4A8A9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2DEDD1F0-506A-4BEB-BB04-A46DBB1B6DBF}"/>
              </a:ext>
            </a:extLst>
          </p:cNvPr>
          <p:cNvSpPr/>
          <p:nvPr/>
        </p:nvSpPr>
        <p:spPr>
          <a:xfrm>
            <a:off x="2569591" y="1355847"/>
            <a:ext cx="5107393" cy="1193467"/>
          </a:xfrm>
          <a:prstGeom prst="round2Same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C377A40C-411B-470B-8A12-1C0791ACADA4}"/>
              </a:ext>
            </a:extLst>
          </p:cNvPr>
          <p:cNvSpPr/>
          <p:nvPr/>
        </p:nvSpPr>
        <p:spPr>
          <a:xfrm>
            <a:off x="7609399" y="1349739"/>
            <a:ext cx="3825240" cy="1193467"/>
          </a:xfrm>
          <a:prstGeom prst="round2Same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4BFB69C-7F94-493B-A8DA-9ABF04856D4F}"/>
              </a:ext>
            </a:extLst>
          </p:cNvPr>
          <p:cNvSpPr/>
          <p:nvPr/>
        </p:nvSpPr>
        <p:spPr>
          <a:xfrm>
            <a:off x="0" y="278296"/>
            <a:ext cx="12192000" cy="66790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CECA97F-01BA-4C5A-A32A-160B141BD680}"/>
              </a:ext>
            </a:extLst>
          </p:cNvPr>
          <p:cNvSpPr/>
          <p:nvPr/>
        </p:nvSpPr>
        <p:spPr>
          <a:xfrm>
            <a:off x="796455" y="0"/>
            <a:ext cx="10599089" cy="9462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5E53-8CB4-4FF5-A42C-CBB14F287748}"/>
              </a:ext>
            </a:extLst>
          </p:cNvPr>
          <p:cNvSpPr txBox="1"/>
          <p:nvPr/>
        </p:nvSpPr>
        <p:spPr>
          <a:xfrm>
            <a:off x="2107095" y="88381"/>
            <a:ext cx="8285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</a:rPr>
              <a:t>세대별 </a:t>
            </a:r>
            <a:r>
              <a:rPr lang="en-US" altLang="ko-KR" sz="4400" dirty="0">
                <a:solidFill>
                  <a:schemeClr val="bg1"/>
                </a:solidFill>
              </a:rPr>
              <a:t>1</a:t>
            </a:r>
            <a:r>
              <a:rPr lang="ko-KR" altLang="en-US" sz="4400" dirty="0">
                <a:solidFill>
                  <a:schemeClr val="bg1"/>
                </a:solidFill>
              </a:rPr>
              <a:t>인 가구의 특성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1B8E3BB-3304-48F7-A4F6-A141473ED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31878"/>
              </p:ext>
            </p:extLst>
          </p:nvPr>
        </p:nvGraphicFramePr>
        <p:xfrm>
          <a:off x="2637178" y="2552368"/>
          <a:ext cx="8701381" cy="377686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972218">
                  <a:extLst>
                    <a:ext uri="{9D8B030D-6E8A-4147-A177-3AD203B41FA5}">
                      <a16:colId xmlns:a16="http://schemas.microsoft.com/office/drawing/2014/main" val="3325585990"/>
                    </a:ext>
                  </a:extLst>
                </a:gridCol>
                <a:gridCol w="3729163">
                  <a:extLst>
                    <a:ext uri="{9D8B030D-6E8A-4147-A177-3AD203B41FA5}">
                      <a16:colId xmlns:a16="http://schemas.microsoft.com/office/drawing/2014/main" val="525532585"/>
                    </a:ext>
                  </a:extLst>
                </a:gridCol>
              </a:tblGrid>
              <a:tr h="1320799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개인적 시간과 여유를 즐기는 자유로운 삶을 추구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학업 및 직장 등으로 인한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고시원 및 월세의 비중이 높아 주거 안정성이 취약함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36485"/>
                  </a:ext>
                </a:extLst>
              </a:tr>
              <a:tr h="1228035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자녀의 글로벌 교육을 위한 분거 상태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직장 이동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이혼 및 사별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중년층 니트족이 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고용의 질과 소득이 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82538"/>
                  </a:ext>
                </a:extLst>
              </a:tr>
              <a:tr h="122803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결혼 후 부모와 함께 사는 전통적 가치관 탈피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소득이 적고 경제활동 비율이 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91282"/>
                  </a:ext>
                </a:extLst>
              </a:tr>
            </a:tbl>
          </a:graphicData>
        </a:graphic>
      </p:graphicFrame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F18DCB3F-FD9D-46CB-BB98-51EF3146959B}"/>
              </a:ext>
            </a:extLst>
          </p:cNvPr>
          <p:cNvSpPr/>
          <p:nvPr/>
        </p:nvSpPr>
        <p:spPr>
          <a:xfrm flipH="1">
            <a:off x="1325212" y="2555422"/>
            <a:ext cx="1311966" cy="1228477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청년층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54F88076-8FCB-441A-A93C-180EA894FD3C}"/>
              </a:ext>
            </a:extLst>
          </p:cNvPr>
          <p:cNvSpPr/>
          <p:nvPr/>
        </p:nvSpPr>
        <p:spPr>
          <a:xfrm flipH="1">
            <a:off x="1325212" y="3783898"/>
            <a:ext cx="1311966" cy="1316861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중년층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72D01D72-8F3D-4941-AC07-B337C51C1EDD}"/>
              </a:ext>
            </a:extLst>
          </p:cNvPr>
          <p:cNvSpPr/>
          <p:nvPr/>
        </p:nvSpPr>
        <p:spPr>
          <a:xfrm flipH="1">
            <a:off x="1325212" y="5100760"/>
            <a:ext cx="1311966" cy="1228477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노년층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B2C0514F-776E-461A-BB25-E42B77CB2EA2}"/>
              </a:ext>
            </a:extLst>
          </p:cNvPr>
          <p:cNvSpPr/>
          <p:nvPr/>
        </p:nvSpPr>
        <p:spPr>
          <a:xfrm>
            <a:off x="2637178" y="1494845"/>
            <a:ext cx="4972220" cy="1057523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 생활의 주요 원인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83A36E0-A45E-4A19-AE2A-3852808C5019}"/>
              </a:ext>
            </a:extLst>
          </p:cNvPr>
          <p:cNvSpPr/>
          <p:nvPr/>
        </p:nvSpPr>
        <p:spPr>
          <a:xfrm>
            <a:off x="7609398" y="1494845"/>
            <a:ext cx="3729161" cy="1057523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062A18-6052-4A75-9DD7-C2FB654E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" y="6358517"/>
            <a:ext cx="1333266" cy="4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4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4BFB69C-7F94-493B-A8DA-9ABF04856D4F}"/>
              </a:ext>
            </a:extLst>
          </p:cNvPr>
          <p:cNvSpPr/>
          <p:nvPr/>
        </p:nvSpPr>
        <p:spPr>
          <a:xfrm>
            <a:off x="0" y="278296"/>
            <a:ext cx="12192000" cy="66790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CECA97F-01BA-4C5A-A32A-160B141BD680}"/>
              </a:ext>
            </a:extLst>
          </p:cNvPr>
          <p:cNvSpPr/>
          <p:nvPr/>
        </p:nvSpPr>
        <p:spPr>
          <a:xfrm>
            <a:off x="796455" y="0"/>
            <a:ext cx="10599089" cy="9462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5E53-8CB4-4FF5-A42C-CBB14F287748}"/>
              </a:ext>
            </a:extLst>
          </p:cNvPr>
          <p:cNvSpPr txBox="1"/>
          <p:nvPr/>
        </p:nvSpPr>
        <p:spPr>
          <a:xfrm>
            <a:off x="2870420" y="118209"/>
            <a:ext cx="583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3. 1</a:t>
            </a:r>
            <a:r>
              <a:rPr lang="ko-KR" altLang="en-US" sz="4400" dirty="0">
                <a:solidFill>
                  <a:schemeClr val="bg1"/>
                </a:solidFill>
              </a:rPr>
              <a:t>인 가구의 성장세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7B2A86-BFF7-40B3-B33E-E34246E1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229"/>
            <a:ext cx="1024394" cy="383771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20DFDE1-245A-4912-B55F-F89D0CEBD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696490"/>
              </p:ext>
            </p:extLst>
          </p:nvPr>
        </p:nvGraphicFramePr>
        <p:xfrm>
          <a:off x="2380973" y="1047737"/>
          <a:ext cx="7430052" cy="440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6B004CC-621C-428F-A266-CF8F82878BD1}"/>
              </a:ext>
            </a:extLst>
          </p:cNvPr>
          <p:cNvSpPr/>
          <p:nvPr/>
        </p:nvSpPr>
        <p:spPr>
          <a:xfrm>
            <a:off x="3283889" y="1530581"/>
            <a:ext cx="2504660" cy="8348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지속적 성장세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5739F873-4FF4-4121-9F36-2BBDEBE2F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1174"/>
              </p:ext>
            </p:extLst>
          </p:nvPr>
        </p:nvGraphicFramePr>
        <p:xfrm>
          <a:off x="2870420" y="5287616"/>
          <a:ext cx="6798365" cy="129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673">
                  <a:extLst>
                    <a:ext uri="{9D8B030D-6E8A-4147-A177-3AD203B41FA5}">
                      <a16:colId xmlns:a16="http://schemas.microsoft.com/office/drawing/2014/main" val="371791372"/>
                    </a:ext>
                  </a:extLst>
                </a:gridCol>
                <a:gridCol w="1359673">
                  <a:extLst>
                    <a:ext uri="{9D8B030D-6E8A-4147-A177-3AD203B41FA5}">
                      <a16:colId xmlns:a16="http://schemas.microsoft.com/office/drawing/2014/main" val="2491716005"/>
                    </a:ext>
                  </a:extLst>
                </a:gridCol>
                <a:gridCol w="1359673">
                  <a:extLst>
                    <a:ext uri="{9D8B030D-6E8A-4147-A177-3AD203B41FA5}">
                      <a16:colId xmlns:a16="http://schemas.microsoft.com/office/drawing/2014/main" val="2331048893"/>
                    </a:ext>
                  </a:extLst>
                </a:gridCol>
                <a:gridCol w="1359673">
                  <a:extLst>
                    <a:ext uri="{9D8B030D-6E8A-4147-A177-3AD203B41FA5}">
                      <a16:colId xmlns:a16="http://schemas.microsoft.com/office/drawing/2014/main" val="1854715727"/>
                    </a:ext>
                  </a:extLst>
                </a:gridCol>
                <a:gridCol w="1359673">
                  <a:extLst>
                    <a:ext uri="{9D8B030D-6E8A-4147-A177-3AD203B41FA5}">
                      <a16:colId xmlns:a16="http://schemas.microsoft.com/office/drawing/2014/main" val="2823540800"/>
                    </a:ext>
                  </a:extLst>
                </a:gridCol>
              </a:tblGrid>
              <a:tr h="430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2000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2005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2010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2015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2017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97615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317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414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520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562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20616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23.1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27.2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28.6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5913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00F29D-F5C2-4230-B448-2E1ECC09937D}"/>
              </a:ext>
            </a:extLst>
          </p:cNvPr>
          <p:cNvSpPr/>
          <p:nvPr/>
        </p:nvSpPr>
        <p:spPr>
          <a:xfrm>
            <a:off x="294199" y="6143463"/>
            <a:ext cx="2576222" cy="436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1</a:t>
            </a:r>
            <a:r>
              <a:rPr lang="ko-KR" altLang="en-US" dirty="0">
                <a:solidFill>
                  <a:schemeClr val="tx1"/>
                </a:solidFill>
              </a:rPr>
              <a:t>인 가구 비중</a:t>
            </a:r>
            <a:r>
              <a:rPr lang="en-US" altLang="ko-KR" dirty="0">
                <a:solidFill>
                  <a:schemeClr val="tx1"/>
                </a:solidFill>
              </a:rPr>
              <a:t>(%)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9723C7-48E9-44C4-BADF-7C9B25DBFA88}"/>
              </a:ext>
            </a:extLst>
          </p:cNvPr>
          <p:cNvSpPr/>
          <p:nvPr/>
        </p:nvSpPr>
        <p:spPr>
          <a:xfrm>
            <a:off x="294199" y="5715539"/>
            <a:ext cx="2576222" cy="436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1</a:t>
            </a:r>
            <a:r>
              <a:rPr lang="ko-KR" altLang="en-US" dirty="0">
                <a:solidFill>
                  <a:schemeClr val="tx1"/>
                </a:solidFill>
              </a:rPr>
              <a:t>인 가구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만 가구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C72EAE-CE31-49AA-AA54-C719A2E1EFC9}"/>
              </a:ext>
            </a:extLst>
          </p:cNvPr>
          <p:cNvGrpSpPr/>
          <p:nvPr/>
        </p:nvGrpSpPr>
        <p:grpSpPr>
          <a:xfrm>
            <a:off x="421419" y="6267841"/>
            <a:ext cx="508884" cy="195801"/>
            <a:chOff x="1470991" y="2384398"/>
            <a:chExt cx="508884" cy="19580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0016BD-200F-4D91-9576-F52C2438907C}"/>
                </a:ext>
              </a:extLst>
            </p:cNvPr>
            <p:cNvSpPr/>
            <p:nvPr/>
          </p:nvSpPr>
          <p:spPr>
            <a:xfrm>
              <a:off x="1470991" y="2474844"/>
              <a:ext cx="50888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C4E93D-0EF9-4B23-A55D-D06BB79EEBEE}"/>
                </a:ext>
              </a:extLst>
            </p:cNvPr>
            <p:cNvSpPr/>
            <p:nvPr/>
          </p:nvSpPr>
          <p:spPr>
            <a:xfrm>
              <a:off x="1614115" y="2384398"/>
              <a:ext cx="217304" cy="195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187BDE-7C70-43A3-B404-CA953001ECD0}"/>
              </a:ext>
            </a:extLst>
          </p:cNvPr>
          <p:cNvSpPr/>
          <p:nvPr/>
        </p:nvSpPr>
        <p:spPr>
          <a:xfrm>
            <a:off x="376678" y="5882754"/>
            <a:ext cx="593034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DFABB-C27F-4092-87C5-FACB3DE44486}"/>
              </a:ext>
            </a:extLst>
          </p:cNvPr>
          <p:cNvSpPr txBox="1"/>
          <p:nvPr/>
        </p:nvSpPr>
        <p:spPr>
          <a:xfrm>
            <a:off x="8706678" y="1047737"/>
            <a:ext cx="58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562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53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4BFB69C-7F94-493B-A8DA-9ABF04856D4F}"/>
              </a:ext>
            </a:extLst>
          </p:cNvPr>
          <p:cNvSpPr/>
          <p:nvPr/>
        </p:nvSpPr>
        <p:spPr>
          <a:xfrm>
            <a:off x="0" y="278296"/>
            <a:ext cx="12192000" cy="66790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CECA97F-01BA-4C5A-A32A-160B141BD680}"/>
              </a:ext>
            </a:extLst>
          </p:cNvPr>
          <p:cNvSpPr/>
          <p:nvPr/>
        </p:nvSpPr>
        <p:spPr>
          <a:xfrm>
            <a:off x="796455" y="0"/>
            <a:ext cx="10599089" cy="9462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5E53-8CB4-4FF5-A42C-CBB14F287748}"/>
              </a:ext>
            </a:extLst>
          </p:cNvPr>
          <p:cNvSpPr txBox="1"/>
          <p:nvPr/>
        </p:nvSpPr>
        <p:spPr>
          <a:xfrm>
            <a:off x="2036857" y="113466"/>
            <a:ext cx="8118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4. 1</a:t>
            </a:r>
            <a:r>
              <a:rPr lang="ko-KR" altLang="en-US" sz="4400" dirty="0">
                <a:solidFill>
                  <a:schemeClr val="bg1"/>
                </a:solidFill>
              </a:rPr>
              <a:t>인 가구의 고민과 지속 의향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7B2A86-BFF7-40B3-B33E-E34246E1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229"/>
            <a:ext cx="1024394" cy="383771"/>
          </a:xfrm>
          <a:prstGeom prst="rect">
            <a:avLst/>
          </a:prstGeom>
        </p:spPr>
      </p:pic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9C1F585D-8760-4BF2-8EF4-677955E28D9D}"/>
              </a:ext>
            </a:extLst>
          </p:cNvPr>
          <p:cNvSpPr/>
          <p:nvPr/>
        </p:nvSpPr>
        <p:spPr>
          <a:xfrm flipH="1">
            <a:off x="512197" y="1545474"/>
            <a:ext cx="4786686" cy="4329485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ED4D8A70-68F3-44B9-B955-98FE63AE6B8B}"/>
              </a:ext>
            </a:extLst>
          </p:cNvPr>
          <p:cNvSpPr/>
          <p:nvPr/>
        </p:nvSpPr>
        <p:spPr>
          <a:xfrm flipH="1">
            <a:off x="6380259" y="1545473"/>
            <a:ext cx="4786686" cy="4329485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86F46FB3-5B99-4EB0-9C48-FDAB1735293A}"/>
              </a:ext>
            </a:extLst>
          </p:cNvPr>
          <p:cNvSpPr/>
          <p:nvPr/>
        </p:nvSpPr>
        <p:spPr>
          <a:xfrm flipH="1">
            <a:off x="3684769" y="1546933"/>
            <a:ext cx="1614114" cy="52186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여자</a:t>
            </a: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88BA8F53-6D70-45DB-9914-599A566DD954}"/>
              </a:ext>
            </a:extLst>
          </p:cNvPr>
          <p:cNvSpPr/>
          <p:nvPr/>
        </p:nvSpPr>
        <p:spPr>
          <a:xfrm flipH="1">
            <a:off x="9552831" y="1546933"/>
            <a:ext cx="1614114" cy="52186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남자</a:t>
            </a:r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30B1422D-3BCE-4D74-9476-35F1CF49B35B}"/>
              </a:ext>
            </a:extLst>
          </p:cNvPr>
          <p:cNvSpPr/>
          <p:nvPr/>
        </p:nvSpPr>
        <p:spPr>
          <a:xfrm>
            <a:off x="685135" y="2321656"/>
            <a:ext cx="1351722" cy="135172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142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2024-10-17T07:01:59Z</dcterms:created>
  <dcterms:modified xsi:type="dcterms:W3CDTF">2024-10-17T07:40:01Z</dcterms:modified>
</cp:coreProperties>
</file>