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6" r:id="rId2"/>
  </p:sldMasterIdLst>
  <p:notesMasterIdLst>
    <p:notesMasterId r:id="rId40"/>
  </p:notesMasterIdLst>
  <p:handoutMasterIdLst>
    <p:handoutMasterId r:id="rId41"/>
  </p:handoutMasterIdLst>
  <p:sldIdLst>
    <p:sldId id="256" r:id="rId3"/>
    <p:sldId id="257" r:id="rId4"/>
    <p:sldId id="258" r:id="rId5"/>
    <p:sldId id="263" r:id="rId6"/>
    <p:sldId id="259" r:id="rId7"/>
    <p:sldId id="260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69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</p:sldIdLst>
  <p:sldSz cx="9144000" cy="6858000" type="screen4x3"/>
  <p:notesSz cx="6858000" cy="9144000"/>
  <p:embeddedFontLst>
    <p:embeddedFont>
      <p:font typeface="Yoon 블랙핏 77" panose="02000503000000020003" pitchFamily="2" charset="-127"/>
      <p:regular r:id="rId42"/>
    </p:embeddedFont>
    <p:embeddedFont>
      <p:font typeface="Yoon 윤고딕 520_TT" panose="020B0600000101010101" charset="-127"/>
      <p:regular r:id="rId43"/>
    </p:embeddedFont>
    <p:embeddedFont>
      <p:font typeface="Cambria Math" panose="02040503050406030204" pitchFamily="18" charset="0"/>
      <p:regular r:id="rId44"/>
    </p:embeddedFont>
    <p:embeddedFont>
      <p:font typeface="맑은 고딕" panose="020B0503020000020004" pitchFamily="50" charset="-127"/>
      <p:regular r:id="rId45"/>
      <p:bold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9061"/>
    <a:srgbClr val="F2281E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8113" autoAdjust="0"/>
  </p:normalViewPr>
  <p:slideViewPr>
    <p:cSldViewPr>
      <p:cViewPr>
        <p:scale>
          <a:sx n="150" d="100"/>
          <a:sy n="150" d="100"/>
        </p:scale>
        <p:origin x="2040" y="4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2.fntdata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765A8-5646-4AEC-A6A6-EF54808BF7A0}" type="datetimeFigureOut">
              <a:rPr lang="ko-KR" altLang="en-US" smtClean="0"/>
              <a:pPr/>
              <a:t>2017-07-17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EEADF-E25F-4FC8-9A5E-35B97CB12F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334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DD1EB-7CF1-4E40-B0C6-25492DC1909D}" type="datetimeFigureOut">
              <a:rPr lang="ko-KR" altLang="en-US" smtClean="0"/>
              <a:pPr/>
              <a:t>2017-07-17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5AC34-70D3-427C-AC8A-5B0CAF7154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59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" y="6709144"/>
            <a:ext cx="9143999" cy="1507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KOREA Univ. DSBA LAB.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1" y="-27384"/>
            <a:ext cx="9144000" cy="1507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39552" y="1915299"/>
            <a:ext cx="8280920" cy="1143000"/>
          </a:xfrm>
          <a:ln>
            <a:noFill/>
          </a:ln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ko-KR" sz="4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블랙핏 77" panose="02000503000000020003" pitchFamily="2" charset="-127"/>
                <a:ea typeface="Yoon 블랙핏 77" panose="02000503000000020003" pitchFamily="2" charset="-127"/>
              </a:rPr>
              <a:t>Title</a:t>
            </a:r>
            <a:endParaRPr lang="ko-KR" altLang="en-US" dirty="0"/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5977618" y="5661248"/>
            <a:ext cx="2839144" cy="74110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1pPr>
            <a:lvl2pPr>
              <a:defRPr sz="16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2pPr>
            <a:lvl3pPr>
              <a:defRPr sz="14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3pPr>
            <a:lvl4pPr>
              <a:defRPr sz="12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4pPr>
            <a:lvl5pPr>
              <a:defRPr sz="12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5pPr>
          </a:lstStyle>
          <a:p>
            <a:r>
              <a:rPr lang="en-US" altLang="ko-KR" sz="18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블랙핏 77" panose="02000503000000020003" pitchFamily="2" charset="-127"/>
                <a:ea typeface="Yoon 블랙핏 77" panose="02000503000000020003" pitchFamily="2" charset="-127"/>
              </a:rPr>
              <a:t>|  </a:t>
            </a:r>
            <a:r>
              <a:rPr lang="ko-KR" altLang="en-US" sz="18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블랙핏 77" panose="02000503000000020003" pitchFamily="2" charset="-127"/>
                <a:ea typeface="Yoon 블랙핏 77" panose="02000503000000020003" pitchFamily="2" charset="-127"/>
              </a:rPr>
              <a:t>고려대학교  산업경영공학과</a:t>
            </a:r>
            <a:endParaRPr lang="en-US" altLang="ko-KR" sz="18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  <a:p>
            <a:r>
              <a:rPr lang="en-US" altLang="ko-KR" sz="18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블랙핏 77" panose="02000503000000020003" pitchFamily="2" charset="-127"/>
                <a:ea typeface="Yoon 블랙핏 77" panose="02000503000000020003" pitchFamily="2" charset="-127"/>
              </a:rPr>
              <a:t>|  </a:t>
            </a:r>
            <a:r>
              <a:rPr lang="ko-KR" altLang="en-US" sz="18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블랙핏 77" panose="02000503000000020003" pitchFamily="2" charset="-127"/>
                <a:ea typeface="Yoon 블랙핏 77" panose="02000503000000020003" pitchFamily="2" charset="-127"/>
              </a:rPr>
              <a:t>서덕성</a:t>
            </a:r>
            <a:endParaRPr lang="en-US" altLang="ko-KR" sz="18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7"/>
          </p:nvPr>
        </p:nvSpPr>
        <p:spPr>
          <a:xfrm>
            <a:off x="7008548" y="6393052"/>
            <a:ext cx="2133600" cy="365125"/>
          </a:xfrm>
        </p:spPr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r>
              <a:rPr lang="en-US" altLang="ko-KR" dirty="0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25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1" y="-27384"/>
            <a:ext cx="9144000" cy="1507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611560" y="2827989"/>
            <a:ext cx="1900174" cy="1143000"/>
          </a:xfrm>
          <a:ln>
            <a:noFill/>
          </a:ln>
        </p:spPr>
        <p:txBody>
          <a:bodyPr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ko-KR" sz="4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블랙핏 77" panose="02000503000000020003" pitchFamily="2" charset="-127"/>
                <a:ea typeface="Yoon 블랙핏 77" panose="02000503000000020003" pitchFamily="2" charset="-127"/>
              </a:rPr>
              <a:t>INDEX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3317032" y="2615886"/>
            <a:ext cx="5472608" cy="2160587"/>
          </a:xfrm>
        </p:spPr>
        <p:txBody>
          <a:bodyPr>
            <a:normAutofit/>
          </a:bodyPr>
          <a:lstStyle>
            <a:lvl1pPr>
              <a:defRPr sz="18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1pPr>
            <a:lvl2pPr>
              <a:defRPr sz="16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2pPr>
            <a:lvl3pPr>
              <a:defRPr sz="14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3pPr>
            <a:lvl4pPr>
              <a:defRPr sz="12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4pPr>
            <a:lvl5pPr>
              <a:defRPr sz="12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1" y="6709144"/>
            <a:ext cx="9143999" cy="1507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KOREA Univ. DSBA LAB.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7"/>
          </p:nvPr>
        </p:nvSpPr>
        <p:spPr>
          <a:xfrm>
            <a:off x="7008548" y="6393052"/>
            <a:ext cx="2133600" cy="365125"/>
          </a:xfrm>
        </p:spPr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r>
              <a:rPr lang="en-US" altLang="ko-KR" dirty="0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3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-108520" y="-99392"/>
            <a:ext cx="9433048" cy="70567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4006230" y="3058447"/>
            <a:ext cx="1131540" cy="74110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1pPr>
            <a:lvl2pPr>
              <a:defRPr sz="1600">
                <a:solidFill>
                  <a:schemeClr val="bg1"/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2pPr>
            <a:lvl3pPr>
              <a:defRPr sz="1400">
                <a:solidFill>
                  <a:schemeClr val="bg1"/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3pPr>
            <a:lvl4pPr>
              <a:defRPr sz="1200">
                <a:solidFill>
                  <a:schemeClr val="bg1"/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4pPr>
            <a:lvl5pPr>
              <a:defRPr sz="1200">
                <a:solidFill>
                  <a:schemeClr val="bg1"/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5pPr>
          </a:lstStyle>
          <a:p>
            <a:pPr lvl="0"/>
            <a:r>
              <a:rPr lang="ko-KR" altLang="en-US" dirty="0"/>
              <a:t>간지</a:t>
            </a:r>
            <a:endParaRPr lang="en-US" altLang="ko-KR" dirty="0"/>
          </a:p>
          <a:p>
            <a:pPr lvl="0"/>
            <a:r>
              <a:rPr lang="en-US" altLang="ko-KR" dirty="0" err="1"/>
              <a:t>Ganji</a:t>
            </a:r>
            <a:endParaRPr lang="ko-KR" altLang="en-US" dirty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7"/>
          </p:nvPr>
        </p:nvSpPr>
        <p:spPr>
          <a:xfrm>
            <a:off x="7008548" y="6393052"/>
            <a:ext cx="2133600" cy="365125"/>
          </a:xfrm>
        </p:spPr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r>
              <a:rPr lang="en-US" altLang="ko-KR" dirty="0"/>
              <a:t>/26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481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 userDrawn="1"/>
        </p:nvCxnSpPr>
        <p:spPr>
          <a:xfrm flipH="1">
            <a:off x="-108520" y="620688"/>
            <a:ext cx="10087884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683568" y="620688"/>
            <a:ext cx="0" cy="648072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122329" y="764704"/>
            <a:ext cx="483255" cy="311904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1600" kern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>
              <a:defRPr sz="16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2pPr>
            <a:lvl3pPr>
              <a:defRPr sz="14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3pPr>
            <a:lvl4pPr>
              <a:defRPr sz="12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4pPr>
            <a:lvl5pPr>
              <a:defRPr sz="12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5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29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22329" y="1235955"/>
            <a:ext cx="483255" cy="311904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1600" kern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>
              <a:defRPr sz="16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2pPr>
            <a:lvl3pPr>
              <a:defRPr sz="14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3pPr>
            <a:lvl4pPr>
              <a:defRPr sz="12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4pPr>
            <a:lvl5pPr>
              <a:defRPr sz="12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5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33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122329" y="1707206"/>
            <a:ext cx="483255" cy="311904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1600" kern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>
              <a:defRPr sz="16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2pPr>
            <a:lvl3pPr>
              <a:defRPr sz="14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3pPr>
            <a:lvl4pPr>
              <a:defRPr sz="12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4pPr>
            <a:lvl5pPr>
              <a:defRPr sz="12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5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07503" y="72008"/>
            <a:ext cx="8928991" cy="476672"/>
          </a:xfrm>
        </p:spPr>
        <p:txBody>
          <a:bodyPr>
            <a:noAutofit/>
          </a:bodyPr>
          <a:lstStyle>
            <a:lvl1pPr algn="l">
              <a:defRPr sz="32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8" name="텍스트 개체 틀 37"/>
          <p:cNvSpPr>
            <a:spLocks noGrp="1"/>
          </p:cNvSpPr>
          <p:nvPr>
            <p:ph type="body" sz="quarter" idx="17"/>
          </p:nvPr>
        </p:nvSpPr>
        <p:spPr>
          <a:xfrm>
            <a:off x="869654" y="711325"/>
            <a:ext cx="8166841" cy="5925810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Font typeface="Wingdings" panose="05000000000000000000" pitchFamily="2" charset="2"/>
              <a:buChar char="v"/>
              <a:defRPr sz="24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1pPr>
            <a:lvl2pPr marL="7429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2pPr>
            <a:lvl3pPr>
              <a:buClr>
                <a:schemeClr val="tx1"/>
              </a:buClr>
              <a:defRPr sz="18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3pPr>
            <a:lvl4pPr>
              <a:buClr>
                <a:schemeClr val="tx1"/>
              </a:buClr>
              <a:defRPr sz="16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4pPr>
            <a:lvl5pPr>
              <a:buClr>
                <a:schemeClr val="tx1"/>
              </a:buClr>
              <a:defRPr sz="16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3" name="직사각형 42"/>
          <p:cNvSpPr/>
          <p:nvPr userDrawn="1"/>
        </p:nvSpPr>
        <p:spPr>
          <a:xfrm>
            <a:off x="1" y="6709144"/>
            <a:ext cx="9143999" cy="1507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KOREA Univ. DSBA LAB.</a:t>
            </a:r>
          </a:p>
        </p:txBody>
      </p:sp>
      <p:sp>
        <p:nvSpPr>
          <p:cNvPr id="14" name="슬라이드 번호 개체 틀 4"/>
          <p:cNvSpPr>
            <a:spLocks noGrp="1"/>
          </p:cNvSpPr>
          <p:nvPr>
            <p:ph type="sldNum" sz="quarter" idx="18"/>
          </p:nvPr>
        </p:nvSpPr>
        <p:spPr>
          <a:xfrm>
            <a:off x="7008548" y="6393052"/>
            <a:ext cx="2133600" cy="365125"/>
          </a:xfrm>
        </p:spPr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r>
              <a:rPr lang="en-US" altLang="ko-KR" dirty="0"/>
              <a:t>/37</a:t>
            </a:r>
            <a:endParaRPr lang="ko-KR" altLang="en-US" dirty="0"/>
          </a:p>
        </p:txBody>
      </p:sp>
      <p:sp>
        <p:nvSpPr>
          <p:cNvPr id="15" name="텍스트 개체 틀 2"/>
          <p:cNvSpPr>
            <a:spLocks noGrp="1"/>
          </p:cNvSpPr>
          <p:nvPr>
            <p:ph type="body" sz="quarter" idx="19" hasCustomPrompt="1"/>
          </p:nvPr>
        </p:nvSpPr>
        <p:spPr>
          <a:xfrm>
            <a:off x="122329" y="2178457"/>
            <a:ext cx="483255" cy="311904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1600" kern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>
              <a:defRPr sz="16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2pPr>
            <a:lvl3pPr>
              <a:defRPr sz="14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3pPr>
            <a:lvl4pPr>
              <a:defRPr sz="12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4pPr>
            <a:lvl5pPr>
              <a:defRPr sz="12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5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20" hasCustomPrompt="1"/>
          </p:nvPr>
        </p:nvSpPr>
        <p:spPr>
          <a:xfrm>
            <a:off x="122329" y="2649708"/>
            <a:ext cx="483255" cy="311904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1600" kern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>
              <a:defRPr sz="16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2pPr>
            <a:lvl3pPr>
              <a:defRPr sz="14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3pPr>
            <a:lvl4pPr>
              <a:defRPr sz="12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4pPr>
            <a:lvl5pPr>
              <a:defRPr sz="12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5pPr>
          </a:lstStyle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21" hasCustomPrompt="1"/>
          </p:nvPr>
        </p:nvSpPr>
        <p:spPr>
          <a:xfrm>
            <a:off x="122329" y="3120957"/>
            <a:ext cx="483255" cy="311904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1600" kern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>
              <a:defRPr sz="16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2pPr>
            <a:lvl3pPr>
              <a:defRPr sz="14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3pPr>
            <a:lvl4pPr>
              <a:defRPr sz="12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4pPr>
            <a:lvl5pPr>
              <a:defRPr sz="12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5pPr>
          </a:lstStyle>
          <a:p>
            <a:pPr lvl="0"/>
            <a:r>
              <a:rPr lang="en-US" altLang="ko-KR" dirty="0"/>
              <a:t>06</a:t>
            </a:r>
            <a:endParaRPr lang="ko-KR" altLang="en-US" dirty="0"/>
          </a:p>
        </p:txBody>
      </p:sp>
      <p:sp>
        <p:nvSpPr>
          <p:cNvPr id="18" name="텍스트 개체 틀 2"/>
          <p:cNvSpPr>
            <a:spLocks noGrp="1"/>
          </p:cNvSpPr>
          <p:nvPr>
            <p:ph type="body" sz="quarter" idx="22" hasCustomPrompt="1"/>
          </p:nvPr>
        </p:nvSpPr>
        <p:spPr>
          <a:xfrm>
            <a:off x="122329" y="3593001"/>
            <a:ext cx="483255" cy="311904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1600" kern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>
              <a:defRPr sz="16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2pPr>
            <a:lvl3pPr>
              <a:defRPr sz="14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3pPr>
            <a:lvl4pPr>
              <a:defRPr sz="12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4pPr>
            <a:lvl5pPr>
              <a:defRPr sz="12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5pPr>
          </a:lstStyle>
          <a:p>
            <a:pPr lvl="0"/>
            <a:r>
              <a:rPr lang="en-US" altLang="ko-KR" dirty="0"/>
              <a:t>07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63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슬라이드 번호 개체 틀 4"/>
          <p:cNvSpPr txBox="1">
            <a:spLocks/>
          </p:cNvSpPr>
          <p:nvPr userDrawn="1"/>
        </p:nvSpPr>
        <p:spPr>
          <a:xfrm>
            <a:off x="8100392" y="6687278"/>
            <a:ext cx="1378496" cy="196131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1" hangingPunct="1">
              <a:defRPr lang="ko-KR" altLang="en-US" sz="700" kern="120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CEB9E3-907B-4C9E-8669-48B8CFAF986F}" type="slidenum">
              <a:rPr kumimoji="0" lang="en-US" altLang="ko-KR" sz="700" b="0" i="0" u="none" strike="noStrike" kern="1200" cap="none" spc="0" normalizeH="0" baseline="0" noProof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700" b="0" i="0" u="none" strike="noStrike" kern="1200" cap="none" spc="0" normalizeH="0" baseline="0" noProof="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rPr>
              <a:t> / 10</a:t>
            </a:r>
            <a:endParaRPr kumimoji="0" lang="en-US" altLang="en-US" sz="700" b="0" i="0" u="none" strike="noStrike" kern="1200" cap="none" spc="0" normalizeH="0" baseline="0" noProof="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Yoon 블랙핏 77" panose="02000503000000020003" pitchFamily="2" charset="-127"/>
              <a:ea typeface="Yoon 블랙핏 77" panose="02000503000000020003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4" r:id="rId3"/>
    <p:sldLayoutId id="2147483651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6709144"/>
            <a:ext cx="9143999" cy="15073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KOREA Univ. DSBA LAB.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1" y="-27384"/>
            <a:ext cx="9144000" cy="15073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9" name="제목 1"/>
          <p:cNvSpPr txBox="1">
            <a:spLocks/>
          </p:cNvSpPr>
          <p:nvPr userDrawn="1"/>
        </p:nvSpPr>
        <p:spPr>
          <a:xfrm>
            <a:off x="539552" y="1915299"/>
            <a:ext cx="8280920" cy="11430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Yoon 블랙핏 77" panose="02000503000000020003" pitchFamily="2" charset="-127"/>
                <a:ea typeface="Yoon 블랙핏 77" panose="02000503000000020003" pitchFamily="2" charset="-127"/>
                <a:cs typeface="+mj-cs"/>
              </a:rPr>
              <a:t>Title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텍스트 개체 틀 2"/>
          <p:cNvSpPr txBox="1">
            <a:spLocks/>
          </p:cNvSpPr>
          <p:nvPr userDrawn="1"/>
        </p:nvSpPr>
        <p:spPr>
          <a:xfrm>
            <a:off x="5977618" y="5661248"/>
            <a:ext cx="2839144" cy="741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1pPr>
            <a:lvl2pPr>
              <a:defRPr sz="16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2pPr>
            <a:lvl3pPr>
              <a:defRPr sz="14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3pPr>
            <a:lvl4pPr>
              <a:defRPr sz="12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4pPr>
            <a:lvl5pPr>
              <a:defRPr sz="12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5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rPr>
              <a:t>|  </a:t>
            </a:r>
            <a:r>
              <a:rPr kumimoji="0" lang="ko-KR" altLang="en-US" sz="1800" b="0" i="0" u="none" strike="noStrike" kern="1200" cap="none" spc="0" normalizeH="0" baseline="0" noProof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rPr>
              <a:t>고려대학교  산업경영공학과</a:t>
            </a:r>
            <a:endParaRPr kumimoji="0" lang="en-US" altLang="ko-KR" sz="1800" b="0" i="0" u="none" strike="noStrike" kern="1200" cap="none" spc="0" normalizeH="0" baseline="0" noProof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effectLst/>
              <a:uLnTx/>
              <a:uFillTx/>
              <a:latin typeface="Yoon 블랙핏 77" panose="02000503000000020003" pitchFamily="2" charset="-127"/>
              <a:ea typeface="Yoon 블랙핏 77" panose="02000503000000020003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rPr>
              <a:t>|  </a:t>
            </a:r>
            <a:r>
              <a:rPr kumimoji="0" lang="ko-KR" altLang="en-US" sz="1800" b="0" i="0" u="none" strike="noStrike" kern="1200" cap="none" spc="0" normalizeH="0" baseline="0" noProof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rPr>
              <a:t>서덕성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effectLst/>
              <a:uLnTx/>
              <a:uFillTx/>
              <a:latin typeface="Yoon 블랙핏 77" panose="02000503000000020003" pitchFamily="2" charset="-127"/>
              <a:ea typeface="Yoon 블랙핏 77" panose="02000503000000020003" pitchFamily="2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suser7e10e4/wasserstein-gan-i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slideshare.net/ssuser7e10e4/wasserstein-gan-i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slideshare.net/ssuser7e10e4/wasserstein-gan-i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suser7e10e4/wasserstein-gan-i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suser7e10e4/wasserstein-gan-i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suser7e10e4/wasserstein-gan-i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slideshare.net/ssuser7e10e4/wasserstein-gan-i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ssuser7e10e4/wasserstein-gan-i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suser7e10e4/wasserstein-gan-i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suser7e10e4/wasserstein-gan-i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suser7e10e4/wasserstein-gan-i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suser7e10e4/wasserstein-gan-i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suser7e10e4/wasserstein-gan-i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suser7e10e4/wasserstein-gan-i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suser7e10e4/wasserstein-gan-i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nbviewer.jupyter.org/github/maestrojeong/wgan_duality/blob/master/WGAN_duality.ipynb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suser7e10e4/wasserstein-gan-i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suser7e10e4/wasserstein-gan-i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suser7e10e4/wasserstein-gan-i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slideshare.net/ssuser7e10e4/wasserstein-gan-i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Yoon 블랙핏 77" pitchFamily="2" charset="-127"/>
                <a:ea typeface="Yoon 블랙핏 77" pitchFamily="2" charset="-127"/>
              </a:rPr>
              <a:t>Wasserstein GAN</a:t>
            </a:r>
            <a:endParaRPr lang="ko-KR" altLang="en-US" dirty="0">
              <a:latin typeface="Yoon 블랙핏 77" pitchFamily="2" charset="-127"/>
              <a:ea typeface="Yoon 블랙핏 77" pitchFamily="2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| </a:t>
            </a:r>
            <a:r>
              <a:rPr lang="ko-KR" altLang="en-US" dirty="0"/>
              <a:t>고려대학교 산업경영공학과</a:t>
            </a:r>
            <a:endParaRPr lang="en-US" altLang="ko-KR" dirty="0"/>
          </a:p>
          <a:p>
            <a:r>
              <a:rPr lang="en-US" altLang="ko-KR" dirty="0"/>
              <a:t>| </a:t>
            </a:r>
            <a:r>
              <a:rPr lang="ko-KR" altLang="en-US" dirty="0"/>
              <a:t>서덕성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1</a:t>
            </a:fld>
            <a:r>
              <a:rPr lang="en-US" altLang="ko-KR" dirty="0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654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Different </a:t>
            </a:r>
            <a:r>
              <a:rPr lang="en-US" altLang="ko-KR" dirty="0" err="1"/>
              <a:t>Distances_Basic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텍스트 개체 틀 8"/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inf, sup</a:t>
                </a:r>
              </a:p>
              <a:p>
                <a:pPr lvl="1"/>
                <a:r>
                  <a:rPr lang="en-US" altLang="ko-KR" dirty="0" err="1"/>
                  <a:t>Inf</a:t>
                </a:r>
                <a:r>
                  <a:rPr lang="en-US" altLang="ko-KR" dirty="0"/>
                  <a:t> A = max{lower bound of A}</a:t>
                </a:r>
              </a:p>
              <a:p>
                <a:pPr lvl="2"/>
                <a:r>
                  <a:rPr lang="en-US" altLang="ko-KR" dirty="0"/>
                  <a:t>Lower bound</a:t>
                </a:r>
                <a:r>
                  <a:rPr lang="ko-KR" altLang="en-US" dirty="0"/>
                  <a:t>중 가장 큰 값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Sup A = min{upper bound of A}</a:t>
                </a:r>
              </a:p>
              <a:p>
                <a:pPr lvl="2"/>
                <a:r>
                  <a:rPr lang="en-US" altLang="ko-KR" dirty="0"/>
                  <a:t>Upper bound</a:t>
                </a:r>
                <a:r>
                  <a:rPr lang="ko-KR" altLang="en-US" dirty="0"/>
                  <a:t>중 가장 작은 값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모든 집합이 </a:t>
                </a:r>
                <a:r>
                  <a:rPr lang="en-US" altLang="ko-KR" dirty="0"/>
                  <a:t>min, max</a:t>
                </a:r>
                <a:r>
                  <a:rPr lang="ko-KR" altLang="en-US" dirty="0"/>
                  <a:t>는 가지지 않을 수 있지만</a:t>
                </a:r>
                <a:r>
                  <a:rPr lang="en-US" altLang="ko-KR" dirty="0"/>
                  <a:t>, sup, </a:t>
                </a:r>
                <a:r>
                  <a:rPr lang="en-US" altLang="ko-KR" dirty="0" err="1"/>
                  <a:t>inf</a:t>
                </a:r>
                <a:r>
                  <a:rPr lang="ko-KR" altLang="en-US" dirty="0"/>
                  <a:t>는 항상 가짐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A=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{1,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ko-KR" altLang="en-US" dirty="0"/>
                  <a:t> 인 경우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inf</a:t>
                </a:r>
                <a:r>
                  <a:rPr lang="en-US" altLang="ko-KR" dirty="0"/>
                  <a:t> A=0, min A=?</a:t>
                </a:r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9" name="텍스트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2"/>
                <a:stretch>
                  <a:fillRect l="-1046" t="-7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10</a:t>
            </a:fld>
            <a:r>
              <a:rPr lang="en-US" altLang="ko-KR" dirty="0"/>
              <a:t>/37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209928" y="404664"/>
            <a:ext cx="29340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hlinkClick r:id="rId3"/>
              </a:rPr>
              <a:t>https://www.slideshare.net/ssuser7e10e4/wasserstein-gan-i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77521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Different Distances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Total Variation(TV)</a:t>
            </a:r>
          </a:p>
          <a:p>
            <a:pPr lvl="1"/>
            <a:r>
              <a:rPr lang="ko-KR" altLang="en-US" dirty="0"/>
              <a:t>두 확률 측도의 측정값이 벌어질 수 있는 값 중 가장 큰 값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11</a:t>
            </a:fld>
            <a:r>
              <a:rPr lang="en-US" altLang="ko-KR" dirty="0"/>
              <a:t>/37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209928" y="404664"/>
            <a:ext cx="29340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hlinkClick r:id="rId2"/>
              </a:rPr>
              <a:t>https://www.slideshare.net/ssuser7e10e4/wasserstein-gan-i</a:t>
            </a:r>
            <a:endParaRPr lang="ko-KR" altLang="en-US" sz="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3523" y="2298423"/>
            <a:ext cx="607695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7521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Different Distances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Total Variation(TV)</a:t>
            </a:r>
          </a:p>
          <a:p>
            <a:pPr lvl="1"/>
            <a:r>
              <a:rPr lang="ko-KR" altLang="en-US" dirty="0"/>
              <a:t>만약</a:t>
            </a:r>
            <a:r>
              <a:rPr lang="en-US" altLang="ko-KR" dirty="0"/>
              <a:t> </a:t>
            </a:r>
            <a:r>
              <a:rPr lang="ko-KR" altLang="en-US" dirty="0"/>
              <a:t>두 확률분포의 확률밀도함수가 서로 겹치지 않는다면</a:t>
            </a:r>
            <a:r>
              <a:rPr lang="en-US" altLang="ko-KR" dirty="0"/>
              <a:t>, TV=1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12</a:t>
            </a:fld>
            <a:r>
              <a:rPr lang="en-US" altLang="ko-KR" dirty="0"/>
              <a:t>/37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209928" y="404664"/>
            <a:ext cx="29340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hlinkClick r:id="rId2"/>
              </a:rPr>
              <a:t>https://www.slideshare.net/ssuser7e10e4/wasserstein-gan-i</a:t>
            </a:r>
            <a:endParaRPr lang="ko-KR" altLang="en-US" sz="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4985" y="2313413"/>
            <a:ext cx="553402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7521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Different Distances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텍스트 개체 틀 8"/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Total Variation(TV)</a:t>
                </a:r>
              </a:p>
              <a:p>
                <a:pPr lvl="1"/>
                <a:r>
                  <a:rPr lang="en-US" altLang="ko-KR" dirty="0"/>
                  <a:t>Example 1(</a:t>
                </a:r>
                <a:r>
                  <a:rPr lang="ko-KR" altLang="en-US" dirty="0"/>
                  <a:t>논문에 수록된 </a:t>
                </a:r>
                <a:r>
                  <a:rPr lang="en-US" altLang="ko-KR" dirty="0"/>
                  <a:t>distance </a:t>
                </a:r>
                <a:r>
                  <a:rPr lang="ko-KR" altLang="en-US" dirty="0"/>
                  <a:t>차이를 보여주는 쉬운 예</a:t>
                </a:r>
                <a:r>
                  <a:rPr lang="en-US" altLang="ko-KR" dirty="0"/>
                  <a:t>)</a:t>
                </a:r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[0, 1]</m:t>
                    </m:r>
                  </m:oMath>
                </a14:m>
                <a:r>
                  <a:rPr lang="en-US" altLang="ko-KR" dirty="0"/>
                  <a:t> the uniform distribution on the unit interval.</a:t>
                </a:r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be the distribution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(a 0 on the x-axis and the random variable Z on the y-axis)</a:t>
                </a:r>
              </a:p>
              <a:p>
                <a:pPr lvl="2"/>
                <a:r>
                  <a:rPr lang="en-US" altLang="ko-KR" dirty="0"/>
                  <a:t>uniform on a straight vertical line passing through the origin</a:t>
                </a:r>
              </a:p>
              <a:p>
                <a:pPr lvl="2"/>
                <a:r>
                  <a:rPr lang="en-US" altLang="ko-KR" dirty="0"/>
                  <a:t>Now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=(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with  a single real parameter</a:t>
                </a:r>
              </a:p>
              <a:p>
                <a:pPr lvl="2"/>
                <a:endParaRPr lang="en-US" altLang="ko-KR" dirty="0"/>
              </a:p>
            </p:txBody>
          </p:sp>
        </mc:Choice>
        <mc:Fallback>
          <p:sp>
            <p:nvSpPr>
              <p:cNvPr id="9" name="텍스트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2"/>
                <a:stretch>
                  <a:fillRect l="-1046" t="-7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13</a:t>
            </a:fld>
            <a:r>
              <a:rPr lang="en-US" altLang="ko-KR" dirty="0"/>
              <a:t>/37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209928" y="404664"/>
            <a:ext cx="29340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hlinkClick r:id="rId3"/>
              </a:rPr>
              <a:t>https://www.slideshare.net/ssuser7e10e4/wasserstein-gan-i</a:t>
            </a:r>
            <a:endParaRPr lang="ko-KR" altLang="en-US" sz="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4635" y="3717032"/>
            <a:ext cx="35147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7521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Different Distances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텍스트 개체 틀 8"/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Kullback-Leibler &amp; Jensen-Shannon divergence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1"/>
                <a:r>
                  <a:rPr lang="en-US" altLang="ko-KR" dirty="0"/>
                  <a:t>KL</a:t>
                </a:r>
                <a:r>
                  <a:rPr lang="ko-KR" altLang="en-US" dirty="0"/>
                  <a:t>은 대칭성과 삼각부등식이 깨지므로</a:t>
                </a:r>
                <a:r>
                  <a:rPr lang="en-US" altLang="ko-KR" dirty="0"/>
                  <a:t> metric</a:t>
                </a:r>
                <a:r>
                  <a:rPr lang="ko-KR" altLang="en-US" dirty="0"/>
                  <a:t>은 아님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≥ 0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= 0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dirty="0"/>
                  <a:t> 와 동치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≠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≰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삼각부등식 성립</a:t>
                </a:r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9" name="텍스트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2"/>
                <a:stretch>
                  <a:fillRect l="-1046" t="-7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14</a:t>
            </a:fld>
            <a:r>
              <a:rPr lang="en-US" altLang="ko-KR" dirty="0"/>
              <a:t>/37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209928" y="404664"/>
            <a:ext cx="29340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hlinkClick r:id="rId3"/>
              </a:rPr>
              <a:t>https://www.slideshare.net/ssuser7e10e4/wasserstein-gan-i</a:t>
            </a:r>
            <a:endParaRPr lang="ko-KR" altLang="en-US" sz="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598" y="1462871"/>
            <a:ext cx="64008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7521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Different Distances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텍스트 개체 틀 8"/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Kullback-Leibler &amp; Jensen-Shannon divergence</a:t>
                </a:r>
              </a:p>
              <a:p>
                <a:pPr lvl="1"/>
                <a:r>
                  <a:rPr lang="en-US" altLang="ko-KR" dirty="0"/>
                  <a:t>Example 1</a:t>
                </a:r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≠ 0</m:t>
                    </m:r>
                  </m:oMath>
                </a14:m>
                <a:r>
                  <a:rPr lang="ko-KR" altLang="en-US" dirty="0"/>
                  <a:t>인 경우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&gt; 0</m:t>
                    </m:r>
                  </m:oMath>
                </a14:m>
                <a:r>
                  <a:rPr lang="ko-KR" altLang="en-US" dirty="0"/>
                  <a:t>인 곳에서 </a:t>
                </a:r>
                <a:r>
                  <a:rPr lang="en-US" altLang="ko-KR" dirty="0"/>
                  <a:t>log</a:t>
                </a:r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ko-KR" altLang="en-US" dirty="0"/>
                  <a:t>이므로</a:t>
                </a:r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9" name="텍스트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2"/>
                <a:stretch>
                  <a:fillRect l="-1046" t="-7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15</a:t>
            </a:fld>
            <a:r>
              <a:rPr lang="en-US" altLang="ko-KR" dirty="0"/>
              <a:t>/37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209928" y="404664"/>
            <a:ext cx="29340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hlinkClick r:id="rId3"/>
              </a:rPr>
              <a:t>https://www.slideshare.net/ssuser7e10e4/wasserstein-gan-i</a:t>
            </a:r>
            <a:endParaRPr lang="ko-KR" altLang="en-US" sz="8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7908" y="1628800"/>
            <a:ext cx="30861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1988840"/>
            <a:ext cx="37338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63688" y="4365104"/>
            <a:ext cx="59150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7521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Different Distances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 err="1"/>
              <a:t>Kullback-Leibler</a:t>
            </a:r>
            <a:r>
              <a:rPr lang="en-US" altLang="ko-KR" dirty="0"/>
              <a:t> &amp; Jensen-Shannon divergence</a:t>
            </a:r>
          </a:p>
          <a:p>
            <a:pPr lvl="1"/>
            <a:r>
              <a:rPr lang="en-US" altLang="ko-KR" dirty="0"/>
              <a:t>Example 1</a:t>
            </a:r>
            <a:r>
              <a:rPr lang="ko-KR" altLang="en-US" dirty="0"/>
              <a:t>에서 </a:t>
            </a:r>
            <a:r>
              <a:rPr lang="en-US" altLang="ko-KR" dirty="0"/>
              <a:t>KL</a:t>
            </a:r>
            <a:r>
              <a:rPr lang="ko-KR" altLang="en-US" dirty="0"/>
              <a:t>의 결과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r>
              <a:rPr lang="en-US" altLang="ko-KR" dirty="0"/>
              <a:t>JS</a:t>
            </a:r>
            <a:r>
              <a:rPr lang="ko-KR" altLang="en-US" dirty="0"/>
              <a:t>의 결과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16</a:t>
            </a:fld>
            <a:r>
              <a:rPr lang="en-US" altLang="ko-KR" dirty="0"/>
              <a:t>/37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209928" y="404664"/>
            <a:ext cx="29340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hlinkClick r:id="rId2"/>
              </a:rPr>
              <a:t>https://www.slideshare.net/ssuser7e10e4/wasserstein-gan-i</a:t>
            </a:r>
            <a:endParaRPr lang="ko-KR" altLang="en-US" sz="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700808"/>
            <a:ext cx="3996705" cy="93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4509120"/>
            <a:ext cx="4988074" cy="1337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3688" y="5733256"/>
            <a:ext cx="2627784" cy="95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19672" y="3212976"/>
            <a:ext cx="4168502" cy="126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7521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Different Distances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TV, KL, JS</a:t>
            </a:r>
          </a:p>
          <a:p>
            <a:pPr lvl="1"/>
            <a:r>
              <a:rPr lang="ko-KR" altLang="en-US" dirty="0"/>
              <a:t>세 경우 모두 두 확률분포가 서로 다른 영역에서 측정된 경우 </a:t>
            </a:r>
            <a:r>
              <a:rPr lang="ko-KR" altLang="en-US" b="1" dirty="0">
                <a:solidFill>
                  <a:srgbClr val="FF0000"/>
                </a:solidFill>
              </a:rPr>
              <a:t>완전히 다르다</a:t>
            </a:r>
            <a:r>
              <a:rPr lang="ko-KR" altLang="en-US" dirty="0"/>
              <a:t>라고 판단을 암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모두 </a:t>
            </a:r>
            <a:r>
              <a:rPr lang="en-US" altLang="ko-KR" dirty="0"/>
              <a:t>0 </a:t>
            </a:r>
            <a:r>
              <a:rPr lang="ko-KR" altLang="en-US" dirty="0"/>
              <a:t>아니면 특정 값을 갖는 형태의 </a:t>
            </a:r>
            <a:r>
              <a:rPr lang="en-US" altLang="ko-KR" dirty="0"/>
              <a:t>metric</a:t>
            </a:r>
          </a:p>
          <a:p>
            <a:pPr lvl="1"/>
            <a:r>
              <a:rPr lang="ko-KR" altLang="en-US" u="sng" dirty="0"/>
              <a:t>이는 얼마나 떨어져있는지 정보를 전혀 알 수 없음</a:t>
            </a:r>
            <a:endParaRPr lang="en-US" altLang="ko-KR" u="sng" dirty="0"/>
          </a:p>
          <a:p>
            <a:pPr lvl="1"/>
            <a:r>
              <a:rPr lang="ko-KR" altLang="en-US" dirty="0"/>
              <a:t>상황에 따라 좋은 경우도 있겠지만</a:t>
            </a:r>
            <a:r>
              <a:rPr lang="en-US" altLang="ko-KR" dirty="0"/>
              <a:t>, </a:t>
            </a:r>
            <a:r>
              <a:rPr lang="en-US" altLang="ko-KR" u="sng" dirty="0"/>
              <a:t>GAN</a:t>
            </a:r>
            <a:r>
              <a:rPr lang="ko-KR" altLang="en-US" u="sng" dirty="0"/>
              <a:t>의 경우 </a:t>
            </a:r>
            <a:r>
              <a:rPr lang="en-US" altLang="ko-KR" u="sng" dirty="0"/>
              <a:t>discriminator</a:t>
            </a:r>
            <a:r>
              <a:rPr lang="ko-KR" altLang="en-US" u="sng" dirty="0"/>
              <a:t>의 학습이 잘 죽는 원인이 됨 </a:t>
            </a:r>
            <a:r>
              <a:rPr lang="en-US" altLang="ko-KR" u="sng" dirty="0"/>
              <a:t>(pf. by Martin)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GAN</a:t>
            </a:r>
            <a:r>
              <a:rPr lang="ko-KR" altLang="en-US" dirty="0"/>
              <a:t>의 학습에 맞게 조금 </a:t>
            </a:r>
            <a:r>
              <a:rPr lang="ko-KR" altLang="en-US" b="1" u="sng" dirty="0">
                <a:solidFill>
                  <a:srgbClr val="FF0000"/>
                </a:solidFill>
              </a:rPr>
              <a:t>유연하면서도 수렴에 포커스를 맞춘</a:t>
            </a:r>
            <a:r>
              <a:rPr lang="ko-KR" altLang="en-US" dirty="0"/>
              <a:t> 다른 </a:t>
            </a:r>
            <a:r>
              <a:rPr lang="en-US" altLang="ko-KR" dirty="0"/>
              <a:t>metric</a:t>
            </a:r>
            <a:r>
              <a:rPr lang="ko-KR" altLang="en-US" dirty="0"/>
              <a:t>이 필요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17</a:t>
            </a:fld>
            <a:r>
              <a:rPr lang="en-US" altLang="ko-KR" dirty="0"/>
              <a:t>/37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209928" y="404664"/>
            <a:ext cx="29340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hlinkClick r:id="rId2"/>
              </a:rPr>
              <a:t>https://www.slideshare.net/ssuser7e10e4/wasserstein-gan-i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77521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Different Distances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텍스트 개체 틀 8"/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Wasserstein distance</a:t>
                </a:r>
              </a:p>
              <a:p>
                <a:pPr lvl="1"/>
                <a:r>
                  <a:rPr lang="ko-KR" altLang="en-US" dirty="0"/>
                  <a:t>러시아 수학자 </a:t>
                </a:r>
                <a:r>
                  <a:rPr lang="en-US" altLang="ko-KR" dirty="0"/>
                  <a:t>Leonid </a:t>
                </a:r>
                <a:r>
                  <a:rPr lang="en-US" altLang="ko-KR" dirty="0" err="1"/>
                  <a:t>Vaserstein</a:t>
                </a:r>
                <a:r>
                  <a:rPr lang="ko-KR" altLang="en-US" dirty="0"/>
                  <a:t>의 이름을 딴 것으로 </a:t>
                </a:r>
                <a:r>
                  <a:rPr lang="en-US" altLang="ko-KR" dirty="0"/>
                  <a:t>Roland </a:t>
                </a:r>
                <a:r>
                  <a:rPr lang="en-US" altLang="ko-KR" dirty="0" err="1"/>
                  <a:t>Dobrushin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교수가 </a:t>
                </a:r>
                <a:r>
                  <a:rPr lang="en-US" altLang="ko-KR" dirty="0"/>
                  <a:t>1970</a:t>
                </a:r>
                <a:r>
                  <a:rPr lang="ko-KR" altLang="en-US" dirty="0"/>
                  <a:t>년에 확률론에 도입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정의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inf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</m:lim>
                        </m:limLow>
                      </m:fName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𝑑𝑥𝑑𝑦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inf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Π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는 두 확률분포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결합확률분포의 집합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r>
                  <a:rPr lang="ko-KR" altLang="en-US" dirty="0"/>
                  <a:t>의미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모든 결합확률분포 중에서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 err="1"/>
                  <a:t>기대값을</a:t>
                </a:r>
                <a:r>
                  <a:rPr lang="ko-KR" altLang="en-US" dirty="0"/>
                  <a:t> 가장 작게 추정한 값을 의미</a:t>
                </a:r>
                <a:endParaRPr lang="en-US" altLang="ko-KR" dirty="0"/>
              </a:p>
            </p:txBody>
          </p:sp>
        </mc:Choice>
        <mc:Fallback>
          <p:sp>
            <p:nvSpPr>
              <p:cNvPr id="9" name="텍스트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2"/>
                <a:stretch>
                  <a:fillRect l="-1046" t="-7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18</a:t>
            </a:fld>
            <a:r>
              <a:rPr lang="en-US" altLang="ko-KR" dirty="0"/>
              <a:t>/37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209928" y="404664"/>
            <a:ext cx="29340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hlinkClick r:id="rId3"/>
              </a:rPr>
              <a:t>https://www.slideshare.net/ssuser7e10e4/wasserstein-gan-i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77521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Different Distances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텍스트 개체 틀 8"/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Wasserstein distance</a:t>
                </a:r>
              </a:p>
              <a:p>
                <a:pPr lvl="1"/>
                <a:r>
                  <a:rPr lang="en-US" altLang="ko-KR" dirty="0"/>
                  <a:t>W</a:t>
                </a:r>
                <a:r>
                  <a:rPr lang="ko-KR" altLang="en-US" dirty="0"/>
                  <a:t>를 하나 </a:t>
                </a:r>
                <a:r>
                  <a:rPr lang="en-US" altLang="ko-KR" dirty="0"/>
                  <a:t>sampling</a:t>
                </a:r>
                <a:r>
                  <a:rPr lang="ko-KR" altLang="en-US" dirty="0"/>
                  <a:t>하면 </a:t>
                </a:r>
                <a:r>
                  <a:rPr lang="en-US" altLang="ko-KR" dirty="0"/>
                  <a:t>X(w)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Y(w)</a:t>
                </a:r>
                <a:r>
                  <a:rPr lang="ko-KR" altLang="en-US" dirty="0"/>
                  <a:t>를 뽑을 수 있음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이는 그냥 어떤 확률 분포를 따르는 샘플링을 각각의 분포에서 했다고 생각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이때 두 점간의 거리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ko-KR" altLang="en-US" dirty="0"/>
                  <a:t>를 계산할 수 있음</a:t>
                </a:r>
                <a:endParaRPr lang="en-US" altLang="ko-KR" dirty="0"/>
              </a:p>
            </p:txBody>
          </p:sp>
        </mc:Choice>
        <mc:Fallback>
          <p:sp>
            <p:nvSpPr>
              <p:cNvPr id="9" name="텍스트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2"/>
                <a:stretch>
                  <a:fillRect l="-1046" t="-7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19</a:t>
            </a:fld>
            <a:r>
              <a:rPr lang="en-US" altLang="ko-KR" dirty="0"/>
              <a:t>/37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209928" y="404664"/>
            <a:ext cx="29340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hlinkClick r:id="rId3"/>
              </a:rPr>
              <a:t>https://www.slideshare.net/ssuser7e10e4/wasserstein-gan-i</a:t>
            </a:r>
            <a:endParaRPr lang="ko-KR" altLang="en-US" sz="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198" y="3368669"/>
            <a:ext cx="36576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7521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2785665"/>
            <a:ext cx="1900174" cy="1143000"/>
          </a:xfrm>
        </p:spPr>
        <p:txBody>
          <a:bodyPr/>
          <a:lstStyle/>
          <a:p>
            <a:r>
              <a:rPr lang="en-US" altLang="ko-KR" dirty="0">
                <a:latin typeface="Yoon 블랙핏 77" pitchFamily="2" charset="-127"/>
                <a:ea typeface="Yoon 블랙핏 77" pitchFamily="2" charset="-127"/>
              </a:rPr>
              <a:t>INDEX</a:t>
            </a:r>
            <a:endParaRPr lang="ko-KR" altLang="en-US" dirty="0">
              <a:latin typeface="Yoon 블랙핏 77" pitchFamily="2" charset="-127"/>
              <a:ea typeface="Yoon 블랙핏 77" pitchFamily="2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3317032" y="2276872"/>
            <a:ext cx="5472608" cy="2160587"/>
          </a:xfrm>
        </p:spPr>
        <p:txBody>
          <a:bodyPr/>
          <a:lstStyle/>
          <a:p>
            <a:r>
              <a:rPr lang="en-US" altLang="ko-KR" dirty="0"/>
              <a:t>Introduction</a:t>
            </a:r>
          </a:p>
          <a:p>
            <a:r>
              <a:rPr lang="en-US" altLang="ko-KR" dirty="0"/>
              <a:t>Different Distances</a:t>
            </a:r>
          </a:p>
          <a:p>
            <a:pPr lvl="1"/>
            <a:r>
              <a:rPr lang="en-US" altLang="ko-KR" dirty="0"/>
              <a:t>Basic distances</a:t>
            </a:r>
          </a:p>
          <a:p>
            <a:pPr lvl="1"/>
            <a:r>
              <a:rPr lang="en-US" altLang="ko-KR" dirty="0"/>
              <a:t>Distances in paper</a:t>
            </a:r>
          </a:p>
          <a:p>
            <a:r>
              <a:rPr lang="en-US" altLang="ko-KR" dirty="0"/>
              <a:t>Wasserstein GAN</a:t>
            </a:r>
          </a:p>
          <a:p>
            <a:r>
              <a:rPr lang="en-US" altLang="ko-KR" dirty="0"/>
              <a:t>Empirical result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2</a:t>
            </a:fld>
            <a:r>
              <a:rPr lang="en-US" altLang="ko-KR" dirty="0"/>
              <a:t>/37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882898" y="2302510"/>
            <a:ext cx="0" cy="19442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36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Different Distances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텍스트 개체 틀 8"/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Wasserstein distance</a:t>
                </a:r>
              </a:p>
              <a:p>
                <a:pPr lvl="1"/>
                <a:r>
                  <a:rPr lang="ko-KR" altLang="en-US" dirty="0"/>
                  <a:t>이때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dirty="0"/>
                  <a:t>가 두 확률변수 </a:t>
                </a:r>
                <a:r>
                  <a:rPr lang="en-US" altLang="ko-KR" dirty="0"/>
                  <a:t>X, Y</a:t>
                </a:r>
                <a:r>
                  <a:rPr lang="ko-KR" altLang="en-US" dirty="0"/>
                  <a:t>의 연관성을 어떻게 측정하느냐에 따라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의 분포가 달라짐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P, Q</a:t>
                </a:r>
                <a:r>
                  <a:rPr lang="ko-KR" altLang="en-US" dirty="0"/>
                  <a:t>는 바뀌지 않기 때문에 각 </a:t>
                </a:r>
                <a:r>
                  <a:rPr lang="en-US" altLang="ko-KR" dirty="0"/>
                  <a:t>X, Y</a:t>
                </a:r>
                <a:r>
                  <a:rPr lang="ko-KR" altLang="en-US" dirty="0"/>
                  <a:t>가 분포하는 모양은 변하지 않지만</a:t>
                </a:r>
                <a:r>
                  <a:rPr lang="en-US" altLang="ko-KR" dirty="0"/>
                  <a:t>, w</a:t>
                </a:r>
                <a:r>
                  <a:rPr lang="ko-KR" altLang="en-US" dirty="0"/>
                  <a:t>에 따라 뽑히는 경향이 달라질 뿐임</a:t>
                </a:r>
                <a:endParaRPr lang="en-US" altLang="ko-KR" dirty="0"/>
              </a:p>
            </p:txBody>
          </p:sp>
        </mc:Choice>
        <mc:Fallback>
          <p:sp>
            <p:nvSpPr>
              <p:cNvPr id="9" name="텍스트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2"/>
                <a:stretch>
                  <a:fillRect l="-1046" t="-720" r="-6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20</a:t>
            </a:fld>
            <a:r>
              <a:rPr lang="en-US" altLang="ko-KR" dirty="0"/>
              <a:t>/37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209928" y="404664"/>
            <a:ext cx="29340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hlinkClick r:id="rId3"/>
              </a:rPr>
              <a:t>https://www.slideshare.net/ssuser7e10e4/wasserstein-gan-i</a:t>
            </a:r>
            <a:endParaRPr lang="ko-KR" altLang="en-US" sz="8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3789040"/>
            <a:ext cx="358140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3717032"/>
            <a:ext cx="36576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7521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Different Distances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텍스트 개체 틀 8"/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Wasserstein distance</a:t>
                </a:r>
              </a:p>
              <a:p>
                <a:pPr lvl="1"/>
                <a:r>
                  <a:rPr lang="en-US" altLang="ko-KR" dirty="0"/>
                  <a:t>Wasserstein</a:t>
                </a:r>
                <a:r>
                  <a:rPr lang="ko-KR" altLang="en-US" dirty="0"/>
                  <a:t>은 이렇게 여러가지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dirty="0"/>
                  <a:t>중에서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의 기대값이 가장 작게 나오는 결합확률분포를 취함</a:t>
                </a:r>
                <a:endParaRPr lang="en-US" altLang="ko-KR" dirty="0"/>
              </a:p>
            </p:txBody>
          </p:sp>
        </mc:Choice>
        <mc:Fallback>
          <p:sp>
            <p:nvSpPr>
              <p:cNvPr id="9" name="텍스트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2"/>
                <a:stretch>
                  <a:fillRect l="-1046" t="-7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21</a:t>
            </a:fld>
            <a:r>
              <a:rPr lang="en-US" altLang="ko-KR" dirty="0"/>
              <a:t>/37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209928" y="404664"/>
            <a:ext cx="29340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hlinkClick r:id="rId3"/>
              </a:rPr>
              <a:t>https://www.slideshare.net/ssuser7e10e4/wasserstein-gan-i</a:t>
            </a:r>
            <a:endParaRPr lang="ko-KR" altLang="en-US" sz="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95585" y="3140968"/>
            <a:ext cx="355282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7521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Different Distances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텍스트 개체 틀 8"/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Wasserstein distance</a:t>
                </a:r>
              </a:p>
              <a:p>
                <a:pPr lvl="1"/>
                <a:r>
                  <a:rPr lang="en-US" altLang="ko-KR" dirty="0"/>
                  <a:t>Example 1</a:t>
                </a:r>
                <a:r>
                  <a:rPr lang="ko-KR" altLang="en-US" dirty="0"/>
                  <a:t>에서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두 확률변수 </a:t>
                </a:r>
                <a:r>
                  <a:rPr lang="en-US" altLang="ko-KR" dirty="0"/>
                  <a:t>(X, Y)</a:t>
                </a:r>
                <a:r>
                  <a:rPr lang="ko-KR" altLang="en-US" dirty="0"/>
                  <a:t>가 각각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ko-KR" altLang="en-US" dirty="0"/>
                  <a:t>라 하자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각</a:t>
                </a:r>
                <a:r>
                  <a:rPr lang="en-US" altLang="ko-KR" dirty="0"/>
                  <a:t> w</a:t>
                </a:r>
                <a:r>
                  <a:rPr lang="ko-KR" altLang="en-US" dirty="0"/>
                  <a:t>에 대해서 </a:t>
                </a:r>
                <a:r>
                  <a:rPr lang="en-US" altLang="ko-KR" dirty="0"/>
                  <a:t>X, Y</a:t>
                </a:r>
                <a:r>
                  <a:rPr lang="ko-KR" altLang="en-US" dirty="0"/>
                  <a:t>는 다음과 같이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차원으로 매핑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r>
                  <a:rPr lang="ko-KR" altLang="en-US" dirty="0"/>
                  <a:t>두 점 사이의 거리 계산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−0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텍스트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2"/>
                <a:stretch>
                  <a:fillRect l="-1046" t="-7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22</a:t>
            </a:fld>
            <a:r>
              <a:rPr lang="en-US" altLang="ko-KR" dirty="0"/>
              <a:t>/37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209928" y="404664"/>
            <a:ext cx="29340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hlinkClick r:id="rId3"/>
              </a:rPr>
              <a:t>https://www.slideshare.net/ssuser7e10e4/wasserstein-gan-i</a:t>
            </a:r>
            <a:endParaRPr lang="ko-KR" altLang="en-US" sz="800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 t="33209"/>
          <a:stretch/>
        </p:blipFill>
        <p:spPr bwMode="auto">
          <a:xfrm>
            <a:off x="1785935" y="4077072"/>
            <a:ext cx="5572125" cy="1876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7521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Different Distances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텍스트 개체 틀 8"/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Wasserstein distance</a:t>
                </a:r>
              </a:p>
              <a:p>
                <a:pPr lvl="1"/>
                <a:r>
                  <a:rPr lang="ko-KR" altLang="en-US" b="0" dirty="0">
                    <a:latin typeface="Cambria Math" panose="02040503050406030204" pitchFamily="18" charset="0"/>
                  </a:rPr>
                  <a:t>어떤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b="0" dirty="0">
                    <a:latin typeface="Cambria Math" panose="02040503050406030204" pitchFamily="18" charset="0"/>
                  </a:rPr>
                  <a:t>를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b="0" dirty="0">
                    <a:latin typeface="Cambria Math" panose="02040503050406030204" pitchFamily="18" charset="0"/>
                  </a:rPr>
                  <a:t>사용하든 항상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b="0" dirty="0">
                    <a:latin typeface="Cambria Math" panose="02040503050406030204" pitchFamily="18" charset="0"/>
                  </a:rPr>
                  <a:t>의 </a:t>
                </a:r>
                <a:r>
                  <a:rPr lang="ko-KR" altLang="en-US" b="0" dirty="0" err="1">
                    <a:latin typeface="Cambria Math" panose="02040503050406030204" pitchFamily="18" charset="0"/>
                  </a:rPr>
                  <a:t>기대값이</a:t>
                </a:r>
                <a:r>
                  <a:rPr lang="ko-KR" altLang="en-US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ko-KR" altLang="en-US" b="0" dirty="0">
                    <a:latin typeface="Cambria Math" panose="02040503050406030204" pitchFamily="18" charset="0"/>
                  </a:rPr>
                  <a:t>보다 크거나 같음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pPr lvl="1"/>
                <a:r>
                  <a:rPr lang="ko-KR" altLang="en-US" dirty="0"/>
                  <a:t>만약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이면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−0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ko-KR" altLang="en-US" dirty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9" name="텍스트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2"/>
                <a:stretch>
                  <a:fillRect l="-1046" t="-7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23</a:t>
            </a:fld>
            <a:r>
              <a:rPr lang="en-US" altLang="ko-KR" dirty="0"/>
              <a:t>/37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209928" y="404664"/>
            <a:ext cx="29340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hlinkClick r:id="rId3"/>
              </a:rPr>
              <a:t>https://www.slideshare.net/ssuser7e10e4/wasserstein-gan-i</a:t>
            </a:r>
            <a:endParaRPr lang="ko-KR" altLang="en-US" sz="800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 t="39302"/>
          <a:stretch/>
        </p:blipFill>
        <p:spPr bwMode="auto">
          <a:xfrm>
            <a:off x="1347785" y="3789040"/>
            <a:ext cx="6448425" cy="1890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7521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Different Distances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텍스트 개체 틀 8"/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Wasserstein distance</a:t>
                </a:r>
              </a:p>
              <a:p>
                <a:pPr lvl="1"/>
                <a:r>
                  <a:rPr lang="ko-KR" altLang="en-US" dirty="0"/>
                  <a:t>원하던 결론을 얻음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TV, KL, JS</a:t>
                </a:r>
                <a:r>
                  <a:rPr lang="ko-KR" altLang="en-US" dirty="0"/>
                  <a:t>는 서로 다른 영역에서 측정된 경우 불연속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EM</a:t>
                </a:r>
                <a:r>
                  <a:rPr lang="ko-KR" altLang="en-US" dirty="0"/>
                  <a:t>은 </a:t>
                </a:r>
                <a:r>
                  <a:rPr lang="en-US" altLang="ko-KR" dirty="0"/>
                  <a:t>TV, KL, JS</a:t>
                </a:r>
                <a:r>
                  <a:rPr lang="ko-KR" altLang="en-US" dirty="0"/>
                  <a:t>보다 약한 </a:t>
                </a:r>
                <a:r>
                  <a:rPr lang="en-US" altLang="ko-KR" dirty="0"/>
                  <a:t>metric</a:t>
                </a:r>
                <a:r>
                  <a:rPr lang="ko-KR" altLang="en-US" dirty="0"/>
                  <a:t>으로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수렴을 판정하는데 </a:t>
                </a:r>
                <a:r>
                  <a:rPr lang="en-US" altLang="ko-KR" dirty="0"/>
                  <a:t>sensible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𝐾𝐿</m:t>
                    </m:r>
                  </m:oMath>
                </a14:m>
                <a:r>
                  <a:rPr lang="en-US" altLang="ko-KR" dirty="0"/>
                  <a:t> (Theorem 2)</a:t>
                </a:r>
              </a:p>
              <a:p>
                <a:pPr lvl="2"/>
                <a:r>
                  <a:rPr lang="en-US" altLang="ko-KR" dirty="0"/>
                  <a:t>Continuous</a:t>
                </a:r>
                <a:r>
                  <a:rPr lang="ko-KR" altLang="en-US" dirty="0"/>
                  <a:t>한 특징은 </a:t>
                </a:r>
                <a:r>
                  <a:rPr lang="ko-KR" altLang="en-US" dirty="0" err="1"/>
                  <a:t>학습력</a:t>
                </a:r>
                <a:r>
                  <a:rPr lang="ko-KR" altLang="en-US" dirty="0"/>
                  <a:t> 향상에 도움이 되며 </a:t>
                </a:r>
                <a:r>
                  <a:rPr lang="en-US" altLang="ko-KR" dirty="0"/>
                  <a:t>debugging</a:t>
                </a:r>
                <a:r>
                  <a:rPr lang="ko-KR" altLang="en-US" dirty="0"/>
                  <a:t>을 가능하게 함</a:t>
                </a:r>
                <a:endParaRPr lang="en-US" altLang="ko-KR" dirty="0"/>
              </a:p>
            </p:txBody>
          </p:sp>
        </mc:Choice>
        <mc:Fallback>
          <p:sp>
            <p:nvSpPr>
              <p:cNvPr id="9" name="텍스트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2"/>
                <a:stretch>
                  <a:fillRect l="-1046" t="-7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24</a:t>
            </a:fld>
            <a:r>
              <a:rPr lang="en-US" altLang="ko-KR" dirty="0"/>
              <a:t>/37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209928" y="404664"/>
            <a:ext cx="29340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hlinkClick r:id="rId3"/>
              </a:rPr>
              <a:t>https://www.slideshare.net/ssuser7e10e4/wasserstein-gan-i</a:t>
            </a:r>
            <a:endParaRPr lang="ko-KR" altLang="en-US" sz="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53678" y="3078188"/>
            <a:ext cx="6998792" cy="334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7521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Wasserstein GAN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수식</a:t>
            </a:r>
            <a:endParaRPr lang="en-US" altLang="ko-KR" dirty="0"/>
          </a:p>
          <a:p>
            <a:pPr lvl="1"/>
            <a:r>
              <a:rPr lang="ko-KR" altLang="en-US" dirty="0"/>
              <a:t>앞서 배운 </a:t>
            </a:r>
            <a:r>
              <a:rPr lang="en-US" altLang="ko-KR" dirty="0"/>
              <a:t>Wasserstein </a:t>
            </a:r>
            <a:r>
              <a:rPr lang="ko-KR" altLang="en-US" dirty="0"/>
              <a:t>거리를 바로 사용하지 않음</a:t>
            </a:r>
            <a:endParaRPr lang="en-US" altLang="ko-KR" dirty="0"/>
          </a:p>
          <a:p>
            <a:pPr lvl="2"/>
            <a:r>
              <a:rPr lang="en-US" altLang="ko-KR" dirty="0"/>
              <a:t>Infimum</a:t>
            </a:r>
            <a:r>
              <a:rPr lang="ko-KR" altLang="en-US" dirty="0"/>
              <a:t>은 매우 다루기 힘들기 때문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Kantorovich-Rubinstein duality</a:t>
            </a:r>
            <a:r>
              <a:rPr lang="ko-KR" altLang="en-US" dirty="0"/>
              <a:t>를 이용하여 같은 문제 다른 표현을 함</a:t>
            </a:r>
            <a:endParaRPr lang="en-US" altLang="ko-KR" dirty="0"/>
          </a:p>
          <a:p>
            <a:pPr lvl="2"/>
            <a:r>
              <a:rPr lang="en-US" altLang="ko-KR" sz="1200" dirty="0">
                <a:hlinkClick r:id="rId2"/>
              </a:rPr>
              <a:t>http://nbviewer.jupyter.org/github/maestrojeong/wgan_duality/blob/master/WGAN_duality.ipynb</a:t>
            </a:r>
            <a:endParaRPr lang="en-US" altLang="ko-KR" sz="1200" dirty="0"/>
          </a:p>
          <a:p>
            <a:pPr lvl="2"/>
            <a:r>
              <a:rPr lang="en-US" altLang="ko-KR" dirty="0"/>
              <a:t>Linear programming</a:t>
            </a:r>
            <a:r>
              <a:rPr lang="ko-KR" altLang="en-US" dirty="0"/>
              <a:t>에서 사용되는 방법론 중 하나</a:t>
            </a:r>
            <a:endParaRPr lang="en-US" altLang="ko-KR" dirty="0"/>
          </a:p>
          <a:p>
            <a:pPr lvl="2"/>
            <a:r>
              <a:rPr lang="ko-KR" altLang="en-US" dirty="0"/>
              <a:t>주어진 문제를 다른 관점으로 보고 해를 구함</a:t>
            </a:r>
            <a:endParaRPr lang="en-US" altLang="ko-KR" dirty="0"/>
          </a:p>
          <a:p>
            <a:pPr lvl="2"/>
            <a:r>
              <a:rPr lang="ko-KR" altLang="en-US" dirty="0"/>
              <a:t>원 문제</a:t>
            </a:r>
            <a:r>
              <a:rPr lang="en-US" altLang="ko-KR" dirty="0"/>
              <a:t>(primal)</a:t>
            </a:r>
            <a:r>
              <a:rPr lang="ko-KR" altLang="en-US" dirty="0"/>
              <a:t>와 듀얼</a:t>
            </a:r>
            <a:r>
              <a:rPr lang="en-US" altLang="ko-KR" dirty="0"/>
              <a:t>(dual)</a:t>
            </a:r>
            <a:r>
              <a:rPr lang="ko-KR" altLang="en-US" dirty="0"/>
              <a:t>문제는 같은 최적해를 가짐</a:t>
            </a:r>
            <a:endParaRPr lang="en-US" altLang="ko-KR" dirty="0"/>
          </a:p>
          <a:p>
            <a:pPr lvl="2"/>
            <a:r>
              <a:rPr lang="en-US" altLang="ko-KR" dirty="0"/>
              <a:t>Dual</a:t>
            </a:r>
            <a:r>
              <a:rPr lang="ko-KR" altLang="en-US" dirty="0"/>
              <a:t>로 바뀐 </a:t>
            </a:r>
            <a:r>
              <a:rPr lang="en-US" altLang="ko-KR" dirty="0"/>
              <a:t>Wasserstein. </a:t>
            </a:r>
            <a:r>
              <a:rPr lang="ko-KR" altLang="en-US" dirty="0"/>
              <a:t>이 식의 최적해가 </a:t>
            </a:r>
            <a:r>
              <a:rPr lang="en-US" altLang="ko-KR" dirty="0" err="1"/>
              <a:t>inf</a:t>
            </a:r>
            <a:r>
              <a:rPr lang="en-US" altLang="ko-KR" dirty="0"/>
              <a:t> </a:t>
            </a:r>
            <a:r>
              <a:rPr lang="ko-KR" altLang="en-US" dirty="0"/>
              <a:t>문제의 최적해와 같음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Vanilla GAN</a:t>
            </a:r>
            <a:r>
              <a:rPr lang="ko-KR" altLang="en-US" dirty="0"/>
              <a:t>의 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25</a:t>
            </a:fld>
            <a:r>
              <a:rPr lang="en-US" altLang="ko-KR" dirty="0"/>
              <a:t>/37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C5F395-67A7-412A-BAFA-482F9148D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599" y="4437112"/>
            <a:ext cx="3790950" cy="5429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7490EEE-1D6C-4A65-9ED5-9027D829E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5517232"/>
            <a:ext cx="5832646" cy="40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21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Wasserstein GAN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텍스트 개체 틀 8"/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k-Lipschitz function</a:t>
                </a:r>
                <a:endParaRPr lang="en-US" altLang="ko-KR" sz="1000" dirty="0"/>
              </a:p>
              <a:p>
                <a:pPr lvl="1"/>
                <a:r>
                  <a:rPr lang="ko-KR" altLang="en-US" dirty="0"/>
                  <a:t>정의</a:t>
                </a:r>
                <a:r>
                  <a:rPr lang="en-US" altLang="ko-KR" dirty="0"/>
                  <a:t>(from wiki)</a:t>
                </a:r>
              </a:p>
              <a:p>
                <a:pPr lvl="2"/>
                <a:r>
                  <a:rPr lang="ko-KR" altLang="en-US" dirty="0"/>
                  <a:t>두 거리공간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사이의 함수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dirty="0"/>
                  <a:t>및 음이 아닌 실수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ko-KR" altLang="en-US" dirty="0"/>
                  <a:t>가 다음 조건을 만족시킨다면 </a:t>
                </a:r>
                <a:r>
                  <a:rPr lang="en-US" altLang="ko-KR" dirty="0"/>
                  <a:t>f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K-Lipschitz function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ko-KR" altLang="en-US" dirty="0"/>
                  <a:t>임의의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/>
                  <a:t>에 대하여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 err="1"/>
                  <a:t>사영</a:t>
                </a:r>
                <a:r>
                  <a:rPr lang="ko-KR" altLang="en-US" dirty="0"/>
                  <a:t> 후의 거리가 </a:t>
                </a:r>
                <a:r>
                  <a:rPr lang="ko-KR" altLang="en-US" dirty="0" err="1"/>
                  <a:t>사영</a:t>
                </a:r>
                <a:r>
                  <a:rPr lang="ko-KR" altLang="en-US" dirty="0"/>
                  <a:t> 이전의 거리의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배보다 작음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r>
                  <a:rPr lang="ko-KR" altLang="en-US" dirty="0"/>
                  <a:t>성질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Lipschitz </a:t>
                </a:r>
                <a:r>
                  <a:rPr lang="ko-KR" altLang="en-US" dirty="0"/>
                  <a:t>연속 함수는 절대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연속</a:t>
                </a:r>
                <a:r>
                  <a:rPr lang="ko-KR" altLang="en-US" dirty="0"/>
                  <a:t> 함수이다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ko-KR" altLang="en-US" dirty="0"/>
                  <a:t>거의 어디서나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미분 가능 </a:t>
                </a:r>
                <a:r>
                  <a:rPr lang="ko-KR" altLang="en-US" dirty="0"/>
                  <a:t>함수이다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ko-KR" altLang="en-US" dirty="0"/>
                  <a:t>만약 </a:t>
                </a:r>
                <a:r>
                  <a:rPr lang="en-US" altLang="ko-KR" dirty="0"/>
                  <a:t>f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Lipschitz </a:t>
                </a:r>
                <a:r>
                  <a:rPr lang="ko-KR" altLang="en-US" dirty="0"/>
                  <a:t>연속함수라면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거의 어디서나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dirty="0"/>
                  <a:t>가 </a:t>
                </a:r>
                <a:r>
                  <a:rPr lang="en-US" altLang="ko-KR" dirty="0"/>
                  <a:t>Lipschitz </a:t>
                </a:r>
                <a:r>
                  <a:rPr lang="ko-KR" altLang="en-US" dirty="0"/>
                  <a:t>연속함수 </a:t>
                </a:r>
                <a:r>
                  <a:rPr lang="en-US" altLang="ko-KR" dirty="0">
                    <a:sym typeface="Wingdings" panose="05000000000000000000" pitchFamily="2" charset="2"/>
                  </a:rPr>
                  <a:t>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sup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∈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𝑅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&lt;∞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r>
                  <a:rPr lang="ko-KR" altLang="en-US" dirty="0"/>
                  <a:t>식에서</a:t>
                </a:r>
                <a:r>
                  <a:rPr lang="en-US" altLang="ko-KR" dirty="0"/>
                  <a:t>,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ko-KR" altLang="en-US" dirty="0"/>
                  <a:t>은</a:t>
                </a:r>
                <a:r>
                  <a:rPr lang="en-US" altLang="ko-KR" dirty="0"/>
                  <a:t> 1-Lipschitz</a:t>
                </a:r>
                <a:r>
                  <a:rPr lang="ko-KR" altLang="en-US" dirty="0"/>
                  <a:t>를 의미</a:t>
                </a:r>
              </a:p>
            </p:txBody>
          </p:sp>
        </mc:Choice>
        <mc:Fallback>
          <p:sp>
            <p:nvSpPr>
              <p:cNvPr id="9" name="텍스트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2"/>
                <a:stretch>
                  <a:fillRect l="-1046" t="-7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26</a:t>
            </a:fld>
            <a:r>
              <a:rPr lang="en-US" altLang="ko-KR" dirty="0"/>
              <a:t>/37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573BF1-D5D2-4ED3-9491-01B1CDD27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544" y="672566"/>
            <a:ext cx="37909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Wasserstein GAN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텍스트 개체 틀 8"/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869654" y="711325"/>
                <a:ext cx="8166841" cy="5925810"/>
              </a:xfrm>
            </p:spPr>
            <p:txBody>
              <a:bodyPr/>
              <a:lstStyle/>
              <a:p>
                <a:r>
                  <a:rPr lang="en-US" altLang="ko-KR" dirty="0"/>
                  <a:t>WGAN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main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objective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function</a:t>
                </a:r>
              </a:p>
              <a:p>
                <a:endParaRPr lang="en-US" altLang="ko-KR" dirty="0"/>
              </a:p>
              <a:p>
                <a:pPr lvl="1"/>
                <a:r>
                  <a:rPr lang="en-US" altLang="ko-KR" dirty="0"/>
                  <a:t>Discriminator </a:t>
                </a:r>
                <a:r>
                  <a:rPr lang="ko-KR" altLang="en-US" dirty="0"/>
                  <a:t>입장에서 두 분포간 거리를 최대화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두번째 항을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dirty="0"/>
                  <a:t>로 써도 </a:t>
                </a:r>
                <a:r>
                  <a:rPr lang="ko-KR" altLang="en-US" dirty="0" err="1"/>
                  <a:t>무방할듯</a:t>
                </a:r>
                <a:r>
                  <a:rPr lang="ko-KR" altLang="en-US" dirty="0"/>
                  <a:t> 함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Lipschitz function f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GAN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discriminator</a:t>
                </a:r>
                <a:r>
                  <a:rPr lang="ko-KR" altLang="en-US" dirty="0"/>
                  <a:t>라 생각하면 됨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그런데</a:t>
                </a:r>
                <a:r>
                  <a:rPr lang="en-US" altLang="ko-KR" dirty="0"/>
                  <a:t>, WGAN</a:t>
                </a:r>
                <a:r>
                  <a:rPr lang="ko-KR" altLang="en-US" dirty="0"/>
                  <a:t>에서는 </a:t>
                </a:r>
                <a:r>
                  <a:rPr lang="en-US" altLang="ko-KR" dirty="0"/>
                  <a:t>critic</a:t>
                </a:r>
                <a:r>
                  <a:rPr lang="ko-KR" altLang="en-US" dirty="0"/>
                  <a:t>이라는 이름을 붙임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RL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actor and critic method</a:t>
                </a:r>
                <a:r>
                  <a:rPr lang="ko-KR" altLang="en-US" dirty="0"/>
                  <a:t>에서 따왔다고 함</a:t>
                </a: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</p:txBody>
          </p:sp>
        </mc:Choice>
        <mc:Fallback>
          <p:sp>
            <p:nvSpPr>
              <p:cNvPr id="9" name="텍스트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869654" y="711325"/>
                <a:ext cx="8166841" cy="5925810"/>
              </a:xfrm>
              <a:blipFill>
                <a:blip r:embed="rId2"/>
                <a:stretch>
                  <a:fillRect l="-1046" t="-7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27</a:t>
            </a:fld>
            <a:r>
              <a:rPr lang="en-US" altLang="ko-KR" dirty="0"/>
              <a:t>/37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6C9BCA9-F3F0-46BE-B907-E3D35ADBA25F}"/>
              </a:ext>
            </a:extLst>
          </p:cNvPr>
          <p:cNvGrpSpPr/>
          <p:nvPr/>
        </p:nvGrpSpPr>
        <p:grpSpPr>
          <a:xfrm>
            <a:off x="2847094" y="1169194"/>
            <a:ext cx="4244682" cy="523324"/>
            <a:chOff x="2847094" y="1169194"/>
            <a:chExt cx="4244682" cy="52332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0EF0A16-C16C-47A5-9D49-B03B0078F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7094" y="1196752"/>
              <a:ext cx="4211960" cy="49576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5D3EE2-BC9E-48CE-B0FB-83E45C8C6662}"/>
                </a:ext>
              </a:extLst>
            </p:cNvPr>
            <p:cNvSpPr txBox="1"/>
            <p:nvPr/>
          </p:nvSpPr>
          <p:spPr>
            <a:xfrm>
              <a:off x="6828562" y="1169194"/>
              <a:ext cx="26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)</a:t>
              </a:r>
              <a:endParaRPr lang="ko-KR" altLang="en-US" sz="2000" dirty="0"/>
            </a:p>
          </p:txBody>
        </p:sp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948014F0-6660-4452-8DDB-F5132890E76B}"/>
              </a:ext>
            </a:extLst>
          </p:cNvPr>
          <p:cNvSpPr/>
          <p:nvPr/>
        </p:nvSpPr>
        <p:spPr>
          <a:xfrm>
            <a:off x="3845556" y="1300496"/>
            <a:ext cx="253726" cy="2537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9B99AE2-6CB9-4363-A946-CD9B13D62733}"/>
              </a:ext>
            </a:extLst>
          </p:cNvPr>
          <p:cNvSpPr/>
          <p:nvPr/>
        </p:nvSpPr>
        <p:spPr>
          <a:xfrm>
            <a:off x="5580111" y="1267514"/>
            <a:ext cx="361285" cy="3612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565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Wasserstein GAN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텍스트 개체 틀 8"/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학습</a:t>
                </a:r>
                <a:r>
                  <a:rPr lang="en-US" altLang="ko-KR" dirty="0"/>
                  <a:t>(Theorem 3)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dirty="0"/>
                  <a:t>: any distribution,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/>
                  <a:t>: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with random variable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with density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만약</a:t>
                </a:r>
                <a:r>
                  <a:rPr lang="en-US" altLang="ko-KR" dirty="0"/>
                  <a:t> assumption 1(Appendix B)</a:t>
                </a:r>
                <a:r>
                  <a:rPr lang="ko-KR" altLang="en-US" dirty="0"/>
                  <a:t>를 만족하면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f</a:t>
                </a:r>
                <a:r>
                  <a:rPr lang="ko-KR" altLang="en-US" dirty="0"/>
                  <a:t>는 해 존재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그리고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이로써 학습이 가능함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9" name="텍스트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2"/>
                <a:stretch>
                  <a:fillRect l="-1046" t="-7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28</a:t>
            </a:fld>
            <a:r>
              <a:rPr lang="en-US" altLang="ko-KR" dirty="0"/>
              <a:t>/37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742D4D-4724-460C-806B-038E98319490}"/>
                  </a:ext>
                </a:extLst>
              </p:cNvPr>
              <p:cNvSpPr txBox="1"/>
              <p:nvPr/>
            </p:nvSpPr>
            <p:spPr>
              <a:xfrm>
                <a:off x="3181178" y="2636912"/>
                <a:ext cx="3543791" cy="558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742D4D-4724-460C-806B-038E98319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178" y="2636912"/>
                <a:ext cx="3543791" cy="5582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1A070C-521D-4A2C-A8E8-35CCF46D4C10}"/>
                  </a:ext>
                </a:extLst>
              </p:cNvPr>
              <p:cNvSpPr txBox="1"/>
              <p:nvPr/>
            </p:nvSpPr>
            <p:spPr>
              <a:xfrm>
                <a:off x="3181178" y="3717032"/>
                <a:ext cx="3988721" cy="410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1A070C-521D-4A2C-A8E8-35CCF46D4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178" y="3717032"/>
                <a:ext cx="3988721" cy="410497"/>
              </a:xfrm>
              <a:prstGeom prst="rect">
                <a:avLst/>
              </a:prstGeom>
              <a:blipFill>
                <a:blip r:embed="rId4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789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Wasserstein GAN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텍스트 개체 틀 8"/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추가 알고리즘 설명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f (Lipschitz function)</a:t>
                </a:r>
              </a:p>
              <a:p>
                <a:pPr lvl="2"/>
                <a:r>
                  <a:rPr lang="en-US" altLang="ko-KR" dirty="0"/>
                  <a:t>Neural network parameterized with weights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/>
                  <a:t>여기서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compact</a:t>
                </a:r>
                <a:r>
                  <a:rPr lang="ko-KR" altLang="en-US" dirty="0"/>
                  <a:t>하게 해줌으로 인해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ko-KR" altLang="en-US" dirty="0"/>
                  <a:t>가 </a:t>
                </a:r>
                <a:r>
                  <a:rPr lang="en-US" altLang="ko-KR" dirty="0"/>
                  <a:t>K-Lipschitz</a:t>
                </a:r>
                <a:r>
                  <a:rPr lang="ko-KR" altLang="en-US" dirty="0"/>
                  <a:t>가 될 것이라는 의미를 가지며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가정을 만족시키기 위한 장치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W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compact</a:t>
                </a:r>
                <a:r>
                  <a:rPr lang="ko-KR" altLang="en-US" dirty="0"/>
                  <a:t>하게 만드는 방법으로 논문에서는 </a:t>
                </a:r>
                <a:r>
                  <a:rPr lang="en-US" altLang="ko-KR" dirty="0"/>
                  <a:t>clipping</a:t>
                </a:r>
                <a:r>
                  <a:rPr lang="ko-KR" altLang="en-US" dirty="0"/>
                  <a:t>을 이용</a:t>
                </a:r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𝐶𝑙𝑖𝑝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3"/>
                <a:r>
                  <a:rPr lang="ko-KR" altLang="en-US" dirty="0"/>
                  <a:t>큰 범위의 </a:t>
                </a:r>
                <a:r>
                  <a:rPr lang="en-US" altLang="ko-KR" dirty="0"/>
                  <a:t>clipping : </a:t>
                </a:r>
                <a:r>
                  <a:rPr lang="ko-KR" altLang="en-US" dirty="0"/>
                  <a:t>수렴까지 오래 걸릴 수 </a:t>
                </a:r>
                <a:r>
                  <a:rPr lang="en-US" altLang="ko-KR" dirty="0"/>
                  <a:t>O</a:t>
                </a:r>
              </a:p>
              <a:p>
                <a:pPr lvl="3"/>
                <a:r>
                  <a:rPr lang="ko-KR" altLang="en-US" dirty="0"/>
                  <a:t>작은 범위의 </a:t>
                </a:r>
                <a:r>
                  <a:rPr lang="en-US" altLang="ko-KR" dirty="0"/>
                  <a:t>clipping : vanishing gradient</a:t>
                </a:r>
                <a:r>
                  <a:rPr lang="ko-KR" altLang="en-US" dirty="0"/>
                  <a:t>에 빠지기 쉬움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그렇지만</a:t>
                </a:r>
                <a:r>
                  <a:rPr lang="en-US" altLang="ko-KR" dirty="0"/>
                  <a:t>, clipping</a:t>
                </a:r>
                <a:r>
                  <a:rPr lang="ko-KR" altLang="en-US" dirty="0"/>
                  <a:t>이 쉽고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적당히 괜찮은 성능을 보이기에 논문에서는 사용함</a:t>
                </a:r>
                <a:endParaRPr lang="en-US" altLang="ko-KR" dirty="0"/>
              </a:p>
              <a:p>
                <a:pPr lvl="2"/>
                <a:endParaRPr lang="ko-KR" altLang="en-US" dirty="0"/>
              </a:p>
            </p:txBody>
          </p:sp>
        </mc:Choice>
        <mc:Fallback>
          <p:sp>
            <p:nvSpPr>
              <p:cNvPr id="9" name="텍스트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2"/>
                <a:stretch>
                  <a:fillRect l="-1046" t="-720" r="-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29</a:t>
            </a:fld>
            <a:r>
              <a:rPr lang="en-US" altLang="ko-KR" dirty="0"/>
              <a:t>/37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30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개체 틀 8"/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저자 및 출처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Martin </a:t>
                </a:r>
                <a:r>
                  <a:rPr lang="en-US" altLang="ko-KR" dirty="0" err="1"/>
                  <a:t>Arjovsky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Soumith</a:t>
                </a:r>
                <a:r>
                  <a:rPr lang="en-US" altLang="ko-KR" dirty="0"/>
                  <a:t> </a:t>
                </a:r>
                <a:r>
                  <a:rPr lang="en-US" altLang="ko-KR" dirty="0" err="1"/>
                  <a:t>Chintala</a:t>
                </a:r>
                <a:r>
                  <a:rPr lang="en-US" altLang="ko-KR" dirty="0"/>
                  <a:t>, and Leon </a:t>
                </a:r>
                <a:r>
                  <a:rPr lang="en-US" altLang="ko-KR" dirty="0" err="1"/>
                  <a:t>Bottou</a:t>
                </a:r>
                <a:endParaRPr lang="en-US" altLang="ko-KR" dirty="0"/>
              </a:p>
              <a:p>
                <a:pPr lvl="1"/>
                <a:r>
                  <a:rPr lang="en-US" altLang="ko-KR" dirty="0" err="1"/>
                  <a:t>Facebook</a:t>
                </a:r>
                <a:r>
                  <a:rPr lang="en-US" altLang="ko-KR" dirty="0"/>
                  <a:t> AI Research (9 Mar 2017)</a:t>
                </a:r>
              </a:p>
              <a:p>
                <a:pPr lvl="1"/>
                <a:endParaRPr lang="en-US" altLang="ko-KR" dirty="0"/>
              </a:p>
              <a:p>
                <a:r>
                  <a:rPr lang="ko-KR" altLang="en-US" dirty="0"/>
                  <a:t>주요 내용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Unsupervised learning</a:t>
                </a:r>
              </a:p>
              <a:p>
                <a:pPr lvl="2"/>
                <a:r>
                  <a:rPr lang="en-US" altLang="ko-KR" dirty="0"/>
                  <a:t>probability distribution(density)</a:t>
                </a:r>
                <a:r>
                  <a:rPr lang="ko-KR" altLang="en-US" dirty="0"/>
                  <a:t>를 다룸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분포 추정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Vanilla GAN</a:t>
                </a:r>
                <a:r>
                  <a:rPr lang="ko-KR" altLang="en-US" dirty="0"/>
                  <a:t>과 마찬가지로</a:t>
                </a:r>
                <a:r>
                  <a:rPr lang="en-US" altLang="ko-KR" dirty="0"/>
                  <a:t>, real data distribution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을 </a:t>
                </a:r>
                <a:r>
                  <a:rPr lang="en-US" altLang="ko-KR" dirty="0"/>
                  <a:t>parameterized density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로 근사적으로 알아가고자 함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기존에 사용된 방법론 중 하나는 </a:t>
                </a:r>
                <a:r>
                  <a:rPr lang="en-US" altLang="ko-KR" dirty="0"/>
                  <a:t>Maximum likelihood</a:t>
                </a:r>
              </a:p>
              <a:p>
                <a:pPr lvl="2"/>
                <a:r>
                  <a:rPr lang="ko-KR" altLang="en-US" dirty="0"/>
                  <a:t>이는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데이터를 가장 잘 설명하도록 어떤 분포의 </a:t>
                </a:r>
                <a:r>
                  <a:rPr lang="en-US" altLang="ko-KR" dirty="0"/>
                  <a:t>parameter</a:t>
                </a:r>
                <a:r>
                  <a:rPr lang="ko-KR" altLang="en-US" dirty="0"/>
                  <a:t>를 추정하는 방법</a:t>
                </a:r>
                <a:endParaRPr lang="en-US" altLang="ko-KR" dirty="0"/>
              </a:p>
              <a:p>
                <a:pPr lvl="1"/>
                <a:r>
                  <a:rPr lang="ko-KR" altLang="en-US" dirty="0">
                    <a:solidFill>
                      <a:srgbClr val="FF0000"/>
                    </a:solidFill>
                  </a:rPr>
                  <a:t>본 논문에서는 당연히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ML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이 아닌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, GAN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이 취하는 방식에서 약간 수정</a:t>
                </a:r>
                <a:endParaRPr lang="en-US" altLang="ko-K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텍스트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2"/>
                <a:stretch>
                  <a:fillRect l="-1046" t="-720" r="-5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3</a:t>
            </a:fld>
            <a:r>
              <a:rPr lang="en-US" altLang="ko-KR" dirty="0"/>
              <a:t>/37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7521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Wasserstein GAN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30</a:t>
            </a:fld>
            <a:r>
              <a:rPr lang="en-US" altLang="ko-KR" dirty="0"/>
              <a:t>/37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79D025-DFED-4F73-B8E1-76E3B8BE1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60" y="1707206"/>
            <a:ext cx="7524027" cy="4388451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EF358E-E111-47E4-891C-6DA8698912A3}"/>
              </a:ext>
            </a:extLst>
          </p:cNvPr>
          <p:cNvCxnSpPr/>
          <p:nvPr/>
        </p:nvCxnSpPr>
        <p:spPr>
          <a:xfrm>
            <a:off x="3131840" y="3545458"/>
            <a:ext cx="4320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754C807-930E-4844-8A1E-26133A313EAC}"/>
              </a:ext>
            </a:extLst>
          </p:cNvPr>
          <p:cNvCxnSpPr>
            <a:cxnSpLocks/>
          </p:cNvCxnSpPr>
          <p:nvPr/>
        </p:nvCxnSpPr>
        <p:spPr>
          <a:xfrm>
            <a:off x="3335164" y="4549378"/>
            <a:ext cx="9361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9413432-6EFB-431B-9865-0A78695D61B7}"/>
              </a:ext>
            </a:extLst>
          </p:cNvPr>
          <p:cNvCxnSpPr/>
          <p:nvPr/>
        </p:nvCxnSpPr>
        <p:spPr>
          <a:xfrm>
            <a:off x="2593876" y="4797152"/>
            <a:ext cx="4320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CD9C503-5686-41DF-9322-DCD24A2545F2}"/>
              </a:ext>
            </a:extLst>
          </p:cNvPr>
          <p:cNvCxnSpPr>
            <a:cxnSpLocks/>
          </p:cNvCxnSpPr>
          <p:nvPr/>
        </p:nvCxnSpPr>
        <p:spPr>
          <a:xfrm>
            <a:off x="3131840" y="4324846"/>
            <a:ext cx="3600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A258F0F-6D85-4670-BAC9-8479ACDF0975}"/>
              </a:ext>
            </a:extLst>
          </p:cNvPr>
          <p:cNvCxnSpPr>
            <a:cxnSpLocks/>
          </p:cNvCxnSpPr>
          <p:nvPr/>
        </p:nvCxnSpPr>
        <p:spPr>
          <a:xfrm>
            <a:off x="2824758" y="5563840"/>
            <a:ext cx="18192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0B8046A-CA33-4DAC-80A7-7FD16C28E99B}"/>
              </a:ext>
            </a:extLst>
          </p:cNvPr>
          <p:cNvCxnSpPr>
            <a:cxnSpLocks/>
          </p:cNvCxnSpPr>
          <p:nvPr/>
        </p:nvCxnSpPr>
        <p:spPr>
          <a:xfrm>
            <a:off x="2904778" y="5779864"/>
            <a:ext cx="9361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C8D992-4744-42EA-8828-B679577DEE86}"/>
              </a:ext>
            </a:extLst>
          </p:cNvPr>
          <p:cNvSpPr txBox="1"/>
          <p:nvPr/>
        </p:nvSpPr>
        <p:spPr>
          <a:xfrm>
            <a:off x="7164288" y="3933056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D: ascending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0B8298-06EF-4236-8AC3-CFBE29E73985}"/>
              </a:ext>
            </a:extLst>
          </p:cNvPr>
          <p:cNvSpPr txBox="1"/>
          <p:nvPr/>
        </p:nvSpPr>
        <p:spPr>
          <a:xfrm>
            <a:off x="7164288" y="5219908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G: descending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1881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Wasserstein GAN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Gradient</a:t>
            </a:r>
          </a:p>
          <a:p>
            <a:pPr lvl="1"/>
            <a:r>
              <a:rPr lang="en-US" altLang="ko-KR" dirty="0"/>
              <a:t>WGAN</a:t>
            </a:r>
            <a:r>
              <a:rPr lang="ko-KR" altLang="en-US" dirty="0"/>
              <a:t>의 </a:t>
            </a:r>
            <a:r>
              <a:rPr lang="en-US" altLang="ko-KR" dirty="0"/>
              <a:t>Gradient: </a:t>
            </a:r>
            <a:r>
              <a:rPr lang="ko-KR" altLang="en-US" dirty="0"/>
              <a:t>연속적</a:t>
            </a:r>
            <a:r>
              <a:rPr lang="en-US" altLang="ko-KR" dirty="0"/>
              <a:t>, clean gradients on all parts</a:t>
            </a:r>
          </a:p>
          <a:p>
            <a:pPr lvl="1"/>
            <a:r>
              <a:rPr lang="en-US" altLang="ko-KR" dirty="0"/>
              <a:t>GAN</a:t>
            </a:r>
            <a:r>
              <a:rPr lang="ko-KR" altLang="en-US" dirty="0"/>
              <a:t>의 </a:t>
            </a:r>
            <a:r>
              <a:rPr lang="en-US" altLang="ko-KR" dirty="0"/>
              <a:t>Gradient: </a:t>
            </a:r>
            <a:r>
              <a:rPr lang="ko-KR" altLang="en-US" dirty="0"/>
              <a:t>불연속적</a:t>
            </a:r>
            <a:r>
              <a:rPr lang="en-US" altLang="ko-KR" dirty="0"/>
              <a:t>, saturate, vanishing gradient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31</a:t>
            </a:fld>
            <a:r>
              <a:rPr lang="en-US" altLang="ko-KR" dirty="0"/>
              <a:t>/37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6128B6-ABC0-47A8-8436-6EC94A2E0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275" y="2309189"/>
            <a:ext cx="4807597" cy="32093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E1805B-B361-4723-B14B-E6CAC3FC6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114" y="5573977"/>
            <a:ext cx="6446318" cy="101071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89059F-41CD-4684-BDB1-185AD5D6835A}"/>
              </a:ext>
            </a:extLst>
          </p:cNvPr>
          <p:cNvSpPr/>
          <p:nvPr/>
        </p:nvSpPr>
        <p:spPr>
          <a:xfrm>
            <a:off x="764001" y="5910059"/>
            <a:ext cx="11817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Reddit </a:t>
            </a:r>
            <a:r>
              <a:rPr lang="ko-KR" altLang="en-US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답변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878B9D-7BF9-43C6-A384-D0BE5E2D94E0}"/>
              </a:ext>
            </a:extLst>
          </p:cNvPr>
          <p:cNvSpPr/>
          <p:nvPr/>
        </p:nvSpPr>
        <p:spPr>
          <a:xfrm>
            <a:off x="764001" y="3284984"/>
            <a:ext cx="19992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Gradient</a:t>
            </a:r>
            <a:r>
              <a:rPr lang="ko-KR" altLang="en-US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가 왜 이렇게 </a:t>
            </a:r>
            <a:br>
              <a:rPr lang="en-US" altLang="ko-KR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</a:br>
            <a:r>
              <a:rPr lang="ko-KR" altLang="en-US" sz="1600" dirty="0">
                <a:latin typeface="Yoon 블랙핏 77" panose="02000503000000020003" pitchFamily="2" charset="-127"/>
                <a:ea typeface="Yoon 블랙핏 77" panose="02000503000000020003" pitchFamily="2" charset="-127"/>
              </a:rPr>
              <a:t>생겼는지 이해가 안됨</a:t>
            </a:r>
          </a:p>
        </p:txBody>
      </p:sp>
    </p:spTree>
    <p:extLst>
      <p:ext uri="{BB962C8B-B14F-4D97-AF65-F5344CB8AC3E}">
        <p14:creationId xmlns:p14="http://schemas.microsoft.com/office/powerpoint/2010/main" val="3385744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Empirical Results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Two main benefits</a:t>
            </a:r>
          </a:p>
          <a:p>
            <a:pPr lvl="1"/>
            <a:r>
              <a:rPr lang="en-US" altLang="ko-KR" dirty="0"/>
              <a:t>Meaningful loss metric</a:t>
            </a:r>
          </a:p>
          <a:p>
            <a:pPr lvl="2"/>
            <a:r>
              <a:rPr lang="en-US" altLang="ko-KR" dirty="0"/>
              <a:t>Correlates with the generator’s convergence and sample quality</a:t>
            </a:r>
          </a:p>
          <a:p>
            <a:pPr lvl="1"/>
            <a:r>
              <a:rPr lang="en-US" altLang="ko-KR" dirty="0"/>
              <a:t>Improved stability of the optimization process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실험</a:t>
            </a:r>
            <a:endParaRPr lang="en-US" altLang="ko-KR" dirty="0"/>
          </a:p>
          <a:p>
            <a:pPr lvl="1"/>
            <a:r>
              <a:rPr lang="en-US" altLang="ko-KR" dirty="0"/>
              <a:t>LSUN-Bedrooms dataset</a:t>
            </a:r>
          </a:p>
          <a:p>
            <a:pPr lvl="1"/>
            <a:r>
              <a:rPr lang="ko-KR" altLang="en-US" dirty="0"/>
              <a:t>여러 구조로 접근해 봄</a:t>
            </a:r>
            <a:r>
              <a:rPr lang="en-US" altLang="ko-KR" dirty="0"/>
              <a:t>, </a:t>
            </a:r>
            <a:r>
              <a:rPr lang="ko-KR" altLang="en-US" dirty="0"/>
              <a:t>특히 </a:t>
            </a:r>
            <a:r>
              <a:rPr lang="en-US" altLang="ko-KR" dirty="0"/>
              <a:t>GAN</a:t>
            </a:r>
            <a:r>
              <a:rPr lang="ko-KR" altLang="en-US" dirty="0"/>
              <a:t>에서 잘 작동하지 않는 것도 실험</a:t>
            </a:r>
            <a:endParaRPr lang="en-US" altLang="ko-KR" dirty="0"/>
          </a:p>
          <a:p>
            <a:pPr lvl="1"/>
            <a:r>
              <a:rPr lang="en-US" altLang="ko-KR" dirty="0"/>
              <a:t>64x64x3 image generate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32</a:t>
            </a:fld>
            <a:r>
              <a:rPr lang="en-US" altLang="ko-KR" dirty="0"/>
              <a:t>/37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212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Empirical Results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W</a:t>
            </a:r>
          </a:p>
          <a:p>
            <a:pPr lvl="1"/>
            <a:r>
              <a:rPr lang="en-US" altLang="ko-KR" dirty="0"/>
              <a:t>W-loss</a:t>
            </a:r>
            <a:r>
              <a:rPr lang="ko-KR" altLang="en-US" dirty="0"/>
              <a:t>와 생성된 </a:t>
            </a:r>
            <a:r>
              <a:rPr lang="en-US" altLang="ko-KR" dirty="0"/>
              <a:t>image</a:t>
            </a:r>
            <a:r>
              <a:rPr lang="ko-KR" altLang="en-US" dirty="0"/>
              <a:t>간의 관계가 어느정도 있다는 것을 파악 가능</a:t>
            </a:r>
            <a:endParaRPr lang="en-US" altLang="ko-KR" dirty="0"/>
          </a:p>
          <a:p>
            <a:pPr lvl="2"/>
            <a:r>
              <a:rPr lang="en-US" altLang="ko-KR" dirty="0"/>
              <a:t>W-loss</a:t>
            </a:r>
            <a:r>
              <a:rPr lang="ko-KR" altLang="en-US" dirty="0"/>
              <a:t>가 감소함에 따라 </a:t>
            </a:r>
            <a:r>
              <a:rPr lang="en-US" altLang="ko-KR" dirty="0"/>
              <a:t>image</a:t>
            </a:r>
            <a:r>
              <a:rPr lang="ko-KR" altLang="en-US" dirty="0"/>
              <a:t>의 질이 점점 좋아짐</a:t>
            </a:r>
            <a:endParaRPr lang="en-US" altLang="ko-KR" dirty="0"/>
          </a:p>
          <a:p>
            <a:pPr lvl="2"/>
            <a:r>
              <a:rPr lang="ko-KR" altLang="en-US" dirty="0" err="1"/>
              <a:t>좌상단</a:t>
            </a:r>
            <a:r>
              <a:rPr lang="en-US" altLang="ko-KR" dirty="0"/>
              <a:t>: </a:t>
            </a:r>
            <a:r>
              <a:rPr lang="en-US" altLang="ko-KR" dirty="0" err="1"/>
              <a:t>gen_MLP</a:t>
            </a:r>
            <a:r>
              <a:rPr lang="en-US" altLang="ko-KR" dirty="0"/>
              <a:t>, dis_ without sigmoid DCGAN</a:t>
            </a:r>
          </a:p>
          <a:p>
            <a:pPr lvl="2"/>
            <a:r>
              <a:rPr lang="ko-KR" altLang="en-US" dirty="0" err="1"/>
              <a:t>우상단</a:t>
            </a:r>
            <a:r>
              <a:rPr lang="en-US" altLang="ko-KR" dirty="0"/>
              <a:t>: </a:t>
            </a:r>
            <a:r>
              <a:rPr lang="en-US" altLang="ko-KR" dirty="0" err="1"/>
              <a:t>gen_DCGAN</a:t>
            </a:r>
            <a:r>
              <a:rPr lang="en-US" altLang="ko-KR" dirty="0"/>
              <a:t> , dis_ without sigmoid DCGAN (loss </a:t>
            </a:r>
            <a:r>
              <a:rPr lang="ko-KR" altLang="en-US" dirty="0"/>
              <a:t>더 빨리 감소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하단</a:t>
            </a:r>
            <a:r>
              <a:rPr lang="en-US" altLang="ko-KR" dirty="0"/>
              <a:t>: </a:t>
            </a:r>
            <a:r>
              <a:rPr lang="en-US" altLang="ko-KR" dirty="0" err="1"/>
              <a:t>gen_MLP</a:t>
            </a:r>
            <a:r>
              <a:rPr lang="en-US" altLang="ko-KR" dirty="0"/>
              <a:t>, </a:t>
            </a:r>
            <a:r>
              <a:rPr lang="en-US" altLang="ko-KR" dirty="0" err="1"/>
              <a:t>dis_MLP</a:t>
            </a:r>
            <a:r>
              <a:rPr lang="en-US" altLang="ko-KR" dirty="0"/>
              <a:t> (</a:t>
            </a:r>
            <a:r>
              <a:rPr lang="ko-KR" altLang="en-US" dirty="0"/>
              <a:t>제대로 수렴하지 못함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33</a:t>
            </a:fld>
            <a:r>
              <a:rPr lang="en-US" altLang="ko-KR" dirty="0"/>
              <a:t>/37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7DB9FB-4C26-4D58-AD84-892E56F22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647" y="3212976"/>
            <a:ext cx="3632853" cy="329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598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Empirical Results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JS</a:t>
            </a:r>
          </a:p>
          <a:p>
            <a:pPr lvl="1"/>
            <a:r>
              <a:rPr lang="en-US" altLang="ko-KR" dirty="0"/>
              <a:t>JS-loss</a:t>
            </a:r>
            <a:r>
              <a:rPr lang="ko-KR" altLang="en-US" dirty="0"/>
              <a:t>와 생성된 </a:t>
            </a:r>
            <a:r>
              <a:rPr lang="en-US" altLang="ko-KR" dirty="0"/>
              <a:t>image</a:t>
            </a:r>
            <a:r>
              <a:rPr lang="ko-KR" altLang="en-US" dirty="0"/>
              <a:t>간의 관계 없어 보임</a:t>
            </a:r>
            <a:endParaRPr lang="en-US" altLang="ko-KR" dirty="0"/>
          </a:p>
          <a:p>
            <a:pPr lvl="2"/>
            <a:r>
              <a:rPr lang="en-US" altLang="ko-KR" dirty="0"/>
              <a:t>JS-loss</a:t>
            </a:r>
            <a:r>
              <a:rPr lang="ko-KR" altLang="en-US" dirty="0"/>
              <a:t>가 증가하는데 사진 질이 좋아짐</a:t>
            </a:r>
            <a:r>
              <a:rPr lang="en-US" altLang="ko-KR" dirty="0"/>
              <a:t>(</a:t>
            </a:r>
            <a:r>
              <a:rPr lang="ko-KR" altLang="en-US" dirty="0" err="1"/>
              <a:t>우상단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물론 </a:t>
            </a:r>
            <a:r>
              <a:rPr lang="en-US" altLang="ko-KR" dirty="0"/>
              <a:t>GAN</a:t>
            </a:r>
            <a:r>
              <a:rPr lang="ko-KR" altLang="en-US" dirty="0"/>
              <a:t>에서 </a:t>
            </a:r>
            <a:r>
              <a:rPr lang="en-US" altLang="ko-KR" dirty="0"/>
              <a:t>loss</a:t>
            </a:r>
            <a:r>
              <a:rPr lang="ko-KR" altLang="en-US" dirty="0"/>
              <a:t>가 정량적 지표라 할 수는 없음</a:t>
            </a:r>
            <a:endParaRPr lang="en-US" altLang="ko-KR" dirty="0"/>
          </a:p>
          <a:p>
            <a:pPr lvl="1"/>
            <a:r>
              <a:rPr lang="ko-KR" altLang="en-US" dirty="0"/>
              <a:t>또한 실제로는 </a:t>
            </a:r>
            <a:r>
              <a:rPr lang="en-US" altLang="ko-KR" dirty="0"/>
              <a:t>critic</a:t>
            </a:r>
            <a:r>
              <a:rPr lang="ko-KR" altLang="en-US" dirty="0"/>
              <a:t>이 </a:t>
            </a:r>
            <a:r>
              <a:rPr lang="en-US" altLang="ko-KR" dirty="0"/>
              <a:t>finite</a:t>
            </a:r>
            <a:r>
              <a:rPr lang="ko-KR" altLang="en-US" dirty="0"/>
              <a:t> 용량을 가지므로</a:t>
            </a:r>
            <a:r>
              <a:rPr lang="en-US" altLang="ko-KR" dirty="0"/>
              <a:t>, W</a:t>
            </a:r>
            <a:r>
              <a:rPr lang="ko-KR" altLang="en-US" dirty="0"/>
              <a:t>도 정확히 표현한다고 말하기 어려움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34</a:t>
            </a:fld>
            <a:r>
              <a:rPr lang="en-US" altLang="ko-KR" dirty="0"/>
              <a:t>/37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C2D297-2135-464E-8D35-DF0AE95CF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029" y="3212976"/>
            <a:ext cx="3952090" cy="329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87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Empirical Results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추가 사항</a:t>
            </a:r>
            <a:endParaRPr lang="en-US" altLang="ko-KR" dirty="0"/>
          </a:p>
          <a:p>
            <a:pPr lvl="1"/>
            <a:r>
              <a:rPr lang="en-US" altLang="ko-KR" dirty="0"/>
              <a:t>WGAN</a:t>
            </a:r>
            <a:r>
              <a:rPr lang="ko-KR" altLang="en-US" dirty="0"/>
              <a:t>은 </a:t>
            </a:r>
            <a:r>
              <a:rPr lang="en-US" altLang="ko-KR" dirty="0"/>
              <a:t>Adam optimizer</a:t>
            </a:r>
            <a:r>
              <a:rPr lang="ko-KR" altLang="en-US" dirty="0"/>
              <a:t>와 궁합이 좋지 않음</a:t>
            </a:r>
            <a:endParaRPr lang="en-US" altLang="ko-KR" dirty="0"/>
          </a:p>
          <a:p>
            <a:pPr lvl="2"/>
            <a:r>
              <a:rPr lang="ko-KR" altLang="en-US" dirty="0"/>
              <a:t>이는 </a:t>
            </a:r>
            <a:r>
              <a:rPr lang="en-US" altLang="ko-KR" dirty="0"/>
              <a:t>momentum </a:t>
            </a:r>
            <a:r>
              <a:rPr lang="ko-KR" altLang="en-US" dirty="0"/>
              <a:t>기반의 최적화 방법론인데</a:t>
            </a:r>
            <a:r>
              <a:rPr lang="en-US" altLang="ko-KR" dirty="0"/>
              <a:t>, critic</a:t>
            </a:r>
            <a:r>
              <a:rPr lang="ko-KR" altLang="en-US" dirty="0"/>
              <a:t>이 </a:t>
            </a:r>
            <a:r>
              <a:rPr lang="en-US" altLang="ko-KR" dirty="0"/>
              <a:t>non-stationary</a:t>
            </a:r>
            <a:r>
              <a:rPr lang="ko-KR" altLang="en-US" dirty="0"/>
              <a:t>하므로 </a:t>
            </a:r>
            <a:r>
              <a:rPr lang="en-US" altLang="ko-KR" dirty="0"/>
              <a:t>momentum </a:t>
            </a:r>
            <a:r>
              <a:rPr lang="ko-KR" altLang="en-US" dirty="0"/>
              <a:t>기반의 최적화 방법론 보다는 </a:t>
            </a:r>
            <a:r>
              <a:rPr lang="en-US" altLang="ko-KR" dirty="0" err="1"/>
              <a:t>RMSProb</a:t>
            </a:r>
            <a:r>
              <a:rPr lang="ko-KR" altLang="en-US" dirty="0"/>
              <a:t>을 추천함</a:t>
            </a:r>
            <a:endParaRPr lang="en-US" altLang="ko-KR" dirty="0"/>
          </a:p>
          <a:p>
            <a:pPr lvl="1"/>
            <a:r>
              <a:rPr lang="en-US" altLang="ko-KR" dirty="0"/>
              <a:t>WGAN</a:t>
            </a:r>
            <a:r>
              <a:rPr lang="ko-KR" altLang="en-US" dirty="0"/>
              <a:t>은 낮은 </a:t>
            </a:r>
            <a:r>
              <a:rPr lang="en-US" altLang="ko-KR" dirty="0"/>
              <a:t>learning rate</a:t>
            </a:r>
            <a:r>
              <a:rPr lang="ko-KR" altLang="en-US" dirty="0"/>
              <a:t>를 추천함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안정성 확보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generator architecture </a:t>
            </a:r>
            <a:r>
              <a:rPr lang="ko-KR" altLang="en-US" dirty="0"/>
              <a:t>모두에서 좋은 성능을 보임</a:t>
            </a:r>
            <a:endParaRPr lang="en-US" altLang="ko-KR" dirty="0"/>
          </a:p>
          <a:p>
            <a:pPr lvl="2"/>
            <a:r>
              <a:rPr lang="en-US" altLang="ko-KR" dirty="0"/>
              <a:t>A convolutional DCGAN generator</a:t>
            </a:r>
          </a:p>
          <a:p>
            <a:pPr lvl="2"/>
            <a:r>
              <a:rPr lang="en-US" altLang="ko-KR" dirty="0"/>
              <a:t>A convolutional DCGAN generator without batch norm and with constant number of filters</a:t>
            </a:r>
          </a:p>
          <a:p>
            <a:pPr lvl="2"/>
            <a:r>
              <a:rPr lang="en-US" altLang="ko-KR" dirty="0"/>
              <a:t>A 4-layer </a:t>
            </a:r>
            <a:r>
              <a:rPr lang="en-US" altLang="ko-KR" dirty="0" err="1"/>
              <a:t>ReLU</a:t>
            </a:r>
            <a:r>
              <a:rPr lang="en-US" altLang="ko-KR" dirty="0"/>
              <a:t>-MLP with 512 hidden units</a:t>
            </a:r>
          </a:p>
          <a:p>
            <a:pPr lvl="1"/>
            <a:r>
              <a:rPr lang="ko-KR" altLang="en-US" dirty="0"/>
              <a:t>뒤의 두 구조는 </a:t>
            </a:r>
            <a:r>
              <a:rPr lang="en-US" altLang="ko-KR" dirty="0"/>
              <a:t>GAN</a:t>
            </a:r>
            <a:r>
              <a:rPr lang="ko-KR" altLang="en-US" dirty="0"/>
              <a:t>에서 안 좋은 성능을 보임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In no experiment did we see evidence of mode collapse for the WGAN algorithm.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35</a:t>
            </a:fld>
            <a:r>
              <a:rPr lang="en-US" altLang="ko-KR" dirty="0"/>
              <a:t>/37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8990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Empirical Results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Outputs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36</a:t>
            </a:fld>
            <a:r>
              <a:rPr lang="en-US" altLang="ko-KR" dirty="0"/>
              <a:t>/37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687AC7-08BE-4136-B03B-4893C188D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754" y="1235955"/>
            <a:ext cx="5744639" cy="526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18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7"/>
          </p:nvPr>
        </p:nvSpPr>
        <p:spPr>
          <a:xfrm>
            <a:off x="4067944" y="3356992"/>
            <a:ext cx="1008112" cy="4320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/>
              <a:t>Q &amp; A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37</a:t>
            </a:fld>
            <a:r>
              <a:rPr lang="en-US" altLang="ko-KR" dirty="0"/>
              <a:t>/37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89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개체 틀 8"/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GAN</a:t>
                </a:r>
              </a:p>
              <a:p>
                <a:pPr lvl="1"/>
                <a:r>
                  <a:rPr lang="en-US" altLang="ko-KR" dirty="0"/>
                  <a:t>ML</a:t>
                </a:r>
                <a:r>
                  <a:rPr lang="ko-KR" altLang="en-US" dirty="0"/>
                  <a:t>이 아닌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새로운 </a:t>
                </a:r>
                <a:r>
                  <a:rPr lang="en-US" altLang="ko-KR" dirty="0"/>
                  <a:t>random variable Z</a:t>
                </a:r>
                <a:r>
                  <a:rPr lang="ko-KR" altLang="en-US" dirty="0"/>
                  <a:t>를 정의해서 분포 근사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~ 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실제 분포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ko-KR" altLang="en-US" dirty="0"/>
                  <a:t>과 구별 불가한 정도의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ko-KR" altLang="en-US" dirty="0"/>
                  <a:t>를 만드는 것이 목적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그런데 </a:t>
                </a:r>
                <a:r>
                  <a:rPr lang="en-US" altLang="ko-KR" dirty="0"/>
                  <a:t>GAN </a:t>
                </a:r>
                <a:r>
                  <a:rPr lang="ko-KR" altLang="en-US" dirty="0"/>
                  <a:t>학습은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delicate, unstable</a:t>
                </a:r>
                <a:r>
                  <a:rPr lang="ko-KR" altLang="en-US" dirty="0"/>
                  <a:t>하다고 알려져 있음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ko-KR" altLang="en-US" dirty="0"/>
                  <a:t>본 논문의 흐름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실제 분포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ko-KR" altLang="en-US" dirty="0"/>
                  <a:t>과 구별 불가한 정도의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ko-KR" altLang="en-US" dirty="0"/>
                  <a:t>를 만드는 것이 목적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GAN </a:t>
                </a:r>
                <a:r>
                  <a:rPr lang="ko-KR" altLang="en-US" dirty="0"/>
                  <a:t>학습의 단점이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distance/divergence</a:t>
                </a:r>
                <a:r>
                  <a:rPr lang="ko-KR" altLang="en-US" dirty="0"/>
                  <a:t>라고 생각하고 새롭게 접근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기존에 사용하던 </a:t>
                </a:r>
                <a:r>
                  <a:rPr lang="en-US" altLang="ko-KR" dirty="0"/>
                  <a:t>measure</a:t>
                </a:r>
                <a:r>
                  <a:rPr lang="ko-KR" altLang="en-US" dirty="0"/>
                  <a:t>인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(KL/JS/TV)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와 비교하여 유리한점</a:t>
                </a:r>
                <a:r>
                  <a:rPr lang="ko-KR" altLang="en-US" dirty="0"/>
                  <a:t>을 보이고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향상된 성능을 보이는 방향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9" name="텍스트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2"/>
                <a:stretch>
                  <a:fillRect l="-1046" t="-7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4</a:t>
            </a:fld>
            <a:r>
              <a:rPr lang="en-US" altLang="ko-KR" dirty="0"/>
              <a:t>/37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752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구성</a:t>
            </a:r>
            <a:endParaRPr lang="en-US" altLang="ko-KR" dirty="0"/>
          </a:p>
          <a:p>
            <a:pPr lvl="1"/>
            <a:r>
              <a:rPr lang="ko-KR" altLang="en-US" dirty="0"/>
              <a:t>제안하는 </a:t>
            </a:r>
            <a:r>
              <a:rPr lang="en-US" altLang="ko-KR" dirty="0"/>
              <a:t>distance</a:t>
            </a:r>
            <a:r>
              <a:rPr lang="ko-KR" altLang="en-US" dirty="0"/>
              <a:t>인 </a:t>
            </a:r>
            <a:r>
              <a:rPr lang="en-US" altLang="ko-KR" dirty="0"/>
              <a:t>Wasserstein-1(</a:t>
            </a:r>
            <a:r>
              <a:rPr lang="en-US" altLang="ko-KR" dirty="0">
                <a:solidFill>
                  <a:srgbClr val="FF0000"/>
                </a:solidFill>
              </a:rPr>
              <a:t>Earth Mover, EM</a:t>
            </a:r>
            <a:r>
              <a:rPr lang="en-US" altLang="ko-KR" dirty="0"/>
              <a:t>)</a:t>
            </a:r>
            <a:r>
              <a:rPr lang="ko-KR" altLang="en-US" dirty="0"/>
              <a:t>이 기존에 사용하던 거리인 </a:t>
            </a:r>
            <a:r>
              <a:rPr lang="en-US" altLang="ko-KR" dirty="0" err="1"/>
              <a:t>Kullback-Leibler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KL</a:t>
            </a:r>
            <a:r>
              <a:rPr lang="en-US" altLang="ko-KR" dirty="0"/>
              <a:t>), Jensen-Shannon(</a:t>
            </a:r>
            <a:r>
              <a:rPr lang="en-US" altLang="ko-KR" dirty="0">
                <a:solidFill>
                  <a:srgbClr val="FF0000"/>
                </a:solidFill>
              </a:rPr>
              <a:t>JS</a:t>
            </a:r>
            <a:r>
              <a:rPr lang="en-US" altLang="ko-KR" dirty="0"/>
              <a:t>), Total Variation(</a:t>
            </a:r>
            <a:r>
              <a:rPr lang="en-US" altLang="ko-KR" dirty="0">
                <a:solidFill>
                  <a:srgbClr val="FF0000"/>
                </a:solidFill>
              </a:rPr>
              <a:t>TV</a:t>
            </a:r>
            <a:r>
              <a:rPr lang="en-US" altLang="ko-KR" dirty="0"/>
              <a:t>)</a:t>
            </a:r>
            <a:r>
              <a:rPr lang="ko-KR" altLang="en-US" dirty="0"/>
              <a:t>와 비교하여 어떤 부분이 좋은지 보임</a:t>
            </a:r>
            <a:endParaRPr lang="en-US" altLang="ko-KR" dirty="0"/>
          </a:p>
          <a:p>
            <a:pPr lvl="1"/>
            <a:r>
              <a:rPr lang="en-US" altLang="ko-KR" dirty="0"/>
              <a:t>W</a:t>
            </a:r>
            <a:r>
              <a:rPr lang="ko-KR" altLang="en-US" dirty="0"/>
              <a:t>를 이용한 </a:t>
            </a:r>
            <a:r>
              <a:rPr lang="en-US" altLang="ko-KR" dirty="0"/>
              <a:t>WGAN</a:t>
            </a:r>
            <a:r>
              <a:rPr lang="ko-KR" altLang="en-US" dirty="0"/>
              <a:t>이 잘 학습되는 이유를 서술</a:t>
            </a:r>
            <a:endParaRPr lang="en-US" altLang="ko-KR" dirty="0"/>
          </a:p>
          <a:p>
            <a:pPr lvl="1"/>
            <a:r>
              <a:rPr lang="ko-KR" altLang="en-US" dirty="0"/>
              <a:t>실험적으로 </a:t>
            </a:r>
            <a:r>
              <a:rPr lang="en-US" altLang="ko-KR" dirty="0"/>
              <a:t>GAN</a:t>
            </a:r>
            <a:r>
              <a:rPr lang="ko-KR" altLang="en-US" dirty="0"/>
              <a:t>의 단점중 하나인 </a:t>
            </a:r>
            <a:r>
              <a:rPr lang="en-US" altLang="ko-KR" dirty="0"/>
              <a:t>mode collapse</a:t>
            </a:r>
            <a:r>
              <a:rPr lang="ko-KR" altLang="en-US" dirty="0"/>
              <a:t>가 일어나지 않음을 보이고</a:t>
            </a:r>
            <a:r>
              <a:rPr lang="en-US" altLang="ko-KR" dirty="0"/>
              <a:t>, network </a:t>
            </a:r>
            <a:r>
              <a:rPr lang="ko-KR" altLang="en-US" dirty="0"/>
              <a:t>구조의 디자인에 </a:t>
            </a:r>
            <a:r>
              <a:rPr lang="en-US" altLang="ko-KR" dirty="0"/>
              <a:t>robust</a:t>
            </a:r>
            <a:r>
              <a:rPr lang="ko-KR" altLang="en-US" dirty="0"/>
              <a:t>함을 보임</a:t>
            </a:r>
            <a:endParaRPr lang="en-US" altLang="ko-KR" dirty="0"/>
          </a:p>
          <a:p>
            <a:pPr lvl="1"/>
            <a:r>
              <a:rPr lang="ko-KR" altLang="en-US" dirty="0"/>
              <a:t>추가로</a:t>
            </a:r>
            <a:r>
              <a:rPr lang="en-US" altLang="ko-KR" dirty="0"/>
              <a:t> W</a:t>
            </a:r>
            <a:r>
              <a:rPr lang="ko-KR" altLang="en-US" dirty="0"/>
              <a:t>를 이용한 경우</a:t>
            </a:r>
            <a:r>
              <a:rPr lang="en-US" altLang="ko-KR" dirty="0"/>
              <a:t>, debugging</a:t>
            </a:r>
            <a:r>
              <a:rPr lang="ko-KR" altLang="en-US" dirty="0"/>
              <a:t>이나 </a:t>
            </a:r>
            <a:r>
              <a:rPr lang="en-US" altLang="ko-KR" dirty="0"/>
              <a:t>hyper-parameter search</a:t>
            </a:r>
            <a:r>
              <a:rPr lang="ko-KR" altLang="en-US" dirty="0"/>
              <a:t>가 용이함을 보임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5</a:t>
            </a:fld>
            <a:r>
              <a:rPr lang="en-US" altLang="ko-KR" dirty="0"/>
              <a:t>/37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752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Different </a:t>
            </a:r>
            <a:r>
              <a:rPr lang="en-US" altLang="ko-KR" dirty="0" err="1"/>
              <a:t>Distances_Basic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개체 틀 8"/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Metric</a:t>
                </a:r>
              </a:p>
              <a:p>
                <a:pPr lvl="1"/>
                <a:r>
                  <a:rPr lang="en-US" altLang="ko-KR" dirty="0"/>
                  <a:t>Topology</a:t>
                </a:r>
                <a:r>
                  <a:rPr lang="ko-KR" altLang="en-US" dirty="0"/>
                  <a:t>에서 나오는 용어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Distance</a:t>
                </a:r>
                <a:r>
                  <a:rPr lang="ko-KR" altLang="en-US" dirty="0"/>
                  <a:t>라고도 불림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거리함수 </a:t>
                </a:r>
                <a:r>
                  <a:rPr lang="en-US" altLang="ko-KR" dirty="0"/>
                  <a:t>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≥ 0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= 0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dirty="0"/>
                  <a:t> 와 동치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: </a:t>
                </a:r>
                <a:r>
                  <a:rPr lang="ko-KR" altLang="en-US" dirty="0"/>
                  <a:t>삼각부등식 성립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예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실수나 </a:t>
                </a:r>
                <a:r>
                  <a:rPr lang="ko-KR" altLang="en-US" dirty="0" err="1"/>
                  <a:t>복소</a:t>
                </a:r>
                <a:r>
                  <a:rPr lang="ko-KR" altLang="en-US" dirty="0"/>
                  <a:t> 공간에서의 절대값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= |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 err="1"/>
                  <a:t>유클리드</a:t>
                </a:r>
                <a:r>
                  <a:rPr lang="ko-KR" altLang="en-US" dirty="0"/>
                  <a:t> 공간에서 </a:t>
                </a:r>
                <a:r>
                  <a:rPr lang="ko-KR" altLang="en-US" dirty="0" err="1"/>
                  <a:t>유클리드</a:t>
                </a:r>
                <a:r>
                  <a:rPr lang="ko-KR" altLang="en-US" dirty="0"/>
                  <a:t> 거리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=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/>
                  <a:t>당연히 한 공간에서는 하나의 거리만 정의 가능한 것은 아님</a:t>
                </a:r>
              </a:p>
            </p:txBody>
          </p:sp>
        </mc:Choice>
        <mc:Fallback xmlns="">
          <p:sp>
            <p:nvSpPr>
              <p:cNvPr id="9" name="텍스트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2"/>
                <a:stretch>
                  <a:fillRect l="-1046" t="-7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6</a:t>
            </a:fld>
            <a:r>
              <a:rPr lang="en-US" altLang="ko-KR" dirty="0"/>
              <a:t>/37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209928" y="404664"/>
            <a:ext cx="29340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hlinkClick r:id="rId3"/>
              </a:rPr>
              <a:t>https://www.slideshare.net/ssuser7e10e4/wasserstein-gan-i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7752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Different </a:t>
            </a:r>
            <a:r>
              <a:rPr lang="en-US" altLang="ko-KR" dirty="0" err="1"/>
              <a:t>Distances_Basic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개체 틀 8"/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Convergence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func>
                      <m:func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𝑛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, 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=0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metric</a:t>
                </a:r>
                <a:r>
                  <a:rPr lang="ko-KR" altLang="en-US" dirty="0"/>
                  <a:t>이 중요한 이유는 수렴이라는 개념을 정의내릴 수 있기 때문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수학에서는 위상</a:t>
                </a:r>
                <a:r>
                  <a:rPr lang="en-US" altLang="ko-KR" dirty="0"/>
                  <a:t>(topology)</a:t>
                </a:r>
                <a:r>
                  <a:rPr lang="ko-KR" altLang="en-US" dirty="0"/>
                  <a:t>을 유도하다</a:t>
                </a:r>
                <a:r>
                  <a:rPr lang="en-US" altLang="ko-KR" dirty="0"/>
                  <a:t>(induce)</a:t>
                </a:r>
                <a:r>
                  <a:rPr lang="ko-KR" altLang="en-US" dirty="0"/>
                  <a:t>라는 말을 사용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ko-KR" altLang="en-US" dirty="0" err="1"/>
                  <a:t>여러가지</a:t>
                </a:r>
                <a:r>
                  <a:rPr lang="ko-KR" altLang="en-US" dirty="0"/>
                  <a:t> 거리</a:t>
                </a:r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9" name="텍스트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2"/>
                <a:stretch>
                  <a:fillRect l="-1046" t="-7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7</a:t>
            </a:fld>
            <a:r>
              <a:rPr lang="en-US" altLang="ko-KR" dirty="0"/>
              <a:t>/37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209928" y="404664"/>
            <a:ext cx="29340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hlinkClick r:id="rId3"/>
              </a:rPr>
              <a:t>https://www.slideshare.net/ssuser7e10e4/wasserstein-gan-i</a:t>
            </a:r>
            <a:endParaRPr lang="ko-KR" altLang="en-US" sz="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4221088"/>
            <a:ext cx="4022296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4221089"/>
            <a:ext cx="4139952" cy="2069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7521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Different </a:t>
            </a:r>
            <a:r>
              <a:rPr lang="en-US" altLang="ko-KR" dirty="0" err="1"/>
              <a:t>Distances_Basic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텍스트 개체 틀 8"/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각 거리에 따른 수렴간 비교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수렴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수렴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→…→ 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수렴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수렴이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수렴보다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강하다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라고 표현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반대는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약하다</a:t>
                </a:r>
                <a:r>
                  <a:rPr lang="ko-KR" altLang="en-US" dirty="0"/>
                  <a:t>고 표현</a:t>
                </a:r>
                <a:r>
                  <a:rPr lang="en-US" altLang="ko-KR" dirty="0"/>
                  <a:t>,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동등</a:t>
                </a:r>
                <a:r>
                  <a:rPr lang="ko-KR" altLang="en-US" dirty="0"/>
                  <a:t>한 경우도 있음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공간에 따라 차이가 있어서 비교가 항상 가능하지는 않음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예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9" name="텍스트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2"/>
                <a:stretch>
                  <a:fillRect l="-1046" t="-7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8</a:t>
            </a:fld>
            <a:r>
              <a:rPr lang="en-US" altLang="ko-KR" dirty="0"/>
              <a:t>/37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209928" y="404664"/>
            <a:ext cx="29340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hlinkClick r:id="rId3"/>
              </a:rPr>
              <a:t>https://www.slideshare.net/ssuser7e10e4/wasserstein-gan-i</a:t>
            </a:r>
            <a:endParaRPr lang="ko-KR" altLang="en-US" sz="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09117" y="3789040"/>
            <a:ext cx="63912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7521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Different </a:t>
            </a:r>
            <a:r>
              <a:rPr lang="en-US" altLang="ko-KR" dirty="0" err="1"/>
              <a:t>Distances_Basic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본 연구에서 사용하는 </a:t>
            </a:r>
            <a:r>
              <a:rPr lang="en-US" altLang="ko-KR" dirty="0"/>
              <a:t>measure</a:t>
            </a:r>
          </a:p>
          <a:p>
            <a:pPr lvl="1"/>
            <a:r>
              <a:rPr lang="ko-KR" altLang="en-US" dirty="0"/>
              <a:t>확률 측도 </a:t>
            </a:r>
            <a:r>
              <a:rPr lang="en-US" altLang="ko-KR" dirty="0"/>
              <a:t>(= </a:t>
            </a:r>
            <a:r>
              <a:rPr lang="ko-KR" altLang="en-US" dirty="0"/>
              <a:t>확률 분포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r>
              <a:rPr lang="ko-KR" altLang="en-US" dirty="0"/>
              <a:t>확률 변수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확률 함수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9</a:t>
            </a:fld>
            <a:r>
              <a:rPr lang="en-US" altLang="ko-KR" dirty="0"/>
              <a:t>/37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209928" y="404664"/>
            <a:ext cx="29340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hlinkClick r:id="rId2"/>
              </a:rPr>
              <a:t>https://www.slideshare.net/ssuser7e10e4/wasserstein-gan-i</a:t>
            </a:r>
            <a:endParaRPr lang="ko-KR" altLang="en-US" sz="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1196752"/>
            <a:ext cx="1352761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2852936"/>
            <a:ext cx="265674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816" y="4941168"/>
            <a:ext cx="2958549" cy="1603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752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4729</TotalTime>
  <Words>2325</Words>
  <Application>Microsoft Office PowerPoint</Application>
  <PresentationFormat>화면 슬라이드 쇼(4:3)</PresentationFormat>
  <Paragraphs>481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37</vt:i4>
      </vt:variant>
    </vt:vector>
  </HeadingPairs>
  <TitlesOfParts>
    <vt:vector size="45" baseType="lpstr">
      <vt:lpstr>Wingdings</vt:lpstr>
      <vt:lpstr>Yoon 블랙핏 77</vt:lpstr>
      <vt:lpstr>Yoon 윤고딕 520_TT</vt:lpstr>
      <vt:lpstr>Cambria Math</vt:lpstr>
      <vt:lpstr>Arial</vt:lpstr>
      <vt:lpstr>맑은 고딕</vt:lpstr>
      <vt:lpstr>Office 테마</vt:lpstr>
      <vt:lpstr>디자인 사용자 지정</vt:lpstr>
      <vt:lpstr>Wasserstein GAN</vt:lpstr>
      <vt:lpstr>INDEX</vt:lpstr>
      <vt:lpstr>Introduction</vt:lpstr>
      <vt:lpstr>Introduction</vt:lpstr>
      <vt:lpstr>Introduction</vt:lpstr>
      <vt:lpstr>Different Distances_Basic</vt:lpstr>
      <vt:lpstr>Different Distances_Basic</vt:lpstr>
      <vt:lpstr>Different Distances_Basic</vt:lpstr>
      <vt:lpstr>Different Distances_Basic</vt:lpstr>
      <vt:lpstr>Different Distances_Basic</vt:lpstr>
      <vt:lpstr>Different Distances</vt:lpstr>
      <vt:lpstr>Different Distances</vt:lpstr>
      <vt:lpstr>Different Distances</vt:lpstr>
      <vt:lpstr>Different Distances</vt:lpstr>
      <vt:lpstr>Different Distances</vt:lpstr>
      <vt:lpstr>Different Distances</vt:lpstr>
      <vt:lpstr>Different Distances</vt:lpstr>
      <vt:lpstr>Different Distances</vt:lpstr>
      <vt:lpstr>Different Distances</vt:lpstr>
      <vt:lpstr>Different Distances</vt:lpstr>
      <vt:lpstr>Different Distances</vt:lpstr>
      <vt:lpstr>Different Distances</vt:lpstr>
      <vt:lpstr>Different Distances</vt:lpstr>
      <vt:lpstr>Different Distances</vt:lpstr>
      <vt:lpstr>Wasserstein GAN</vt:lpstr>
      <vt:lpstr>Wasserstein GAN</vt:lpstr>
      <vt:lpstr>Wasserstein GAN</vt:lpstr>
      <vt:lpstr>Wasserstein GAN</vt:lpstr>
      <vt:lpstr>Wasserstein GAN</vt:lpstr>
      <vt:lpstr>Wasserstein GAN</vt:lpstr>
      <vt:lpstr>Wasserstein GAN</vt:lpstr>
      <vt:lpstr>Empirical Results</vt:lpstr>
      <vt:lpstr>Empirical Results</vt:lpstr>
      <vt:lpstr>Empirical Results</vt:lpstr>
      <vt:lpstr>Empirical Results</vt:lpstr>
      <vt:lpstr>Empirical Results</vt:lpstr>
      <vt:lpstr>Q &amp; A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DeokseongSeo</cp:lastModifiedBy>
  <cp:revision>237</cp:revision>
  <dcterms:created xsi:type="dcterms:W3CDTF">2013-09-05T09:43:46Z</dcterms:created>
  <dcterms:modified xsi:type="dcterms:W3CDTF">2017-07-17T06:49:31Z</dcterms:modified>
</cp:coreProperties>
</file>