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53" r:id="rId2"/>
    <p:sldId id="429" r:id="rId3"/>
    <p:sldId id="442" r:id="rId4"/>
    <p:sldId id="443" r:id="rId5"/>
    <p:sldId id="444" r:id="rId6"/>
    <p:sldId id="445" r:id="rId7"/>
    <p:sldId id="446" r:id="rId8"/>
    <p:sldId id="448" r:id="rId9"/>
    <p:sldId id="447" r:id="rId10"/>
    <p:sldId id="428" r:id="rId11"/>
  </p:sldIdLst>
  <p:sldSz cx="9144000" cy="6858000" type="screen4x3"/>
  <p:notesSz cx="9929813" cy="6797675"/>
  <p:embeddedFontLs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663">
          <p15:clr>
            <a:srgbClr val="A4A3A4"/>
          </p15:clr>
        </p15:guide>
        <p15:guide id="3" pos="25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BE4B48"/>
    <a:srgbClr val="000099"/>
    <a:srgbClr val="6699FF"/>
    <a:srgbClr val="D99694"/>
    <a:srgbClr val="CC3300"/>
    <a:srgbClr val="C0504D"/>
    <a:srgbClr val="4F81BD"/>
    <a:srgbClr val="08084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0" autoAdjust="0"/>
  </p:normalViewPr>
  <p:slideViewPr>
    <p:cSldViewPr>
      <p:cViewPr>
        <p:scale>
          <a:sx n="125" d="100"/>
          <a:sy n="125" d="100"/>
        </p:scale>
        <p:origin x="1176" y="90"/>
      </p:cViewPr>
      <p:guideLst>
        <p:guide orient="horz" pos="2160"/>
        <p:guide orient="horz" pos="663"/>
        <p:guide pos="25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2136" y="60"/>
      </p:cViewPr>
      <p:guideLst>
        <p:guide orient="horz" pos="2141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4302549" cy="339514"/>
          </a:xfrm>
          <a:prstGeom prst="rect">
            <a:avLst/>
          </a:prstGeom>
        </p:spPr>
        <p:txBody>
          <a:bodyPr vert="horz" lIns="87891" tIns="43945" rIns="87891" bIns="4394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5046" y="2"/>
            <a:ext cx="4302547" cy="339514"/>
          </a:xfrm>
          <a:prstGeom prst="rect">
            <a:avLst/>
          </a:prstGeom>
        </p:spPr>
        <p:txBody>
          <a:bodyPr vert="horz" lIns="87891" tIns="43945" rIns="87891" bIns="43945" rtlCol="0"/>
          <a:lstStyle>
            <a:lvl1pPr algn="r">
              <a:defRPr sz="1200"/>
            </a:lvl1pPr>
          </a:lstStyle>
          <a:p>
            <a:fld id="{7073757C-1752-4913-871A-8B321CFF56C1}" type="datetimeFigureOut">
              <a:rPr lang="ko-KR" altLang="en-US" smtClean="0"/>
              <a:pPr/>
              <a:t>2017-07-23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6457107"/>
            <a:ext cx="4302549" cy="339514"/>
          </a:xfrm>
          <a:prstGeom prst="rect">
            <a:avLst/>
          </a:prstGeom>
        </p:spPr>
        <p:txBody>
          <a:bodyPr vert="horz" lIns="87891" tIns="43945" rIns="87891" bIns="4394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5046" y="6457107"/>
            <a:ext cx="4302547" cy="339514"/>
          </a:xfrm>
          <a:prstGeom prst="rect">
            <a:avLst/>
          </a:prstGeom>
        </p:spPr>
        <p:txBody>
          <a:bodyPr vert="horz" lIns="87891" tIns="43945" rIns="87891" bIns="43945" rtlCol="0" anchor="b"/>
          <a:lstStyle>
            <a:lvl1pPr algn="r">
              <a:defRPr sz="1200"/>
            </a:lvl1pPr>
          </a:lstStyle>
          <a:p>
            <a:fld id="{5AF6739A-6F81-4D18-A92C-91159CBA9E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7169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3"/>
            <a:ext cx="4302918" cy="339884"/>
          </a:xfrm>
          <a:prstGeom prst="rect">
            <a:avLst/>
          </a:prstGeom>
        </p:spPr>
        <p:txBody>
          <a:bodyPr vert="horz" lIns="91380" tIns="45690" rIns="91380" bIns="4569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4601" y="3"/>
            <a:ext cx="4302918" cy="339884"/>
          </a:xfrm>
          <a:prstGeom prst="rect">
            <a:avLst/>
          </a:prstGeom>
        </p:spPr>
        <p:txBody>
          <a:bodyPr vert="horz" lIns="91380" tIns="45690" rIns="91380" bIns="45690" rtlCol="0"/>
          <a:lstStyle>
            <a:lvl1pPr algn="r">
              <a:defRPr sz="1200"/>
            </a:lvl1pPr>
          </a:lstStyle>
          <a:p>
            <a:fld id="{318AB046-EC9C-40BB-B1F5-39E10A17721D}" type="datetimeFigureOut">
              <a:rPr lang="ko-KR" altLang="en-US" smtClean="0"/>
              <a:pPr/>
              <a:t>2017-07-23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5488" y="509588"/>
            <a:ext cx="3398837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80" tIns="45690" rIns="91380" bIns="4569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986" y="3228896"/>
            <a:ext cx="7943850" cy="3058954"/>
          </a:xfrm>
          <a:prstGeom prst="rect">
            <a:avLst/>
          </a:prstGeom>
        </p:spPr>
        <p:txBody>
          <a:bodyPr vert="horz" lIns="91380" tIns="45690" rIns="91380" bIns="4569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5" y="6456615"/>
            <a:ext cx="4302918" cy="339884"/>
          </a:xfrm>
          <a:prstGeom prst="rect">
            <a:avLst/>
          </a:prstGeom>
        </p:spPr>
        <p:txBody>
          <a:bodyPr vert="horz" lIns="91380" tIns="45690" rIns="91380" bIns="4569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4601" y="6456615"/>
            <a:ext cx="4302918" cy="339884"/>
          </a:xfrm>
          <a:prstGeom prst="rect">
            <a:avLst/>
          </a:prstGeom>
        </p:spPr>
        <p:txBody>
          <a:bodyPr vert="horz" lIns="91380" tIns="45690" rIns="91380" bIns="45690" rtlCol="0" anchor="b"/>
          <a:lstStyle>
            <a:lvl1pPr algn="r">
              <a:defRPr sz="1200"/>
            </a:lvl1pPr>
          </a:lstStyle>
          <a:p>
            <a:fld id="{A2536E7A-E0B2-4E80-BC93-7EAD46EE99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2087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36E7A-E0B2-4E80-BC93-7EAD46EE99B2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71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429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179512" y="6237312"/>
            <a:ext cx="8820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179512" y="1183454"/>
            <a:ext cx="4248472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tx2"/>
              </a:gs>
              <a:gs pos="91000">
                <a:schemeClr val="tx2">
                  <a:lumMod val="50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32694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pic>
        <p:nvPicPr>
          <p:cNvPr id="7" name="Picture 2" descr="D:\My_Documents\★ISD Lab\LOGO\ISD_LOGO_new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15" y="6398049"/>
            <a:ext cx="671734" cy="38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07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4888" y="2319015"/>
            <a:ext cx="8973616" cy="1470025"/>
          </a:xfrm>
        </p:spPr>
        <p:txBody>
          <a:bodyPr>
            <a:noAutofit/>
          </a:bodyPr>
          <a:lstStyle/>
          <a:p>
            <a:r>
              <a:rPr lang="en-US" altLang="ko-KR" sz="3200" dirty="0" smtClean="0"/>
              <a:t>CAN : Creative Adversarial Networks: </a:t>
            </a:r>
            <a:r>
              <a:rPr lang="en-US" altLang="ko-KR" sz="3200" dirty="0"/>
              <a:t>Generating “Art” by Learning About Styles and Deviating from Style Norms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5596" y="3789040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Ahmed </a:t>
            </a:r>
            <a:r>
              <a:rPr lang="en-US" altLang="ko-KR" dirty="0" err="1" smtClean="0"/>
              <a:t>Elgammal</a:t>
            </a:r>
            <a:r>
              <a:rPr lang="en-US" altLang="ko-KR" dirty="0" smtClean="0"/>
              <a:t>, </a:t>
            </a:r>
            <a:r>
              <a:rPr lang="en-US" altLang="ko-KR" dirty="0" err="1"/>
              <a:t>Bingchen</a:t>
            </a:r>
            <a:r>
              <a:rPr lang="en-US" altLang="ko-KR" dirty="0"/>
              <a:t> </a:t>
            </a:r>
            <a:r>
              <a:rPr lang="en-US" altLang="ko-KR" dirty="0" smtClean="0"/>
              <a:t>Liu, Mohamed </a:t>
            </a:r>
            <a:r>
              <a:rPr lang="en-US" altLang="ko-KR" dirty="0" err="1" smtClean="0"/>
              <a:t>Elhoseiny</a:t>
            </a:r>
            <a:r>
              <a:rPr lang="en-US" altLang="ko-KR" dirty="0" smtClean="0"/>
              <a:t>, </a:t>
            </a:r>
            <a:r>
              <a:rPr lang="en-US" altLang="ko-KR" dirty="0"/>
              <a:t>Marian </a:t>
            </a:r>
            <a:r>
              <a:rPr lang="en-US" altLang="ko-KR" dirty="0" err="1" smtClean="0"/>
              <a:t>Mazzone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024" y="5589240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이경택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60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3275856" y="2852936"/>
            <a:ext cx="3312368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ko-KR" altLang="en-US" sz="4800" b="1" dirty="0" smtClean="0">
                <a:solidFill>
                  <a:srgbClr val="0808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en-US" altLang="ko-KR" sz="4800" b="1" dirty="0">
              <a:solidFill>
                <a:srgbClr val="08084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07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615074"/>
            <a:ext cx="5968065" cy="4496868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785921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ko-KR" altLang="en-US" sz="3200" b="1" dirty="0" smtClean="0">
                <a:solidFill>
                  <a:srgbClr val="0808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endParaRPr lang="en-US" altLang="ko-KR" sz="3200" b="1" dirty="0">
              <a:solidFill>
                <a:srgbClr val="08084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2"/>
          <p:cNvGrpSpPr/>
          <p:nvPr/>
        </p:nvGrpSpPr>
        <p:grpSpPr>
          <a:xfrm>
            <a:off x="344428" y="260648"/>
            <a:ext cx="637647" cy="769441"/>
            <a:chOff x="332205" y="260648"/>
            <a:chExt cx="637647" cy="769441"/>
          </a:xfrm>
        </p:grpSpPr>
        <p:grpSp>
          <p:nvGrpSpPr>
            <p:cNvPr id="3" name="그룹 8"/>
            <p:cNvGrpSpPr/>
            <p:nvPr/>
          </p:nvGrpSpPr>
          <p:grpSpPr>
            <a:xfrm>
              <a:off x="332205" y="260648"/>
              <a:ext cx="504056" cy="769441"/>
              <a:chOff x="598860" y="1563142"/>
              <a:chExt cx="504056" cy="769441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598860" y="1563142"/>
                <a:ext cx="50405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b="1" dirty="0">
                    <a:solidFill>
                      <a:srgbClr val="08084C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sz="4400" b="1" dirty="0">
                  <a:solidFill>
                    <a:srgbClr val="08084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1" name="직각 삼각형 10"/>
              <p:cNvSpPr/>
              <p:nvPr/>
            </p:nvSpPr>
            <p:spPr>
              <a:xfrm rot="16200000">
                <a:off x="638864" y="1868532"/>
                <a:ext cx="464050" cy="464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8084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2" name="직선 연결선 11"/>
              <p:cNvCxnSpPr>
                <a:stCxn id="11" idx="4"/>
                <a:endCxn id="11" idx="0"/>
              </p:cNvCxnSpPr>
              <p:nvPr/>
            </p:nvCxnSpPr>
            <p:spPr>
              <a:xfrm flipH="1">
                <a:off x="638863" y="1868533"/>
                <a:ext cx="464052" cy="464050"/>
              </a:xfrm>
              <a:prstGeom prst="line">
                <a:avLst/>
              </a:prstGeom>
              <a:ln w="3175">
                <a:solidFill>
                  <a:srgbClr val="08084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직사각형 6"/>
            <p:cNvSpPr/>
            <p:nvPr/>
          </p:nvSpPr>
          <p:spPr>
            <a:xfrm rot="18900000">
              <a:off x="345963" y="712665"/>
              <a:ext cx="62388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 smtClean="0">
                  <a:solidFill>
                    <a:srgbClr val="08084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ISD lab</a:t>
              </a:r>
              <a:endParaRPr lang="ko-KR" altLang="en-US" sz="1050" dirty="0">
                <a:solidFill>
                  <a:srgbClr val="0808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" name="내용 개체 틀 2"/>
          <p:cNvSpPr txBox="1">
            <a:spLocks/>
          </p:cNvSpPr>
          <p:nvPr/>
        </p:nvSpPr>
        <p:spPr>
          <a:xfrm>
            <a:off x="1763688" y="2060848"/>
            <a:ext cx="7776864" cy="1224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None/>
            </a:pP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41862" y="1340768"/>
            <a:ext cx="10394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indent="-268288"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설문조사로 실제 예술품과 점수 비교 </a:t>
            </a:r>
            <a:r>
              <a:rPr lang="en-US" altLang="ko-KR" dirty="0" smtClean="0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 예술품 점수와 거의 근접</a:t>
            </a:r>
            <a:r>
              <a:rPr lang="en-US" altLang="ko-KR" dirty="0" smtClean="0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dirty="0">
              <a:solidFill>
                <a:srgbClr val="00006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969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785921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ko-KR" altLang="en-US" sz="3200" b="1" dirty="0" smtClean="0">
                <a:solidFill>
                  <a:srgbClr val="0808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endParaRPr lang="en-US" altLang="ko-KR" sz="3200" b="1" dirty="0">
              <a:solidFill>
                <a:srgbClr val="08084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2"/>
          <p:cNvGrpSpPr/>
          <p:nvPr/>
        </p:nvGrpSpPr>
        <p:grpSpPr>
          <a:xfrm>
            <a:off x="344428" y="260648"/>
            <a:ext cx="637647" cy="769441"/>
            <a:chOff x="332205" y="260648"/>
            <a:chExt cx="637647" cy="769441"/>
          </a:xfrm>
        </p:grpSpPr>
        <p:grpSp>
          <p:nvGrpSpPr>
            <p:cNvPr id="3" name="그룹 8"/>
            <p:cNvGrpSpPr/>
            <p:nvPr/>
          </p:nvGrpSpPr>
          <p:grpSpPr>
            <a:xfrm>
              <a:off x="332205" y="260648"/>
              <a:ext cx="504056" cy="769441"/>
              <a:chOff x="598860" y="1563142"/>
              <a:chExt cx="504056" cy="769441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598860" y="1563142"/>
                <a:ext cx="50405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b="1" dirty="0">
                    <a:solidFill>
                      <a:srgbClr val="08084C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sz="4400" b="1" dirty="0">
                  <a:solidFill>
                    <a:srgbClr val="08084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1" name="직각 삼각형 10"/>
              <p:cNvSpPr/>
              <p:nvPr/>
            </p:nvSpPr>
            <p:spPr>
              <a:xfrm rot="16200000">
                <a:off x="638864" y="1868532"/>
                <a:ext cx="464050" cy="464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8084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2" name="직선 연결선 11"/>
              <p:cNvCxnSpPr>
                <a:stCxn id="11" idx="4"/>
                <a:endCxn id="11" idx="0"/>
              </p:cNvCxnSpPr>
              <p:nvPr/>
            </p:nvCxnSpPr>
            <p:spPr>
              <a:xfrm flipH="1">
                <a:off x="638863" y="1868533"/>
                <a:ext cx="464052" cy="464050"/>
              </a:xfrm>
              <a:prstGeom prst="line">
                <a:avLst/>
              </a:prstGeom>
              <a:ln w="3175">
                <a:solidFill>
                  <a:srgbClr val="08084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직사각형 6"/>
            <p:cNvSpPr/>
            <p:nvPr/>
          </p:nvSpPr>
          <p:spPr>
            <a:xfrm rot="18900000">
              <a:off x="345963" y="712665"/>
              <a:ext cx="62388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 smtClean="0">
                  <a:solidFill>
                    <a:srgbClr val="08084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ISD lab</a:t>
              </a:r>
              <a:endParaRPr lang="ko-KR" altLang="en-US" sz="1050" dirty="0">
                <a:solidFill>
                  <a:srgbClr val="0808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" name="내용 개체 틀 2"/>
          <p:cNvSpPr txBox="1">
            <a:spLocks/>
          </p:cNvSpPr>
          <p:nvPr/>
        </p:nvSpPr>
        <p:spPr>
          <a:xfrm>
            <a:off x="1763688" y="2060848"/>
            <a:ext cx="7776864" cy="1224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None/>
            </a:pP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41862" y="1340768"/>
            <a:ext cx="10394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indent="-268288"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설문조사로 실제 예술품과 점수 비교 </a:t>
            </a:r>
            <a:r>
              <a:rPr lang="en-US" altLang="ko-KR" dirty="0" smtClean="0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 예술품 점수와 거의 근접</a:t>
            </a:r>
            <a:r>
              <a:rPr lang="en-US" altLang="ko-KR" dirty="0" smtClean="0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dirty="0">
              <a:solidFill>
                <a:srgbClr val="00006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43" y="2204864"/>
            <a:ext cx="6011114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1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785921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rgbClr val="0808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GAN vs CAN</a:t>
            </a:r>
            <a:endParaRPr lang="en-US" altLang="ko-KR" sz="3200" b="1" dirty="0">
              <a:solidFill>
                <a:srgbClr val="08084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2"/>
          <p:cNvGrpSpPr/>
          <p:nvPr/>
        </p:nvGrpSpPr>
        <p:grpSpPr>
          <a:xfrm>
            <a:off x="344428" y="260648"/>
            <a:ext cx="637647" cy="769441"/>
            <a:chOff x="332205" y="260648"/>
            <a:chExt cx="637647" cy="769441"/>
          </a:xfrm>
        </p:grpSpPr>
        <p:grpSp>
          <p:nvGrpSpPr>
            <p:cNvPr id="3" name="그룹 8"/>
            <p:cNvGrpSpPr/>
            <p:nvPr/>
          </p:nvGrpSpPr>
          <p:grpSpPr>
            <a:xfrm>
              <a:off x="332205" y="260648"/>
              <a:ext cx="504056" cy="769441"/>
              <a:chOff x="598860" y="1563142"/>
              <a:chExt cx="504056" cy="769441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598860" y="1563142"/>
                <a:ext cx="50405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b="1" dirty="0" smtClean="0">
                    <a:solidFill>
                      <a:srgbClr val="08084C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sz="4400" b="1" dirty="0">
                  <a:solidFill>
                    <a:srgbClr val="08084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1" name="직각 삼각형 10"/>
              <p:cNvSpPr/>
              <p:nvPr/>
            </p:nvSpPr>
            <p:spPr>
              <a:xfrm rot="16200000">
                <a:off x="638864" y="1868532"/>
                <a:ext cx="464050" cy="464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8084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2" name="직선 연결선 11"/>
              <p:cNvCxnSpPr>
                <a:stCxn id="11" idx="4"/>
                <a:endCxn id="11" idx="0"/>
              </p:cNvCxnSpPr>
              <p:nvPr/>
            </p:nvCxnSpPr>
            <p:spPr>
              <a:xfrm flipH="1">
                <a:off x="638863" y="1868533"/>
                <a:ext cx="464052" cy="464050"/>
              </a:xfrm>
              <a:prstGeom prst="line">
                <a:avLst/>
              </a:prstGeom>
              <a:ln w="3175">
                <a:solidFill>
                  <a:srgbClr val="08084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직사각형 6"/>
            <p:cNvSpPr/>
            <p:nvPr/>
          </p:nvSpPr>
          <p:spPr>
            <a:xfrm rot="18900000">
              <a:off x="345963" y="712665"/>
              <a:ext cx="62388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 smtClean="0">
                  <a:solidFill>
                    <a:srgbClr val="08084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ISD lab</a:t>
              </a:r>
              <a:endParaRPr lang="ko-KR" altLang="en-US" sz="1050" dirty="0">
                <a:solidFill>
                  <a:srgbClr val="0808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" name="내용 개체 틀 2"/>
          <p:cNvSpPr txBox="1">
            <a:spLocks/>
          </p:cNvSpPr>
          <p:nvPr/>
        </p:nvSpPr>
        <p:spPr>
          <a:xfrm>
            <a:off x="1763688" y="2060848"/>
            <a:ext cx="7776864" cy="1224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None/>
            </a:pP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41862" y="1340768"/>
            <a:ext cx="10394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indent="-268288"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Vanilla GAN</a:t>
            </a:r>
            <a:endParaRPr lang="en-US" altLang="ko-KR" dirty="0">
              <a:solidFill>
                <a:srgbClr val="00006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779" y="1945233"/>
            <a:ext cx="8496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 smtClean="0"/>
              <a:t>GAN -&gt; No creative space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 smtClean="0"/>
              <a:t>Art</a:t>
            </a:r>
            <a:r>
              <a:rPr lang="ko-KR" altLang="en-US" sz="2400" dirty="0" smtClean="0"/>
              <a:t>를 </a:t>
            </a:r>
            <a:r>
              <a:rPr lang="en-US" altLang="ko-KR" sz="2400" dirty="0" smtClean="0"/>
              <a:t>create </a:t>
            </a:r>
            <a:r>
              <a:rPr lang="ko-KR" altLang="en-US" sz="2400" dirty="0" smtClean="0"/>
              <a:t>하기 위해서는 </a:t>
            </a:r>
            <a:r>
              <a:rPr lang="en-US" altLang="ko-KR" sz="2400" dirty="0" smtClean="0"/>
              <a:t>perceptual ability</a:t>
            </a:r>
            <a:r>
              <a:rPr lang="ko-KR" altLang="en-US" sz="2400" dirty="0" smtClean="0"/>
              <a:t>가 필요</a:t>
            </a:r>
            <a:endParaRPr lang="en-US" altLang="ko-KR" sz="2400" dirty="0" smtClean="0"/>
          </a:p>
          <a:p>
            <a:pPr marL="342900" indent="-342900">
              <a:buFontTx/>
              <a:buChar char="-"/>
            </a:pPr>
            <a:r>
              <a:rPr lang="en-US" altLang="ko-KR" sz="2400" dirty="0" smtClean="0"/>
              <a:t>But, inherent ambiguity</a:t>
            </a:r>
            <a:r>
              <a:rPr lang="ko-KR" altLang="en-US" sz="2400" dirty="0" smtClean="0"/>
              <a:t>를 야기 할 수 있음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사람이 속지 않는</a:t>
            </a:r>
            <a:r>
              <a:rPr lang="en-US" altLang="ko-KR" dirty="0" smtClean="0"/>
              <a:t>)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 smtClean="0"/>
              <a:t>CAN “</a:t>
            </a:r>
            <a:r>
              <a:rPr lang="ko-KR" altLang="en-US" sz="2400" dirty="0" smtClean="0"/>
              <a:t>기존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art style</a:t>
            </a:r>
            <a:r>
              <a:rPr lang="ko-KR" altLang="en-US" sz="2400" dirty="0" smtClean="0"/>
              <a:t>을 단순하게 따르지 않으면서 어떤 스타일에 속하는지 간이 헷갈리게끔 </a:t>
            </a:r>
            <a:r>
              <a:rPr lang="en-US" altLang="ko-KR" sz="2400" dirty="0" smtClean="0"/>
              <a:t>art</a:t>
            </a:r>
            <a:r>
              <a:rPr lang="ko-KR" altLang="en-US" sz="2400" dirty="0" smtClean="0"/>
              <a:t>를 생성하려 함</a:t>
            </a:r>
            <a:r>
              <a:rPr lang="en-US" altLang="ko-KR" sz="2400" dirty="0" smtClean="0"/>
              <a:t>＂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009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828196" y="260648"/>
            <a:ext cx="785921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rgbClr val="0808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Loss function </a:t>
            </a:r>
            <a:endParaRPr lang="en-US" altLang="ko-KR" sz="3200" b="1" dirty="0">
              <a:solidFill>
                <a:srgbClr val="08084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2"/>
          <p:cNvGrpSpPr/>
          <p:nvPr/>
        </p:nvGrpSpPr>
        <p:grpSpPr>
          <a:xfrm>
            <a:off x="344428" y="260648"/>
            <a:ext cx="637647" cy="769441"/>
            <a:chOff x="332205" y="260648"/>
            <a:chExt cx="637647" cy="769441"/>
          </a:xfrm>
        </p:grpSpPr>
        <p:grpSp>
          <p:nvGrpSpPr>
            <p:cNvPr id="3" name="그룹 8"/>
            <p:cNvGrpSpPr/>
            <p:nvPr/>
          </p:nvGrpSpPr>
          <p:grpSpPr>
            <a:xfrm>
              <a:off x="332205" y="260648"/>
              <a:ext cx="504056" cy="769441"/>
              <a:chOff x="598860" y="1563142"/>
              <a:chExt cx="504056" cy="769441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598860" y="1563142"/>
                <a:ext cx="50405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b="1" dirty="0" smtClean="0">
                    <a:solidFill>
                      <a:srgbClr val="08084C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sz="4400" b="1" dirty="0">
                  <a:solidFill>
                    <a:srgbClr val="08084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1" name="직각 삼각형 10"/>
              <p:cNvSpPr/>
              <p:nvPr/>
            </p:nvSpPr>
            <p:spPr>
              <a:xfrm rot="16200000">
                <a:off x="638864" y="1868532"/>
                <a:ext cx="464050" cy="464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8084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2" name="직선 연결선 11"/>
              <p:cNvCxnSpPr>
                <a:stCxn id="11" idx="4"/>
                <a:endCxn id="11" idx="0"/>
              </p:cNvCxnSpPr>
              <p:nvPr/>
            </p:nvCxnSpPr>
            <p:spPr>
              <a:xfrm flipH="1">
                <a:off x="638863" y="1868533"/>
                <a:ext cx="464052" cy="464050"/>
              </a:xfrm>
              <a:prstGeom prst="line">
                <a:avLst/>
              </a:prstGeom>
              <a:ln w="3175">
                <a:solidFill>
                  <a:srgbClr val="08084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직사각형 6"/>
            <p:cNvSpPr/>
            <p:nvPr/>
          </p:nvSpPr>
          <p:spPr>
            <a:xfrm rot="18900000">
              <a:off x="345963" y="712665"/>
              <a:ext cx="62388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 smtClean="0">
                  <a:solidFill>
                    <a:srgbClr val="08084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ISD lab</a:t>
              </a:r>
              <a:endParaRPr lang="ko-KR" altLang="en-US" sz="1050" dirty="0">
                <a:solidFill>
                  <a:srgbClr val="0808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" name="내용 개체 틀 2"/>
          <p:cNvSpPr txBox="1">
            <a:spLocks/>
          </p:cNvSpPr>
          <p:nvPr/>
        </p:nvSpPr>
        <p:spPr>
          <a:xfrm>
            <a:off x="1331640" y="2060848"/>
            <a:ext cx="7776864" cy="1224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None/>
            </a:pP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41862" y="1340768"/>
            <a:ext cx="10394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indent="-268288"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LOSS</a:t>
            </a:r>
            <a:endParaRPr lang="en-US" altLang="ko-KR" dirty="0">
              <a:solidFill>
                <a:srgbClr val="00006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18"/>
          <a:stretch/>
        </p:blipFill>
        <p:spPr>
          <a:xfrm>
            <a:off x="827584" y="2225217"/>
            <a:ext cx="5616624" cy="1635832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1331640" y="2790220"/>
            <a:ext cx="3600400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3059832" y="2420888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3568" y="1981992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D : Fake art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를 가짜로 판별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+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어느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style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에 속하는지 판별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331640" y="3717032"/>
            <a:ext cx="2160240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483768" y="3717032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92" t="72987"/>
          <a:stretch/>
        </p:blipFill>
        <p:spPr>
          <a:xfrm>
            <a:off x="6075640" y="3225119"/>
            <a:ext cx="3190697" cy="60382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115616" y="4152025"/>
            <a:ext cx="341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G : Fake art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를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real art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로 속임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740039" y="3861049"/>
            <a:ext cx="4947373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6213725" y="3861049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60824" y="4294574"/>
            <a:ext cx="4383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G : Fake art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를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가 어느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style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에 속하는지 </a:t>
            </a:r>
            <a:r>
              <a:rPr lang="ko-KR" altLang="en-US" dirty="0" err="1" smtClean="0">
                <a:solidFill>
                  <a:schemeClr val="accent6">
                    <a:lumMod val="75000"/>
                  </a:schemeClr>
                </a:solidFill>
              </a:rPr>
              <a:t>판별하는것을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 헷갈리게 함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828196" y="260648"/>
            <a:ext cx="785921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sz="3200" b="1" dirty="0">
                <a:solidFill>
                  <a:srgbClr val="08084C"/>
                </a:solidFill>
                <a:latin typeface="맑은 고딕" panose="020B0503020000020004" pitchFamily="50" charset="-127"/>
              </a:rPr>
              <a:t>Loss function </a:t>
            </a:r>
            <a:endParaRPr lang="en-US" altLang="ko-KR" sz="3200" b="1" dirty="0">
              <a:solidFill>
                <a:srgbClr val="08084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2"/>
          <p:cNvGrpSpPr/>
          <p:nvPr/>
        </p:nvGrpSpPr>
        <p:grpSpPr>
          <a:xfrm>
            <a:off x="344428" y="260648"/>
            <a:ext cx="637647" cy="769441"/>
            <a:chOff x="332205" y="260648"/>
            <a:chExt cx="637647" cy="769441"/>
          </a:xfrm>
        </p:grpSpPr>
        <p:grpSp>
          <p:nvGrpSpPr>
            <p:cNvPr id="3" name="그룹 8"/>
            <p:cNvGrpSpPr/>
            <p:nvPr/>
          </p:nvGrpSpPr>
          <p:grpSpPr>
            <a:xfrm>
              <a:off x="332205" y="260648"/>
              <a:ext cx="504056" cy="769441"/>
              <a:chOff x="598860" y="1563142"/>
              <a:chExt cx="504056" cy="769441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598860" y="1563142"/>
                <a:ext cx="50405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b="1" dirty="0" smtClean="0">
                    <a:solidFill>
                      <a:srgbClr val="08084C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sz="4400" b="1" dirty="0">
                  <a:solidFill>
                    <a:srgbClr val="08084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1" name="직각 삼각형 10"/>
              <p:cNvSpPr/>
              <p:nvPr/>
            </p:nvSpPr>
            <p:spPr>
              <a:xfrm rot="16200000">
                <a:off x="638864" y="1868532"/>
                <a:ext cx="464050" cy="464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8084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2" name="직선 연결선 11"/>
              <p:cNvCxnSpPr>
                <a:stCxn id="11" idx="4"/>
                <a:endCxn id="11" idx="0"/>
              </p:cNvCxnSpPr>
              <p:nvPr/>
            </p:nvCxnSpPr>
            <p:spPr>
              <a:xfrm flipH="1">
                <a:off x="638863" y="1868533"/>
                <a:ext cx="464052" cy="464050"/>
              </a:xfrm>
              <a:prstGeom prst="line">
                <a:avLst/>
              </a:prstGeom>
              <a:ln w="3175">
                <a:solidFill>
                  <a:srgbClr val="08084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직사각형 6"/>
            <p:cNvSpPr/>
            <p:nvPr/>
          </p:nvSpPr>
          <p:spPr>
            <a:xfrm rot="18900000">
              <a:off x="345963" y="712665"/>
              <a:ext cx="62388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 smtClean="0">
                  <a:solidFill>
                    <a:srgbClr val="08084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ISD lab</a:t>
              </a:r>
              <a:endParaRPr lang="ko-KR" altLang="en-US" sz="1050" dirty="0">
                <a:solidFill>
                  <a:srgbClr val="0808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441862" y="1340768"/>
            <a:ext cx="10394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indent="-268288"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LOSS</a:t>
            </a:r>
            <a:endParaRPr lang="en-US" altLang="ko-KR" dirty="0">
              <a:solidFill>
                <a:srgbClr val="00006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626343"/>
            <a:ext cx="3134162" cy="2486372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6131181" y="2869529"/>
            <a:ext cx="2448272" cy="625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</a:pP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 – entropy</a:t>
            </a:r>
          </a:p>
          <a:p>
            <a:pPr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</a:pPr>
            <a:r>
              <a:rPr lang="en-US" altLang="ko-KR" sz="1400" dirty="0" smtClean="0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Blue – cross </a:t>
            </a:r>
            <a:r>
              <a:rPr lang="en-US" altLang="ko-KR" sz="1400" dirty="0" err="1" smtClean="0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entopy</a:t>
            </a:r>
            <a:endParaRPr lang="en-US" altLang="ko-KR" sz="1400" dirty="0" smtClean="0">
              <a:solidFill>
                <a:srgbClr val="00006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130" y="4335410"/>
            <a:ext cx="7909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 P(</a:t>
            </a:r>
            <a:r>
              <a:rPr lang="en-US" altLang="ko-KR" dirty="0" err="1" smtClean="0"/>
              <a:t>c|G</a:t>
            </a:r>
            <a:r>
              <a:rPr lang="en-US" altLang="ko-KR" dirty="0" smtClean="0"/>
              <a:t>(z))</a:t>
            </a:r>
            <a:r>
              <a:rPr lang="ko-KR" altLang="en-US" dirty="0" smtClean="0"/>
              <a:t>가 동일할 때</a:t>
            </a:r>
            <a:r>
              <a:rPr lang="en-US" altLang="ko-KR" dirty="0" smtClean="0"/>
              <a:t>, maximize </a:t>
            </a:r>
            <a:r>
              <a:rPr lang="ko-KR" altLang="en-US" dirty="0" smtClean="0"/>
              <a:t>시킴</a:t>
            </a:r>
            <a:r>
              <a:rPr lang="en-US" altLang="ko-KR" dirty="0" smtClean="0"/>
              <a:t>. cross entropy</a:t>
            </a:r>
            <a:r>
              <a:rPr lang="ko-KR" altLang="en-US" dirty="0" smtClean="0"/>
              <a:t>를 사용하는 이유는 한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의 확률을 높게 부여할 때 </a:t>
            </a:r>
            <a:r>
              <a:rPr lang="en-US" altLang="ko-KR" dirty="0" smtClean="0"/>
              <a:t>penalty</a:t>
            </a:r>
            <a:r>
              <a:rPr lang="ko-KR" altLang="en-US" dirty="0" smtClean="0"/>
              <a:t>를 더 부여하기 위함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725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828196" y="260648"/>
            <a:ext cx="785921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rgbClr val="0808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Architecture</a:t>
            </a:r>
            <a:endParaRPr lang="en-US" altLang="ko-KR" sz="3200" b="1" dirty="0">
              <a:solidFill>
                <a:srgbClr val="08084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2"/>
          <p:cNvGrpSpPr/>
          <p:nvPr/>
        </p:nvGrpSpPr>
        <p:grpSpPr>
          <a:xfrm>
            <a:off x="344428" y="260648"/>
            <a:ext cx="637647" cy="769441"/>
            <a:chOff x="332205" y="260648"/>
            <a:chExt cx="637647" cy="769441"/>
          </a:xfrm>
        </p:grpSpPr>
        <p:grpSp>
          <p:nvGrpSpPr>
            <p:cNvPr id="3" name="그룹 8"/>
            <p:cNvGrpSpPr/>
            <p:nvPr/>
          </p:nvGrpSpPr>
          <p:grpSpPr>
            <a:xfrm>
              <a:off x="332205" y="260648"/>
              <a:ext cx="504056" cy="769441"/>
              <a:chOff x="598860" y="1563142"/>
              <a:chExt cx="504056" cy="769441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598860" y="1563142"/>
                <a:ext cx="50405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b="1" dirty="0" smtClean="0">
                    <a:solidFill>
                      <a:srgbClr val="08084C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4</a:t>
                </a:r>
                <a:endParaRPr lang="ko-KR" altLang="en-US" sz="4400" b="1" dirty="0">
                  <a:solidFill>
                    <a:srgbClr val="08084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1" name="직각 삼각형 10"/>
              <p:cNvSpPr/>
              <p:nvPr/>
            </p:nvSpPr>
            <p:spPr>
              <a:xfrm rot="16200000">
                <a:off x="638864" y="1868532"/>
                <a:ext cx="464050" cy="464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8084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2" name="직선 연결선 11"/>
              <p:cNvCxnSpPr>
                <a:stCxn id="11" idx="4"/>
                <a:endCxn id="11" idx="0"/>
              </p:cNvCxnSpPr>
              <p:nvPr/>
            </p:nvCxnSpPr>
            <p:spPr>
              <a:xfrm flipH="1">
                <a:off x="638863" y="1868533"/>
                <a:ext cx="464052" cy="464050"/>
              </a:xfrm>
              <a:prstGeom prst="line">
                <a:avLst/>
              </a:prstGeom>
              <a:ln w="3175">
                <a:solidFill>
                  <a:srgbClr val="08084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직사각형 6"/>
            <p:cNvSpPr/>
            <p:nvPr/>
          </p:nvSpPr>
          <p:spPr>
            <a:xfrm rot="18900000">
              <a:off x="345963" y="712665"/>
              <a:ext cx="62388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 smtClean="0">
                  <a:solidFill>
                    <a:srgbClr val="08084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ISD lab</a:t>
              </a:r>
              <a:endParaRPr lang="ko-KR" altLang="en-US" sz="1050" dirty="0">
                <a:solidFill>
                  <a:srgbClr val="0808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441862" y="1340768"/>
            <a:ext cx="10394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indent="-268288"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08084C"/>
                </a:solidFill>
                <a:latin typeface="맑은 고딕" panose="020B0503020000020004" pitchFamily="50" charset="-127"/>
              </a:rPr>
              <a:t>Architecture</a:t>
            </a:r>
            <a:endParaRPr lang="en-US" altLang="ko-KR" dirty="0">
              <a:solidFill>
                <a:srgbClr val="00006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10100"/>
            <a:ext cx="6665258" cy="270882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70130" y="4653136"/>
            <a:ext cx="79093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real art</a:t>
            </a:r>
            <a:r>
              <a:rPr lang="ko-KR" altLang="en-US" dirty="0" smtClean="0"/>
              <a:t>를 생성하면서 </a:t>
            </a:r>
            <a:r>
              <a:rPr lang="en-US" altLang="ko-KR" dirty="0" smtClean="0"/>
              <a:t>art</a:t>
            </a:r>
            <a:r>
              <a:rPr lang="ko-KR" altLang="en-US" dirty="0" smtClean="0"/>
              <a:t>가 어느 </a:t>
            </a:r>
            <a:r>
              <a:rPr lang="en-US" altLang="ko-KR" dirty="0" smtClean="0"/>
              <a:t>style</a:t>
            </a:r>
            <a:r>
              <a:rPr lang="ko-KR" altLang="en-US" dirty="0" smtClean="0"/>
              <a:t>에 속하는지 속이게끔 하면서 </a:t>
            </a:r>
            <a:r>
              <a:rPr lang="en-US" altLang="ko-KR" dirty="0" smtClean="0"/>
              <a:t>style</a:t>
            </a:r>
            <a:r>
              <a:rPr lang="ko-KR" altLang="en-US" dirty="0" smtClean="0"/>
              <a:t>의 모호성을 부여함</a:t>
            </a:r>
            <a:r>
              <a:rPr lang="en-US" altLang="ko-KR" dirty="0" smtClean="0"/>
              <a:t>. (creative) 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그럼 어차피 기존 </a:t>
            </a:r>
            <a:r>
              <a:rPr lang="en-US" altLang="ko-KR" sz="1400" dirty="0" smtClean="0">
                <a:solidFill>
                  <a:srgbClr val="FF0000"/>
                </a:solidFill>
              </a:rPr>
              <a:t>style </a:t>
            </a:r>
            <a:r>
              <a:rPr lang="ko-KR" altLang="en-US" sz="1400" dirty="0" smtClean="0">
                <a:solidFill>
                  <a:srgbClr val="FF0000"/>
                </a:solidFill>
              </a:rPr>
              <a:t>영역 안에서 학습이 이루어지는게 아닌가</a:t>
            </a:r>
            <a:r>
              <a:rPr lang="en-US" altLang="ko-KR" sz="1400" dirty="0" smtClean="0">
                <a:solidFill>
                  <a:srgbClr val="FF0000"/>
                </a:solidFill>
              </a:rPr>
              <a:t>?)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78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28" y="1647884"/>
            <a:ext cx="7763958" cy="3810532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828196" y="260648"/>
            <a:ext cx="785921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rgbClr val="0808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Algorithm</a:t>
            </a:r>
            <a:endParaRPr lang="en-US" altLang="ko-KR" sz="3200" b="1" dirty="0">
              <a:solidFill>
                <a:srgbClr val="08084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2"/>
          <p:cNvGrpSpPr/>
          <p:nvPr/>
        </p:nvGrpSpPr>
        <p:grpSpPr>
          <a:xfrm>
            <a:off x="344428" y="260648"/>
            <a:ext cx="637647" cy="769441"/>
            <a:chOff x="332205" y="260648"/>
            <a:chExt cx="637647" cy="769441"/>
          </a:xfrm>
        </p:grpSpPr>
        <p:grpSp>
          <p:nvGrpSpPr>
            <p:cNvPr id="3" name="그룹 8"/>
            <p:cNvGrpSpPr/>
            <p:nvPr/>
          </p:nvGrpSpPr>
          <p:grpSpPr>
            <a:xfrm>
              <a:off x="332205" y="260648"/>
              <a:ext cx="504056" cy="769441"/>
              <a:chOff x="598860" y="1563142"/>
              <a:chExt cx="504056" cy="769441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598860" y="1563142"/>
                <a:ext cx="50405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b="1" dirty="0" smtClean="0">
                    <a:solidFill>
                      <a:srgbClr val="08084C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5</a:t>
                </a:r>
                <a:endParaRPr lang="ko-KR" altLang="en-US" sz="4400" b="1" dirty="0">
                  <a:solidFill>
                    <a:srgbClr val="08084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1" name="직각 삼각형 10"/>
              <p:cNvSpPr/>
              <p:nvPr/>
            </p:nvSpPr>
            <p:spPr>
              <a:xfrm rot="16200000">
                <a:off x="638864" y="1868532"/>
                <a:ext cx="464050" cy="464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8084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2" name="직선 연결선 11"/>
              <p:cNvCxnSpPr>
                <a:stCxn id="11" idx="4"/>
                <a:endCxn id="11" idx="0"/>
              </p:cNvCxnSpPr>
              <p:nvPr/>
            </p:nvCxnSpPr>
            <p:spPr>
              <a:xfrm flipH="1">
                <a:off x="638863" y="1868533"/>
                <a:ext cx="464052" cy="464050"/>
              </a:xfrm>
              <a:prstGeom prst="line">
                <a:avLst/>
              </a:prstGeom>
              <a:ln w="3175">
                <a:solidFill>
                  <a:srgbClr val="08084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직사각형 6"/>
            <p:cNvSpPr/>
            <p:nvPr/>
          </p:nvSpPr>
          <p:spPr>
            <a:xfrm rot="18900000">
              <a:off x="345963" y="712665"/>
              <a:ext cx="62388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 smtClean="0">
                  <a:solidFill>
                    <a:srgbClr val="08084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ISD lab</a:t>
              </a:r>
              <a:endParaRPr lang="ko-KR" altLang="en-US" sz="1050" dirty="0">
                <a:solidFill>
                  <a:srgbClr val="0808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441862" y="1340768"/>
            <a:ext cx="10394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indent="-268288"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rgbClr val="08084C"/>
                </a:solidFill>
                <a:latin typeface="맑은 고딕" panose="020B0503020000020004" pitchFamily="50" charset="-127"/>
              </a:rPr>
              <a:t>Algorithm</a:t>
            </a:r>
            <a:endParaRPr lang="en-US" altLang="ko-KR" dirty="0">
              <a:solidFill>
                <a:srgbClr val="00006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396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828196" y="260648"/>
            <a:ext cx="785921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rgbClr val="0808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endParaRPr lang="en-US" altLang="ko-KR" sz="3200" b="1" dirty="0">
              <a:solidFill>
                <a:srgbClr val="08084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2"/>
          <p:cNvGrpSpPr/>
          <p:nvPr/>
        </p:nvGrpSpPr>
        <p:grpSpPr>
          <a:xfrm>
            <a:off x="344428" y="260648"/>
            <a:ext cx="637647" cy="769441"/>
            <a:chOff x="332205" y="260648"/>
            <a:chExt cx="637647" cy="769441"/>
          </a:xfrm>
        </p:grpSpPr>
        <p:grpSp>
          <p:nvGrpSpPr>
            <p:cNvPr id="3" name="그룹 8"/>
            <p:cNvGrpSpPr/>
            <p:nvPr/>
          </p:nvGrpSpPr>
          <p:grpSpPr>
            <a:xfrm>
              <a:off x="332205" y="260648"/>
              <a:ext cx="504056" cy="769441"/>
              <a:chOff x="598860" y="1563142"/>
              <a:chExt cx="504056" cy="769441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598860" y="1563142"/>
                <a:ext cx="50405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b="1" dirty="0" smtClean="0">
                    <a:solidFill>
                      <a:srgbClr val="08084C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6</a:t>
                </a:r>
                <a:endParaRPr lang="ko-KR" altLang="en-US" sz="4400" b="1" dirty="0">
                  <a:solidFill>
                    <a:srgbClr val="08084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1" name="직각 삼각형 10"/>
              <p:cNvSpPr/>
              <p:nvPr/>
            </p:nvSpPr>
            <p:spPr>
              <a:xfrm rot="16200000">
                <a:off x="638864" y="1868532"/>
                <a:ext cx="464050" cy="464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8084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2" name="직선 연결선 11"/>
              <p:cNvCxnSpPr>
                <a:stCxn id="11" idx="4"/>
                <a:endCxn id="11" idx="0"/>
              </p:cNvCxnSpPr>
              <p:nvPr/>
            </p:nvCxnSpPr>
            <p:spPr>
              <a:xfrm flipH="1">
                <a:off x="638863" y="1868533"/>
                <a:ext cx="464052" cy="464050"/>
              </a:xfrm>
              <a:prstGeom prst="line">
                <a:avLst/>
              </a:prstGeom>
              <a:ln w="3175">
                <a:solidFill>
                  <a:srgbClr val="08084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직사각형 6"/>
            <p:cNvSpPr/>
            <p:nvPr/>
          </p:nvSpPr>
          <p:spPr>
            <a:xfrm rot="18900000">
              <a:off x="345963" y="712665"/>
              <a:ext cx="62388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 smtClean="0">
                  <a:solidFill>
                    <a:srgbClr val="08084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ISD lab</a:t>
              </a:r>
              <a:endParaRPr lang="ko-KR" altLang="en-US" sz="1050" dirty="0">
                <a:solidFill>
                  <a:srgbClr val="0808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441862" y="1340768"/>
            <a:ext cx="10394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indent="-268288"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rgbClr val="08084C"/>
                </a:solidFill>
                <a:latin typeface="맑은 고딕" panose="020B0503020000020004" pitchFamily="50" charset="-127"/>
              </a:rPr>
              <a:t>Data</a:t>
            </a:r>
            <a:endParaRPr lang="en-US" altLang="ko-KR" dirty="0">
              <a:solidFill>
                <a:srgbClr val="00006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1" y="1710100"/>
            <a:ext cx="7792537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8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50160</TotalTime>
  <Words>250</Words>
  <Application>Microsoft Office PowerPoint</Application>
  <PresentationFormat>화면 슬라이드 쇼(4:3)</PresentationFormat>
  <Paragraphs>48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Wingdings</vt:lpstr>
      <vt:lpstr>맑은 고딕</vt:lpstr>
      <vt:lpstr>Arial</vt:lpstr>
      <vt:lpstr>Office 테마</vt:lpstr>
      <vt:lpstr>CAN : Creative Adversarial Networks: Generating “Art” by Learning About Styles and Deviating from Style Norms</vt:lpstr>
      <vt:lpstr>결과</vt:lpstr>
      <vt:lpstr>결과</vt:lpstr>
      <vt:lpstr>GAN vs CAN</vt:lpstr>
      <vt:lpstr>Loss function </vt:lpstr>
      <vt:lpstr>Loss function </vt:lpstr>
      <vt:lpstr>Architecture</vt:lpstr>
      <vt:lpstr>Algorithm</vt:lpstr>
      <vt:lpstr>Data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hylee</dc:creator>
  <cp:lastModifiedBy>lgt</cp:lastModifiedBy>
  <cp:revision>1946</cp:revision>
  <cp:lastPrinted>2017-07-06T04:26:21Z</cp:lastPrinted>
  <dcterms:created xsi:type="dcterms:W3CDTF">2014-06-30T03:02:27Z</dcterms:created>
  <dcterms:modified xsi:type="dcterms:W3CDTF">2017-07-25T07:50:44Z</dcterms:modified>
</cp:coreProperties>
</file>