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6" r:id="rId3"/>
  </p:sldMasterIdLst>
  <p:notesMasterIdLst>
    <p:notesMasterId r:id="rId44"/>
  </p:notesMasterIdLst>
  <p:sldIdLst>
    <p:sldId id="257" r:id="rId4"/>
    <p:sldId id="295" r:id="rId5"/>
    <p:sldId id="372" r:id="rId6"/>
    <p:sldId id="349" r:id="rId7"/>
    <p:sldId id="373" r:id="rId8"/>
    <p:sldId id="278" r:id="rId9"/>
    <p:sldId id="279" r:id="rId10"/>
    <p:sldId id="370" r:id="rId11"/>
    <p:sldId id="269" r:id="rId12"/>
    <p:sldId id="266" r:id="rId13"/>
    <p:sldId id="340" r:id="rId14"/>
    <p:sldId id="276" r:id="rId15"/>
    <p:sldId id="341" r:id="rId16"/>
    <p:sldId id="342" r:id="rId17"/>
    <p:sldId id="344" r:id="rId18"/>
    <p:sldId id="343" r:id="rId19"/>
    <p:sldId id="328" r:id="rId20"/>
    <p:sldId id="336" r:id="rId21"/>
    <p:sldId id="337" r:id="rId22"/>
    <p:sldId id="367" r:id="rId23"/>
    <p:sldId id="369" r:id="rId24"/>
    <p:sldId id="366" r:id="rId25"/>
    <p:sldId id="357" r:id="rId26"/>
    <p:sldId id="346" r:id="rId27"/>
    <p:sldId id="350" r:id="rId28"/>
    <p:sldId id="360" r:id="rId29"/>
    <p:sldId id="364" r:id="rId30"/>
    <p:sldId id="321" r:id="rId31"/>
    <p:sldId id="309" r:id="rId32"/>
    <p:sldId id="310" r:id="rId33"/>
    <p:sldId id="311" r:id="rId34"/>
    <p:sldId id="327" r:id="rId35"/>
    <p:sldId id="325" r:id="rId36"/>
    <p:sldId id="363" r:id="rId37"/>
    <p:sldId id="312" r:id="rId38"/>
    <p:sldId id="339" r:id="rId39"/>
    <p:sldId id="313" r:id="rId40"/>
    <p:sldId id="314" r:id="rId41"/>
    <p:sldId id="315" r:id="rId42"/>
    <p:sldId id="320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12" y="120"/>
      </p:cViewPr>
      <p:guideLst>
        <p:guide orient="horz" pos="9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8E190-AD4A-4264-A264-859DE2B3C49F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ADA60-9BB5-4EC2-8733-815FFD5CB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85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3331D4-F126-4853-B9E9-FEC80096E16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133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79ADB-D4C8-4133-88DA-0CC02D6D4D5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32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6028-2968-4DF0-9AFF-446382464C36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2535-50E4-4BC6-A4BE-2DA29FB50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95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6028-2968-4DF0-9AFF-446382464C36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2535-50E4-4BC6-A4BE-2DA29FB50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2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6028-2968-4DF0-9AFF-446382464C36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2535-50E4-4BC6-A4BE-2DA29FB50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7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B163301E-ADCE-49CE-87B0-8DD82309059A}" type="slidenum">
              <a:rPr lang="zh-CN" alt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972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23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800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38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9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48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5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2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6028-2968-4DF0-9AFF-446382464C36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2535-50E4-4BC6-A4BE-2DA29FB50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1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09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31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28601"/>
            <a:ext cx="274320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1"/>
            <a:ext cx="802640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499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28601"/>
            <a:ext cx="10972800" cy="5897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024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378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B163301E-ADCE-49CE-87B0-8DD82309059A}" type="slidenum">
              <a:rPr lang="zh-CN" alt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80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5088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001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2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3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6028-2968-4DF0-9AFF-446382464C36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2535-50E4-4BC6-A4BE-2DA29FB50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6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130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57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36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2397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138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28601"/>
            <a:ext cx="274320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1"/>
            <a:ext cx="802640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63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28601"/>
            <a:ext cx="10972800" cy="5897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399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81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6028-2968-4DF0-9AFF-446382464C36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2535-50E4-4BC6-A4BE-2DA29FB50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96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6028-2968-4DF0-9AFF-446382464C36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2535-50E4-4BC6-A4BE-2DA29FB50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37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6028-2968-4DF0-9AFF-446382464C36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2535-50E4-4BC6-A4BE-2DA29FB50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39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6028-2968-4DF0-9AFF-446382464C36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2535-50E4-4BC6-A4BE-2DA29FB50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1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6028-2968-4DF0-9AFF-446382464C36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2535-50E4-4BC6-A4BE-2DA29FB50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1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6028-2968-4DF0-9AFF-446382464C36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2535-50E4-4BC6-A4BE-2DA29FB50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82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6028-2968-4DF0-9AFF-446382464C36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12535-50E4-4BC6-A4BE-2DA29FB50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83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486" name="Rectangle 6"/>
          <p:cNvSpPr>
            <a:spLocks noChangeArrowheads="1"/>
          </p:cNvSpPr>
          <p:nvPr userDrawn="1"/>
        </p:nvSpPr>
        <p:spPr bwMode="auto">
          <a:xfrm rot="10800000">
            <a:off x="334434" y="1219200"/>
            <a:ext cx="11451167" cy="215900"/>
          </a:xfrm>
          <a:prstGeom prst="rect">
            <a:avLst/>
          </a:prstGeom>
          <a:solidFill>
            <a:srgbClr val="8C26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0491" name="Picture 11" descr="penn_fulllogo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0058401" y="6246813"/>
            <a:ext cx="1968500" cy="487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948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486" name="Rectangle 6"/>
          <p:cNvSpPr>
            <a:spLocks noChangeArrowheads="1"/>
          </p:cNvSpPr>
          <p:nvPr userDrawn="1"/>
        </p:nvSpPr>
        <p:spPr bwMode="auto">
          <a:xfrm rot="10800000">
            <a:off x="334434" y="1219200"/>
            <a:ext cx="11451167" cy="215900"/>
          </a:xfrm>
          <a:prstGeom prst="rect">
            <a:avLst/>
          </a:prstGeom>
          <a:solidFill>
            <a:srgbClr val="8C26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0491" name="Picture 11" descr="penn_fulllogo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0058401" y="6246813"/>
            <a:ext cx="1968500" cy="487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123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360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11" Type="http://schemas.openxmlformats.org/officeDocument/2006/relationships/image" Target="../media/image360.png"/><Relationship Id="rId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butest/ppt-3860159" TargetMode="External"/><Relationship Id="rId3" Type="http://schemas.openxmlformats.org/officeDocument/2006/relationships/hyperlink" Target="https://github.com/jaejun-yoo/tf-dann-py35" TargetMode="External"/><Relationship Id="rId7" Type="http://schemas.openxmlformats.org/officeDocument/2006/relationships/hyperlink" Target="https://epat2014.sciencesconf.org/conference/epat2014/pages/slides_DA_epat_17.pdf" TargetMode="External"/><Relationship Id="rId2" Type="http://schemas.openxmlformats.org/officeDocument/2006/relationships/hyperlink" Target="http://jaejunyoo.blogspot.com/2017/01/domain-adversarial-training-of-neur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ohn.blitzer.com/talks/icmltutorial_2010.pdf" TargetMode="External"/><Relationship Id="rId11" Type="http://schemas.openxmlformats.org/officeDocument/2006/relationships/hyperlink" Target="https://www.youtube.com/watch?v=uc6K6tRHMAA&amp;index=13&amp;list=WL&amp;t=2570s" TargetMode="External"/><Relationship Id="rId5" Type="http://schemas.openxmlformats.org/officeDocument/2006/relationships/hyperlink" Target="http://www.di.ens.fr/~germain/talks/nips2014_dann_slides.pdf" TargetMode="External"/><Relationship Id="rId10" Type="http://schemas.openxmlformats.org/officeDocument/2006/relationships/hyperlink" Target="https://www.youtube.com/watch?v=F2OJ0fAK46Q" TargetMode="External"/><Relationship Id="rId4" Type="http://schemas.openxmlformats.org/officeDocument/2006/relationships/hyperlink" Target="https://github.com/jaejun-yoo/shallow-DANN-two-moon-dataset" TargetMode="External"/><Relationship Id="rId9" Type="http://schemas.openxmlformats.org/officeDocument/2006/relationships/hyperlink" Target="https://www.youtube.com/watch?v=h8tXDbywcdQ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93813"/>
            <a:ext cx="9144000" cy="2387600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/>
            </a:r>
            <a:br>
              <a:rPr lang="en-US" altLang="ko-KR" sz="4400" b="1" dirty="0" smtClean="0"/>
            </a:br>
            <a:r>
              <a:rPr lang="en-US" altLang="ko-KR" sz="4400" b="1" dirty="0" smtClean="0"/>
              <a:t>Domain Adversarial Training of Neural Network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4401147" y="1728826"/>
            <a:ext cx="348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noProof="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상진이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함께</a:t>
            </a:r>
            <a:r>
              <a:rPr kumimoji="0" lang="ko-KR" altLang="en-US" sz="2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이해하는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44051" y="6562159"/>
            <a:ext cx="7303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 </a:t>
            </a:r>
            <a:r>
              <a:rPr lang="en-US" altLang="ko-KR" sz="1200" dirty="0" smtClean="0">
                <a:solidFill>
                  <a:prstClr val="black"/>
                </a:solidFill>
              </a:rPr>
              <a:t>Domain </a:t>
            </a:r>
            <a:r>
              <a:rPr lang="en-US" altLang="ko-KR" sz="1200" dirty="0">
                <a:solidFill>
                  <a:prstClr val="black"/>
                </a:solidFill>
              </a:rPr>
              <a:t>Adversarial Training of Neural </a:t>
            </a:r>
            <a:r>
              <a:rPr lang="en-US" altLang="ko-KR" sz="1200" dirty="0" smtClean="0">
                <a:solidFill>
                  <a:prstClr val="black"/>
                </a:solidFill>
              </a:rPr>
              <a:t>Network, Y.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Ganin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et al. 2016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바탕으로 작성한 리뷰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8924124" y="4279619"/>
            <a:ext cx="2620176" cy="1558625"/>
          </a:xfrm>
        </p:spPr>
        <p:txBody>
          <a:bodyPr>
            <a:normAutofit/>
          </a:bodyPr>
          <a:lstStyle/>
          <a:p>
            <a:pPr algn="l"/>
            <a:r>
              <a:rPr lang="en-US" altLang="ko-KR" sz="2200" dirty="0" err="1" smtClean="0"/>
              <a:t>Jin</a:t>
            </a:r>
            <a:r>
              <a:rPr lang="en-US" altLang="ko-KR" sz="2200" dirty="0" smtClean="0"/>
              <a:t> Sang</a:t>
            </a:r>
            <a:endParaRPr lang="en-US" altLang="ko-KR" sz="2200" dirty="0" smtClean="0"/>
          </a:p>
          <a:p>
            <a:pPr algn="l"/>
            <a:r>
              <a:rPr lang="en-US" altLang="ko-KR" sz="1700" dirty="0"/>
              <a:t>M</a:t>
            </a:r>
            <a:r>
              <a:rPr lang="en-US" altLang="ko-KR" sz="1700" dirty="0" smtClean="0"/>
              <a:t>aster</a:t>
            </a:r>
            <a:r>
              <a:rPr lang="en-US" altLang="ko-KR" sz="1700" dirty="0" smtClean="0"/>
              <a:t> @</a:t>
            </a:r>
            <a:r>
              <a:rPr lang="en-US" altLang="ko-KR" sz="1700" dirty="0" smtClean="0"/>
              <a:t>YONSEI</a:t>
            </a:r>
            <a:endParaRPr lang="en-US" altLang="ko-KR" sz="1800" dirty="0"/>
          </a:p>
          <a:p>
            <a:pPr algn="l"/>
            <a:r>
              <a:rPr lang="en-US" altLang="ko-KR" sz="2200" dirty="0" smtClean="0"/>
              <a:t>10</a:t>
            </a:r>
            <a:r>
              <a:rPr lang="en-US" altLang="ko-KR" sz="2200" baseline="30000" dirty="0" smtClean="0"/>
              <a:t>TH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8</a:t>
            </a:r>
            <a:r>
              <a:rPr lang="en-US" altLang="ko-KR" sz="2200" dirty="0" smtClean="0"/>
              <a:t>, </a:t>
            </a:r>
            <a:r>
              <a:rPr lang="en-US" altLang="ko-KR" sz="2200" dirty="0" smtClean="0"/>
              <a:t>2017</a:t>
            </a:r>
            <a:endParaRPr lang="ko-KR" altLang="en-US" sz="2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8847924" y="4286250"/>
            <a:ext cx="0" cy="159049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41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08" y="75818"/>
            <a:ext cx="8885385" cy="67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08" y="75818"/>
            <a:ext cx="8885385" cy="67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08" y="75818"/>
            <a:ext cx="8885385" cy="67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6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08" y="75818"/>
            <a:ext cx="8885385" cy="6706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6115" y="2335695"/>
            <a:ext cx="285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전자기기 고객평가 </a:t>
            </a:r>
            <a:r>
              <a:rPr lang="en-US" altLang="ko-KR" b="1" dirty="0" smtClean="0">
                <a:solidFill>
                  <a:srgbClr val="FF0000"/>
                </a:solidFill>
              </a:rPr>
              <a:t>(X) / </a:t>
            </a:r>
            <a:r>
              <a:rPr lang="ko-KR" altLang="en-US" b="1" dirty="0" smtClean="0">
                <a:solidFill>
                  <a:srgbClr val="FF0000"/>
                </a:solidFill>
              </a:rPr>
              <a:t>긍정 혹은 부정 라벨 </a:t>
            </a:r>
            <a:r>
              <a:rPr lang="en-US" altLang="ko-KR" b="1" dirty="0" smtClean="0">
                <a:solidFill>
                  <a:srgbClr val="FF0000"/>
                </a:solidFill>
              </a:rPr>
              <a:t>(Y)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4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08" y="75818"/>
            <a:ext cx="8885385" cy="6706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6115" y="2335695"/>
            <a:ext cx="285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전자기기 고객평가 </a:t>
            </a:r>
            <a:r>
              <a:rPr lang="en-US" altLang="ko-KR" b="1" dirty="0" smtClean="0">
                <a:solidFill>
                  <a:srgbClr val="FF0000"/>
                </a:solidFill>
              </a:rPr>
              <a:t>(X) / </a:t>
            </a:r>
            <a:r>
              <a:rPr lang="ko-KR" altLang="en-US" b="1" dirty="0" smtClean="0">
                <a:solidFill>
                  <a:srgbClr val="FF0000"/>
                </a:solidFill>
              </a:rPr>
              <a:t>긍정 혹은 부정 라벨 </a:t>
            </a:r>
            <a:r>
              <a:rPr lang="en-US" altLang="ko-KR" b="1" dirty="0" smtClean="0">
                <a:solidFill>
                  <a:srgbClr val="FF0000"/>
                </a:solidFill>
              </a:rPr>
              <a:t>(Y)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86115" y="3429000"/>
            <a:ext cx="285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비디오 게임 고객평가 </a:t>
            </a:r>
            <a:r>
              <a:rPr lang="en-US" altLang="ko-KR" b="1" dirty="0" smtClean="0">
                <a:solidFill>
                  <a:srgbClr val="0000FF"/>
                </a:solidFill>
              </a:rPr>
              <a:t>(X)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7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08" y="75818"/>
            <a:ext cx="8885385" cy="6706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6115" y="2335695"/>
            <a:ext cx="285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전자기기 고객평가 </a:t>
            </a:r>
            <a:r>
              <a:rPr lang="en-US" altLang="ko-KR" b="1" dirty="0" smtClean="0">
                <a:solidFill>
                  <a:srgbClr val="FF0000"/>
                </a:solidFill>
              </a:rPr>
              <a:t>(X) / </a:t>
            </a:r>
            <a:r>
              <a:rPr lang="ko-KR" altLang="en-US" b="1" dirty="0" smtClean="0">
                <a:solidFill>
                  <a:srgbClr val="FF0000"/>
                </a:solidFill>
              </a:rPr>
              <a:t>긍정 혹은 부정 라벨 </a:t>
            </a:r>
            <a:r>
              <a:rPr lang="en-US" altLang="ko-KR" b="1" dirty="0" smtClean="0">
                <a:solidFill>
                  <a:srgbClr val="FF0000"/>
                </a:solidFill>
              </a:rPr>
              <a:t>(Y)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86115" y="3429000"/>
            <a:ext cx="285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비디오 게임 고객평가 </a:t>
            </a:r>
            <a:r>
              <a:rPr lang="en-US" altLang="ko-KR" b="1" dirty="0" smtClean="0">
                <a:solidFill>
                  <a:srgbClr val="0000FF"/>
                </a:solidFill>
              </a:rPr>
              <a:t>(X)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8058" y="3748603"/>
            <a:ext cx="480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NN</a:t>
            </a:r>
            <a:r>
              <a:rPr lang="ko-KR" altLang="en-US" b="1" dirty="0" smtClean="0"/>
              <a:t>으로 표현되는 </a:t>
            </a:r>
            <a:r>
              <a:rPr lang="en-US" altLang="ko-KR" b="1" dirty="0" smtClean="0"/>
              <a:t>H </a:t>
            </a:r>
            <a:r>
              <a:rPr lang="ko-KR" altLang="en-US" b="1" dirty="0" smtClean="0"/>
              <a:t>함수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공간으로부터</a:t>
            </a:r>
            <a:r>
              <a:rPr lang="en-US" altLang="ko-KR" b="1" dirty="0" smtClean="0"/>
              <a:t>….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787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08" y="75818"/>
            <a:ext cx="8885385" cy="6706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6115" y="2335695"/>
            <a:ext cx="285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전자기기 고객평가 </a:t>
            </a:r>
            <a:r>
              <a:rPr lang="en-US" altLang="ko-KR" b="1" dirty="0" smtClean="0">
                <a:solidFill>
                  <a:srgbClr val="FF0000"/>
                </a:solidFill>
              </a:rPr>
              <a:t>(X) / </a:t>
            </a:r>
            <a:r>
              <a:rPr lang="ko-KR" altLang="en-US" b="1" dirty="0" smtClean="0">
                <a:solidFill>
                  <a:srgbClr val="FF0000"/>
                </a:solidFill>
              </a:rPr>
              <a:t>긍정 혹은 부정 라벨 </a:t>
            </a:r>
            <a:r>
              <a:rPr lang="en-US" altLang="ko-KR" b="1" dirty="0" smtClean="0">
                <a:solidFill>
                  <a:srgbClr val="FF0000"/>
                </a:solidFill>
              </a:rPr>
              <a:t>(Y)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86115" y="3429000"/>
            <a:ext cx="285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비디오 게임 고객평가 </a:t>
            </a:r>
            <a:r>
              <a:rPr lang="en-US" altLang="ko-KR" b="1" dirty="0" smtClean="0">
                <a:solidFill>
                  <a:srgbClr val="0000FF"/>
                </a:solidFill>
              </a:rPr>
              <a:t>(X)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94110" y="4418598"/>
            <a:ext cx="3135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Classifier h</a:t>
            </a:r>
            <a:r>
              <a:rPr lang="ko-KR" altLang="en-US" b="1" dirty="0" smtClean="0"/>
              <a:t>를 학습하는데</a:t>
            </a:r>
            <a:r>
              <a:rPr lang="en-US" altLang="ko-KR" b="1" dirty="0" smtClean="0"/>
              <a:t>, target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label</a:t>
            </a:r>
            <a:r>
              <a:rPr lang="ko-KR" altLang="en-US" b="1" dirty="0" smtClean="0"/>
              <a:t>을 모르지만 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0000FF"/>
                </a:solidFill>
              </a:rPr>
              <a:t>source(X,Y)</a:t>
            </a:r>
            <a:r>
              <a:rPr lang="ko-KR" altLang="en-US" b="1" dirty="0" smtClean="0"/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target(X)</a:t>
            </a:r>
            <a:r>
              <a:rPr lang="en-US" altLang="ko-KR" b="1" dirty="0" smtClean="0"/>
              <a:t> </a:t>
            </a:r>
          </a:p>
          <a:p>
            <a:pPr algn="just"/>
            <a:r>
              <a:rPr lang="ko-KR" altLang="en-US" b="1" dirty="0" smtClean="0"/>
              <a:t>두 도메인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모두에서 잘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label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을 찾는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h</a:t>
            </a:r>
            <a:r>
              <a:rPr lang="ko-KR" altLang="en-US" b="1" dirty="0" smtClean="0"/>
              <a:t>를 찾고 싶다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28058" y="3748603"/>
            <a:ext cx="480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NN</a:t>
            </a:r>
            <a:r>
              <a:rPr lang="ko-KR" altLang="en-US" b="1" dirty="0" smtClean="0"/>
              <a:t>으로 표현되는 </a:t>
            </a:r>
            <a:r>
              <a:rPr lang="en-US" altLang="ko-KR" b="1" dirty="0" smtClean="0"/>
              <a:t>H </a:t>
            </a:r>
            <a:r>
              <a:rPr lang="ko-KR" altLang="en-US" b="1" dirty="0" smtClean="0"/>
              <a:t>함수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공간으로부터</a:t>
            </a:r>
            <a:r>
              <a:rPr lang="en-US" altLang="ko-KR" b="1" dirty="0" smtClean="0"/>
              <a:t>….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741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970" y="-1130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DANN</a:t>
            </a:r>
            <a:endParaRPr lang="ko-KR" altLang="en-US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84" y="1375182"/>
            <a:ext cx="6009031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970" y="-1130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DANN</a:t>
            </a:r>
            <a:endParaRPr lang="ko-KR" altLang="en-US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84" y="1375182"/>
            <a:ext cx="6009031" cy="46841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163038" y="1556398"/>
            <a:ext cx="3558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TRY TO CLASSIFY WELL WITH </a:t>
            </a:r>
          </a:p>
          <a:p>
            <a:r>
              <a:rPr lang="en-US" altLang="ko-KR" b="1" dirty="0" smtClean="0"/>
              <a:t>THE EXTRACTED FEATURE!</a:t>
            </a:r>
            <a:endParaRPr lang="ko-KR" altLang="en-US" b="1" dirty="0"/>
          </a:p>
        </p:txBody>
      </p:sp>
      <p:sp>
        <p:nvSpPr>
          <p:cNvPr id="2" name="오른쪽 화살표 1"/>
          <p:cNvSpPr/>
          <p:nvPr/>
        </p:nvSpPr>
        <p:spPr>
          <a:xfrm>
            <a:off x="1878496" y="2077278"/>
            <a:ext cx="8458200" cy="934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498184" y="2313584"/>
            <a:ext cx="3565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</a:rPr>
              <a:t>Ordinary classification 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98021" y="2144306"/>
            <a:ext cx="1292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POSITIVE </a:t>
            </a:r>
          </a:p>
          <a:p>
            <a:pPr algn="ctr"/>
            <a:endParaRPr lang="en-US" altLang="ko-KR" b="1" dirty="0">
              <a:solidFill>
                <a:srgbClr val="0000FF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637" y="234404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고객 평가 댓글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9008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970" y="-1130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DANN</a:t>
            </a:r>
            <a:endParaRPr lang="ko-KR" altLang="en-US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84" y="1375182"/>
            <a:ext cx="6009031" cy="4684105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1878496" y="2077278"/>
            <a:ext cx="8458200" cy="934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498184" y="2313584"/>
            <a:ext cx="3565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</a:rPr>
              <a:t>Ordinary classification 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209348" y="4422912"/>
            <a:ext cx="5127348" cy="93427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6200000">
            <a:off x="4250376" y="3472346"/>
            <a:ext cx="2328474" cy="934279"/>
          </a:xfrm>
          <a:prstGeom prst="rightArrow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597573" y="4659218"/>
            <a:ext cx="335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Domain Classification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26260" y="4433861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전자기기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비디오 게임</a:t>
            </a:r>
            <a:endParaRPr lang="ko-KR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163038" y="1556398"/>
            <a:ext cx="3558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TRY TO CLASSIFY WELL WITH </a:t>
            </a:r>
          </a:p>
          <a:p>
            <a:r>
              <a:rPr lang="en-US" altLang="ko-KR" b="1" dirty="0" smtClean="0"/>
              <a:t>THE EXTRACTED FEATURE!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298021" y="2144306"/>
            <a:ext cx="1292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POSITIVE </a:t>
            </a:r>
          </a:p>
          <a:p>
            <a:pPr algn="ctr"/>
            <a:endParaRPr lang="en-US" altLang="ko-KR" b="1" dirty="0">
              <a:solidFill>
                <a:srgbClr val="0000FF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9637" y="234404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고객 평가 댓글</a:t>
            </a:r>
            <a:endParaRPr lang="ko-KR" altLang="en-US" b="1" dirty="0"/>
          </a:p>
        </p:txBody>
      </p:sp>
      <p:sp>
        <p:nvSpPr>
          <p:cNvPr id="20" name="오른쪽 화살표 19"/>
          <p:cNvSpPr/>
          <p:nvPr/>
        </p:nvSpPr>
        <p:spPr>
          <a:xfrm>
            <a:off x="1865242" y="2075500"/>
            <a:ext cx="3787538" cy="934279"/>
          </a:xfrm>
          <a:prstGeom prst="rightArrow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200" y="14592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Usually we try to…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5577" b="11256"/>
          <a:stretch/>
        </p:blipFill>
        <p:spPr>
          <a:xfrm>
            <a:off x="1653308" y="1120462"/>
            <a:ext cx="8885385" cy="490685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97680" y="2944397"/>
            <a:ext cx="1290320" cy="40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Test</a:t>
            </a:r>
          </a:p>
          <a:p>
            <a:pPr algn="ctr"/>
            <a:r>
              <a:rPr lang="en-US" altLang="ko-KR" dirty="0" smtClean="0"/>
              <a:t>(target)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584198" y="2905760"/>
            <a:ext cx="1290320" cy="40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440384" y="5518024"/>
            <a:ext cx="1290320" cy="40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97302" y="5734589"/>
            <a:ext cx="1290320" cy="241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30334" y="2944397"/>
            <a:ext cx="1290320" cy="40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Training</a:t>
            </a:r>
          </a:p>
          <a:p>
            <a:pPr algn="ctr"/>
            <a:r>
              <a:rPr lang="en-US" altLang="ko-KR" dirty="0" smtClean="0"/>
              <a:t>(source)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330334" y="5570026"/>
            <a:ext cx="1290320" cy="40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16852" y="2905760"/>
            <a:ext cx="1290320" cy="40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68843" y="5569540"/>
            <a:ext cx="1290320" cy="40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6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970" y="-1130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DANN</a:t>
            </a:r>
            <a:endParaRPr lang="ko-KR" altLang="en-US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84" y="1375182"/>
            <a:ext cx="6009031" cy="4684105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1878496" y="2077278"/>
            <a:ext cx="8458200" cy="934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498184" y="2313584"/>
            <a:ext cx="3565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</a:rPr>
              <a:t>Ordinary classification 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209348" y="4422912"/>
            <a:ext cx="5127348" cy="93427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6200000">
            <a:off x="4250376" y="3472346"/>
            <a:ext cx="2328474" cy="934279"/>
          </a:xfrm>
          <a:prstGeom prst="rightArrow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597573" y="4659218"/>
            <a:ext cx="335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Domain Classification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26260" y="4433861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전자기기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비디오 게임</a:t>
            </a:r>
            <a:endParaRPr lang="ko-KR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163038" y="1556398"/>
            <a:ext cx="3558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TRY TO CLASSIFY WELL WITH </a:t>
            </a:r>
          </a:p>
          <a:p>
            <a:r>
              <a:rPr lang="en-US" altLang="ko-KR" b="1" dirty="0" smtClean="0"/>
              <a:t>THE EXTRACTED FEATURE!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298021" y="2144306"/>
            <a:ext cx="1292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POSITIVE </a:t>
            </a:r>
          </a:p>
          <a:p>
            <a:pPr algn="ctr"/>
            <a:endParaRPr lang="en-US" altLang="ko-KR" b="1" dirty="0">
              <a:solidFill>
                <a:srgbClr val="0000FF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9637" y="234404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고객 평가 댓글</a:t>
            </a:r>
            <a:endParaRPr lang="ko-KR" altLang="en-US" b="1" dirty="0"/>
          </a:p>
        </p:txBody>
      </p:sp>
      <p:sp>
        <p:nvSpPr>
          <p:cNvPr id="20" name="오른쪽 화살표 19"/>
          <p:cNvSpPr/>
          <p:nvPr/>
        </p:nvSpPr>
        <p:spPr>
          <a:xfrm>
            <a:off x="1865242" y="2075500"/>
            <a:ext cx="3787538" cy="934279"/>
          </a:xfrm>
          <a:prstGeom prst="rightArrow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/>
          <p:nvPr/>
        </p:nvCxnSpPr>
        <p:spPr>
          <a:xfrm rot="10800000">
            <a:off x="4205169" y="2538501"/>
            <a:ext cx="2425883" cy="2383435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98313" y="3407053"/>
            <a:ext cx="4009687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C000"/>
                </a:solidFill>
              </a:rPr>
              <a:t>TRY TO EXTRACT </a:t>
            </a:r>
          </a:p>
          <a:p>
            <a:pPr algn="ctr"/>
            <a:r>
              <a:rPr lang="en-US" altLang="ko-KR" b="1" dirty="0" smtClean="0">
                <a:solidFill>
                  <a:srgbClr val="FFC000"/>
                </a:solidFill>
              </a:rPr>
              <a:t>DOMAIN INDEPENDENT FEATURE!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86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970" y="-1130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DANN</a:t>
            </a:r>
            <a:endParaRPr lang="ko-KR" altLang="en-US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84" y="1375182"/>
            <a:ext cx="6009031" cy="4684105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1878496" y="2077278"/>
            <a:ext cx="8458200" cy="934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498184" y="2313584"/>
            <a:ext cx="3565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</a:rPr>
              <a:t>Ordinary classification 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209348" y="4422912"/>
            <a:ext cx="5127348" cy="93427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6200000">
            <a:off x="4250376" y="3472346"/>
            <a:ext cx="2328474" cy="934279"/>
          </a:xfrm>
          <a:prstGeom prst="rightArrow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597573" y="4659218"/>
            <a:ext cx="335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Domain Classification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26260" y="4433861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전자기기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비디오 게임</a:t>
            </a:r>
            <a:endParaRPr lang="ko-KR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163038" y="1556398"/>
            <a:ext cx="3558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TRY TO CLASSIFY WELL WITH </a:t>
            </a:r>
          </a:p>
          <a:p>
            <a:r>
              <a:rPr lang="en-US" altLang="ko-KR" b="1" dirty="0" smtClean="0"/>
              <a:t>THE EXTRACTED FEATURE!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298021" y="2144306"/>
            <a:ext cx="1292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POSITIVE </a:t>
            </a:r>
          </a:p>
          <a:p>
            <a:pPr algn="ctr"/>
            <a:endParaRPr lang="en-US" altLang="ko-KR" b="1" dirty="0">
              <a:solidFill>
                <a:srgbClr val="0000FF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9637" y="234404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고객 평가 댓글</a:t>
            </a:r>
            <a:endParaRPr lang="ko-KR" altLang="en-US" b="1" dirty="0"/>
          </a:p>
        </p:txBody>
      </p:sp>
      <p:sp>
        <p:nvSpPr>
          <p:cNvPr id="20" name="오른쪽 화살표 19"/>
          <p:cNvSpPr/>
          <p:nvPr/>
        </p:nvSpPr>
        <p:spPr>
          <a:xfrm>
            <a:off x="1865242" y="2075500"/>
            <a:ext cx="3787538" cy="934279"/>
          </a:xfrm>
          <a:prstGeom prst="rightArrow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/>
          <p:nvPr/>
        </p:nvCxnSpPr>
        <p:spPr>
          <a:xfrm rot="10800000">
            <a:off x="4205169" y="2538501"/>
            <a:ext cx="2425883" cy="2383435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98313" y="3407053"/>
            <a:ext cx="4009687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C000"/>
                </a:solidFill>
              </a:rPr>
              <a:t>TRY TO EXTRACT </a:t>
            </a:r>
          </a:p>
          <a:p>
            <a:pPr algn="ctr"/>
            <a:r>
              <a:rPr lang="en-US" altLang="ko-KR" b="1" dirty="0" smtClean="0">
                <a:solidFill>
                  <a:srgbClr val="FFC000"/>
                </a:solidFill>
              </a:rPr>
              <a:t>DOMAIN INDEPENDENT FEATURE!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61252" y="4183273"/>
                <a:ext cx="440530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e.g. </a:t>
                </a:r>
                <a:r>
                  <a:rPr lang="en-US" altLang="ko-KR" i="1" dirty="0" smtClean="0"/>
                  <a:t>f </a:t>
                </a:r>
                <a:r>
                  <a:rPr lang="en-US" altLang="ko-KR" dirty="0" smtClean="0"/>
                  <a:t>: compact, sharp, blurry</a:t>
                </a:r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easy to discriminate the domain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</a:t>
                </a:r>
                <a:r>
                  <a:rPr lang="en-US" altLang="ko-KR" i="1" dirty="0"/>
                  <a:t>f </a:t>
                </a:r>
                <a:r>
                  <a:rPr lang="en-US" altLang="ko-KR" dirty="0"/>
                  <a:t>: </a:t>
                </a:r>
                <a:r>
                  <a:rPr lang="en-US" altLang="ko-KR" dirty="0" smtClean="0"/>
                  <a:t>good, excited, nice, never buy, … 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252" y="4183273"/>
                <a:ext cx="4405309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1107" t="-2058" r="-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3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2147"/>
            <a:ext cx="10515600" cy="489481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Combining DA and feature learning within one training process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Principled way to learn a good representation based on the generalization guarantee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: minimize the H divergence directly (no heuristic)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ko-KR" b="1" dirty="0" smtClean="0"/>
              <a:t>“When or when not the DA algorithm works.”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ko-KR" b="1" dirty="0" smtClean="0"/>
              <a:t>“Why it works.”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50970" y="-1130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/>
              <a:t>DANN</a:t>
            </a:r>
            <a:endParaRPr lang="ko-KR" altLang="en-US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6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1346"/>
          <a:stretch/>
        </p:blipFill>
        <p:spPr>
          <a:xfrm>
            <a:off x="1653308" y="72298"/>
            <a:ext cx="8885385" cy="4609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04656" y="4904583"/>
            <a:ext cx="518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기존 전략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최대한 적은 </a:t>
            </a:r>
            <a:r>
              <a:rPr lang="en-US" altLang="ko-KR" b="1" dirty="0" smtClean="0"/>
              <a:t>parameter</a:t>
            </a:r>
            <a:r>
              <a:rPr lang="ko-KR" altLang="en-US" b="1" dirty="0" smtClean="0"/>
              <a:t>로 </a:t>
            </a:r>
            <a:r>
              <a:rPr lang="en-US" altLang="ko-KR" b="1" dirty="0" smtClean="0"/>
              <a:t>training error</a:t>
            </a:r>
            <a:r>
              <a:rPr lang="ko-KR" altLang="en-US" b="1" dirty="0" smtClean="0"/>
              <a:t>가 최소인 </a:t>
            </a:r>
            <a:r>
              <a:rPr lang="en-US" altLang="ko-KR" b="1" dirty="0" smtClean="0"/>
              <a:t>model</a:t>
            </a:r>
            <a:r>
              <a:rPr lang="ko-KR" altLang="en-US" b="1" dirty="0" smtClean="0"/>
              <a:t>을 찾자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300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08" y="72298"/>
            <a:ext cx="8885385" cy="6713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3559" y="4515830"/>
            <a:ext cx="518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이제는 </a:t>
            </a:r>
            <a:r>
              <a:rPr lang="en-US" altLang="ko-KR" b="1" dirty="0" smtClean="0">
                <a:solidFill>
                  <a:srgbClr val="FF0000"/>
                </a:solidFill>
              </a:rPr>
              <a:t>training domain (source)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testing domain (target)</a:t>
            </a:r>
            <a:r>
              <a:rPr lang="ko-KR" altLang="en-US" b="1" dirty="0" smtClean="0">
                <a:solidFill>
                  <a:srgbClr val="FF0000"/>
                </a:solidFill>
              </a:rPr>
              <a:t>이 서로 다르다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기존의 전략 외에 다른 전략이 추가로 필요하다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00799" y="5724732"/>
            <a:ext cx="2892287" cy="9841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08" y="75818"/>
            <a:ext cx="8885385" cy="67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2412" y="412750"/>
            <a:ext cx="5336538" cy="301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/>
              <a:t>PREREQUISITE</a:t>
            </a:r>
            <a:endParaRPr lang="ko-KR" altLang="en-US" sz="36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 txBox="1">
            <a:spLocks/>
          </p:cNvSpPr>
          <p:nvPr/>
        </p:nvSpPr>
        <p:spPr>
          <a:xfrm>
            <a:off x="540253" y="991048"/>
            <a:ext cx="6346322" cy="729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 smtClean="0"/>
              <a:t>Different distances</a:t>
            </a:r>
            <a:endParaRPr lang="en-US" altLang="ko-KR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65989"/>
          <a:stretch/>
        </p:blipFill>
        <p:spPr>
          <a:xfrm>
            <a:off x="210853" y="3388960"/>
            <a:ext cx="6675722" cy="17154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t="30524" b="30387"/>
          <a:stretch/>
        </p:blipFill>
        <p:spPr>
          <a:xfrm>
            <a:off x="210853" y="1720504"/>
            <a:ext cx="6675722" cy="1971609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779476" y="3538967"/>
            <a:ext cx="5978769" cy="3130883"/>
            <a:chOff x="5779476" y="3538967"/>
            <a:chExt cx="5978769" cy="313088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/>
            <a:srcRect l="18694" t="37927"/>
            <a:stretch/>
          </p:blipFill>
          <p:spPr>
            <a:xfrm>
              <a:off x="6330462" y="3538967"/>
              <a:ext cx="5427783" cy="313088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/>
            <a:srcRect l="10440" t="49343" r="53561" b="1"/>
            <a:stretch/>
          </p:blipFill>
          <p:spPr>
            <a:xfrm>
              <a:off x="5779476" y="4114800"/>
              <a:ext cx="2403231" cy="2555050"/>
            </a:xfrm>
            <a:prstGeom prst="rect">
              <a:avLst/>
            </a:prstGeom>
          </p:spPr>
        </p:pic>
      </p:grpSp>
      <p:sp>
        <p:nvSpPr>
          <p:cNvPr id="18" name="내용 개체 틀 2"/>
          <p:cNvSpPr txBox="1">
            <a:spLocks/>
          </p:cNvSpPr>
          <p:nvPr/>
        </p:nvSpPr>
        <p:spPr>
          <a:xfrm>
            <a:off x="6422220" y="6514319"/>
            <a:ext cx="5498317" cy="204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Slide courtesy of 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Sungbin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Lim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lang="en-US" altLang="ko-KR" sz="1200" noProof="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DeepBio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2017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01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062037"/>
            <a:ext cx="10048875" cy="4733925"/>
          </a:xfrm>
          <a:prstGeom prst="rect">
            <a:avLst/>
          </a:prstGeom>
        </p:spPr>
      </p:pic>
      <p:sp>
        <p:nvSpPr>
          <p:cNvPr id="5" name="제목 3"/>
          <p:cNvSpPr txBox="1">
            <a:spLocks/>
          </p:cNvSpPr>
          <p:nvPr/>
        </p:nvSpPr>
        <p:spPr>
          <a:xfrm>
            <a:off x="250970" y="-1130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/>
              <a:t>THEORETICAL RESULTS</a:t>
            </a:r>
            <a:endParaRPr lang="ko-KR" altLang="en-US" sz="3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4" y="1540569"/>
            <a:ext cx="9829800" cy="4295775"/>
          </a:xfrm>
          <a:prstGeom prst="rect">
            <a:avLst/>
          </a:prstGeom>
        </p:spPr>
      </p:pic>
      <p:sp>
        <p:nvSpPr>
          <p:cNvPr id="7" name="제목 3"/>
          <p:cNvSpPr txBox="1">
            <a:spLocks/>
          </p:cNvSpPr>
          <p:nvPr/>
        </p:nvSpPr>
        <p:spPr>
          <a:xfrm>
            <a:off x="250970" y="-1130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/>
              <a:t>THEORETICAL RESULTS</a:t>
            </a:r>
            <a:endParaRPr lang="ko-KR" altLang="en-US" sz="3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4840357" y="5198165"/>
            <a:ext cx="2315817" cy="7752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0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970" y="-1130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DANN</a:t>
            </a:r>
            <a:endParaRPr lang="ko-KR" altLang="en-US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1493419"/>
            <a:ext cx="4966141" cy="387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770" y="2502477"/>
            <a:ext cx="4849092" cy="9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5385" b="11832"/>
          <a:stretch/>
        </p:blipFill>
        <p:spPr>
          <a:xfrm>
            <a:off x="1653308" y="1300768"/>
            <a:ext cx="8885385" cy="4881094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330200" y="2335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For simplicity, let’s consider the binary classification problem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565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970" y="-1130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DANN</a:t>
            </a:r>
            <a:endParaRPr lang="ko-KR" altLang="en-US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1493419"/>
            <a:ext cx="4966141" cy="387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770" y="2502477"/>
            <a:ext cx="4849092" cy="926523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7003805" y="2606879"/>
            <a:ext cx="1596993" cy="822121"/>
          </a:xfrm>
          <a:prstGeom prst="ellips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50970" y="1431567"/>
            <a:ext cx="4966141" cy="1808590"/>
          </a:xfrm>
          <a:prstGeom prst="ellips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1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970" y="-1130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DANN</a:t>
            </a:r>
            <a:endParaRPr lang="ko-KR" altLang="en-US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1493419"/>
            <a:ext cx="4966141" cy="387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770" y="2502477"/>
            <a:ext cx="4849092" cy="926523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8484735" y="2606879"/>
            <a:ext cx="1596993" cy="8221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50022" y="3540548"/>
            <a:ext cx="4966141" cy="180859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03805" y="2606879"/>
            <a:ext cx="1596993" cy="822121"/>
          </a:xfrm>
          <a:prstGeom prst="ellips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50970" y="1431567"/>
            <a:ext cx="4966141" cy="1808590"/>
          </a:xfrm>
          <a:prstGeom prst="ellips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970" y="-1130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DANN</a:t>
            </a:r>
            <a:endParaRPr lang="ko-KR" altLang="en-US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1493419"/>
            <a:ext cx="4966141" cy="387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770" y="2502477"/>
            <a:ext cx="4849092" cy="9265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770" y="3692587"/>
            <a:ext cx="6858000" cy="107372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8484735" y="2606879"/>
            <a:ext cx="1596993" cy="8221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50022" y="3540548"/>
            <a:ext cx="4966141" cy="180859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03805" y="2606879"/>
            <a:ext cx="1596993" cy="822121"/>
          </a:xfrm>
          <a:prstGeom prst="ellips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50970" y="1431567"/>
            <a:ext cx="4966141" cy="1808590"/>
          </a:xfrm>
          <a:prstGeom prst="ellips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l="13527" t="38449"/>
          <a:stretch/>
        </p:blipFill>
        <p:spPr>
          <a:xfrm>
            <a:off x="5138530" y="5406887"/>
            <a:ext cx="7053470" cy="78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rcRect l="52887" t="5249"/>
          <a:stretch/>
        </p:blipFill>
        <p:spPr>
          <a:xfrm>
            <a:off x="6803966" y="5003578"/>
            <a:ext cx="1680769" cy="3610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7770" y="4977496"/>
            <a:ext cx="1653886" cy="36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970" y="-1130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DANN</a:t>
            </a:r>
            <a:endParaRPr lang="ko-KR" altLang="en-US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1493419"/>
            <a:ext cx="4966141" cy="387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770" y="2502477"/>
            <a:ext cx="4849092" cy="9265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770" y="3692587"/>
            <a:ext cx="6858000" cy="107372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8484735" y="2606879"/>
            <a:ext cx="1596993" cy="8221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50022" y="3540548"/>
            <a:ext cx="4966141" cy="180859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03805" y="2606879"/>
            <a:ext cx="1596993" cy="822121"/>
          </a:xfrm>
          <a:prstGeom prst="ellips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50970" y="1431567"/>
            <a:ext cx="4966141" cy="1808590"/>
          </a:xfrm>
          <a:prstGeom prst="ellips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l="13527" t="38449"/>
          <a:stretch/>
        </p:blipFill>
        <p:spPr>
          <a:xfrm>
            <a:off x="5138530" y="5406887"/>
            <a:ext cx="7053470" cy="78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rcRect l="52887" t="5249"/>
          <a:stretch/>
        </p:blipFill>
        <p:spPr>
          <a:xfrm>
            <a:off x="6803966" y="5003578"/>
            <a:ext cx="1680769" cy="3610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7770" y="4977496"/>
            <a:ext cx="1653886" cy="3636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5256" y="1556731"/>
            <a:ext cx="1676400" cy="4095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9"/>
          <a:srcRect l="39144" t="87226" r="41544"/>
          <a:stretch/>
        </p:blipFill>
        <p:spPr>
          <a:xfrm>
            <a:off x="6321287" y="1533436"/>
            <a:ext cx="1898374" cy="54872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116996" y="1364554"/>
            <a:ext cx="4796169" cy="849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71915" y="1449779"/>
                <a:ext cx="5866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b="1" i="1" smtClean="0">
                          <a:latin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ko-KR" altLang="en-US" sz="36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915" y="1449779"/>
                <a:ext cx="586699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90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970" y="-1130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DANN</a:t>
            </a:r>
            <a:endParaRPr lang="ko-KR" altLang="en-US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" y="1493419"/>
            <a:ext cx="4966141" cy="387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770" y="2502477"/>
            <a:ext cx="4849092" cy="9265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770" y="3692587"/>
            <a:ext cx="6858000" cy="107372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8484735" y="2606879"/>
            <a:ext cx="1596993" cy="8221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50022" y="3540548"/>
            <a:ext cx="4966141" cy="180859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03805" y="2606879"/>
            <a:ext cx="1596993" cy="822121"/>
          </a:xfrm>
          <a:prstGeom prst="ellips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50970" y="1431567"/>
            <a:ext cx="4966141" cy="1808590"/>
          </a:xfrm>
          <a:prstGeom prst="ellips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l="13527" t="38449"/>
          <a:stretch/>
        </p:blipFill>
        <p:spPr>
          <a:xfrm>
            <a:off x="5138530" y="5406887"/>
            <a:ext cx="7053470" cy="78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/>
          <a:srcRect l="52887" t="5249"/>
          <a:stretch/>
        </p:blipFill>
        <p:spPr>
          <a:xfrm>
            <a:off x="6803966" y="5003578"/>
            <a:ext cx="1680769" cy="3610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7770" y="4977496"/>
            <a:ext cx="1653886" cy="3636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5256" y="1556731"/>
            <a:ext cx="1676400" cy="4095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0"/>
          <a:srcRect l="39144" t="87226" r="41544"/>
          <a:stretch/>
        </p:blipFill>
        <p:spPr>
          <a:xfrm>
            <a:off x="6321287" y="1533436"/>
            <a:ext cx="1898374" cy="54872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116996" y="1364554"/>
            <a:ext cx="4796169" cy="849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71915" y="1449779"/>
                <a:ext cx="5866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b="1" i="1" smtClean="0">
                          <a:latin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ko-KR" altLang="en-US" sz="36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915" y="1449779"/>
                <a:ext cx="586699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34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12"/>
          <a:srcRect t="50029"/>
          <a:stretch/>
        </p:blipFill>
        <p:spPr bwMode="auto">
          <a:xfrm>
            <a:off x="1819274" y="3788354"/>
            <a:ext cx="8534400" cy="237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타원 18"/>
          <p:cNvSpPr/>
          <p:nvPr/>
        </p:nvSpPr>
        <p:spPr>
          <a:xfrm>
            <a:off x="4174466" y="3973067"/>
            <a:ext cx="1596993" cy="822121"/>
          </a:xfrm>
          <a:prstGeom prst="ellips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124214" y="3926532"/>
            <a:ext cx="2791042" cy="8221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970" y="-1130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DANN</a:t>
            </a:r>
            <a:endParaRPr lang="ko-KR" altLang="en-US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13" y="1099904"/>
            <a:ext cx="4849092" cy="9265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265" y="1119746"/>
            <a:ext cx="6858000" cy="107372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3527" t="38449"/>
          <a:stretch/>
        </p:blipFill>
        <p:spPr>
          <a:xfrm>
            <a:off x="2504661" y="2622864"/>
            <a:ext cx="7053470" cy="78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52887" t="5249"/>
          <a:stretch/>
        </p:blipFill>
        <p:spPr>
          <a:xfrm>
            <a:off x="4170097" y="2219555"/>
            <a:ext cx="1680769" cy="3610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901" y="2193473"/>
            <a:ext cx="1653886" cy="3636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4053" y="3453971"/>
            <a:ext cx="8944841" cy="287481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625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08" y="75818"/>
            <a:ext cx="8885385" cy="67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970" y="-1130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SHALLOW DANN</a:t>
            </a:r>
            <a:endParaRPr lang="ko-KR" altLang="en-US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50" y="1429338"/>
            <a:ext cx="8254699" cy="39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970" y="-1130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SHALLOW DANN</a:t>
            </a:r>
            <a:endParaRPr lang="ko-KR" altLang="en-US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473" y="1123221"/>
            <a:ext cx="8367831" cy="54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0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970" y="-1130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err="1" smtClean="0"/>
              <a:t>tSNE</a:t>
            </a:r>
            <a:r>
              <a:rPr lang="en-US" altLang="ko-KR" sz="3600" b="1" dirty="0" smtClean="0"/>
              <a:t> RESULTS</a:t>
            </a:r>
            <a:endParaRPr lang="ko-KR" altLang="en-US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25903"/>
          <a:stretch/>
        </p:blipFill>
        <p:spPr>
          <a:xfrm>
            <a:off x="1723158" y="1088486"/>
            <a:ext cx="8745682" cy="543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6441"/>
          <a:stretch/>
        </p:blipFill>
        <p:spPr>
          <a:xfrm>
            <a:off x="1653308" y="75818"/>
            <a:ext cx="8885385" cy="560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970" y="-1130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REFERENCE</a:t>
            </a:r>
            <a:endParaRPr lang="ko-KR" altLang="en-US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275127"/>
            <a:ext cx="10515600" cy="49018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PAPERS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A survey on transfer learning, SJ Pan 2009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A theory of learning from different domains, S Ben-David et al. 2010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Domain-Adversarial Training of Neural Networks, Y </a:t>
            </a:r>
            <a:r>
              <a:rPr lang="en-US" altLang="ko-KR" dirty="0" err="1" smtClean="0"/>
              <a:t>Ganin</a:t>
            </a:r>
            <a:r>
              <a:rPr lang="en-US" altLang="ko-KR" dirty="0" smtClean="0"/>
              <a:t> 2016</a:t>
            </a:r>
          </a:p>
          <a:p>
            <a:pPr marL="0" indent="0">
              <a:buNone/>
            </a:pPr>
            <a:r>
              <a:rPr lang="en-US" altLang="ko-KR" b="1" dirty="0" smtClean="0"/>
              <a:t>BLOG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hlinkClick r:id="rId2"/>
              </a:rPr>
              <a:t>http://jaejunyoo.blogspot.com/2017/01/domain-adversarial-training-of-neural.html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hlinkClick r:id="rId3"/>
              </a:rPr>
              <a:t>https://github.com/jaejun-yoo/tf-dann-py35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hlinkClick r:id="rId4"/>
              </a:rPr>
              <a:t>https://github.com/jaejun-yoo/shallow-DANN-two-moon-dataset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SLIDES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hlinkClick r:id="rId5"/>
              </a:rPr>
              <a:t>http://www.di.ens.fr/~germain/talks/nips2014_dann_slides.pdf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hlinkClick r:id="rId6"/>
              </a:rPr>
              <a:t>http://john.blitzer.com/talks/icmltutorial_2010.pdf</a:t>
            </a:r>
            <a:r>
              <a:rPr lang="en-US" altLang="ko-KR" dirty="0" smtClean="0"/>
              <a:t> (DA theory part)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hlinkClick r:id="rId7"/>
              </a:rPr>
              <a:t>https://epat2014.sciencesconf.org/conference/epat2014/pages/slides_DA_epat_17.pdf</a:t>
            </a:r>
            <a:r>
              <a:rPr lang="en-US" altLang="ko-KR" dirty="0" smtClean="0"/>
              <a:t> (DA theory part)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hlinkClick r:id="rId8"/>
              </a:rPr>
              <a:t>https://www.slideshare.net/butest/ppt-3860159</a:t>
            </a:r>
            <a:r>
              <a:rPr lang="en-US" altLang="ko-KR" dirty="0" smtClean="0"/>
              <a:t> (DA theory part)</a:t>
            </a:r>
          </a:p>
          <a:p>
            <a:pPr marL="0" indent="0">
              <a:buNone/>
            </a:pPr>
            <a:r>
              <a:rPr lang="en-US" altLang="ko-KR" b="1" dirty="0" smtClean="0"/>
              <a:t>VIDEO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9"/>
              </a:rPr>
              <a:t>https://</a:t>
            </a:r>
            <a:r>
              <a:rPr lang="en-US" altLang="ko-KR" dirty="0" smtClean="0">
                <a:hlinkClick r:id="rId9"/>
              </a:rPr>
              <a:t>www.youtube.com/watch?v=h8tXDbywcdQ</a:t>
            </a:r>
            <a:r>
              <a:rPr lang="en-US" altLang="ko-KR" dirty="0" smtClean="0"/>
              <a:t> (Terry Um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토크</a:t>
            </a:r>
            <a:r>
              <a:rPr lang="en-US" altLang="ko-KR" dirty="0" smtClean="0"/>
              <a:t>)</a:t>
            </a:r>
            <a:endParaRPr lang="en-US" altLang="ko-KR" dirty="0" smtClean="0">
              <a:hlinkClick r:id="rId1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hlinkClick r:id="rId10"/>
              </a:rPr>
              <a:t>https://www.youtube.com/watch?v=F2OJ0fAK46Q</a:t>
            </a:r>
            <a:r>
              <a:rPr lang="en-US" altLang="ko-KR" dirty="0" smtClean="0"/>
              <a:t> (DA theory part)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hlinkClick r:id="rId11"/>
              </a:rPr>
              <a:t>https://www.youtube.com/watch?v=uc6K6tRHMAA&amp;index=13&amp;list=WL&amp;t=2570s</a:t>
            </a:r>
            <a:r>
              <a:rPr lang="en-US" altLang="ko-KR" dirty="0" smtClean="0"/>
              <a:t> (DA theory part)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9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7593"/>
          <a:stretch/>
        </p:blipFill>
        <p:spPr>
          <a:xfrm>
            <a:off x="1653308" y="75819"/>
            <a:ext cx="8885385" cy="5526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6800" y="5039139"/>
            <a:ext cx="518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일반적인 </a:t>
            </a:r>
            <a:r>
              <a:rPr lang="en-US" altLang="ko-KR" b="1" dirty="0" smtClean="0">
                <a:solidFill>
                  <a:srgbClr val="FF0000"/>
                </a:solidFill>
              </a:rPr>
              <a:t>supervised learning setting: Training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test</a:t>
            </a:r>
            <a:r>
              <a:rPr lang="ko-KR" altLang="en-US" b="1" dirty="0" smtClean="0">
                <a:solidFill>
                  <a:srgbClr val="FF0000"/>
                </a:solidFill>
              </a:rPr>
              <a:t>의 </a:t>
            </a:r>
            <a:r>
              <a:rPr lang="en-US" altLang="ko-KR" b="1" dirty="0" smtClean="0">
                <a:solidFill>
                  <a:srgbClr val="FF0000"/>
                </a:solidFill>
              </a:rPr>
              <a:t>domain</a:t>
            </a:r>
            <a:r>
              <a:rPr lang="ko-KR" altLang="en-US" b="1" dirty="0" smtClean="0">
                <a:solidFill>
                  <a:srgbClr val="FF0000"/>
                </a:solidFill>
              </a:rPr>
              <a:t>이 같다고 가정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657600" y="4134678"/>
            <a:ext cx="2438400" cy="9044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0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08" y="75818"/>
            <a:ext cx="8885385" cy="67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08" y="75818"/>
            <a:ext cx="8885385" cy="67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08" y="75818"/>
            <a:ext cx="8885385" cy="67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970" y="-1130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TAXONOMY OF TRANSFER LEARNING</a:t>
            </a:r>
            <a:endParaRPr lang="en-US" altLang="ko-KR" sz="36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124" y="1234260"/>
            <a:ext cx="8249752" cy="5077376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8544370" y="4078600"/>
            <a:ext cx="1596993" cy="8221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0in&#10;\renewcommand{\H}{\mathcal{H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Let $\H$ be a hypothesis class of VC dimension $d$ and $\U_{S},\U_{T}$ be unlabeled samples of size $m'$ each, drawn from $\D_{S},\D_{T}$ respectively.  With probability at least $1-\delta$ (over the choice of unlabeled sample), for every $h\in\H$,&#10;\begin{eqnarray*}&#10;\errdh{\D_{T}}{h} &amp; \leq &amp; \errdh{\D_{S}}{h}~+~\hat{d}_{\H\Delta\H}(\U_{S},\U_{T}) \\&#10;&amp; &amp; +~\lambda~+~ O\left(\sqrt{\frac{d\log\frac{m'}{d} + \log\frac{1}{\delta}}{m'}}~\right)&#10;\end{eqnarray*}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217"/>
  <p:tag name="PICTUREFILESIZE" val="5629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3">
        <a:dk1>
          <a:srgbClr val="000000"/>
        </a:dk1>
        <a:lt1>
          <a:srgbClr val="FFCC66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E2B8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3">
        <a:dk1>
          <a:srgbClr val="000000"/>
        </a:dk1>
        <a:lt1>
          <a:srgbClr val="FFCC66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E2B8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527</Words>
  <Application>Microsoft Office PowerPoint</Application>
  <PresentationFormat>와이드스크린</PresentationFormat>
  <Paragraphs>126</Paragraphs>
  <Slides>40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宋体</vt:lpstr>
      <vt:lpstr>맑은 고딕</vt:lpstr>
      <vt:lpstr>Arial</vt:lpstr>
      <vt:lpstr>Cambria Math</vt:lpstr>
      <vt:lpstr>Office 테마</vt:lpstr>
      <vt:lpstr>2_Default Design</vt:lpstr>
      <vt:lpstr>3_Default Design</vt:lpstr>
      <vt:lpstr> Domain Adversarial Training of Neural Network</vt:lpstr>
      <vt:lpstr>Usually we try to…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TAXONOMY OF TRANSFER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DANN</vt:lpstr>
      <vt:lpstr>DANN</vt:lpstr>
      <vt:lpstr>DANN</vt:lpstr>
      <vt:lpstr>DANN</vt:lpstr>
      <vt:lpstr>DANN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DANN</vt:lpstr>
      <vt:lpstr>DANN</vt:lpstr>
      <vt:lpstr>DANN</vt:lpstr>
      <vt:lpstr>DANN</vt:lpstr>
      <vt:lpstr>DANN</vt:lpstr>
      <vt:lpstr>DANN</vt:lpstr>
      <vt:lpstr>DANN</vt:lpstr>
      <vt:lpstr>PowerPoint 프레젠테이션</vt:lpstr>
      <vt:lpstr>SHALLOW DANN</vt:lpstr>
      <vt:lpstr>SHALLOW DANN</vt:lpstr>
      <vt:lpstr>tSNE RESULTS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Adversarial Training of Neural Network</dc:title>
  <dc:creator>Jaejun Yoo</dc:creator>
  <cp:lastModifiedBy>jinisang</cp:lastModifiedBy>
  <cp:revision>83</cp:revision>
  <dcterms:created xsi:type="dcterms:W3CDTF">2017-06-03T07:37:29Z</dcterms:created>
  <dcterms:modified xsi:type="dcterms:W3CDTF">2017-08-10T07:18:23Z</dcterms:modified>
</cp:coreProperties>
</file>