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Yoon 블랙핏 77" panose="02000503000000020003" pitchFamily="2" charset="-127"/>
      <p:regular r:id="rId21"/>
    </p:embeddedFont>
    <p:embeddedFont>
      <p:font typeface="Yoon 윤고딕 520_TT" panose="020B0600000101010101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F2281E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8113" autoAdjust="0"/>
  </p:normalViewPr>
  <p:slideViewPr>
    <p:cSldViewPr>
      <p:cViewPr varScale="1">
        <p:scale>
          <a:sx n="163" d="100"/>
          <a:sy n="163" d="100"/>
        </p:scale>
        <p:origin x="168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65A8-5646-4AEC-A6A6-EF54808BF7A0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EADF-E25F-4FC8-9A5E-35B97CB12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D1EB-7CF1-4E40-B0C6-25492DC1909D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AC34-70D3-427C-AC8A-5B0CAF7154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5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1915299"/>
            <a:ext cx="8280920" cy="1143000"/>
          </a:xfrm>
          <a:ln>
            <a:noFill/>
          </a:ln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Title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977618" y="5661248"/>
            <a:ext cx="2839144" cy="74110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r>
              <a:rPr lang="en-US" altLang="ko-KR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 </a:t>
            </a:r>
            <a:r>
              <a:rPr lang="ko-KR" altLang="en-US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고려대학교  산업경영공학과</a:t>
            </a:r>
            <a:endParaRPr lang="en-US" altLang="ko-KR" sz="1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  <a:p>
            <a:r>
              <a:rPr lang="en-US" altLang="ko-KR" sz="18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|  </a:t>
            </a:r>
            <a:r>
              <a:rPr lang="ko-KR" altLang="en-US" sz="18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서덕성</a:t>
            </a:r>
            <a:endParaRPr lang="en-US" altLang="ko-KR" sz="1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블랙핏 77" panose="02000503000000020003" pitchFamily="2" charset="-127"/>
              <a:ea typeface="Yoon 블랙핏 77" panose="02000503000000020003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2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11560" y="2827989"/>
            <a:ext cx="1900174" cy="1143000"/>
          </a:xfrm>
          <a:ln>
            <a:noFill/>
          </a:ln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블랙핏 77" panose="02000503000000020003" pitchFamily="2" charset="-127"/>
                <a:ea typeface="Yoon 블랙핏 77" panose="02000503000000020003" pitchFamily="2" charset="-127"/>
              </a:rPr>
              <a:t>INDEX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17032" y="2615886"/>
            <a:ext cx="5472608" cy="2160587"/>
          </a:xfrm>
        </p:spPr>
        <p:txBody>
          <a:bodyPr>
            <a:normAutofit/>
          </a:bodyPr>
          <a:lstStyle>
            <a:lvl1pPr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108520" y="-99392"/>
            <a:ext cx="9433048" cy="70567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4006230" y="3058447"/>
            <a:ext cx="1131540" cy="74110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solidFill>
                  <a:schemeClr val="bg1"/>
                </a:solidFill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간지</a:t>
            </a:r>
            <a:endParaRPr lang="en-US" altLang="ko-KR" dirty="0"/>
          </a:p>
          <a:p>
            <a:pPr lvl="0"/>
            <a:r>
              <a:rPr lang="en-US" altLang="ko-KR" dirty="0" err="1"/>
              <a:t>Ganji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8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 flipH="1">
            <a:off x="-108520" y="620688"/>
            <a:ext cx="10087884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83568" y="620688"/>
            <a:ext cx="0" cy="648072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22329" y="764704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22329" y="1235955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22329" y="1707206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7503" y="72008"/>
            <a:ext cx="8928991" cy="476672"/>
          </a:xfrm>
        </p:spPr>
        <p:txBody>
          <a:bodyPr>
            <a:noAutofit/>
          </a:bodyPr>
          <a:lstStyle>
            <a:lvl1pPr algn="l">
              <a:defRPr sz="3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869654" y="711325"/>
            <a:ext cx="8166841" cy="5925810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v"/>
              <a:defRPr sz="2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 marL="7429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buClr>
                <a:schemeClr val="tx1"/>
              </a:buClr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buClr>
                <a:schemeClr val="tx1"/>
              </a:buCl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buClr>
                <a:schemeClr val="tx1"/>
              </a:buCl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3" name="직사각형 42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8"/>
          </p:nvPr>
        </p:nvSpPr>
        <p:spPr>
          <a:xfrm>
            <a:off x="7008548" y="6393052"/>
            <a:ext cx="2133600" cy="365125"/>
          </a:xfrm>
        </p:spPr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122329" y="2178457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122329" y="2649708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122329" y="3120957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22329" y="3593001"/>
            <a:ext cx="483255" cy="311904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600" kern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lvl="0"/>
            <a:r>
              <a:rPr lang="en-US" altLang="ko-KR" dirty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4"/>
          <p:cNvSpPr txBox="1">
            <a:spLocks/>
          </p:cNvSpPr>
          <p:nvPr userDrawn="1"/>
        </p:nvSpPr>
        <p:spPr>
          <a:xfrm>
            <a:off x="8100392" y="6687278"/>
            <a:ext cx="1378496" cy="196131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defRPr lang="ko-KR" altLang="en-US" sz="700" kern="120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CEB9E3-907B-4C9E-8669-48B8CFAF986F}" type="slidenum">
              <a:rPr kumimoji="0" lang="en-US" altLang="ko-KR" sz="700" b="0" i="0" u="none" strike="noStrike" kern="1200" cap="none" spc="0" normalizeH="0" baseline="0" noProof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700" b="0" i="0" u="none" strike="noStrike" kern="1200" cap="none" spc="0" normalizeH="0" baseline="0" noProof="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 / 10</a:t>
            </a:r>
            <a:endParaRPr kumimoji="0" lang="en-US" altLang="en-US" sz="7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6709144"/>
            <a:ext cx="9143999" cy="15073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KOREA Univ. DSBA LAB.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" y="-27384"/>
            <a:ext cx="9144000" cy="15073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539552" y="1915299"/>
            <a:ext cx="8280920" cy="1143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j-cs"/>
              </a:rPr>
              <a:t>Title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텍스트 개체 틀 2"/>
          <p:cNvSpPr txBox="1">
            <a:spLocks/>
          </p:cNvSpPr>
          <p:nvPr userDrawn="1"/>
        </p:nvSpPr>
        <p:spPr>
          <a:xfrm>
            <a:off x="5977618" y="5661248"/>
            <a:ext cx="2839144" cy="741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1pPr>
            <a:lvl2pPr>
              <a:defRPr sz="16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2pPr>
            <a:lvl3pPr>
              <a:defRPr sz="14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3pPr>
            <a:lvl4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4pPr>
            <a:lvl5pPr>
              <a:defRPr sz="1200">
                <a:latin typeface="Yoon 블랙핏 77" panose="02000503000000020003" pitchFamily="2" charset="-127"/>
                <a:ea typeface="Yoon 블랙핏 77" panose="02000503000000020003" pitchFamily="2" charset="-127"/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| 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고려대학교  산업경영공학과</a:t>
            </a:r>
            <a:endParaRPr kumimoji="0" lang="en-US" altLang="ko-KR" sz="1800" b="0" i="0" u="none" strike="noStrike" kern="1200" cap="none" spc="0" normalizeH="0" baseline="0" noProof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|  </a:t>
            </a: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Yoon 블랙핏 77" panose="02000503000000020003" pitchFamily="2" charset="-127"/>
                <a:ea typeface="Yoon 블랙핏 77" panose="02000503000000020003" pitchFamily="2" charset="-127"/>
                <a:cs typeface="+mn-cs"/>
              </a:rPr>
              <a:t>서덕성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effectLst/>
              <a:uLnTx/>
              <a:uFillTx/>
              <a:latin typeface="Yoon 블랙핏 77" panose="02000503000000020003" pitchFamily="2" charset="-127"/>
              <a:ea typeface="Yoon 블랙핏 77" panose="02000503000000020003" pitchFamily="2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Yoon 블랙핏 77" pitchFamily="2" charset="-127"/>
                <a:ea typeface="Yoon 블랙핏 77" pitchFamily="2" charset="-127"/>
              </a:rPr>
              <a:t>A hybrid convolutional </a:t>
            </a:r>
            <a:r>
              <a:rPr lang="en-US" altLang="ko-KR" dirty="0" err="1">
                <a:latin typeface="Yoon 블랙핏 77" pitchFamily="2" charset="-127"/>
                <a:ea typeface="Yoon 블랙핏 77" pitchFamily="2" charset="-127"/>
              </a:rPr>
              <a:t>variational</a:t>
            </a:r>
            <a:r>
              <a:rPr lang="en-US" altLang="ko-KR" dirty="0">
                <a:latin typeface="Yoon 블랙핏 77" pitchFamily="2" charset="-127"/>
                <a:ea typeface="Yoon 블랙핏 77" pitchFamily="2" charset="-127"/>
              </a:rPr>
              <a:t> autoencoder for text generation</a:t>
            </a:r>
            <a:endParaRPr lang="ko-KR" altLang="en-US" dirty="0">
              <a:latin typeface="Yoon 블랙핏 77" pitchFamily="2" charset="-127"/>
              <a:ea typeface="Yoon 블랙핏 77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| </a:t>
            </a:r>
            <a:r>
              <a:rPr lang="ko-KR" altLang="en-US" dirty="0"/>
              <a:t>고려대학교 산업경영공학과</a:t>
            </a:r>
            <a:endParaRPr lang="en-US" altLang="ko-KR" dirty="0"/>
          </a:p>
          <a:p>
            <a:r>
              <a:rPr lang="en-US" altLang="ko-KR" dirty="0"/>
              <a:t>| </a:t>
            </a:r>
            <a:r>
              <a:rPr lang="ko-KR" altLang="en-US" dirty="0"/>
              <a:t>서덕성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54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지난 논문에서 사용했던 학습 도움 방법론을 사용</a:t>
            </a:r>
            <a:endParaRPr lang="en-US" altLang="ko-KR" dirty="0"/>
          </a:p>
          <a:p>
            <a:pPr lvl="1"/>
            <a:r>
              <a:rPr lang="en-US" altLang="ko-KR" dirty="0"/>
              <a:t>KL annealing</a:t>
            </a:r>
          </a:p>
          <a:p>
            <a:pPr lvl="1"/>
            <a:r>
              <a:rPr lang="en-US" altLang="ko-KR" dirty="0"/>
              <a:t>Input dropout</a:t>
            </a:r>
          </a:p>
          <a:p>
            <a:r>
              <a:rPr lang="en-US" altLang="ko-KR" dirty="0"/>
              <a:t>Loss</a:t>
            </a:r>
            <a:r>
              <a:rPr lang="ko-KR" altLang="en-US" dirty="0"/>
              <a:t>를 새롭게 정의해서 학습을 진행</a:t>
            </a:r>
            <a:endParaRPr lang="en-US" altLang="ko-KR" dirty="0"/>
          </a:p>
          <a:p>
            <a:pPr lvl="1"/>
            <a:r>
              <a:rPr lang="en-US" altLang="ko-KR" dirty="0" err="1"/>
              <a:t>Deconv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으로 </a:t>
            </a:r>
            <a:r>
              <a:rPr lang="en-US" altLang="ko-KR" dirty="0"/>
              <a:t>reconstruction error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loss</a:t>
            </a:r>
            <a:r>
              <a:rPr lang="ko-KR" altLang="en-US" dirty="0"/>
              <a:t>에 첨가해줌</a:t>
            </a:r>
            <a:endParaRPr lang="en-US" altLang="ko-KR" dirty="0"/>
          </a:p>
          <a:p>
            <a:pPr lvl="1"/>
            <a:r>
              <a:rPr lang="ko-KR" altLang="en-US" dirty="0"/>
              <a:t>이를 통해 </a:t>
            </a:r>
            <a:r>
              <a:rPr lang="en-US" altLang="ko-KR" dirty="0" err="1"/>
              <a:t>historyless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(</a:t>
            </a:r>
            <a:r>
              <a:rPr lang="ko-KR" altLang="en-US" dirty="0"/>
              <a:t>오로지 </a:t>
            </a:r>
            <a:r>
              <a:rPr lang="en-US" altLang="ko-KR" dirty="0"/>
              <a:t>z</a:t>
            </a:r>
            <a:r>
              <a:rPr lang="ko-KR" altLang="en-US" dirty="0"/>
              <a:t>에만 의존</a:t>
            </a:r>
            <a:r>
              <a:rPr lang="en-US" altLang="ko-KR" dirty="0"/>
              <a:t>)</a:t>
            </a:r>
            <a:r>
              <a:rPr lang="ko-KR" altLang="en-US" dirty="0"/>
              <a:t>도 고려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10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B2513-2A59-40C6-8DBD-2FF5FC8B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221088"/>
            <a:ext cx="2786633" cy="498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DE4F2C-4142-43F0-8F41-380B18DA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06" y="4797152"/>
            <a:ext cx="1912243" cy="3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0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년 논문과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30 char. </a:t>
            </a:r>
            <a:r>
              <a:rPr lang="ko-KR" altLang="en-US" dirty="0"/>
              <a:t>넘어가면서 부터는 기존 논문은 학습이 안되는 현상 발견</a:t>
            </a:r>
            <a:endParaRPr lang="en-US" altLang="ko-KR" dirty="0"/>
          </a:p>
          <a:p>
            <a:pPr lvl="1"/>
            <a:r>
              <a:rPr lang="ko-KR" altLang="en-US" dirty="0"/>
              <a:t>반면 제안 방법론은 긴 문장에서도 학습이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11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8596C3-2E60-4CB4-80AD-B289A8DF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2"/>
            <a:ext cx="7164288" cy="19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3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/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16</a:t>
                </a:r>
                <a:r>
                  <a:rPr lang="ko-KR" altLang="en-US" dirty="0"/>
                  <a:t>년 논문과 비교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 annealing, # conv layer </a:t>
                </a:r>
                <a:r>
                  <a:rPr lang="ko-KR" altLang="en-US" dirty="0"/>
                  <a:t>변경시켜가며 실험 진행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Non-zero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term</a:t>
                </a:r>
                <a:r>
                  <a:rPr lang="ko-KR" altLang="en-US" dirty="0"/>
                  <a:t>을 본 방법론에서는 얻을 수 있음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9" name="텍스트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046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12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CC684E-BE45-4088-B100-DBD4465D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2" y="1484785"/>
            <a:ext cx="2602272" cy="266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6FEB7B-9D90-43AE-B36C-F28E5633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926" y="1520789"/>
            <a:ext cx="542323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출력 예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0F8D1C-976F-404A-B87F-1A9ADA62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78653"/>
            <a:ext cx="6023065" cy="1742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D5D6BE-2E5A-4ADE-BB30-254DF639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1" y="2463622"/>
            <a:ext cx="6012160" cy="43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785665"/>
            <a:ext cx="1900174" cy="1143000"/>
          </a:xfrm>
        </p:spPr>
        <p:txBody>
          <a:bodyPr/>
          <a:lstStyle/>
          <a:p>
            <a:r>
              <a:rPr lang="en-US" altLang="ko-KR" dirty="0">
                <a:latin typeface="Yoon 블랙핏 77" pitchFamily="2" charset="-127"/>
                <a:ea typeface="Yoon 블랙핏 77" pitchFamily="2" charset="-127"/>
              </a:rPr>
              <a:t>INDEX</a:t>
            </a:r>
            <a:endParaRPr lang="ko-KR" altLang="en-US" dirty="0">
              <a:latin typeface="Yoon 블랙핏 77" pitchFamily="2" charset="-127"/>
              <a:ea typeface="Yoon 블랙핏 77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317032" y="2780581"/>
            <a:ext cx="5472608" cy="2160587"/>
          </a:xfrm>
        </p:spPr>
        <p:txBody>
          <a:bodyPr/>
          <a:lstStyle/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제안 방법론</a:t>
            </a:r>
            <a:endParaRPr lang="en-US" altLang="ko-KR" dirty="0"/>
          </a:p>
          <a:p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882898" y="2492896"/>
            <a:ext cx="0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저자 및 출처</a:t>
            </a:r>
            <a:endParaRPr lang="en-US" altLang="ko-KR" dirty="0"/>
          </a:p>
          <a:p>
            <a:pPr lvl="1"/>
            <a:r>
              <a:rPr lang="en-US" altLang="ko-KR" dirty="0"/>
              <a:t>Uni-</a:t>
            </a:r>
            <a:r>
              <a:rPr lang="en-US" altLang="ko-KR" dirty="0" err="1"/>
              <a:t>Luebeck</a:t>
            </a:r>
            <a:endParaRPr lang="en-US" altLang="ko-KR" dirty="0"/>
          </a:p>
          <a:p>
            <a:pPr lvl="1"/>
            <a:r>
              <a:rPr lang="en-US" altLang="ko-KR" dirty="0"/>
              <a:t>Google Research (8 Feb 2017)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Novel hybrid architecture(</a:t>
            </a:r>
            <a:r>
              <a:rPr lang="en-US" altLang="ko-KR" dirty="0" err="1"/>
              <a:t>Deconv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Generating sentence</a:t>
            </a:r>
          </a:p>
          <a:p>
            <a:pPr lvl="1"/>
            <a:r>
              <a:rPr lang="en-US" altLang="ko-KR" dirty="0"/>
              <a:t>Faster</a:t>
            </a:r>
            <a:r>
              <a:rPr lang="ko-KR" altLang="en-US" dirty="0"/>
              <a:t> </a:t>
            </a:r>
            <a:r>
              <a:rPr lang="en-US" altLang="ko-KR" dirty="0"/>
              <a:t>runtime and convergence, ability to better handle long sequences</a:t>
            </a:r>
          </a:p>
          <a:p>
            <a:pPr lvl="1"/>
            <a:r>
              <a:rPr lang="en-US" altLang="ko-KR" dirty="0"/>
              <a:t>Text data</a:t>
            </a:r>
            <a:r>
              <a:rPr lang="ko-KR" altLang="en-US" dirty="0"/>
              <a:t>를 </a:t>
            </a:r>
            <a:r>
              <a:rPr lang="en-US" altLang="ko-KR" dirty="0"/>
              <a:t>VAE</a:t>
            </a:r>
            <a:r>
              <a:rPr lang="ko-KR" altLang="en-US" dirty="0"/>
              <a:t>로 </a:t>
            </a:r>
            <a:r>
              <a:rPr lang="ko-KR" altLang="en-US" dirty="0" err="1"/>
              <a:t>학습할때</a:t>
            </a:r>
            <a:r>
              <a:rPr lang="ko-KR" altLang="en-US" dirty="0"/>
              <a:t> 발생하는 주요 문제들을 회피할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모형</a:t>
            </a:r>
            <a:r>
              <a:rPr lang="en-US" altLang="ko-KR" dirty="0"/>
              <a:t>(Bowman et al., 2016)</a:t>
            </a:r>
            <a:r>
              <a:rPr lang="ko-KR" altLang="en-US" dirty="0"/>
              <a:t>까지의 문제점</a:t>
            </a:r>
            <a:endParaRPr lang="en-US" altLang="ko-KR" dirty="0"/>
          </a:p>
          <a:p>
            <a:pPr lvl="1"/>
            <a:r>
              <a:rPr lang="en-US" altLang="ko-KR" dirty="0"/>
              <a:t>Longer text</a:t>
            </a:r>
            <a:r>
              <a:rPr lang="ko-KR" altLang="en-US" dirty="0"/>
              <a:t>에 대해서는 수렴에 실패하는 경우가 있었음</a:t>
            </a:r>
            <a:endParaRPr lang="en-US" altLang="ko-KR" dirty="0"/>
          </a:p>
          <a:p>
            <a:r>
              <a:rPr lang="ko-KR" altLang="en-US" dirty="0"/>
              <a:t>제안 방법론</a:t>
            </a:r>
            <a:endParaRPr lang="en-US" altLang="ko-KR" dirty="0"/>
          </a:p>
          <a:p>
            <a:pPr lvl="1"/>
            <a:r>
              <a:rPr lang="en-US" altLang="ko-KR" dirty="0"/>
              <a:t>1-d conv</a:t>
            </a:r>
            <a:r>
              <a:rPr lang="ko-KR" altLang="en-US" dirty="0"/>
              <a:t>와 </a:t>
            </a:r>
            <a:r>
              <a:rPr lang="en-US" altLang="ko-KR" dirty="0" err="1"/>
              <a:t>deconv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en-US" altLang="ko-KR" dirty="0"/>
              <a:t>Decoder </a:t>
            </a:r>
            <a:r>
              <a:rPr lang="ko-KR" altLang="en-US" dirty="0"/>
              <a:t>부분에서 </a:t>
            </a:r>
            <a:r>
              <a:rPr lang="en-US" altLang="ko-KR" dirty="0" err="1"/>
              <a:t>deconv</a:t>
            </a:r>
            <a:r>
              <a:rPr lang="en-US" altLang="ko-KR" dirty="0"/>
              <a:t> + RNN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en-US" altLang="ko-KR" dirty="0"/>
              <a:t>Recurrent</a:t>
            </a:r>
            <a:r>
              <a:rPr lang="ko-KR" altLang="en-US" dirty="0"/>
              <a:t>로 접근했던 지난 방식에 비해 좀 더 학습이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pPr lvl="1"/>
            <a:r>
              <a:rPr lang="en-US" altLang="ko-KR" dirty="0"/>
              <a:t>VAE</a:t>
            </a:r>
            <a:r>
              <a:rPr lang="ko-KR" altLang="en-US" dirty="0"/>
              <a:t>학습하면서 어려웠던 점들을 해결하는 노하우 소개 예정</a:t>
            </a:r>
            <a:endParaRPr lang="en-US" altLang="ko-KR" dirty="0"/>
          </a:p>
          <a:p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</a:p>
          <a:p>
            <a:pPr lvl="1"/>
            <a:r>
              <a:rPr lang="en-US" altLang="ko-KR" dirty="0"/>
              <a:t>VAE</a:t>
            </a:r>
          </a:p>
          <a:p>
            <a:pPr lvl="1"/>
            <a:r>
              <a:rPr lang="en-US" altLang="ko-KR" dirty="0"/>
              <a:t>Autoregressive model</a:t>
            </a:r>
          </a:p>
          <a:p>
            <a:pPr lvl="1"/>
            <a:r>
              <a:rPr lang="en-US" altLang="ko-KR" dirty="0"/>
              <a:t>GAN(</a:t>
            </a:r>
            <a:r>
              <a:rPr lang="ko-KR" altLang="en-US" dirty="0"/>
              <a:t>아직 </a:t>
            </a:r>
            <a:r>
              <a:rPr lang="en-US" altLang="ko-KR" dirty="0"/>
              <a:t>NLP</a:t>
            </a:r>
            <a:r>
              <a:rPr lang="ko-KR" altLang="en-US" dirty="0"/>
              <a:t>에 적용한 결과 성과가 적다고 얘기함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4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 간략 설명</a:t>
            </a:r>
            <a:endParaRPr lang="en-US" altLang="ko-KR" dirty="0"/>
          </a:p>
          <a:p>
            <a:pPr lvl="1"/>
            <a:r>
              <a:rPr lang="en-US" altLang="ko-KR" dirty="0"/>
              <a:t>AE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가지 측면에서 보완</a:t>
            </a:r>
            <a:endParaRPr lang="en-US" altLang="ko-KR" dirty="0"/>
          </a:p>
          <a:p>
            <a:pPr lvl="2"/>
            <a:r>
              <a:rPr lang="en-US" altLang="ko-KR" dirty="0"/>
              <a:t>AE</a:t>
            </a:r>
            <a:r>
              <a:rPr lang="ko-KR" altLang="en-US" dirty="0"/>
              <a:t>의 </a:t>
            </a:r>
            <a:r>
              <a:rPr lang="en-US" altLang="ko-KR" dirty="0"/>
              <a:t>embedded vector(z, </a:t>
            </a:r>
            <a:r>
              <a:rPr lang="ko-KR" altLang="en-US" dirty="0"/>
              <a:t>여기서는</a:t>
            </a:r>
            <a:r>
              <a:rPr lang="en-US" altLang="ko-KR" dirty="0"/>
              <a:t> </a:t>
            </a:r>
            <a:r>
              <a:rPr lang="ko-KR" altLang="en-US" dirty="0"/>
              <a:t>잠재변수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deterministic</a:t>
            </a:r>
            <a:r>
              <a:rPr lang="ko-KR" altLang="en-US" dirty="0"/>
              <a:t>하게 </a:t>
            </a:r>
            <a:r>
              <a:rPr lang="en-US" altLang="ko-KR" dirty="0"/>
              <a:t>input </a:t>
            </a:r>
            <a:r>
              <a:rPr lang="ko-KR" altLang="en-US" dirty="0"/>
              <a:t>하나를 하나의 </a:t>
            </a:r>
            <a:r>
              <a:rPr lang="en-US" altLang="ko-KR" dirty="0"/>
              <a:t>point</a:t>
            </a:r>
            <a:r>
              <a:rPr lang="ko-KR" altLang="en-US" dirty="0"/>
              <a:t>에 </a:t>
            </a:r>
            <a:r>
              <a:rPr lang="ko-KR" altLang="en-US" dirty="0" err="1"/>
              <a:t>매핑시키는</a:t>
            </a:r>
            <a:r>
              <a:rPr lang="ko-KR" altLang="en-US" dirty="0"/>
              <a:t> 형태에서 </a:t>
            </a:r>
            <a:r>
              <a:rPr lang="en-US" altLang="ko-KR" dirty="0"/>
              <a:t>posterior</a:t>
            </a:r>
            <a:r>
              <a:rPr lang="ko-KR" altLang="en-US" dirty="0"/>
              <a:t>를 이용한 </a:t>
            </a:r>
            <a:r>
              <a:rPr lang="en-US" altLang="ko-KR" dirty="0" err="1"/>
              <a:t>probablistic</a:t>
            </a:r>
            <a:r>
              <a:rPr lang="ko-KR" altLang="en-US" dirty="0"/>
              <a:t>한 형태로 변화시킴</a:t>
            </a:r>
            <a:endParaRPr lang="en-US" altLang="ko-KR" dirty="0"/>
          </a:p>
          <a:p>
            <a:pPr lvl="2"/>
            <a:r>
              <a:rPr lang="en-US" altLang="ko-KR" dirty="0"/>
              <a:t>KL-divergence</a:t>
            </a:r>
            <a:r>
              <a:rPr lang="ko-KR" altLang="en-US" dirty="0"/>
              <a:t>를 이용해서 잠재변수의 분포를 학습하고 이를 통해 </a:t>
            </a:r>
            <a:r>
              <a:rPr lang="en-US" altLang="ko-KR" dirty="0"/>
              <a:t>high level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en-US" altLang="ko-KR" dirty="0"/>
              <a:t>sampling</a:t>
            </a:r>
            <a:r>
              <a:rPr lang="ko-KR" altLang="en-US" dirty="0"/>
              <a:t>하고 </a:t>
            </a:r>
            <a:r>
              <a:rPr lang="en-US" altLang="ko-KR" dirty="0"/>
              <a:t>generative model</a:t>
            </a:r>
            <a:r>
              <a:rPr lang="ko-KR" altLang="en-US" dirty="0"/>
              <a:t>로 사용 가능하게 함</a:t>
            </a:r>
            <a:endParaRPr lang="en-US" altLang="ko-KR" dirty="0"/>
          </a:p>
          <a:p>
            <a:pPr lvl="2"/>
            <a:r>
              <a:rPr lang="ko-KR" altLang="en-US" dirty="0"/>
              <a:t>이때 </a:t>
            </a:r>
            <a:r>
              <a:rPr lang="en-US" altLang="ko-KR" dirty="0"/>
              <a:t>KL</a:t>
            </a:r>
            <a:r>
              <a:rPr lang="ko-KR" altLang="en-US" dirty="0"/>
              <a:t>의 기준이 되는 분포는 표준정규분포</a:t>
            </a:r>
            <a:endParaRPr lang="en-US" altLang="ko-KR" dirty="0"/>
          </a:p>
          <a:p>
            <a:pPr lvl="1"/>
            <a:r>
              <a:rPr lang="en-US" altLang="ko-KR" dirty="0"/>
              <a:t>Loss</a:t>
            </a:r>
          </a:p>
          <a:p>
            <a:pPr lvl="2"/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이는 기존 </a:t>
            </a:r>
            <a:r>
              <a:rPr lang="en-US" altLang="ko-KR" dirty="0"/>
              <a:t>standard AE term</a:t>
            </a:r>
            <a:r>
              <a:rPr lang="ko-KR" altLang="en-US" dirty="0"/>
              <a:t>에 </a:t>
            </a:r>
            <a:r>
              <a:rPr lang="en-US" altLang="ko-KR" dirty="0"/>
              <a:t>KL</a:t>
            </a:r>
            <a:r>
              <a:rPr lang="ko-KR" altLang="en-US" dirty="0"/>
              <a:t>로 </a:t>
            </a:r>
            <a:r>
              <a:rPr lang="en-US" altLang="ko-KR" dirty="0"/>
              <a:t>regularize</a:t>
            </a:r>
            <a:r>
              <a:rPr lang="ko-KR" altLang="en-US" dirty="0"/>
              <a:t>한 형태</a:t>
            </a:r>
            <a:endParaRPr lang="en-US" altLang="ko-KR" dirty="0"/>
          </a:p>
          <a:p>
            <a:pPr lvl="2"/>
            <a:r>
              <a:rPr lang="en-US" altLang="ko-KR" dirty="0"/>
              <a:t>Negative log likelihood(NLL)</a:t>
            </a:r>
            <a:r>
              <a:rPr lang="ko-KR" altLang="en-US" dirty="0"/>
              <a:t>의 </a:t>
            </a:r>
            <a:r>
              <a:rPr lang="en-US" altLang="ko-KR" dirty="0"/>
              <a:t>upper bound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최소화 하게 학습</a:t>
            </a:r>
            <a:endParaRPr lang="en-US" altLang="ko-KR" dirty="0"/>
          </a:p>
          <a:p>
            <a:pPr lvl="2"/>
            <a:r>
              <a:rPr lang="en-US" altLang="ko-KR" dirty="0"/>
              <a:t>NLL(reconstruction</a:t>
            </a:r>
            <a:r>
              <a:rPr lang="ko-KR" altLang="en-US" dirty="0"/>
              <a:t> </a:t>
            </a:r>
            <a:r>
              <a:rPr lang="en-US" altLang="ko-KR" dirty="0"/>
              <a:t>err.)</a:t>
            </a:r>
            <a:r>
              <a:rPr lang="ko-KR" altLang="en-US" dirty="0"/>
              <a:t>를 줄이는 가장 좋은 방법은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point</a:t>
            </a:r>
            <a:r>
              <a:rPr lang="ko-KR" altLang="en-US" dirty="0"/>
              <a:t>에 추정하듯 매우 뾰족한 분포를 추정하는 것</a:t>
            </a:r>
            <a:endParaRPr lang="en-US" altLang="ko-KR" dirty="0"/>
          </a:p>
          <a:p>
            <a:pPr lvl="2"/>
            <a:r>
              <a:rPr lang="en-US" altLang="ko-KR" dirty="0"/>
              <a:t>KL-term</a:t>
            </a:r>
            <a:r>
              <a:rPr lang="ko-KR" altLang="en-US" dirty="0"/>
              <a:t>이 이를 방지하여 </a:t>
            </a:r>
            <a:r>
              <a:rPr lang="en-US" altLang="ko-KR" dirty="0"/>
              <a:t>point</a:t>
            </a:r>
            <a:r>
              <a:rPr lang="ko-KR" altLang="en-US" dirty="0"/>
              <a:t>가 아닌 </a:t>
            </a:r>
            <a:r>
              <a:rPr lang="en-US" altLang="ko-KR" dirty="0"/>
              <a:t>region</a:t>
            </a:r>
            <a:r>
              <a:rPr lang="ko-KR" altLang="en-US" dirty="0"/>
              <a:t>을 학습하게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5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961A56-8963-4500-BA4E-63337E80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933056"/>
            <a:ext cx="2430949" cy="7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r>
              <a:rPr lang="ko-KR" altLang="en-US" dirty="0"/>
              <a:t> 간략 설명</a:t>
            </a:r>
            <a:endParaRPr lang="en-US" altLang="ko-KR" dirty="0"/>
          </a:p>
          <a:p>
            <a:pPr lvl="1"/>
            <a:r>
              <a:rPr lang="ko-KR" altLang="en-US" dirty="0"/>
              <a:t>따라서 분포로부터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en-US" altLang="ko-KR" dirty="0" err="1"/>
              <a:t>samplin</a:t>
            </a:r>
            <a:r>
              <a:rPr lang="ko-KR" altLang="en-US" dirty="0"/>
              <a:t>하고</a:t>
            </a:r>
            <a:r>
              <a:rPr lang="en-US" altLang="ko-KR" dirty="0"/>
              <a:t>, text</a:t>
            </a:r>
            <a:r>
              <a:rPr lang="ko-KR" altLang="en-US" dirty="0"/>
              <a:t>를 </a:t>
            </a:r>
            <a:r>
              <a:rPr lang="en-US" altLang="ko-KR" dirty="0" err="1"/>
              <a:t>generat</a:t>
            </a:r>
            <a:r>
              <a:rPr lang="ko-KR" altLang="en-US" dirty="0"/>
              <a:t>할 수 있는 구조가 됨</a:t>
            </a:r>
            <a:endParaRPr lang="en-US" altLang="ko-KR" dirty="0"/>
          </a:p>
          <a:p>
            <a:pPr lvl="1"/>
            <a:r>
              <a:rPr lang="en-US" altLang="ko-KR" dirty="0"/>
              <a:t>KL term</a:t>
            </a:r>
            <a:r>
              <a:rPr lang="ko-KR" altLang="en-US" dirty="0"/>
              <a:t>은 </a:t>
            </a:r>
            <a:r>
              <a:rPr lang="en-US" altLang="ko-KR" dirty="0"/>
              <a:t>VAE</a:t>
            </a:r>
            <a:r>
              <a:rPr lang="ko-KR" altLang="en-US" dirty="0"/>
              <a:t>가 </a:t>
            </a:r>
            <a:r>
              <a:rPr lang="en-US" altLang="ko-KR" dirty="0" err="1"/>
              <a:t>laten</a:t>
            </a:r>
            <a:r>
              <a:rPr lang="ko-KR" altLang="en-US" dirty="0"/>
              <a:t>정보를 얼마나 갖고있는지를 의미하기도 함</a:t>
            </a:r>
            <a:endParaRPr lang="en-US" altLang="ko-KR" dirty="0"/>
          </a:p>
          <a:p>
            <a:pPr lvl="1"/>
            <a:r>
              <a:rPr lang="ko-KR" altLang="en-US" dirty="0"/>
              <a:t>이전 논문에서 </a:t>
            </a:r>
            <a:r>
              <a:rPr lang="en-US" altLang="ko-KR" dirty="0"/>
              <a:t>KL-&gt;0</a:t>
            </a:r>
            <a:r>
              <a:rPr lang="ko-KR" altLang="en-US" dirty="0"/>
              <a:t>으로 되어 </a:t>
            </a:r>
            <a:r>
              <a:rPr lang="en-US" altLang="ko-KR" dirty="0"/>
              <a:t>latent</a:t>
            </a:r>
            <a:r>
              <a:rPr lang="ko-KR" altLang="en-US" dirty="0"/>
              <a:t>를 무시하는 경향이 생기기도 했음</a:t>
            </a:r>
            <a:endParaRPr lang="en-US" altLang="ko-KR" dirty="0"/>
          </a:p>
          <a:p>
            <a:pPr lvl="1"/>
            <a:r>
              <a:rPr lang="ko-KR" altLang="en-US" dirty="0"/>
              <a:t>이를 해결하기 위한 방식으로 </a:t>
            </a:r>
            <a:r>
              <a:rPr lang="en-US" altLang="ko-KR" dirty="0"/>
              <a:t>KL annealing, input dropout</a:t>
            </a:r>
            <a:r>
              <a:rPr lang="ko-KR" altLang="en-US" dirty="0"/>
              <a:t>을 똑같이 사용함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6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Deconvolution</a:t>
            </a:r>
          </a:p>
          <a:p>
            <a:pPr lvl="1"/>
            <a:r>
              <a:rPr lang="en-US" altLang="ko-KR" dirty="0"/>
              <a:t>Transposed convolution, fractionally </a:t>
            </a:r>
            <a:r>
              <a:rPr lang="en-US" altLang="ko-KR" dirty="0" err="1"/>
              <a:t>strided</a:t>
            </a:r>
            <a:r>
              <a:rPr lang="en-US" altLang="ko-KR" dirty="0"/>
              <a:t> convolution</a:t>
            </a:r>
            <a:r>
              <a:rPr lang="ko-KR" altLang="en-US" dirty="0"/>
              <a:t>과 동의어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convolution</a:t>
            </a:r>
            <a:r>
              <a:rPr lang="ko-KR" altLang="en-US" dirty="0"/>
              <a:t>의 </a:t>
            </a:r>
            <a:r>
              <a:rPr lang="ko-KR" altLang="en-US" dirty="0" err="1"/>
              <a:t>역연산이라고</a:t>
            </a:r>
            <a:r>
              <a:rPr lang="ko-KR" altLang="en-US" dirty="0"/>
              <a:t> 생각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conv			          </a:t>
            </a:r>
            <a:r>
              <a:rPr lang="en-US" altLang="ko-KR" dirty="0" err="1"/>
              <a:t>deconv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145041C4-B640-429F-A16B-F628E2A79D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2"/>
            <a:ext cx="3240360" cy="36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42E94831-0381-4CCB-912E-79B0559B6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31" y="2636912"/>
            <a:ext cx="32766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0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제안하는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8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8B4A10-F982-461C-A20D-D0C5A219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0430"/>
            <a:ext cx="676537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방법론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err="1"/>
              <a:t>Deconv</a:t>
            </a:r>
            <a:r>
              <a:rPr lang="ko-KR" altLang="en-US" dirty="0"/>
              <a:t>를 사용한 이유</a:t>
            </a:r>
            <a:endParaRPr lang="en-US" altLang="ko-KR" dirty="0"/>
          </a:p>
          <a:p>
            <a:pPr lvl="1"/>
            <a:r>
              <a:rPr lang="ko-KR" altLang="en-US" dirty="0"/>
              <a:t>계산 효율성 확보</a:t>
            </a:r>
            <a:endParaRPr lang="en-US" altLang="ko-KR" dirty="0"/>
          </a:p>
          <a:p>
            <a:pPr lvl="1"/>
            <a:r>
              <a:rPr lang="en-US" altLang="ko-KR" dirty="0"/>
              <a:t>Feed Forward(FF)</a:t>
            </a:r>
            <a:r>
              <a:rPr lang="ko-KR" altLang="en-US" dirty="0"/>
              <a:t>가 </a:t>
            </a:r>
            <a:r>
              <a:rPr lang="en-US" altLang="ko-KR" dirty="0"/>
              <a:t>recurrent</a:t>
            </a:r>
            <a:r>
              <a:rPr lang="ko-KR" altLang="en-US" dirty="0"/>
              <a:t>보다 학습하기 쉬움</a:t>
            </a:r>
            <a:endParaRPr lang="en-US" altLang="ko-KR" dirty="0"/>
          </a:p>
          <a:p>
            <a:pPr lvl="2"/>
            <a:r>
              <a:rPr lang="en-US" altLang="ko-KR" dirty="0"/>
              <a:t>Back propagation step</a:t>
            </a:r>
            <a:r>
              <a:rPr lang="ko-KR" altLang="en-US" dirty="0"/>
              <a:t>이 더 적기 때문</a:t>
            </a:r>
            <a:endParaRPr lang="en-US" altLang="ko-KR" dirty="0"/>
          </a:p>
          <a:p>
            <a:pPr lvl="2"/>
            <a:r>
              <a:rPr lang="ko-KR" altLang="en-US" dirty="0"/>
              <a:t>특히 문서 길이가 길어질수록 차이가 극명함</a:t>
            </a:r>
            <a:endParaRPr lang="en-US" altLang="ko-KR" dirty="0"/>
          </a:p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RNN -&gt; CNN</a:t>
            </a:r>
            <a:r>
              <a:rPr lang="ko-KR" altLang="en-US" dirty="0"/>
              <a:t>정도의 차이</a:t>
            </a:r>
            <a:endParaRPr lang="en-US" altLang="ko-KR" dirty="0"/>
          </a:p>
          <a:p>
            <a:pPr lvl="1"/>
            <a:r>
              <a:rPr lang="en-US" altLang="ko-KR" dirty="0"/>
              <a:t>Decoder </a:t>
            </a:r>
            <a:r>
              <a:rPr lang="ko-KR" altLang="en-US" dirty="0"/>
              <a:t>파트가 많이 변화함</a:t>
            </a:r>
            <a:endParaRPr lang="en-US" altLang="ko-KR" dirty="0"/>
          </a:p>
          <a:p>
            <a:pPr lvl="2"/>
            <a:r>
              <a:rPr lang="en-US" altLang="ko-KR" dirty="0" err="1"/>
              <a:t>Deconv</a:t>
            </a:r>
            <a:r>
              <a:rPr lang="ko-KR" altLang="en-US" dirty="0"/>
              <a:t>의 </a:t>
            </a:r>
            <a:r>
              <a:rPr lang="en-US" altLang="ko-KR" dirty="0"/>
              <a:t>activation </a:t>
            </a:r>
            <a:r>
              <a:rPr lang="ko-KR" altLang="en-US" dirty="0"/>
              <a:t>결과물과 </a:t>
            </a:r>
            <a:r>
              <a:rPr lang="en-US" altLang="ko-KR" dirty="0"/>
              <a:t>input word vector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  <a:r>
              <a:rPr lang="ko-KR" altLang="en-US" dirty="0"/>
              <a:t>해서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2"/>
            <a:r>
              <a:rPr lang="ko-KR" altLang="en-US" dirty="0"/>
              <a:t>이때 </a:t>
            </a:r>
            <a:r>
              <a:rPr lang="en-US" altLang="ko-KR" dirty="0" err="1"/>
              <a:t>Deconv</a:t>
            </a:r>
            <a:r>
              <a:rPr lang="en-US" altLang="ko-KR" dirty="0"/>
              <a:t> </a:t>
            </a:r>
            <a:r>
              <a:rPr lang="ko-KR" altLang="en-US" dirty="0"/>
              <a:t>위에 사용한 구조는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 err="1"/>
              <a:t>ByteNet</a:t>
            </a:r>
            <a:endParaRPr lang="en-US" altLang="ko-KR" dirty="0"/>
          </a:p>
          <a:p>
            <a:pPr lvl="2"/>
            <a:r>
              <a:rPr lang="en-US" altLang="ko-KR" dirty="0"/>
              <a:t>RNN</a:t>
            </a:r>
            <a:r>
              <a:rPr lang="ko-KR" altLang="en-US" dirty="0"/>
              <a:t>을 위에 붙인 이유는 </a:t>
            </a:r>
            <a:r>
              <a:rPr lang="en-US" altLang="ko-KR" dirty="0"/>
              <a:t>text</a:t>
            </a:r>
            <a:r>
              <a:rPr lang="ko-KR" altLang="en-US" dirty="0"/>
              <a:t>의 </a:t>
            </a:r>
            <a:r>
              <a:rPr lang="en-US" altLang="ko-KR" dirty="0"/>
              <a:t>seq.</a:t>
            </a:r>
            <a:r>
              <a:rPr lang="ko-KR" altLang="en-US" dirty="0"/>
              <a:t>간의 관계까지도 고려한 </a:t>
            </a:r>
            <a:r>
              <a:rPr lang="en-US" altLang="ko-KR" dirty="0"/>
              <a:t>text generate</a:t>
            </a:r>
            <a:r>
              <a:rPr lang="ko-KR" altLang="en-US" dirty="0"/>
              <a:t>를 하기 위함</a:t>
            </a:r>
            <a:endParaRPr lang="en-US" altLang="ko-KR" dirty="0"/>
          </a:p>
          <a:p>
            <a:pPr lvl="2"/>
            <a:r>
              <a:rPr lang="ko-KR" altLang="en-US" dirty="0"/>
              <a:t>사실 </a:t>
            </a:r>
            <a:r>
              <a:rPr lang="en-US" altLang="ko-KR" dirty="0"/>
              <a:t>FF</a:t>
            </a:r>
            <a:r>
              <a:rPr lang="ko-KR" altLang="en-US" dirty="0"/>
              <a:t>만으로는 표현이 한계가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9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39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594</Words>
  <Application>Microsoft Office PowerPoint</Application>
  <PresentationFormat>화면 슬라이드 쇼(4:3)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Cambria Math</vt:lpstr>
      <vt:lpstr>Yoon 블랙핏 77</vt:lpstr>
      <vt:lpstr>Yoon 윤고딕 520_TT</vt:lpstr>
      <vt:lpstr>Arial</vt:lpstr>
      <vt:lpstr>Wingdings</vt:lpstr>
      <vt:lpstr>Office 테마</vt:lpstr>
      <vt:lpstr>디자인 사용자 지정</vt:lpstr>
      <vt:lpstr>A hybrid convolutional variational autoencoder for text generation</vt:lpstr>
      <vt:lpstr>INDEX</vt:lpstr>
      <vt:lpstr>관련 연구</vt:lpstr>
      <vt:lpstr>관련 연구</vt:lpstr>
      <vt:lpstr>제안 방법론</vt:lpstr>
      <vt:lpstr>제안 방법론</vt:lpstr>
      <vt:lpstr>제안 방법론</vt:lpstr>
      <vt:lpstr>제안 방법론</vt:lpstr>
      <vt:lpstr>제안 방법론</vt:lpstr>
      <vt:lpstr>제안 방법론</vt:lpstr>
      <vt:lpstr>결과</vt:lpstr>
      <vt:lpstr>결과</vt:lpstr>
      <vt:lpstr>결과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DeokseongSeo</cp:lastModifiedBy>
  <cp:revision>260</cp:revision>
  <dcterms:created xsi:type="dcterms:W3CDTF">2013-09-05T09:43:46Z</dcterms:created>
  <dcterms:modified xsi:type="dcterms:W3CDTF">2017-08-29T12:04:19Z</dcterms:modified>
</cp:coreProperties>
</file>