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2" r:id="rId2"/>
  </p:sldMasterIdLst>
  <p:notesMasterIdLst>
    <p:notesMasterId r:id="rId21"/>
  </p:notesMasterIdLst>
  <p:handoutMasterIdLst>
    <p:handoutMasterId r:id="rId22"/>
  </p:handoutMasterIdLst>
  <p:sldIdLst>
    <p:sldId id="353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6" r:id="rId15"/>
    <p:sldId id="483" r:id="rId16"/>
    <p:sldId id="484" r:id="rId17"/>
    <p:sldId id="485" r:id="rId18"/>
    <p:sldId id="487" r:id="rId19"/>
    <p:sldId id="471" r:id="rId20"/>
  </p:sldIdLst>
  <p:sldSz cx="9144000" cy="6858000" type="screen4x3"/>
  <p:notesSz cx="9929813" cy="6797675"/>
  <p:embeddedFontLst>
    <p:embeddedFont>
      <p:font typeface="맑은 고딕" panose="020B0503020000020004" pitchFamily="50" charset="-127"/>
      <p:regular r:id="rId23"/>
      <p:bold r:id="rId24"/>
    </p:embeddedFont>
    <p:embeddedFont>
      <p:font typeface="Cambria Math" panose="02040503050406030204" pitchFamily="18" charset="0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pos="431" userDrawn="1">
          <p15:clr>
            <a:srgbClr val="5ACBF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66"/>
    <a:srgbClr val="BE4B48"/>
    <a:srgbClr val="000099"/>
    <a:srgbClr val="6699FF"/>
    <a:srgbClr val="D99694"/>
    <a:srgbClr val="C0504D"/>
    <a:srgbClr val="4F81BD"/>
    <a:srgbClr val="08084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4700" autoAdjust="0"/>
  </p:normalViewPr>
  <p:slideViewPr>
    <p:cSldViewPr>
      <p:cViewPr varScale="1">
        <p:scale>
          <a:sx n="115" d="100"/>
          <a:sy n="115" d="100"/>
        </p:scale>
        <p:origin x="1332" y="102"/>
      </p:cViewPr>
      <p:guideLst>
        <p:guide orient="horz" pos="2160"/>
        <p:guide orient="horz" pos="663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2064" y="90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02549" cy="339514"/>
          </a:xfrm>
          <a:prstGeom prst="rect">
            <a:avLst/>
          </a:prstGeom>
        </p:spPr>
        <p:txBody>
          <a:bodyPr vert="horz" lIns="87891" tIns="43945" rIns="87891" bIns="4394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5046" y="2"/>
            <a:ext cx="4302547" cy="339514"/>
          </a:xfrm>
          <a:prstGeom prst="rect">
            <a:avLst/>
          </a:prstGeom>
        </p:spPr>
        <p:txBody>
          <a:bodyPr vert="horz" lIns="87891" tIns="43945" rIns="87891" bIns="43945" rtlCol="0"/>
          <a:lstStyle>
            <a:lvl1pPr algn="r">
              <a:defRPr sz="1200"/>
            </a:lvl1pPr>
          </a:lstStyle>
          <a:p>
            <a:fld id="{7073757C-1752-4913-871A-8B321CFF56C1}" type="datetimeFigureOut">
              <a:rPr lang="ko-KR" altLang="en-US" smtClean="0"/>
              <a:pPr/>
              <a:t>2017-08-24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6457107"/>
            <a:ext cx="4302549" cy="339514"/>
          </a:xfrm>
          <a:prstGeom prst="rect">
            <a:avLst/>
          </a:prstGeom>
        </p:spPr>
        <p:txBody>
          <a:bodyPr vert="horz" lIns="87891" tIns="43945" rIns="87891" bIns="4394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5046" y="6457107"/>
            <a:ext cx="4302547" cy="339514"/>
          </a:xfrm>
          <a:prstGeom prst="rect">
            <a:avLst/>
          </a:prstGeom>
        </p:spPr>
        <p:txBody>
          <a:bodyPr vert="horz" lIns="87891" tIns="43945" rIns="87891" bIns="43945" rtlCol="0" anchor="b"/>
          <a:lstStyle>
            <a:lvl1pPr algn="r">
              <a:defRPr sz="1200"/>
            </a:lvl1pPr>
          </a:lstStyle>
          <a:p>
            <a:fld id="{5AF6739A-6F81-4D18-A92C-91159CBA9E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16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3"/>
            <a:ext cx="4302918" cy="339884"/>
          </a:xfrm>
          <a:prstGeom prst="rect">
            <a:avLst/>
          </a:prstGeom>
        </p:spPr>
        <p:txBody>
          <a:bodyPr vert="horz" lIns="91380" tIns="45690" rIns="91380" bIns="4569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4601" y="3"/>
            <a:ext cx="4302918" cy="339884"/>
          </a:xfrm>
          <a:prstGeom prst="rect">
            <a:avLst/>
          </a:prstGeom>
        </p:spPr>
        <p:txBody>
          <a:bodyPr vert="horz" lIns="91380" tIns="45690" rIns="91380" bIns="45690" rtlCol="0"/>
          <a:lstStyle>
            <a:lvl1pPr algn="r">
              <a:defRPr sz="1200"/>
            </a:lvl1pPr>
          </a:lstStyle>
          <a:p>
            <a:fld id="{318AB046-EC9C-40BB-B1F5-39E10A17721D}" type="datetimeFigureOut">
              <a:rPr lang="ko-KR" altLang="en-US" smtClean="0"/>
              <a:pPr/>
              <a:t>2017-08-24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0" tIns="45690" rIns="91380" bIns="4569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986" y="3228896"/>
            <a:ext cx="7943850" cy="3058954"/>
          </a:xfrm>
          <a:prstGeom prst="rect">
            <a:avLst/>
          </a:prstGeom>
        </p:spPr>
        <p:txBody>
          <a:bodyPr vert="horz" lIns="91380" tIns="45690" rIns="91380" bIns="4569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5"/>
            <a:ext cx="4302918" cy="339884"/>
          </a:xfrm>
          <a:prstGeom prst="rect">
            <a:avLst/>
          </a:prstGeom>
        </p:spPr>
        <p:txBody>
          <a:bodyPr vert="horz" lIns="91380" tIns="45690" rIns="91380" bIns="4569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4601" y="6456615"/>
            <a:ext cx="4302918" cy="339884"/>
          </a:xfrm>
          <a:prstGeom prst="rect">
            <a:avLst/>
          </a:prstGeom>
        </p:spPr>
        <p:txBody>
          <a:bodyPr vert="horz" lIns="91380" tIns="45690" rIns="91380" bIns="45690" rtlCol="0" anchor="b"/>
          <a:lstStyle>
            <a:lvl1pPr algn="r">
              <a:defRPr sz="1200"/>
            </a:lvl1pPr>
          </a:lstStyle>
          <a:p>
            <a:fld id="{A2536E7A-E0B2-4E80-BC93-7EAD46EE99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08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6E7A-E0B2-4E80-BC93-7EAD46EE99B2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1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36E7A-E0B2-4E80-BC93-7EAD46EE99B2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2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43300" y="63087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27FBFDF-A448-4A87-B4DC-FE89D95552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2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4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9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7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179512" y="6237312"/>
            <a:ext cx="8820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179512" y="1183454"/>
            <a:ext cx="4248472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tx2"/>
              </a:gs>
              <a:gs pos="91000">
                <a:schemeClr val="tx2">
                  <a:lumMod val="5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+mn-ea"/>
              <a:ea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43300" y="63087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BFDF-A448-4A87-B4DC-FE89D95552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94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27FBFDF-A448-4A87-B4DC-FE89D95552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43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27FBFDF-A448-4A87-B4DC-FE89D95552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80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9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3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43300" y="63087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BFDF-A448-4A87-B4DC-FE89D95552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14215"/>
            <a:ext cx="936104" cy="6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7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27FBFDF-A448-4A87-B4DC-FE89D95552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192" y="2693988"/>
            <a:ext cx="8973616" cy="1470025"/>
          </a:xfrm>
        </p:spPr>
        <p:txBody>
          <a:bodyPr>
            <a:noAutofit/>
          </a:bodyPr>
          <a:lstStyle/>
          <a:p>
            <a:r>
              <a:rPr lang="en-US" altLang="ko-KR" b="1" dirty="0" smtClean="0">
                <a:solidFill>
                  <a:srgbClr val="000066"/>
                </a:solidFill>
              </a:rPr>
              <a:t>Deep Q-network</a:t>
            </a:r>
            <a:endParaRPr lang="en-US" altLang="ko-KR" b="1" dirty="0">
              <a:solidFill>
                <a:srgbClr val="000066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956376" y="5051703"/>
            <a:ext cx="1440160" cy="369332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mtClean="0">
                <a:latin typeface="+mn-ea"/>
              </a:rPr>
              <a:t>이경택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06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+mn-ea"/>
                <a:ea typeface="+mn-ea"/>
              </a:rPr>
              <a:t>DQN (Deep Q-Network)</a:t>
            </a:r>
            <a:endParaRPr lang="en-US" altLang="ko-KR" sz="3200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grpSp>
        <p:nvGrpSpPr>
          <p:cNvPr id="21" name="그룹 2"/>
          <p:cNvGrpSpPr/>
          <p:nvPr/>
        </p:nvGrpSpPr>
        <p:grpSpPr>
          <a:xfrm>
            <a:off x="344428" y="260648"/>
            <a:ext cx="649670" cy="769441"/>
            <a:chOff x="332205" y="260648"/>
            <a:chExt cx="649670" cy="769441"/>
          </a:xfrm>
        </p:grpSpPr>
        <p:grpSp>
          <p:nvGrpSpPr>
            <p:cNvPr id="22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 smtClean="0">
                    <a:solidFill>
                      <a:srgbClr val="08084C"/>
                    </a:solidFill>
                    <a:latin typeface="+mn-ea"/>
                    <a:cs typeface="Arial" panose="020B0604020202020204" pitchFamily="34" charset="0"/>
                  </a:rPr>
                  <a:t>2</a:t>
                </a:r>
                <a:endParaRPr lang="ko-KR" altLang="en-US" sz="4400" b="1" dirty="0">
                  <a:solidFill>
                    <a:srgbClr val="08084C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+mn-ea"/>
                </a:endParaRPr>
              </a:p>
            </p:txBody>
          </p:sp>
          <p:cxnSp>
            <p:nvCxnSpPr>
              <p:cNvPr id="26" name="직선 연결선 25"/>
              <p:cNvCxnSpPr>
                <a:stCxn id="25" idx="4"/>
                <a:endCxn id="25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 rot="18900000">
              <a:off x="333941" y="712665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8084C"/>
                  </a:solidFill>
                  <a:latin typeface="+mn-ea"/>
                </a:rPr>
                <a:t>ISD lab</a:t>
              </a:r>
              <a:endParaRPr lang="ko-KR" altLang="en-US" sz="1050" b="1" dirty="0">
                <a:solidFill>
                  <a:srgbClr val="08084C"/>
                </a:solidFill>
                <a:latin typeface="+mn-ea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10</a:t>
            </a:fld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086" y="1261237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Go deep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98" y="1837532"/>
            <a:ext cx="7164288" cy="408364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39552" y="1595633"/>
            <a:ext cx="4886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Deep </a:t>
            </a:r>
            <a:r>
              <a:rPr lang="ko-KR" altLang="en-US" sz="1600" dirty="0" smtClean="0"/>
              <a:t>하게 학습시킴으로써 더 학습이 잘 되도록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75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+mn-ea"/>
                <a:ea typeface="+mn-ea"/>
              </a:rPr>
              <a:t>DQN (Deep Q-Network)</a:t>
            </a:r>
            <a:endParaRPr lang="en-US" altLang="ko-KR" sz="3200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grpSp>
        <p:nvGrpSpPr>
          <p:cNvPr id="21" name="그룹 2"/>
          <p:cNvGrpSpPr/>
          <p:nvPr/>
        </p:nvGrpSpPr>
        <p:grpSpPr>
          <a:xfrm>
            <a:off x="344428" y="260648"/>
            <a:ext cx="649670" cy="769441"/>
            <a:chOff x="332205" y="260648"/>
            <a:chExt cx="649670" cy="769441"/>
          </a:xfrm>
        </p:grpSpPr>
        <p:grpSp>
          <p:nvGrpSpPr>
            <p:cNvPr id="22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 smtClean="0">
                    <a:solidFill>
                      <a:srgbClr val="08084C"/>
                    </a:solidFill>
                    <a:latin typeface="+mn-ea"/>
                    <a:cs typeface="Arial" panose="020B0604020202020204" pitchFamily="34" charset="0"/>
                  </a:rPr>
                  <a:t>2</a:t>
                </a:r>
                <a:endParaRPr lang="ko-KR" altLang="en-US" sz="4400" b="1" dirty="0">
                  <a:solidFill>
                    <a:srgbClr val="08084C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+mn-ea"/>
                </a:endParaRPr>
              </a:p>
            </p:txBody>
          </p:sp>
          <p:cxnSp>
            <p:nvCxnSpPr>
              <p:cNvPr id="26" name="직선 연결선 25"/>
              <p:cNvCxnSpPr>
                <a:stCxn id="25" idx="4"/>
                <a:endCxn id="25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 rot="18900000">
              <a:off x="333941" y="712665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8084C"/>
                  </a:solidFill>
                  <a:latin typeface="+mn-ea"/>
                </a:rPr>
                <a:t>ISD lab</a:t>
              </a:r>
              <a:endParaRPr lang="ko-KR" altLang="en-US" sz="1050" b="1" dirty="0">
                <a:solidFill>
                  <a:srgbClr val="08084C"/>
                </a:solidFill>
                <a:latin typeface="+mn-ea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11</a:t>
            </a:fld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086" y="1261237"/>
            <a:ext cx="2583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Capture and replay</a:t>
            </a:r>
            <a:br>
              <a:rPr lang="en-US" altLang="ko-KR" b="1" dirty="0"/>
            </a:b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85154"/>
              </p:ext>
            </p:extLst>
          </p:nvPr>
        </p:nvGraphicFramePr>
        <p:xfrm>
          <a:off x="2658026" y="2080592"/>
          <a:ext cx="148192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1926">
                  <a:extLst>
                    <a:ext uri="{9D8B030D-6E8A-4147-A177-3AD203B41FA5}">
                      <a16:colId xmlns:a16="http://schemas.microsoft.com/office/drawing/2014/main" val="661238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s1,</a:t>
                      </a:r>
                      <a:r>
                        <a:rPr lang="en-US" altLang="ko-KR" sz="1200" baseline="0" dirty="0" smtClean="0"/>
                        <a:t> a1, r2, s2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3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s2,</a:t>
                      </a:r>
                      <a:r>
                        <a:rPr lang="en-US" altLang="ko-KR" sz="1200" baseline="0" dirty="0" smtClean="0"/>
                        <a:t> a2, r3, s3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4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s3,</a:t>
                      </a:r>
                      <a:r>
                        <a:rPr lang="en-US" altLang="ko-KR" sz="1200" baseline="0" dirty="0" smtClean="0"/>
                        <a:t> a3, r4, s4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79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s4,</a:t>
                      </a:r>
                      <a:r>
                        <a:rPr lang="en-US" altLang="ko-KR" sz="1200" baseline="0" dirty="0" smtClean="0"/>
                        <a:t> a4, r5, s5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9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8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at, rt+1, st+1</a:t>
                      </a:r>
                      <a:endParaRPr lang="ko-KR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6137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1907288" y="3160712"/>
            <a:ext cx="576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61617" y="1988840"/>
            <a:ext cx="1102071" cy="5760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2"/>
                </a:solidFill>
              </a:rPr>
              <a:t>episode1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1617" y="2656656"/>
            <a:ext cx="1102071" cy="5760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2"/>
                </a:solidFill>
              </a:rPr>
              <a:t>episode2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1617" y="3880792"/>
            <a:ext cx="1102071" cy="5760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2"/>
                </a:solidFill>
              </a:rPr>
              <a:t>episodeN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5280" y="2740139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capture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83968" y="3193871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98989" y="4452968"/>
            <a:ext cx="33312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random sample &amp; replay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810203" y="3035340"/>
                <a:ext cx="4066883" cy="224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𝑚𝑖𝑛</m:t>
                    </m:r>
                    <m:nary>
                      <m:naryPr>
                        <m:chr m:val="∑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d>
                              <m:dPr>
                                <m:endChr m:val="|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203" y="3035340"/>
                <a:ext cx="4066883" cy="224164"/>
              </a:xfrm>
              <a:prstGeom prst="rect">
                <a:avLst/>
              </a:prstGeom>
              <a:blipFill>
                <a:blip r:embed="rId2"/>
                <a:stretch>
                  <a:fillRect t="-154054" r="-1199" b="-240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/>
          <p:cNvSpPr/>
          <p:nvPr/>
        </p:nvSpPr>
        <p:spPr>
          <a:xfrm>
            <a:off x="401270" y="5265468"/>
            <a:ext cx="4551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기존 </a:t>
            </a:r>
            <a:r>
              <a:rPr lang="en-US" altLang="ko-KR" sz="1400" dirty="0" smtClean="0">
                <a:solidFill>
                  <a:schemeClr val="tx2"/>
                </a:solidFill>
              </a:rPr>
              <a:t>: Epsiode1(step1) -&gt; backpropagation,</a:t>
            </a:r>
          </a:p>
          <a:p>
            <a:r>
              <a:rPr lang="en-US" altLang="ko-KR" sz="1400" dirty="0" smtClean="0">
                <a:solidFill>
                  <a:schemeClr val="tx2"/>
                </a:solidFill>
              </a:rPr>
              <a:t>        Epsiode1(step2) -&gt; backpropagation …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69282" y="5238911"/>
            <a:ext cx="4551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</a:rPr>
              <a:t>DQN</a:t>
            </a:r>
            <a:r>
              <a:rPr lang="ko-KR" altLang="en-US" sz="1400" dirty="0" smtClean="0">
                <a:solidFill>
                  <a:schemeClr val="tx2"/>
                </a:solidFill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</a:rPr>
              <a:t>: epsiode1 -&gt; episode2 -&gt; </a:t>
            </a:r>
            <a:r>
              <a:rPr lang="en-US" altLang="ko-KR" sz="1400" dirty="0" err="1" smtClean="0">
                <a:solidFill>
                  <a:schemeClr val="tx2"/>
                </a:solidFill>
              </a:rPr>
              <a:t>episodeN</a:t>
            </a:r>
            <a:r>
              <a:rPr lang="en-US" altLang="ko-KR" sz="1400" dirty="0" smtClean="0">
                <a:solidFill>
                  <a:schemeClr val="tx2"/>
                </a:solidFill>
              </a:rPr>
              <a:t>          </a:t>
            </a:r>
          </a:p>
          <a:p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</a:rPr>
              <a:t>       -&gt; random sample -&gt; backpropagation …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4378155" y="5294846"/>
            <a:ext cx="432048" cy="3179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+mn-ea"/>
                <a:ea typeface="+mn-ea"/>
              </a:rPr>
              <a:t>DQN (Deep Q-Network)</a:t>
            </a:r>
            <a:endParaRPr lang="en-US" altLang="ko-KR" sz="3200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grpSp>
        <p:nvGrpSpPr>
          <p:cNvPr id="21" name="그룹 2"/>
          <p:cNvGrpSpPr/>
          <p:nvPr/>
        </p:nvGrpSpPr>
        <p:grpSpPr>
          <a:xfrm>
            <a:off x="344428" y="260648"/>
            <a:ext cx="649670" cy="769441"/>
            <a:chOff x="332205" y="260648"/>
            <a:chExt cx="649670" cy="769441"/>
          </a:xfrm>
        </p:grpSpPr>
        <p:grpSp>
          <p:nvGrpSpPr>
            <p:cNvPr id="22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 smtClean="0">
                    <a:solidFill>
                      <a:srgbClr val="08084C"/>
                    </a:solidFill>
                    <a:latin typeface="+mn-ea"/>
                    <a:cs typeface="Arial" panose="020B0604020202020204" pitchFamily="34" charset="0"/>
                  </a:rPr>
                  <a:t>2</a:t>
                </a:r>
                <a:endParaRPr lang="ko-KR" altLang="en-US" sz="4400" b="1" dirty="0">
                  <a:solidFill>
                    <a:srgbClr val="08084C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+mn-ea"/>
                </a:endParaRPr>
              </a:p>
            </p:txBody>
          </p:sp>
          <p:cxnSp>
            <p:nvCxnSpPr>
              <p:cNvPr id="26" name="직선 연결선 25"/>
              <p:cNvCxnSpPr>
                <a:stCxn id="25" idx="4"/>
                <a:endCxn id="25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 rot="18900000">
              <a:off x="333941" y="712665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8084C"/>
                  </a:solidFill>
                  <a:latin typeface="+mn-ea"/>
                </a:rPr>
                <a:t>ISD lab</a:t>
              </a:r>
              <a:endParaRPr lang="ko-KR" altLang="en-US" sz="1050" b="1" dirty="0">
                <a:solidFill>
                  <a:srgbClr val="08084C"/>
                </a:solidFill>
                <a:latin typeface="+mn-ea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12</a:t>
            </a:fld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086" y="1261237"/>
            <a:ext cx="2583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Capture and </a:t>
            </a:r>
            <a:r>
              <a:rPr lang="en-US" altLang="ko-KR" b="1" dirty="0" smtClean="0"/>
              <a:t>replay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444562" y="2122561"/>
            <a:ext cx="455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0066"/>
              </a:solidFill>
              <a:latin typeface="+mn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44562" y="1677760"/>
            <a:ext cx="9095991" cy="4182042"/>
            <a:chOff x="326988" y="2292184"/>
            <a:chExt cx="9747131" cy="44814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26988" y="2292184"/>
                  <a:ext cx="9098689" cy="4481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Initialize action-value function Q with random weights</a:t>
                  </a:r>
                </a:p>
                <a:p>
                  <a:r>
                    <a:rPr lang="en-US" altLang="ko-KR" sz="1600" b="1" dirty="0" smtClean="0"/>
                    <a:t>For</a:t>
                  </a:r>
                  <a:r>
                    <a:rPr lang="en-US" altLang="ko-KR" sz="1600" dirty="0" smtClean="0"/>
                    <a:t> episode = 1, M </a:t>
                  </a:r>
                  <a:r>
                    <a:rPr lang="en-US" altLang="ko-KR" sz="1600" b="1" dirty="0" smtClean="0"/>
                    <a:t>do</a:t>
                  </a:r>
                </a:p>
                <a:p>
                  <a:r>
                    <a:rPr lang="en-US" altLang="ko-KR" sz="1600" dirty="0" smtClean="0"/>
                    <a:t>	Initialize sequence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and preprocessed sequenced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lang="en-US" altLang="ko-KR" sz="1600" dirty="0" smtClean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 smtClean="0"/>
                    <a:t>	</a:t>
                  </a:r>
                  <a:r>
                    <a:rPr lang="en-US" altLang="ko-KR" sz="1600" b="1" dirty="0" smtClean="0"/>
                    <a:t>For</a:t>
                  </a:r>
                  <a:r>
                    <a:rPr lang="en-US" altLang="ko-KR" sz="1600" dirty="0" smtClean="0"/>
                    <a:t> t = 1, T </a:t>
                  </a:r>
                  <a:r>
                    <a:rPr lang="en-US" altLang="ko-KR" sz="1600" b="1" dirty="0" smtClean="0"/>
                    <a:t>do</a:t>
                  </a:r>
                </a:p>
                <a:p>
                  <a:r>
                    <a:rPr lang="en-US" altLang="ko-KR" sz="1600" dirty="0"/>
                    <a:t>	</a:t>
                  </a:r>
                  <a:r>
                    <a:rPr lang="en-US" altLang="ko-KR" sz="1600" dirty="0" smtClean="0"/>
                    <a:t>	With probability </a:t>
                  </a:r>
                  <a14:m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select a random action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 smtClean="0"/>
                    <a:t>		otherwise select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altLang="ko-KR" sz="1600" dirty="0"/>
                            <m:t>(</m:t>
                          </m:r>
                          <m:sSub>
                            <m:sSubPr>
                              <m:ctrlP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/>
                    <a:t>	</a:t>
                  </a:r>
                  <a:r>
                    <a:rPr lang="en-US" altLang="ko-KR" sz="1600" dirty="0" smtClean="0"/>
                    <a:t>	Execute action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in emulator and observe reward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and image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/>
                    <a:t>	</a:t>
                  </a:r>
                  <a:r>
                    <a:rPr lang="en-US" altLang="ko-KR" sz="1600" dirty="0" smtClean="0"/>
                    <a:t>	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16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and preprocess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 smtClean="0"/>
                    <a:t>		</a:t>
                  </a:r>
                  <a:r>
                    <a:rPr lang="en-US" altLang="ko-KR" sz="1600" b="1" dirty="0" smtClean="0"/>
                    <a:t>Store transition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endParaRPr lang="en-US" altLang="ko-KR" sz="1600" b="1" dirty="0"/>
                </a:p>
                <a:p>
                  <a:r>
                    <a:rPr lang="en-US" altLang="ko-KR" sz="1600" b="1" dirty="0" smtClean="0"/>
                    <a:t>		Sample random </a:t>
                  </a:r>
                  <a:r>
                    <a:rPr lang="en-US" altLang="ko-KR" sz="1600" b="1" dirty="0" err="1" smtClean="0"/>
                    <a:t>minibatch</a:t>
                  </a:r>
                  <a:r>
                    <a:rPr lang="en-US" altLang="ko-KR" sz="1600" b="1" dirty="0" smtClean="0"/>
                    <a:t> of </a:t>
                  </a:r>
                  <a:r>
                    <a:rPr lang="en-US" altLang="ko-KR" sz="1600" b="1" dirty="0" err="1" smtClean="0"/>
                    <a:t>trainsitions</a:t>
                  </a:r>
                  <a:r>
                    <a:rPr lang="en-US" altLang="ko-KR" sz="1600" b="1" dirty="0" smtClean="0"/>
                    <a:t> </a:t>
                  </a:r>
                  <a:r>
                    <a:rPr lang="en-US" altLang="ko-KR" sz="1600" b="1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𝒇𝒓𝒐𝒎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endParaRPr lang="en-US" altLang="ko-KR" sz="1600" b="1" dirty="0" smtClean="0"/>
                </a:p>
                <a:p>
                  <a:endParaRPr lang="en-US" altLang="ko-KR" sz="1600" dirty="0"/>
                </a:p>
                <a:p>
                  <a:r>
                    <a:rPr lang="en-US" altLang="ko-KR" sz="1600" dirty="0" smtClean="0"/>
                    <a:t>		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/>
                    <a:t>	</a:t>
                  </a:r>
                  <a:r>
                    <a:rPr lang="en-US" altLang="ko-KR" sz="1600" dirty="0" smtClean="0"/>
                    <a:t>	Perform a gradient descent step 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/>
                    <a:t>	</a:t>
                  </a:r>
                  <a:r>
                    <a:rPr lang="en-US" altLang="ko-KR" sz="1600" b="1" dirty="0" smtClean="0"/>
                    <a:t>end for</a:t>
                  </a:r>
                </a:p>
                <a:p>
                  <a:r>
                    <a:rPr lang="en-US" altLang="ko-KR" sz="1600" b="1" dirty="0" smtClean="0"/>
                    <a:t>end for</a:t>
                  </a:r>
                  <a:endParaRPr lang="ko-KR" altLang="en-US" sz="1600" b="1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88" y="2292184"/>
                  <a:ext cx="9098689" cy="4481415"/>
                </a:xfrm>
                <a:prstGeom prst="rect">
                  <a:avLst/>
                </a:prstGeom>
                <a:blipFill>
                  <a:blip r:embed="rId2"/>
                  <a:stretch>
                    <a:fillRect l="-431" t="-437" b="-8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689741" y="5241965"/>
                  <a:ext cx="3384378" cy="6244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for terminal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 smtClean="0"/>
                    <a:t>for non-terminal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ko-KR" sz="1600" dirty="0" smtClean="0"/>
                    <a:t> </a:t>
                  </a:r>
                  <a:endParaRPr lang="ko-KR" altLang="en-US" sz="16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9741" y="5241965"/>
                  <a:ext cx="3384378" cy="624402"/>
                </a:xfrm>
                <a:prstGeom prst="rect">
                  <a:avLst/>
                </a:prstGeom>
                <a:blipFill>
                  <a:blip r:embed="rId3"/>
                  <a:stretch>
                    <a:fillRect l="-1158" t="-4211"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직선 연결선 33"/>
          <p:cNvCxnSpPr/>
          <p:nvPr/>
        </p:nvCxnSpPr>
        <p:spPr>
          <a:xfrm>
            <a:off x="516059" y="1666635"/>
            <a:ext cx="8280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42252" y="5914589"/>
            <a:ext cx="82809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0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+mn-ea"/>
                <a:ea typeface="+mn-ea"/>
              </a:rPr>
              <a:t>DQN (Deep Q-Network)</a:t>
            </a:r>
            <a:endParaRPr lang="en-US" altLang="ko-KR" sz="3200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grpSp>
        <p:nvGrpSpPr>
          <p:cNvPr id="21" name="그룹 2"/>
          <p:cNvGrpSpPr/>
          <p:nvPr/>
        </p:nvGrpSpPr>
        <p:grpSpPr>
          <a:xfrm>
            <a:off x="344428" y="260648"/>
            <a:ext cx="649670" cy="769441"/>
            <a:chOff x="332205" y="260648"/>
            <a:chExt cx="649670" cy="769441"/>
          </a:xfrm>
        </p:grpSpPr>
        <p:grpSp>
          <p:nvGrpSpPr>
            <p:cNvPr id="22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 smtClean="0">
                    <a:solidFill>
                      <a:srgbClr val="08084C"/>
                    </a:solidFill>
                    <a:latin typeface="+mn-ea"/>
                    <a:cs typeface="Arial" panose="020B0604020202020204" pitchFamily="34" charset="0"/>
                  </a:rPr>
                  <a:t>2</a:t>
                </a:r>
                <a:endParaRPr lang="ko-KR" altLang="en-US" sz="4400" b="1" dirty="0">
                  <a:solidFill>
                    <a:srgbClr val="08084C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+mn-ea"/>
                </a:endParaRPr>
              </a:p>
            </p:txBody>
          </p:sp>
          <p:cxnSp>
            <p:nvCxnSpPr>
              <p:cNvPr id="26" name="직선 연결선 25"/>
              <p:cNvCxnSpPr>
                <a:stCxn id="25" idx="4"/>
                <a:endCxn id="25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 rot="18900000">
              <a:off x="333941" y="712665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8084C"/>
                  </a:solidFill>
                  <a:latin typeface="+mn-ea"/>
                </a:rPr>
                <a:t>ISD lab</a:t>
              </a:r>
              <a:endParaRPr lang="ko-KR" altLang="en-US" sz="1050" b="1" dirty="0">
                <a:solidFill>
                  <a:srgbClr val="08084C"/>
                </a:solidFill>
                <a:latin typeface="+mn-ea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086" y="1261237"/>
            <a:ext cx="2583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Capture and </a:t>
            </a:r>
            <a:r>
              <a:rPr lang="en-US" altLang="ko-KR" b="1" dirty="0" smtClean="0"/>
              <a:t>replay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444562" y="2122561"/>
            <a:ext cx="455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0066"/>
              </a:solidFill>
              <a:latin typeface="+mn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44562" y="1677760"/>
            <a:ext cx="9157937" cy="4359655"/>
            <a:chOff x="326988" y="2292184"/>
            <a:chExt cx="9813511" cy="46717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26988" y="2292184"/>
                  <a:ext cx="9098689" cy="4671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Initialize action-value function Q with random weights</a:t>
                  </a:r>
                </a:p>
                <a:p>
                  <a:r>
                    <a:rPr lang="en-US" altLang="ko-KR" sz="1600" b="1" dirty="0" smtClean="0"/>
                    <a:t>For</a:t>
                  </a:r>
                  <a:r>
                    <a:rPr lang="en-US" altLang="ko-KR" sz="1600" dirty="0" smtClean="0"/>
                    <a:t> episode = 1, M </a:t>
                  </a:r>
                  <a:r>
                    <a:rPr lang="en-US" altLang="ko-KR" sz="1600" b="1" dirty="0" smtClean="0"/>
                    <a:t>do</a:t>
                  </a:r>
                </a:p>
                <a:p>
                  <a:r>
                    <a:rPr lang="en-US" altLang="ko-KR" sz="1600" dirty="0" smtClean="0"/>
                    <a:t>	Initialize sequence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and preprocessed sequenced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lang="en-US" altLang="ko-KR" sz="1600" dirty="0" smtClean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 smtClean="0"/>
                    <a:t>	</a:t>
                  </a:r>
                  <a:r>
                    <a:rPr lang="en-US" altLang="ko-KR" sz="1600" b="1" dirty="0" smtClean="0"/>
                    <a:t>For</a:t>
                  </a:r>
                  <a:r>
                    <a:rPr lang="en-US" altLang="ko-KR" sz="1600" dirty="0" smtClean="0"/>
                    <a:t> t = 1, T </a:t>
                  </a:r>
                  <a:r>
                    <a:rPr lang="en-US" altLang="ko-KR" sz="1600" b="1" dirty="0" smtClean="0"/>
                    <a:t>do</a:t>
                  </a:r>
                </a:p>
                <a:p>
                  <a:r>
                    <a:rPr lang="en-US" altLang="ko-KR" sz="1600" dirty="0"/>
                    <a:t>	</a:t>
                  </a:r>
                  <a:r>
                    <a:rPr lang="en-US" altLang="ko-KR" sz="1600" dirty="0" smtClean="0"/>
                    <a:t>	With probability </a:t>
                  </a:r>
                  <a14:m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select a random action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 smtClean="0"/>
                    <a:t>		otherwise select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altLang="ko-KR" sz="1600" dirty="0"/>
                            <m:t>(</m:t>
                          </m:r>
                          <m:sSub>
                            <m:sSubPr>
                              <m:ctrlP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/>
                    <a:t>	</a:t>
                  </a:r>
                  <a:r>
                    <a:rPr lang="en-US" altLang="ko-KR" sz="1600" dirty="0" smtClean="0"/>
                    <a:t>	Execute action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in emulator and observe reward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and image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/>
                    <a:t>	</a:t>
                  </a:r>
                  <a:r>
                    <a:rPr lang="en-US" altLang="ko-KR" sz="1600" dirty="0" smtClean="0"/>
                    <a:t>	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16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and preprocess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b="1" dirty="0" smtClean="0"/>
                    <a:t>		Store </a:t>
                  </a:r>
                  <a:r>
                    <a:rPr lang="en-US" altLang="ko-KR" sz="1600" b="1" dirty="0"/>
                    <a:t>transition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 smtClean="0"/>
                    <a:t>	</a:t>
                  </a:r>
                  <a:r>
                    <a:rPr lang="en-US" altLang="ko-KR" sz="1600" b="1" dirty="0" smtClean="0"/>
                    <a:t>end for</a:t>
                  </a:r>
                </a:p>
                <a:p>
                  <a:r>
                    <a:rPr lang="en-US" altLang="ko-KR" sz="1600" b="1" dirty="0"/>
                    <a:t>	</a:t>
                  </a:r>
                  <a:r>
                    <a:rPr lang="en-US" altLang="ko-KR" sz="1600" b="1" dirty="0" smtClean="0"/>
                    <a:t>if(episode %% k ==0)</a:t>
                  </a:r>
                  <a:endParaRPr lang="en-US" altLang="ko-KR" sz="1600" b="1" dirty="0"/>
                </a:p>
                <a:p>
                  <a:r>
                    <a:rPr lang="en-US" altLang="ko-KR" sz="1600" b="1" dirty="0" smtClean="0"/>
                    <a:t> </a:t>
                  </a:r>
                  <a:r>
                    <a:rPr lang="en-US" altLang="ko-KR" sz="1600" b="1" dirty="0"/>
                    <a:t>		Sample random </a:t>
                  </a:r>
                  <a:r>
                    <a:rPr lang="en-US" altLang="ko-KR" sz="1600" b="1" dirty="0" err="1"/>
                    <a:t>minibatch</a:t>
                  </a:r>
                  <a:r>
                    <a:rPr lang="en-US" altLang="ko-KR" sz="1600" b="1" dirty="0"/>
                    <a:t> of </a:t>
                  </a:r>
                  <a:r>
                    <a:rPr lang="en-US" altLang="ko-KR" sz="1600" b="1" dirty="0" err="1"/>
                    <a:t>trainsitions</a:t>
                  </a:r>
                  <a:r>
                    <a:rPr lang="en-US" altLang="ko-KR" sz="1600" b="1" dirty="0"/>
                    <a:t> </a:t>
                  </a:r>
                  <a:r>
                    <a:rPr lang="en-US" altLang="ko-KR" sz="1600" b="1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𝒇𝒓𝒐𝒎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endParaRPr lang="en-US" altLang="ko-KR" sz="1600" b="1" dirty="0"/>
                </a:p>
                <a:p>
                  <a:endParaRPr lang="en-US" altLang="ko-KR" sz="1600" dirty="0"/>
                </a:p>
                <a:p>
                  <a:r>
                    <a:rPr lang="en-US" altLang="ko-KR" sz="1600" dirty="0"/>
                    <a:t>		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a14:m>
                  <a:endParaRPr lang="en-US" altLang="ko-KR" sz="1600" dirty="0"/>
                </a:p>
                <a:p>
                  <a:r>
                    <a:rPr lang="en-US" altLang="ko-KR" sz="1600" dirty="0"/>
                    <a:t>	</a:t>
                  </a:r>
                  <a:r>
                    <a:rPr lang="en-US" altLang="ko-KR" sz="1600" dirty="0"/>
                    <a:t>	Perform a gradient descent step 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altLang="ko-KR" sz="1600" b="1" dirty="0" smtClean="0"/>
                </a:p>
                <a:p>
                  <a:r>
                    <a:rPr lang="en-US" altLang="ko-KR" sz="1600" b="1" dirty="0" smtClean="0"/>
                    <a:t>end for</a:t>
                  </a:r>
                  <a:endParaRPr lang="ko-KR" altLang="en-US" sz="1600" b="1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88" y="2292184"/>
                  <a:ext cx="9098689" cy="4671743"/>
                </a:xfrm>
                <a:prstGeom prst="rect">
                  <a:avLst/>
                </a:prstGeom>
                <a:blipFill>
                  <a:blip r:embed="rId2"/>
                  <a:stretch>
                    <a:fillRect l="-431" t="-420" b="-8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756121" y="5684446"/>
                  <a:ext cx="3384378" cy="6244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for terminal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 smtClean="0"/>
                    <a:t>for non-terminal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ko-KR" sz="1600" dirty="0" smtClean="0"/>
                    <a:t> </a:t>
                  </a:r>
                  <a:endParaRPr lang="ko-KR" altLang="en-US" sz="16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121" y="5684446"/>
                  <a:ext cx="3384378" cy="624402"/>
                </a:xfrm>
                <a:prstGeom prst="rect">
                  <a:avLst/>
                </a:prstGeom>
                <a:blipFill>
                  <a:blip r:embed="rId3"/>
                  <a:stretch>
                    <a:fillRect l="-965" t="-4211"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직선 연결선 33"/>
          <p:cNvCxnSpPr/>
          <p:nvPr/>
        </p:nvCxnSpPr>
        <p:spPr>
          <a:xfrm>
            <a:off x="516059" y="1666635"/>
            <a:ext cx="8280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42252" y="5914589"/>
            <a:ext cx="82809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4752528" cy="3740282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+mn-ea"/>
                <a:ea typeface="+mn-ea"/>
              </a:rPr>
              <a:t>DQN (Deep Q-Network)</a:t>
            </a:r>
            <a:endParaRPr lang="en-US" altLang="ko-KR" sz="3200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grpSp>
        <p:nvGrpSpPr>
          <p:cNvPr id="21" name="그룹 2"/>
          <p:cNvGrpSpPr/>
          <p:nvPr/>
        </p:nvGrpSpPr>
        <p:grpSpPr>
          <a:xfrm>
            <a:off x="344428" y="260648"/>
            <a:ext cx="649670" cy="769441"/>
            <a:chOff x="332205" y="260648"/>
            <a:chExt cx="649670" cy="769441"/>
          </a:xfrm>
        </p:grpSpPr>
        <p:grpSp>
          <p:nvGrpSpPr>
            <p:cNvPr id="22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 smtClean="0">
                    <a:solidFill>
                      <a:srgbClr val="08084C"/>
                    </a:solidFill>
                    <a:latin typeface="+mn-ea"/>
                    <a:cs typeface="Arial" panose="020B0604020202020204" pitchFamily="34" charset="0"/>
                  </a:rPr>
                  <a:t>2</a:t>
                </a:r>
                <a:endParaRPr lang="ko-KR" altLang="en-US" sz="4400" b="1" dirty="0">
                  <a:solidFill>
                    <a:srgbClr val="08084C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+mn-ea"/>
                </a:endParaRPr>
              </a:p>
            </p:txBody>
          </p:sp>
          <p:cxnSp>
            <p:nvCxnSpPr>
              <p:cNvPr id="26" name="직선 연결선 25"/>
              <p:cNvCxnSpPr>
                <a:stCxn id="25" idx="4"/>
                <a:endCxn id="25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 rot="18900000">
              <a:off x="333941" y="712665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8084C"/>
                  </a:solidFill>
                  <a:latin typeface="+mn-ea"/>
                </a:rPr>
                <a:t>ISD lab</a:t>
              </a:r>
              <a:endParaRPr lang="ko-KR" altLang="en-US" sz="1050" b="1" dirty="0">
                <a:solidFill>
                  <a:srgbClr val="08084C"/>
                </a:solidFill>
                <a:latin typeface="+mn-ea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14</a:t>
            </a:fld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086" y="1261237"/>
            <a:ext cx="2583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Capture and replay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444562" y="2122561"/>
            <a:ext cx="455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006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32442" y="4653136"/>
            <a:ext cx="308299" cy="3082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417850" y="3933056"/>
            <a:ext cx="308299" cy="3082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932040" y="2924944"/>
            <a:ext cx="308299" cy="3082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508104" y="2376631"/>
            <a:ext cx="308299" cy="3082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483768" y="2122561"/>
            <a:ext cx="3816424" cy="33946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+mn-ea"/>
                <a:ea typeface="+mn-ea"/>
              </a:rPr>
              <a:t>DQN (Deep Q-Network)</a:t>
            </a:r>
            <a:endParaRPr lang="en-US" altLang="ko-KR" sz="3200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grpSp>
        <p:nvGrpSpPr>
          <p:cNvPr id="21" name="그룹 2"/>
          <p:cNvGrpSpPr/>
          <p:nvPr/>
        </p:nvGrpSpPr>
        <p:grpSpPr>
          <a:xfrm>
            <a:off x="344428" y="260648"/>
            <a:ext cx="649670" cy="769441"/>
            <a:chOff x="332205" y="260648"/>
            <a:chExt cx="649670" cy="769441"/>
          </a:xfrm>
        </p:grpSpPr>
        <p:grpSp>
          <p:nvGrpSpPr>
            <p:cNvPr id="22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 smtClean="0">
                    <a:solidFill>
                      <a:srgbClr val="08084C"/>
                    </a:solidFill>
                    <a:latin typeface="+mn-ea"/>
                    <a:cs typeface="Arial" panose="020B0604020202020204" pitchFamily="34" charset="0"/>
                  </a:rPr>
                  <a:t>2</a:t>
                </a:r>
                <a:endParaRPr lang="ko-KR" altLang="en-US" sz="4400" b="1" dirty="0">
                  <a:solidFill>
                    <a:srgbClr val="08084C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+mn-ea"/>
                </a:endParaRPr>
              </a:p>
            </p:txBody>
          </p:sp>
          <p:cxnSp>
            <p:nvCxnSpPr>
              <p:cNvPr id="26" name="직선 연결선 25"/>
              <p:cNvCxnSpPr>
                <a:stCxn id="25" idx="4"/>
                <a:endCxn id="25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 rot="18900000">
              <a:off x="333941" y="712665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8084C"/>
                  </a:solidFill>
                  <a:latin typeface="+mn-ea"/>
                </a:rPr>
                <a:t>ISD lab</a:t>
              </a:r>
              <a:endParaRPr lang="ko-KR" altLang="en-US" sz="1050" b="1" dirty="0">
                <a:solidFill>
                  <a:srgbClr val="08084C"/>
                </a:solidFill>
                <a:latin typeface="+mn-ea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543300" y="6304235"/>
            <a:ext cx="2057400" cy="365125"/>
          </a:xfrm>
        </p:spPr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15</a:t>
            </a:fld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086" y="1261237"/>
            <a:ext cx="5343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Separate networks : create a target </a:t>
            </a:r>
            <a:r>
              <a:rPr lang="en-US" altLang="ko-KR" b="1" dirty="0" smtClean="0"/>
              <a:t>network</a:t>
            </a:r>
            <a:endParaRPr lang="en-US" altLang="ko-KR" b="1" dirty="0"/>
          </a:p>
        </p:txBody>
      </p:sp>
      <p:sp>
        <p:nvSpPr>
          <p:cNvPr id="20" name="직사각형 19"/>
          <p:cNvSpPr/>
          <p:nvPr/>
        </p:nvSpPr>
        <p:spPr>
          <a:xfrm>
            <a:off x="1294249" y="2000149"/>
            <a:ext cx="455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0066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838671" y="2115549"/>
                <a:ext cx="5337872" cy="288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𝑚𝑖𝑛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d>
                              <m:dPr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71" y="2115549"/>
                <a:ext cx="5337872" cy="288220"/>
              </a:xfrm>
              <a:prstGeom prst="rect">
                <a:avLst/>
              </a:prstGeom>
              <a:blipFill>
                <a:blip r:embed="rId2"/>
                <a:stretch>
                  <a:fillRect t="-163830" b="-2595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/>
              <p:cNvSpPr/>
              <p:nvPr/>
            </p:nvSpPr>
            <p:spPr>
              <a:xfrm>
                <a:off x="2024022" y="4017400"/>
                <a:ext cx="1768818" cy="34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d>
                        <m:dPr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22" y="4017400"/>
                <a:ext cx="1768818" cy="344209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/>
          <p:cNvGrpSpPr/>
          <p:nvPr/>
        </p:nvGrpSpPr>
        <p:grpSpPr>
          <a:xfrm>
            <a:off x="4101896" y="4027853"/>
            <a:ext cx="3049103" cy="553275"/>
            <a:chOff x="3807111" y="3239685"/>
            <a:chExt cx="3049103" cy="6086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직사각형 31"/>
                <p:cNvSpPr/>
                <p:nvPr/>
              </p:nvSpPr>
              <p:spPr>
                <a:xfrm>
                  <a:off x="3807111" y="3239685"/>
                  <a:ext cx="3049103" cy="4164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2" name="직사각형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111" y="3239685"/>
                  <a:ext cx="3049103" cy="416493"/>
                </a:xfrm>
                <a:prstGeom prst="rect">
                  <a:avLst/>
                </a:prstGeom>
                <a:blipFill>
                  <a:blip r:embed="rId4"/>
                  <a:stretch>
                    <a:fillRect r="-3800" b="-145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직사각형 32"/>
                <p:cNvSpPr/>
                <p:nvPr/>
              </p:nvSpPr>
              <p:spPr>
                <a:xfrm>
                  <a:off x="5076495" y="3478956"/>
                  <a:ext cx="4691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3" name="직사각형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495" y="3478956"/>
                  <a:ext cx="4691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Box 33"/>
          <p:cNvSpPr txBox="1"/>
          <p:nvPr/>
        </p:nvSpPr>
        <p:spPr>
          <a:xfrm>
            <a:off x="2600086" y="36480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pred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48358" y="36480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target</a:t>
            </a:r>
            <a:endParaRPr lang="ko-KR" alt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35696" y="3380520"/>
                <a:ext cx="5243295" cy="288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𝑚𝑖𝑛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d>
                              <m:dPr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380520"/>
                <a:ext cx="5243295" cy="288220"/>
              </a:xfrm>
              <a:prstGeom prst="rect">
                <a:avLst/>
              </a:prstGeom>
              <a:blipFill>
                <a:blip r:embed="rId6"/>
                <a:stretch>
                  <a:fillRect t="-165957" r="-1395" b="-2574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2058330" y="2298476"/>
                <a:ext cx="3534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30" y="2298476"/>
                <a:ext cx="35343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/>
              <p:cNvSpPr/>
              <p:nvPr/>
            </p:nvSpPr>
            <p:spPr>
              <a:xfrm>
                <a:off x="2058330" y="3543682"/>
                <a:ext cx="3534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30" y="3543682"/>
                <a:ext cx="35343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6444208" y="1988840"/>
            <a:ext cx="288032" cy="517395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444208" y="3284984"/>
            <a:ext cx="288032" cy="517395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4"/>
            <a:endCxn id="38" idx="0"/>
          </p:cNvCxnSpPr>
          <p:nvPr/>
        </p:nvCxnSpPr>
        <p:spPr>
          <a:xfrm>
            <a:off x="6588224" y="2506235"/>
            <a:ext cx="0" cy="77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아래쪽 화살표 10"/>
          <p:cNvSpPr/>
          <p:nvPr/>
        </p:nvSpPr>
        <p:spPr>
          <a:xfrm>
            <a:off x="4355976" y="2599152"/>
            <a:ext cx="504056" cy="606723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87669" y="4725144"/>
            <a:ext cx="7239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Y</a:t>
            </a:r>
            <a:r>
              <a:rPr lang="ko-KR" altLang="en-US" sz="1600" dirty="0" smtClean="0"/>
              <a:t>를 고정시키고  </a:t>
            </a:r>
            <a:r>
              <a:rPr lang="en-US" altLang="ko-KR" sz="1600" dirty="0" smtClean="0"/>
              <a:t>q-network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update </a:t>
            </a:r>
            <a:r>
              <a:rPr lang="ko-KR" altLang="en-US" sz="1600" dirty="0" smtClean="0"/>
              <a:t>시킨 후 일정 </a:t>
            </a:r>
            <a:r>
              <a:rPr lang="en-US" altLang="ko-KR" sz="1600" dirty="0" smtClean="0"/>
              <a:t>step </a:t>
            </a:r>
            <a:r>
              <a:rPr lang="ko-KR" altLang="en-US" sz="1600" dirty="0" smtClean="0"/>
              <a:t>이후</a:t>
            </a:r>
            <a:r>
              <a:rPr lang="en-US" altLang="ko-KR" sz="1600" dirty="0" smtClean="0"/>
              <a:t>, q-network</a:t>
            </a:r>
            <a:r>
              <a:rPr lang="ko-KR" altLang="en-US" sz="1600" dirty="0" smtClean="0"/>
              <a:t>를 </a:t>
            </a:r>
            <a:endParaRPr lang="en-US" altLang="ko-KR" sz="1600" dirty="0" smtClean="0"/>
          </a:p>
          <a:p>
            <a:r>
              <a:rPr lang="en-US" altLang="ko-KR" sz="1600" dirty="0" smtClean="0"/>
              <a:t>target network</a:t>
            </a:r>
            <a:r>
              <a:rPr lang="ko-KR" altLang="en-US" sz="1600" dirty="0" smtClean="0"/>
              <a:t>로 복사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19872" y="5876678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Human-level </a:t>
            </a:r>
            <a:r>
              <a:rPr lang="en-US" altLang="ko-KR" sz="1400" dirty="0"/>
              <a:t>control through deep reinforcement </a:t>
            </a:r>
            <a:r>
              <a:rPr lang="en-US" altLang="ko-KR" sz="1400" dirty="0" smtClean="0"/>
              <a:t>learning(2015)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64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+mn-ea"/>
                <a:ea typeface="+mn-ea"/>
              </a:rPr>
              <a:t>DQN (Deep Q-Network)</a:t>
            </a:r>
            <a:endParaRPr lang="en-US" altLang="ko-KR" sz="3200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grpSp>
        <p:nvGrpSpPr>
          <p:cNvPr id="21" name="그룹 2"/>
          <p:cNvGrpSpPr/>
          <p:nvPr/>
        </p:nvGrpSpPr>
        <p:grpSpPr>
          <a:xfrm>
            <a:off x="344428" y="260648"/>
            <a:ext cx="649670" cy="769441"/>
            <a:chOff x="332205" y="260648"/>
            <a:chExt cx="649670" cy="769441"/>
          </a:xfrm>
        </p:grpSpPr>
        <p:grpSp>
          <p:nvGrpSpPr>
            <p:cNvPr id="22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 smtClean="0">
                    <a:solidFill>
                      <a:srgbClr val="08084C"/>
                    </a:solidFill>
                    <a:latin typeface="+mn-ea"/>
                    <a:cs typeface="Arial" panose="020B0604020202020204" pitchFamily="34" charset="0"/>
                  </a:rPr>
                  <a:t>2</a:t>
                </a:r>
                <a:endParaRPr lang="ko-KR" altLang="en-US" sz="4400" b="1" dirty="0">
                  <a:solidFill>
                    <a:srgbClr val="08084C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+mn-ea"/>
                </a:endParaRPr>
              </a:p>
            </p:txBody>
          </p:sp>
          <p:cxnSp>
            <p:nvCxnSpPr>
              <p:cNvPr id="26" name="직선 연결선 25"/>
              <p:cNvCxnSpPr>
                <a:stCxn id="25" idx="4"/>
                <a:endCxn id="25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 rot="18900000">
              <a:off x="333941" y="712665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8084C"/>
                  </a:solidFill>
                  <a:latin typeface="+mn-ea"/>
                </a:rPr>
                <a:t>ISD lab</a:t>
              </a:r>
              <a:endParaRPr lang="ko-KR" altLang="en-US" sz="1050" b="1" dirty="0">
                <a:solidFill>
                  <a:srgbClr val="08084C"/>
                </a:solidFill>
                <a:latin typeface="+mn-ea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543300" y="6304235"/>
            <a:ext cx="2057400" cy="365125"/>
          </a:xfrm>
        </p:spPr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16</a:t>
            </a:fld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086" y="1261237"/>
            <a:ext cx="5343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Separate networks : create a target </a:t>
            </a:r>
            <a:r>
              <a:rPr lang="en-US" altLang="ko-KR" b="1" dirty="0" smtClean="0"/>
              <a:t>network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444562" y="2122561"/>
            <a:ext cx="455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0066"/>
              </a:solidFill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562" y="1677760"/>
            <a:ext cx="8653881" cy="4416081"/>
            <a:chOff x="326988" y="2292184"/>
            <a:chExt cx="9273371" cy="47322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6988" y="2292184"/>
                  <a:ext cx="9098689" cy="4732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dirty="0" smtClean="0"/>
                    <a:t>Initialize action-value function Q with random weights</a:t>
                  </a:r>
                </a:p>
                <a:p>
                  <a:r>
                    <a:rPr lang="en-US" altLang="ko-KR" sz="1500" b="1" dirty="0" smtClean="0"/>
                    <a:t>For</a:t>
                  </a:r>
                  <a:r>
                    <a:rPr lang="en-US" altLang="ko-KR" sz="1500" dirty="0" smtClean="0"/>
                    <a:t> episode = 1, M </a:t>
                  </a:r>
                  <a:r>
                    <a:rPr lang="en-US" altLang="ko-KR" sz="1500" b="1" dirty="0" smtClean="0"/>
                    <a:t>do</a:t>
                  </a:r>
                </a:p>
                <a:p>
                  <a:r>
                    <a:rPr lang="en-US" altLang="ko-KR" sz="1500" dirty="0" smtClean="0"/>
                    <a:t>	Initialize sequence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ko-KR" altLang="en-US" sz="1500" dirty="0" smtClean="0"/>
                    <a:t> </a:t>
                  </a:r>
                  <a:r>
                    <a:rPr lang="en-US" altLang="ko-KR" sz="1500" dirty="0" smtClean="0"/>
                    <a:t>and preprocessed sequenced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5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5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lang="en-US" altLang="ko-KR" sz="1500" dirty="0" smtClean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5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z="1500" dirty="0" smtClean="0"/>
                </a:p>
                <a:p>
                  <a:r>
                    <a:rPr lang="en-US" altLang="ko-KR" sz="1500" dirty="0" smtClean="0"/>
                    <a:t>	</a:t>
                  </a:r>
                  <a:r>
                    <a:rPr lang="en-US" altLang="ko-KR" sz="1500" b="1" dirty="0" smtClean="0"/>
                    <a:t>For</a:t>
                  </a:r>
                  <a:r>
                    <a:rPr lang="en-US" altLang="ko-KR" sz="1500" dirty="0" smtClean="0"/>
                    <a:t> t = 1, T </a:t>
                  </a:r>
                  <a:r>
                    <a:rPr lang="en-US" altLang="ko-KR" sz="1500" b="1" dirty="0" smtClean="0"/>
                    <a:t>do</a:t>
                  </a:r>
                </a:p>
                <a:p>
                  <a:r>
                    <a:rPr lang="en-US" altLang="ko-KR" sz="1500" dirty="0"/>
                    <a:t>	</a:t>
                  </a:r>
                  <a:r>
                    <a:rPr lang="en-US" altLang="ko-KR" sz="1500" dirty="0" smtClean="0"/>
                    <a:t>	With probability </a:t>
                  </a:r>
                  <a14:m>
                    <m:oMath xmlns:m="http://schemas.openxmlformats.org/officeDocument/2006/math">
                      <m:r>
                        <a:rPr lang="ko-KR" altLang="en-US" sz="150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ko-KR" altLang="en-US" sz="1500" dirty="0" smtClean="0"/>
                    <a:t> </a:t>
                  </a:r>
                  <a:r>
                    <a:rPr lang="en-US" altLang="ko-KR" sz="1500" dirty="0" smtClean="0"/>
                    <a:t>select a random action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altLang="ko-KR" sz="1500" dirty="0" smtClean="0"/>
                </a:p>
                <a:p>
                  <a:r>
                    <a:rPr lang="en-US" altLang="ko-KR" sz="1500" dirty="0" smtClean="0"/>
                    <a:t>		otherwise select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500" dirty="0" smtClean="0"/>
                    <a:t> </a:t>
                  </a:r>
                  <a:r>
                    <a:rPr lang="en-US" altLang="ko-KR" sz="1500" dirty="0" smtClean="0"/>
                    <a:t>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15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altLang="ko-KR" sz="1500" dirty="0"/>
                            <m:t>(</m:t>
                          </m:r>
                          <m:sSub>
                            <m:sSubPr>
                              <m:ctrlPr>
                                <a:rPr lang="en-US" altLang="ko-KR" sz="15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5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5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a14:m>
                  <a:endParaRPr lang="en-US" altLang="ko-KR" sz="1500" dirty="0" smtClean="0"/>
                </a:p>
                <a:p>
                  <a:r>
                    <a:rPr lang="en-US" altLang="ko-KR" sz="1500" dirty="0"/>
                    <a:t>	</a:t>
                  </a:r>
                  <a:r>
                    <a:rPr lang="en-US" altLang="ko-KR" sz="1500" dirty="0" smtClean="0"/>
                    <a:t>	Execute action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500" dirty="0" smtClean="0"/>
                    <a:t> </a:t>
                  </a:r>
                  <a:r>
                    <a:rPr lang="en-US" altLang="ko-KR" sz="1500" dirty="0" smtClean="0"/>
                    <a:t>in emulator and observe reward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500" dirty="0" smtClean="0"/>
                    <a:t> </a:t>
                  </a:r>
                  <a:r>
                    <a:rPr lang="en-US" altLang="ko-KR" sz="1500" dirty="0" smtClean="0"/>
                    <a:t>and image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altLang="ko-KR" sz="1500" dirty="0" smtClean="0"/>
                </a:p>
                <a:p>
                  <a:r>
                    <a:rPr lang="en-US" altLang="ko-KR" sz="1500" dirty="0"/>
                    <a:t>	</a:t>
                  </a:r>
                  <a:r>
                    <a:rPr lang="en-US" altLang="ko-KR" sz="1500" dirty="0" smtClean="0"/>
                    <a:t>	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15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ko-KR" altLang="en-US" sz="1500" dirty="0" smtClean="0"/>
                    <a:t> </a:t>
                  </a:r>
                  <a:r>
                    <a:rPr lang="en-US" altLang="ko-KR" sz="1500" dirty="0" smtClean="0"/>
                    <a:t>and preprocess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5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15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z="1500" dirty="0" smtClean="0"/>
                </a:p>
                <a:p>
                  <a:r>
                    <a:rPr lang="en-US" altLang="ko-KR" sz="1500" dirty="0" smtClean="0"/>
                    <a:t>		</a:t>
                  </a:r>
                  <a:r>
                    <a:rPr lang="en-US" altLang="ko-KR" sz="1500" b="1" dirty="0" smtClean="0"/>
                    <a:t>Store transition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5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5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endParaRPr lang="en-US" altLang="ko-KR" sz="1500" b="1" dirty="0"/>
                </a:p>
                <a:p>
                  <a:r>
                    <a:rPr lang="en-US" altLang="ko-KR" sz="1500" b="1" dirty="0" smtClean="0"/>
                    <a:t>		Sample random </a:t>
                  </a:r>
                  <a:r>
                    <a:rPr lang="en-US" altLang="ko-KR" sz="1500" b="1" dirty="0" err="1" smtClean="0"/>
                    <a:t>minibatch</a:t>
                  </a:r>
                  <a:r>
                    <a:rPr lang="en-US" altLang="ko-KR" sz="1500" b="1" dirty="0" smtClean="0"/>
                    <a:t> of </a:t>
                  </a:r>
                  <a:r>
                    <a:rPr lang="en-US" altLang="ko-KR" sz="1500" b="1" dirty="0" err="1" smtClean="0"/>
                    <a:t>trainsitions</a:t>
                  </a:r>
                  <a:r>
                    <a:rPr lang="en-US" altLang="ko-KR" sz="1500" b="1" dirty="0" smtClean="0"/>
                    <a:t> </a:t>
                  </a:r>
                  <a:r>
                    <a:rPr lang="en-US" altLang="ko-KR" sz="1500" b="1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5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5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5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5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5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500" b="1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𝒇𝒓𝒐𝒎</m:t>
                      </m:r>
                      <m:r>
                        <a:rPr lang="en-US" altLang="ko-KR" sz="15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500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endParaRPr lang="en-US" altLang="ko-KR" sz="1500" b="1" dirty="0" smtClean="0"/>
                </a:p>
                <a:p>
                  <a:endParaRPr lang="en-US" altLang="ko-KR" sz="1500" dirty="0"/>
                </a:p>
                <a:p>
                  <a:r>
                    <a:rPr lang="en-US" altLang="ko-KR" sz="1500" dirty="0" smtClean="0"/>
                    <a:t>		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ko-KR" altLang="en-US" sz="1500" dirty="0" smtClean="0"/>
                    <a:t> </a:t>
                  </a:r>
                  <a:r>
                    <a:rPr lang="en-US" altLang="ko-KR" sz="1500" dirty="0" smtClean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15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ko-KR" sz="15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ko-KR" altLang="en-US" sz="15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a14:m>
                  <a:endParaRPr lang="en-US" altLang="ko-KR" sz="1500" dirty="0" smtClean="0"/>
                </a:p>
                <a:p>
                  <a:r>
                    <a:rPr lang="en-US" altLang="ko-KR" sz="1500" dirty="0"/>
                    <a:t>	</a:t>
                  </a:r>
                  <a:r>
                    <a:rPr lang="en-US" altLang="ko-KR" sz="1500" dirty="0" smtClean="0"/>
                    <a:t>	Perform a gradient descent step 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5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1500" dirty="0" smtClean="0"/>
                    <a:t> </a:t>
                  </a:r>
                  <a:r>
                    <a:rPr lang="en-US" altLang="ko-KR" sz="1500" b="1" dirty="0" smtClean="0"/>
                    <a:t>with respect 			to the network parameter </a:t>
                  </a:r>
                  <a14:m>
                    <m:oMath xmlns:m="http://schemas.openxmlformats.org/officeDocument/2006/math">
                      <m:r>
                        <a:rPr lang="ko-KR" altLang="en-US" sz="1500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a14:m>
                  <a:endParaRPr lang="en-US" altLang="ko-KR" sz="1500" b="1" dirty="0" smtClean="0"/>
                </a:p>
                <a:p>
                  <a:r>
                    <a:rPr lang="en-US" altLang="ko-KR" sz="1500" b="1" dirty="0" smtClean="0"/>
                    <a:t>		Every C steps reset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acc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a14:m>
                  <a:endParaRPr lang="en-US" altLang="ko-KR" sz="1500" b="1" dirty="0" smtClean="0"/>
                </a:p>
                <a:p>
                  <a:r>
                    <a:rPr lang="en-US" altLang="ko-KR" sz="1500" dirty="0"/>
                    <a:t>	</a:t>
                  </a:r>
                  <a:r>
                    <a:rPr lang="en-US" altLang="ko-KR" sz="1500" b="1" dirty="0" smtClean="0"/>
                    <a:t>end for</a:t>
                  </a:r>
                </a:p>
                <a:p>
                  <a:r>
                    <a:rPr lang="en-US" altLang="ko-KR" sz="1500" b="1" dirty="0" smtClean="0"/>
                    <a:t>end for</a:t>
                  </a:r>
                  <a:endParaRPr lang="ko-KR" altLang="en-US" sz="1500" b="1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88" y="2292184"/>
                  <a:ext cx="9098689" cy="4732208"/>
                </a:xfrm>
                <a:prstGeom prst="rect">
                  <a:avLst/>
                </a:prstGeom>
                <a:blipFill>
                  <a:blip r:embed="rId2"/>
                  <a:stretch>
                    <a:fillRect l="-287" t="-276" b="-5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215981" y="4940414"/>
                  <a:ext cx="3384378" cy="6244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for terminal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 smtClean="0"/>
                    <a:t>for non-terminal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ko-KR" sz="1600" dirty="0" smtClean="0"/>
                    <a:t> </a:t>
                  </a:r>
                  <a:endParaRPr lang="ko-KR" altLang="en-US" sz="1600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981" y="4940414"/>
                  <a:ext cx="3384378" cy="624402"/>
                </a:xfrm>
                <a:prstGeom prst="rect">
                  <a:avLst/>
                </a:prstGeom>
                <a:blipFill>
                  <a:blip r:embed="rId3"/>
                  <a:stretch>
                    <a:fillRect l="-963" t="-4211"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/>
          <p:nvPr/>
        </p:nvCxnSpPr>
        <p:spPr>
          <a:xfrm>
            <a:off x="516059" y="1666635"/>
            <a:ext cx="8280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42252" y="6021288"/>
            <a:ext cx="82809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+mn-ea"/>
                <a:ea typeface="+mn-ea"/>
              </a:rPr>
              <a:t>DQN (Deep Q-Network)</a:t>
            </a:r>
            <a:endParaRPr lang="en-US" altLang="ko-KR" sz="3200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grpSp>
        <p:nvGrpSpPr>
          <p:cNvPr id="21" name="그룹 2"/>
          <p:cNvGrpSpPr/>
          <p:nvPr/>
        </p:nvGrpSpPr>
        <p:grpSpPr>
          <a:xfrm>
            <a:off x="344428" y="260648"/>
            <a:ext cx="649670" cy="769441"/>
            <a:chOff x="332205" y="260648"/>
            <a:chExt cx="649670" cy="769441"/>
          </a:xfrm>
        </p:grpSpPr>
        <p:grpSp>
          <p:nvGrpSpPr>
            <p:cNvPr id="22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 smtClean="0">
                    <a:solidFill>
                      <a:srgbClr val="08084C"/>
                    </a:solidFill>
                    <a:latin typeface="+mn-ea"/>
                    <a:cs typeface="Arial" panose="020B0604020202020204" pitchFamily="34" charset="0"/>
                  </a:rPr>
                  <a:t>2</a:t>
                </a:r>
                <a:endParaRPr lang="ko-KR" altLang="en-US" sz="4400" b="1" dirty="0">
                  <a:solidFill>
                    <a:srgbClr val="08084C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+mn-ea"/>
                </a:endParaRPr>
              </a:p>
            </p:txBody>
          </p:sp>
          <p:cxnSp>
            <p:nvCxnSpPr>
              <p:cNvPr id="26" name="직선 연결선 25"/>
              <p:cNvCxnSpPr>
                <a:stCxn id="25" idx="4"/>
                <a:endCxn id="25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 rot="18900000">
              <a:off x="333941" y="712665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8084C"/>
                  </a:solidFill>
                  <a:latin typeface="+mn-ea"/>
                </a:rPr>
                <a:t>ISD lab</a:t>
              </a:r>
              <a:endParaRPr lang="ko-KR" altLang="en-US" sz="1050" b="1" dirty="0">
                <a:solidFill>
                  <a:srgbClr val="08084C"/>
                </a:solidFill>
                <a:latin typeface="+mn-ea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3543300" y="6304235"/>
            <a:ext cx="2057400" cy="365125"/>
          </a:xfrm>
        </p:spPr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17</a:t>
            </a:fld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086" y="1261237"/>
            <a:ext cx="5343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Separate networks : create a target </a:t>
            </a:r>
            <a:r>
              <a:rPr lang="en-US" altLang="ko-KR" b="1" dirty="0" smtClean="0"/>
              <a:t>network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444562" y="2122561"/>
            <a:ext cx="455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0066"/>
              </a:solidFill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562" y="1628800"/>
            <a:ext cx="8699438" cy="4343240"/>
            <a:chOff x="326988" y="2292184"/>
            <a:chExt cx="9322189" cy="46541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6988" y="2292184"/>
                  <a:ext cx="9098688" cy="4654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/>
                    <a:t>Initialize action-value function Q with random weights</a:t>
                  </a:r>
                </a:p>
                <a:p>
                  <a:r>
                    <a:rPr lang="en-US" altLang="ko-KR" sz="1400" b="1" dirty="0" smtClean="0"/>
                    <a:t>For</a:t>
                  </a:r>
                  <a:r>
                    <a:rPr lang="en-US" altLang="ko-KR" sz="1400" dirty="0" smtClean="0"/>
                    <a:t> episode = 1, M </a:t>
                  </a:r>
                  <a:r>
                    <a:rPr lang="en-US" altLang="ko-KR" sz="1400" b="1" dirty="0" smtClean="0"/>
                    <a:t>do</a:t>
                  </a:r>
                </a:p>
                <a:p>
                  <a:r>
                    <a:rPr lang="en-US" altLang="ko-KR" sz="1400" dirty="0" smtClean="0"/>
                    <a:t>	Initialize sequence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ko-KR" altLang="en-US" sz="1400" dirty="0" smtClean="0"/>
                    <a:t> </a:t>
                  </a:r>
                  <a:r>
                    <a:rPr lang="en-US" altLang="ko-KR" sz="1400" dirty="0" smtClean="0"/>
                    <a:t>and preprocessed sequenced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lang="en-US" altLang="ko-KR" sz="1400" dirty="0" smtClean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z="1400" dirty="0" smtClean="0"/>
                </a:p>
                <a:p>
                  <a:r>
                    <a:rPr lang="en-US" altLang="ko-KR" sz="1400" dirty="0" smtClean="0"/>
                    <a:t>	</a:t>
                  </a:r>
                  <a:r>
                    <a:rPr lang="en-US" altLang="ko-KR" sz="1400" b="1" dirty="0" smtClean="0"/>
                    <a:t>For</a:t>
                  </a:r>
                  <a:r>
                    <a:rPr lang="en-US" altLang="ko-KR" sz="1400" dirty="0" smtClean="0"/>
                    <a:t> t = 1, T </a:t>
                  </a:r>
                  <a:r>
                    <a:rPr lang="en-US" altLang="ko-KR" sz="1400" b="1" dirty="0" smtClean="0"/>
                    <a:t>do</a:t>
                  </a:r>
                </a:p>
                <a:p>
                  <a:r>
                    <a:rPr lang="en-US" altLang="ko-KR" sz="1400" dirty="0"/>
                    <a:t>	</a:t>
                  </a:r>
                  <a:r>
                    <a:rPr lang="en-US" altLang="ko-KR" sz="1400" dirty="0" smtClean="0"/>
                    <a:t>	With probability </a:t>
                  </a:r>
                  <a14:m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ko-KR" altLang="en-US" sz="1400" dirty="0" smtClean="0"/>
                    <a:t> </a:t>
                  </a:r>
                  <a:r>
                    <a:rPr lang="en-US" altLang="ko-KR" sz="1400" dirty="0" smtClean="0"/>
                    <a:t>select a random action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altLang="ko-KR" sz="1400" dirty="0" smtClean="0"/>
                </a:p>
                <a:p>
                  <a:r>
                    <a:rPr lang="en-US" altLang="ko-KR" sz="1400" dirty="0" smtClean="0"/>
                    <a:t>		otherwise select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400" dirty="0" smtClean="0"/>
                    <a:t> </a:t>
                  </a:r>
                  <a:r>
                    <a:rPr lang="en-US" altLang="ko-KR" sz="1400" dirty="0" smtClean="0"/>
                    <a:t>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altLang="ko-KR" sz="1400" dirty="0"/>
                            <m:t>(</m:t>
                          </m:r>
                          <m:sSub>
                            <m:sSubPr>
                              <m:ctrlP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a14:m>
                  <a:endParaRPr lang="en-US" altLang="ko-KR" sz="1400" dirty="0" smtClean="0"/>
                </a:p>
                <a:p>
                  <a:r>
                    <a:rPr lang="en-US" altLang="ko-KR" sz="1400" dirty="0"/>
                    <a:t>	</a:t>
                  </a:r>
                  <a:r>
                    <a:rPr lang="en-US" altLang="ko-KR" sz="1400" dirty="0" smtClean="0"/>
                    <a:t>	Execute action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400" dirty="0" smtClean="0"/>
                    <a:t> </a:t>
                  </a:r>
                  <a:r>
                    <a:rPr lang="en-US" altLang="ko-KR" sz="1400" dirty="0" smtClean="0"/>
                    <a:t>in emulator and observe reward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400" dirty="0" smtClean="0"/>
                    <a:t> </a:t>
                  </a:r>
                  <a:r>
                    <a:rPr lang="en-US" altLang="ko-KR" sz="1400" dirty="0" smtClean="0"/>
                    <a:t>and image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altLang="ko-KR" sz="1400" dirty="0" smtClean="0"/>
                </a:p>
                <a:p>
                  <a:r>
                    <a:rPr lang="en-US" altLang="ko-KR" sz="1400" dirty="0"/>
                    <a:t>	</a:t>
                  </a:r>
                  <a:r>
                    <a:rPr lang="en-US" altLang="ko-KR" sz="1400" dirty="0" smtClean="0"/>
                    <a:t>	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14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ko-KR" altLang="en-US" sz="1400" dirty="0" smtClean="0"/>
                    <a:t> </a:t>
                  </a:r>
                  <a:r>
                    <a:rPr lang="en-US" altLang="ko-KR" sz="1400" dirty="0" smtClean="0"/>
                    <a:t>and preprocess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z="1400" dirty="0" smtClean="0"/>
                </a:p>
                <a:p>
                  <a:r>
                    <a:rPr lang="en-US" altLang="ko-KR" sz="1400" dirty="0" smtClean="0"/>
                    <a:t>		</a:t>
                  </a:r>
                  <a:r>
                    <a:rPr lang="en-US" altLang="ko-KR" sz="1400" b="1" dirty="0" smtClean="0"/>
                    <a:t>Store transition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endParaRPr lang="en-US" altLang="ko-KR" sz="1400" b="1" dirty="0" smtClean="0"/>
                </a:p>
                <a:p>
                  <a:r>
                    <a:rPr lang="en-US" altLang="ko-KR" sz="1400" b="1" dirty="0" smtClean="0"/>
                    <a:t>	</a:t>
                  </a:r>
                  <a:r>
                    <a:rPr lang="en-US" altLang="ko-KR" sz="1400" b="1" dirty="0"/>
                    <a:t> end </a:t>
                  </a:r>
                  <a:r>
                    <a:rPr lang="en-US" altLang="ko-KR" sz="1400" b="1" dirty="0" smtClean="0"/>
                    <a:t>for</a:t>
                  </a:r>
                </a:p>
                <a:p>
                  <a:r>
                    <a:rPr lang="en-US" altLang="ko-KR" sz="1400" b="1" dirty="0" smtClean="0"/>
                    <a:t>	</a:t>
                  </a:r>
                  <a:r>
                    <a:rPr lang="en-US" altLang="ko-KR" sz="1200" b="1" dirty="0"/>
                    <a:t>if(episode %% k ==0</a:t>
                  </a:r>
                  <a:r>
                    <a:rPr lang="en-US" altLang="ko-KR" sz="1200" b="1" dirty="0" smtClean="0"/>
                    <a:t>)</a:t>
                  </a:r>
                  <a:endParaRPr lang="en-US" altLang="ko-KR" sz="1400" b="1" dirty="0"/>
                </a:p>
                <a:p>
                  <a:r>
                    <a:rPr lang="en-US" altLang="ko-KR" sz="1400" b="1" dirty="0" smtClean="0"/>
                    <a:t>		Sample random </a:t>
                  </a:r>
                  <a:r>
                    <a:rPr lang="en-US" altLang="ko-KR" sz="1400" b="1" dirty="0" err="1" smtClean="0"/>
                    <a:t>minibatch</a:t>
                  </a:r>
                  <a:r>
                    <a:rPr lang="en-US" altLang="ko-KR" sz="1400" b="1" dirty="0" smtClean="0"/>
                    <a:t> of </a:t>
                  </a:r>
                  <a:r>
                    <a:rPr lang="en-US" altLang="ko-KR" sz="1400" b="1" dirty="0" err="1" smtClean="0"/>
                    <a:t>trainsitions</a:t>
                  </a:r>
                  <a:r>
                    <a:rPr lang="en-US" altLang="ko-KR" sz="1400" b="1" dirty="0" smtClean="0"/>
                    <a:t> </a:t>
                  </a:r>
                  <a:r>
                    <a:rPr lang="en-US" altLang="ko-KR" sz="1400" b="1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𝒇𝒓𝒐𝒎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endParaRPr lang="en-US" altLang="ko-KR" sz="1400" b="1" dirty="0" smtClean="0"/>
                </a:p>
                <a:p>
                  <a:endParaRPr lang="en-US" altLang="ko-KR" sz="1400" dirty="0"/>
                </a:p>
                <a:p>
                  <a:r>
                    <a:rPr lang="en-US" altLang="ko-KR" sz="1400" dirty="0" smtClean="0"/>
                    <a:t>		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ko-KR" altLang="en-US" sz="1400" dirty="0" smtClean="0"/>
                    <a:t> </a:t>
                  </a:r>
                  <a:r>
                    <a:rPr lang="en-US" altLang="ko-KR" sz="1400" dirty="0" smtClean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a14:m>
                  <a:endParaRPr lang="en-US" altLang="ko-KR" sz="1400" dirty="0" smtClean="0"/>
                </a:p>
                <a:p>
                  <a:r>
                    <a:rPr lang="en-US" altLang="ko-KR" sz="1400" dirty="0"/>
                    <a:t>	</a:t>
                  </a:r>
                  <a:r>
                    <a:rPr lang="en-US" altLang="ko-KR" sz="1400" dirty="0" smtClean="0"/>
                    <a:t>	Perform a gradient descent step 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1400" dirty="0" smtClean="0"/>
                    <a:t> </a:t>
                  </a:r>
                  <a:r>
                    <a:rPr lang="en-US" altLang="ko-KR" sz="1400" b="1" dirty="0" smtClean="0"/>
                    <a:t>with respect 			to the network parameter </a:t>
                  </a:r>
                  <a14:m>
                    <m:oMath xmlns:m="http://schemas.openxmlformats.org/officeDocument/2006/math"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a14:m>
                  <a:endParaRPr lang="en-US" altLang="ko-KR" sz="1400" b="1" dirty="0" smtClean="0"/>
                </a:p>
                <a:p>
                  <a:r>
                    <a:rPr lang="en-US" altLang="ko-KR" sz="1400" b="1" dirty="0" smtClean="0"/>
                    <a:t>		Every C steps reset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acc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a14:m>
                  <a:r>
                    <a:rPr lang="en-US" altLang="ko-KR" sz="1400" dirty="0"/>
                    <a:t>	</a:t>
                  </a:r>
                  <a:endParaRPr lang="en-US" altLang="ko-KR" sz="1400" b="1" dirty="0" smtClean="0"/>
                </a:p>
                <a:p>
                  <a:r>
                    <a:rPr lang="en-US" altLang="ko-KR" sz="1400" b="1" dirty="0" smtClean="0"/>
                    <a:t>end for</a:t>
                  </a:r>
                  <a:endParaRPr lang="ko-KR" altLang="en-US" sz="1400" b="1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88" y="2292184"/>
                  <a:ext cx="9098688" cy="4654152"/>
                </a:xfrm>
                <a:prstGeom prst="rect">
                  <a:avLst/>
                </a:prstGeom>
                <a:blipFill>
                  <a:blip r:embed="rId2"/>
                  <a:stretch>
                    <a:fillRect l="-215" t="-281" b="-4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264799" y="5301530"/>
                  <a:ext cx="3384378" cy="6244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for terminal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 smtClean="0"/>
                    <a:t>for non-terminal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ko-KR" sz="1600" dirty="0" smtClean="0"/>
                    <a:t> </a:t>
                  </a:r>
                  <a:endParaRPr lang="ko-KR" altLang="en-US" sz="1600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799" y="5301530"/>
                  <a:ext cx="3384378" cy="624402"/>
                </a:xfrm>
                <a:prstGeom prst="rect">
                  <a:avLst/>
                </a:prstGeom>
                <a:blipFill>
                  <a:blip r:embed="rId3"/>
                  <a:stretch>
                    <a:fillRect l="-1158" t="-4211"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/>
          <p:nvPr/>
        </p:nvCxnSpPr>
        <p:spPr>
          <a:xfrm>
            <a:off x="516059" y="1666635"/>
            <a:ext cx="8280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42252" y="5914589"/>
            <a:ext cx="82809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192" y="2319015"/>
            <a:ext cx="8973616" cy="1470025"/>
          </a:xfrm>
        </p:spPr>
        <p:txBody>
          <a:bodyPr>
            <a:noAutofit/>
          </a:bodyPr>
          <a:lstStyle/>
          <a:p>
            <a:r>
              <a:rPr lang="ko-KR" altLang="en-US" b="1" dirty="0" smtClean="0">
                <a:solidFill>
                  <a:srgbClr val="000066"/>
                </a:solidFill>
                <a:latin typeface="+mn-ea"/>
                <a:ea typeface="+mn-ea"/>
              </a:rPr>
              <a:t>감사합니다</a:t>
            </a:r>
            <a:r>
              <a:rPr lang="en-US" altLang="ko-KR" b="1" dirty="0" smtClean="0">
                <a:solidFill>
                  <a:srgbClr val="000066"/>
                </a:solidFill>
                <a:latin typeface="+mn-ea"/>
                <a:ea typeface="+mn-ea"/>
              </a:rPr>
              <a:t>.</a:t>
            </a:r>
            <a:endParaRPr lang="en-US" altLang="ko-KR" b="1" dirty="0">
              <a:solidFill>
                <a:srgbClr val="000066"/>
              </a:solidFill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18</a:t>
            </a:fld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0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+mn-ea"/>
                <a:ea typeface="+mn-ea"/>
              </a:rPr>
              <a:t>Q-network</a:t>
            </a:r>
            <a:endParaRPr lang="en-US" altLang="ko-KR" sz="3200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1862" y="1340768"/>
            <a:ext cx="455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0066"/>
              </a:solidFill>
              <a:latin typeface="+mn-ea"/>
            </a:endParaRPr>
          </a:p>
        </p:txBody>
      </p:sp>
      <p:grpSp>
        <p:nvGrpSpPr>
          <p:cNvPr id="21" name="그룹 2"/>
          <p:cNvGrpSpPr/>
          <p:nvPr/>
        </p:nvGrpSpPr>
        <p:grpSpPr>
          <a:xfrm>
            <a:off x="344428" y="260648"/>
            <a:ext cx="649670" cy="769441"/>
            <a:chOff x="332205" y="260648"/>
            <a:chExt cx="649670" cy="769441"/>
          </a:xfrm>
        </p:grpSpPr>
        <p:grpSp>
          <p:nvGrpSpPr>
            <p:cNvPr id="22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>
                    <a:solidFill>
                      <a:srgbClr val="08084C"/>
                    </a:solidFill>
                    <a:latin typeface="+mn-ea"/>
                    <a:cs typeface="Arial" panose="020B0604020202020204" pitchFamily="34" charset="0"/>
                  </a:rPr>
                  <a:t>1</a:t>
                </a:r>
                <a:endParaRPr lang="ko-KR" altLang="en-US" sz="4400" b="1" dirty="0">
                  <a:solidFill>
                    <a:srgbClr val="08084C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+mn-ea"/>
                </a:endParaRPr>
              </a:p>
            </p:txBody>
          </p:sp>
          <p:cxnSp>
            <p:nvCxnSpPr>
              <p:cNvPr id="26" name="직선 연결선 25"/>
              <p:cNvCxnSpPr>
                <a:stCxn id="25" idx="4"/>
                <a:endCxn id="25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 rot="18900000">
              <a:off x="333941" y="712665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8084C"/>
                  </a:solidFill>
                  <a:latin typeface="+mn-ea"/>
                </a:rPr>
                <a:t>ISD lab</a:t>
              </a:r>
              <a:endParaRPr lang="ko-KR" altLang="en-US" sz="1050" b="1" dirty="0">
                <a:solidFill>
                  <a:srgbClr val="08084C"/>
                </a:solidFill>
                <a:latin typeface="+mn-ea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67544" y="1404608"/>
            <a:ext cx="8496944" cy="369332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Q-Table</a:t>
            </a:r>
            <a:r>
              <a:rPr lang="ko-KR" altLang="en-US" b="1" dirty="0" smtClean="0">
                <a:latin typeface="+mn-ea"/>
              </a:rPr>
              <a:t>을 현실에 적용하기엔 무리가 있음</a:t>
            </a:r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2</a:t>
            </a:fld>
            <a:endParaRPr lang="ko-KR" altLang="en-US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16464"/>
            <a:ext cx="3419952" cy="34294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75656" y="5301208"/>
            <a:ext cx="235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 x 100 image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26097"/>
            <a:ext cx="4067743" cy="301984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20355" y="5287048"/>
            <a:ext cx="34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 x 80 image  x 2 color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7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+mn-ea"/>
                <a:ea typeface="+mn-ea"/>
              </a:rPr>
              <a:t>Q-network</a:t>
            </a:r>
            <a:endParaRPr lang="en-US" altLang="ko-KR" sz="3200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1862" y="1340768"/>
            <a:ext cx="455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0066"/>
              </a:solidFill>
              <a:latin typeface="+mn-ea"/>
            </a:endParaRPr>
          </a:p>
        </p:txBody>
      </p:sp>
      <p:grpSp>
        <p:nvGrpSpPr>
          <p:cNvPr id="21" name="그룹 2"/>
          <p:cNvGrpSpPr/>
          <p:nvPr/>
        </p:nvGrpSpPr>
        <p:grpSpPr>
          <a:xfrm>
            <a:off x="344428" y="260648"/>
            <a:ext cx="649670" cy="769441"/>
            <a:chOff x="332205" y="260648"/>
            <a:chExt cx="649670" cy="769441"/>
          </a:xfrm>
        </p:grpSpPr>
        <p:grpSp>
          <p:nvGrpSpPr>
            <p:cNvPr id="22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>
                    <a:solidFill>
                      <a:srgbClr val="08084C"/>
                    </a:solidFill>
                    <a:latin typeface="+mn-ea"/>
                    <a:cs typeface="Arial" panose="020B0604020202020204" pitchFamily="34" charset="0"/>
                  </a:rPr>
                  <a:t>1</a:t>
                </a:r>
                <a:endParaRPr lang="ko-KR" altLang="en-US" sz="4400" b="1" dirty="0">
                  <a:solidFill>
                    <a:srgbClr val="08084C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+mn-ea"/>
                </a:endParaRPr>
              </a:p>
            </p:txBody>
          </p:sp>
          <p:cxnSp>
            <p:nvCxnSpPr>
              <p:cNvPr id="26" name="직선 연결선 25"/>
              <p:cNvCxnSpPr>
                <a:stCxn id="25" idx="4"/>
                <a:endCxn id="25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 rot="18900000">
              <a:off x="333941" y="712665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8084C"/>
                  </a:solidFill>
                  <a:latin typeface="+mn-ea"/>
                </a:rPr>
                <a:t>ISD lab</a:t>
              </a:r>
              <a:endParaRPr lang="ko-KR" altLang="en-US" sz="1050" b="1" dirty="0">
                <a:solidFill>
                  <a:srgbClr val="08084C"/>
                </a:solidFill>
                <a:latin typeface="+mn-ea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67544" y="1404608"/>
            <a:ext cx="8496944" cy="369332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Neural network</a:t>
            </a:r>
            <a:r>
              <a:rPr lang="ko-KR" altLang="en-US" b="1" dirty="0" smtClean="0">
                <a:latin typeface="+mn-ea"/>
              </a:rPr>
              <a:t>로 </a:t>
            </a:r>
            <a:r>
              <a:rPr lang="en-US" altLang="ko-KR" b="1" dirty="0" smtClean="0">
                <a:latin typeface="+mn-ea"/>
              </a:rPr>
              <a:t>Q-function Approximation</a:t>
            </a:r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3</a:t>
            </a:fld>
            <a:endParaRPr lang="ko-KR" altLang="en-US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20888"/>
            <a:ext cx="5544616" cy="272987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83939" y="3365349"/>
            <a:ext cx="1165887" cy="402394"/>
            <a:chOff x="632852" y="2594558"/>
            <a:chExt cx="1165887" cy="402394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731531" y="2996952"/>
              <a:ext cx="8210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32852" y="2594558"/>
              <a:ext cx="116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State (S)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520913" y="2337033"/>
            <a:ext cx="116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 value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876256" y="3117967"/>
            <a:ext cx="576064" cy="864096"/>
            <a:chOff x="6876256" y="2996952"/>
            <a:chExt cx="821030" cy="864096"/>
          </a:xfrm>
        </p:grpSpPr>
        <p:cxnSp>
          <p:nvCxnSpPr>
            <p:cNvPr id="35" name="직선 화살표 연결선 34"/>
            <p:cNvCxnSpPr/>
            <p:nvPr/>
          </p:nvCxnSpPr>
          <p:spPr>
            <a:xfrm>
              <a:off x="6876256" y="2996952"/>
              <a:ext cx="8210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6876256" y="3284984"/>
              <a:ext cx="8210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6876256" y="3573016"/>
              <a:ext cx="8210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6876256" y="3861048"/>
              <a:ext cx="8210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520913" y="2933301"/>
            <a:ext cx="1165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LEFT : 0.3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520913" y="3272615"/>
            <a:ext cx="144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RIGHT :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520913" y="3542510"/>
            <a:ext cx="1165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UP : 0.3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520913" y="3812786"/>
            <a:ext cx="16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DOWN : 0.9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06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+mn-ea"/>
                <a:ea typeface="+mn-ea"/>
              </a:rPr>
              <a:t>Q-network</a:t>
            </a:r>
            <a:endParaRPr lang="en-US" altLang="ko-KR" sz="3200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1862" y="1725204"/>
            <a:ext cx="455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0066"/>
              </a:solidFill>
              <a:latin typeface="+mn-ea"/>
            </a:endParaRPr>
          </a:p>
        </p:txBody>
      </p:sp>
      <p:grpSp>
        <p:nvGrpSpPr>
          <p:cNvPr id="21" name="그룹 2"/>
          <p:cNvGrpSpPr/>
          <p:nvPr/>
        </p:nvGrpSpPr>
        <p:grpSpPr>
          <a:xfrm>
            <a:off x="344428" y="260648"/>
            <a:ext cx="649670" cy="769441"/>
            <a:chOff x="332205" y="260648"/>
            <a:chExt cx="649670" cy="769441"/>
          </a:xfrm>
        </p:grpSpPr>
        <p:grpSp>
          <p:nvGrpSpPr>
            <p:cNvPr id="22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>
                    <a:solidFill>
                      <a:srgbClr val="08084C"/>
                    </a:solidFill>
                    <a:latin typeface="+mn-ea"/>
                    <a:cs typeface="Arial" panose="020B0604020202020204" pitchFamily="34" charset="0"/>
                  </a:rPr>
                  <a:t>1</a:t>
                </a:r>
                <a:endParaRPr lang="ko-KR" altLang="en-US" sz="4400" b="1" dirty="0">
                  <a:solidFill>
                    <a:srgbClr val="08084C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+mn-ea"/>
                </a:endParaRPr>
              </a:p>
            </p:txBody>
          </p:sp>
          <p:cxnSp>
            <p:nvCxnSpPr>
              <p:cNvPr id="26" name="직선 연결선 25"/>
              <p:cNvCxnSpPr>
                <a:stCxn id="25" idx="4"/>
                <a:endCxn id="25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 rot="18900000">
              <a:off x="333941" y="712665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8084C"/>
                  </a:solidFill>
                  <a:latin typeface="+mn-ea"/>
                </a:rPr>
                <a:t>ISD lab</a:t>
              </a:r>
              <a:endParaRPr lang="ko-KR" altLang="en-US" sz="1050" b="1" dirty="0">
                <a:solidFill>
                  <a:srgbClr val="08084C"/>
                </a:solidFill>
                <a:latin typeface="+mn-ea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4</a:t>
            </a:fld>
            <a:endParaRPr lang="ko-KR" altLang="en-US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9552" y="1802074"/>
            <a:ext cx="4911003" cy="2244422"/>
            <a:chOff x="496098" y="2118867"/>
            <a:chExt cx="4911003" cy="224442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483" y="2118867"/>
              <a:ext cx="4558618" cy="2244422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496098" y="2793641"/>
              <a:ext cx="1182282" cy="402394"/>
              <a:chOff x="616457" y="2594558"/>
              <a:chExt cx="1182282" cy="402394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>
                <a:off x="616457" y="2996952"/>
                <a:ext cx="35238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32852" y="2594558"/>
                <a:ext cx="1165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</a:t>
                </a:r>
                <a:endParaRPr lang="ko-KR" altLang="en-US" dirty="0"/>
              </a:p>
            </p:txBody>
          </p:sp>
        </p:grpSp>
      </p:grpSp>
      <p:sp>
        <p:nvSpPr>
          <p:cNvPr id="14" name="오른쪽 대괄호 13"/>
          <p:cNvSpPr/>
          <p:nvPr/>
        </p:nvSpPr>
        <p:spPr>
          <a:xfrm rot="5400000">
            <a:off x="2837958" y="2930372"/>
            <a:ext cx="288032" cy="252028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28467" y="4324407"/>
            <a:ext cx="116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364088" y="2495358"/>
                <a:ext cx="237634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495358"/>
                <a:ext cx="2376340" cy="404983"/>
              </a:xfrm>
              <a:prstGeom prst="rect">
                <a:avLst/>
              </a:prstGeom>
              <a:blipFill>
                <a:blip r:embed="rId3"/>
                <a:stretch>
                  <a:fillRect t="-4478"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55357" y="4924945"/>
                <a:ext cx="2216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/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57" y="4924945"/>
                <a:ext cx="2216184" cy="276999"/>
              </a:xfrm>
              <a:prstGeom prst="rect">
                <a:avLst/>
              </a:prstGeom>
              <a:blipFill>
                <a:blip r:embed="rId4"/>
                <a:stretch>
                  <a:fillRect l="-6319" t="-28889" r="-4121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오른쪽 대괄호 44"/>
          <p:cNvSpPr/>
          <p:nvPr/>
        </p:nvSpPr>
        <p:spPr>
          <a:xfrm rot="5400000">
            <a:off x="1786685" y="4636913"/>
            <a:ext cx="104454" cy="1368152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344137" y="5301208"/>
                <a:ext cx="1165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37" y="5301208"/>
                <a:ext cx="11658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39552" y="4581128"/>
                <a:ext cx="2475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/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581128"/>
                <a:ext cx="2475165" cy="276999"/>
              </a:xfrm>
              <a:prstGeom prst="rect">
                <a:avLst/>
              </a:prstGeom>
              <a:blipFill>
                <a:blip r:embed="rId6"/>
                <a:stretch>
                  <a:fillRect l="-5911" t="-28261" r="-985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411086" y="1261237"/>
                <a:ext cx="6181500" cy="37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 smtClean="0"/>
                  <a:t>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 smtClean="0"/>
                  <a:t>function using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  <m:d>
                      <m:dPr>
                        <m:endChr m:val="|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ko-KR" altLang="en-US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 ~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b="1" dirty="0" smtClean="0"/>
                  <a:t>(</a:t>
                </a:r>
                <a:r>
                  <a:rPr lang="en-US" altLang="ko-KR" b="1" dirty="0" err="1" smtClean="0"/>
                  <a:t>s,a</a:t>
                </a:r>
                <a:r>
                  <a:rPr lang="en-US" altLang="ko-KR" b="1" dirty="0" smtClean="0"/>
                  <a:t>) 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86" y="1261237"/>
                <a:ext cx="6181500" cy="378630"/>
              </a:xfrm>
              <a:prstGeom prst="rect">
                <a:avLst/>
              </a:prstGeom>
              <a:blipFill>
                <a:blip r:embed="rId7"/>
                <a:stretch>
                  <a:fillRect l="-592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13981" y="5609881"/>
                <a:ext cx="5256119" cy="288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/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𝑚𝑖𝑛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d>
                              <m:dPr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81" y="5609881"/>
                <a:ext cx="5256119" cy="288220"/>
              </a:xfrm>
              <a:prstGeom prst="rect">
                <a:avLst/>
              </a:prstGeom>
              <a:blipFill>
                <a:blip r:embed="rId8"/>
                <a:stretch>
                  <a:fillRect l="-2665" t="-160417" r="-1275" b="-25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3772948" y="5753991"/>
                <a:ext cx="4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948" y="5753991"/>
                <a:ext cx="46916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2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+mn-ea"/>
                <a:ea typeface="+mn-ea"/>
              </a:rPr>
              <a:t>Q-network</a:t>
            </a:r>
            <a:endParaRPr lang="en-US" altLang="ko-KR" sz="3200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1862" y="1725204"/>
            <a:ext cx="455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8288" indent="-268288"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000066"/>
              </a:solidFill>
              <a:latin typeface="+mn-ea"/>
            </a:endParaRPr>
          </a:p>
        </p:txBody>
      </p:sp>
      <p:grpSp>
        <p:nvGrpSpPr>
          <p:cNvPr id="21" name="그룹 2"/>
          <p:cNvGrpSpPr/>
          <p:nvPr/>
        </p:nvGrpSpPr>
        <p:grpSpPr>
          <a:xfrm>
            <a:off x="344428" y="260648"/>
            <a:ext cx="649670" cy="769441"/>
            <a:chOff x="332205" y="260648"/>
            <a:chExt cx="649670" cy="769441"/>
          </a:xfrm>
        </p:grpSpPr>
        <p:grpSp>
          <p:nvGrpSpPr>
            <p:cNvPr id="22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>
                    <a:solidFill>
                      <a:srgbClr val="08084C"/>
                    </a:solidFill>
                    <a:latin typeface="+mn-ea"/>
                    <a:cs typeface="Arial" panose="020B0604020202020204" pitchFamily="34" charset="0"/>
                  </a:rPr>
                  <a:t>1</a:t>
                </a:r>
                <a:endParaRPr lang="ko-KR" altLang="en-US" sz="4400" b="1" dirty="0">
                  <a:solidFill>
                    <a:srgbClr val="08084C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+mn-ea"/>
                </a:endParaRPr>
              </a:p>
            </p:txBody>
          </p:sp>
          <p:cxnSp>
            <p:nvCxnSpPr>
              <p:cNvPr id="26" name="직선 연결선 25"/>
              <p:cNvCxnSpPr>
                <a:stCxn id="25" idx="4"/>
                <a:endCxn id="25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 rot="18900000">
              <a:off x="333941" y="712665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8084C"/>
                  </a:solidFill>
                  <a:latin typeface="+mn-ea"/>
                </a:rPr>
                <a:t>ISD lab</a:t>
              </a:r>
              <a:endParaRPr lang="ko-KR" altLang="en-US" sz="1050" b="1" dirty="0">
                <a:solidFill>
                  <a:srgbClr val="08084C"/>
                </a:solidFill>
                <a:latin typeface="+mn-ea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5</a:t>
            </a:fld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086" y="1261237"/>
            <a:ext cx="1583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Algorithm</a:t>
            </a:r>
            <a:endParaRPr lang="ko-KR" altLang="en-US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539552" y="1754071"/>
            <a:ext cx="9062945" cy="3689600"/>
            <a:chOff x="467544" y="2157760"/>
            <a:chExt cx="9711719" cy="39537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67544" y="2157760"/>
                  <a:ext cx="9098689" cy="3953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Initialize action-value function Q with random weights</a:t>
                  </a:r>
                </a:p>
                <a:p>
                  <a:r>
                    <a:rPr lang="en-US" altLang="ko-KR" sz="1600" b="1" dirty="0" smtClean="0"/>
                    <a:t>For</a:t>
                  </a:r>
                  <a:r>
                    <a:rPr lang="en-US" altLang="ko-KR" sz="1600" dirty="0" smtClean="0"/>
                    <a:t> episode = 1, M </a:t>
                  </a:r>
                  <a:r>
                    <a:rPr lang="en-US" altLang="ko-KR" sz="1600" b="1" dirty="0" smtClean="0"/>
                    <a:t>do</a:t>
                  </a:r>
                </a:p>
                <a:p>
                  <a:r>
                    <a:rPr lang="en-US" altLang="ko-KR" sz="1600" dirty="0" smtClean="0"/>
                    <a:t>	Initialize sequence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and preprocessed sequenced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lang="en-US" altLang="ko-KR" sz="1600" dirty="0" smtClean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 smtClean="0"/>
                    <a:t>	</a:t>
                  </a:r>
                  <a:r>
                    <a:rPr lang="en-US" altLang="ko-KR" sz="1600" b="1" dirty="0" smtClean="0"/>
                    <a:t>For</a:t>
                  </a:r>
                  <a:r>
                    <a:rPr lang="en-US" altLang="ko-KR" sz="1600" dirty="0" smtClean="0"/>
                    <a:t> t = 1, T </a:t>
                  </a:r>
                  <a:r>
                    <a:rPr lang="en-US" altLang="ko-KR" sz="1600" b="1" dirty="0" smtClean="0"/>
                    <a:t>do</a:t>
                  </a:r>
                </a:p>
                <a:p>
                  <a:r>
                    <a:rPr lang="en-US" altLang="ko-KR" sz="1600" dirty="0"/>
                    <a:t>	</a:t>
                  </a:r>
                  <a:r>
                    <a:rPr lang="en-US" altLang="ko-KR" sz="1600" dirty="0" smtClean="0"/>
                    <a:t>	With probability </a:t>
                  </a:r>
                  <a14:m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select a random action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 smtClean="0"/>
                    <a:t>		otherwise select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altLang="ko-KR" sz="1600" dirty="0"/>
                            <m:t>(</m:t>
                          </m:r>
                          <m:sSub>
                            <m:sSubPr>
                              <m:ctrlP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/>
                    <a:t>	</a:t>
                  </a:r>
                  <a:r>
                    <a:rPr lang="en-US" altLang="ko-KR" sz="1600" dirty="0" smtClean="0"/>
                    <a:t>	Execute action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in emulator and observe reward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and image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/>
                    <a:t>	</a:t>
                  </a:r>
                  <a:r>
                    <a:rPr lang="en-US" altLang="ko-KR" sz="1600" dirty="0" smtClean="0"/>
                    <a:t>	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1600" dirty="0" smtClean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and preprocess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z="1600" dirty="0" smtClean="0"/>
                </a:p>
                <a:p>
                  <a:endParaRPr lang="en-US" altLang="ko-KR" sz="1600" dirty="0"/>
                </a:p>
                <a:p>
                  <a:r>
                    <a:rPr lang="en-US" altLang="ko-KR" sz="1600" dirty="0" smtClean="0"/>
                    <a:t>		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/>
                    <a:t>	</a:t>
                  </a:r>
                  <a:r>
                    <a:rPr lang="en-US" altLang="ko-KR" sz="1600" dirty="0" smtClean="0"/>
                    <a:t>	Perform a gradient descent step 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/>
                    <a:t>	</a:t>
                  </a:r>
                  <a:r>
                    <a:rPr lang="en-US" altLang="ko-KR" sz="1600" b="1" dirty="0" smtClean="0"/>
                    <a:t>end for</a:t>
                  </a:r>
                </a:p>
                <a:p>
                  <a:r>
                    <a:rPr lang="en-US" altLang="ko-KR" sz="1600" b="1" dirty="0" smtClean="0"/>
                    <a:t>end for</a:t>
                  </a:r>
                  <a:endParaRPr lang="ko-KR" altLang="en-US" sz="1600" b="1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2157760"/>
                  <a:ext cx="9098689" cy="3953721"/>
                </a:xfrm>
                <a:prstGeom prst="rect">
                  <a:avLst/>
                </a:prstGeom>
                <a:blipFill>
                  <a:blip r:embed="rId2"/>
                  <a:stretch>
                    <a:fillRect l="-431" t="-496" b="-11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794887" y="4492728"/>
                  <a:ext cx="3384376" cy="6244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for terminal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 smtClean="0"/>
                    <a:t>for non-terminal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ko-KR" sz="1600" dirty="0" smtClean="0"/>
                    <a:t> </a:t>
                  </a:r>
                  <a:endParaRPr lang="ko-KR" altLang="en-US" sz="1600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887" y="4492728"/>
                  <a:ext cx="3384376" cy="624402"/>
                </a:xfrm>
                <a:prstGeom prst="rect">
                  <a:avLst/>
                </a:prstGeom>
                <a:blipFill>
                  <a:blip r:embed="rId3"/>
                  <a:stretch>
                    <a:fillRect l="-965" t="-4167" b="-145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직선 연결선 11"/>
          <p:cNvCxnSpPr/>
          <p:nvPr/>
        </p:nvCxnSpPr>
        <p:spPr>
          <a:xfrm>
            <a:off x="539552" y="1725204"/>
            <a:ext cx="8280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39552" y="5517232"/>
            <a:ext cx="82809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+mn-ea"/>
                <a:ea typeface="+mn-ea"/>
              </a:rPr>
              <a:t>Q-network</a:t>
            </a:r>
            <a:endParaRPr lang="en-US" altLang="ko-KR" sz="3200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grpSp>
        <p:nvGrpSpPr>
          <p:cNvPr id="21" name="그룹 2"/>
          <p:cNvGrpSpPr/>
          <p:nvPr/>
        </p:nvGrpSpPr>
        <p:grpSpPr>
          <a:xfrm>
            <a:off x="344428" y="260648"/>
            <a:ext cx="649670" cy="769441"/>
            <a:chOff x="332205" y="260648"/>
            <a:chExt cx="649670" cy="769441"/>
          </a:xfrm>
        </p:grpSpPr>
        <p:grpSp>
          <p:nvGrpSpPr>
            <p:cNvPr id="22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>
                    <a:solidFill>
                      <a:srgbClr val="08084C"/>
                    </a:solidFill>
                    <a:latin typeface="+mn-ea"/>
                    <a:cs typeface="Arial" panose="020B0604020202020204" pitchFamily="34" charset="0"/>
                  </a:rPr>
                  <a:t>1</a:t>
                </a:r>
                <a:endParaRPr lang="ko-KR" altLang="en-US" sz="4400" b="1" dirty="0">
                  <a:solidFill>
                    <a:srgbClr val="08084C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+mn-ea"/>
                </a:endParaRPr>
              </a:p>
            </p:txBody>
          </p:sp>
          <p:cxnSp>
            <p:nvCxnSpPr>
              <p:cNvPr id="26" name="직선 연결선 25"/>
              <p:cNvCxnSpPr>
                <a:stCxn id="25" idx="4"/>
                <a:endCxn id="25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 rot="18900000">
              <a:off x="333941" y="712665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8084C"/>
                  </a:solidFill>
                  <a:latin typeface="+mn-ea"/>
                </a:rPr>
                <a:t>ISD lab</a:t>
              </a:r>
              <a:endParaRPr lang="ko-KR" altLang="en-US" sz="1050" b="1" dirty="0">
                <a:solidFill>
                  <a:srgbClr val="08084C"/>
                </a:solidFill>
                <a:latin typeface="+mn-ea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6</a:t>
            </a:fld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086" y="1261237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단점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96456" y="1761355"/>
                <a:ext cx="5337872" cy="288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/>
                  <a:t>-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𝑚𝑖𝑛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d>
                              <m:dPr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56" y="1761355"/>
                <a:ext cx="5337872" cy="288220"/>
              </a:xfrm>
              <a:prstGeom prst="rect">
                <a:avLst/>
              </a:prstGeom>
              <a:blipFill>
                <a:blip r:embed="rId2"/>
                <a:stretch>
                  <a:fillRect l="-2743" t="-165957" r="-1257" b="-2574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96455" y="2306436"/>
            <a:ext cx="26930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0" dirty="0" smtClean="0"/>
              <a:t>수렴하지 않을 수 있음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8984" y="2853614"/>
            <a:ext cx="3432350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Correlations between samples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Non-stationary target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+mn-ea"/>
                <a:ea typeface="+mn-ea"/>
              </a:rPr>
              <a:t>Q-network</a:t>
            </a:r>
            <a:endParaRPr lang="en-US" altLang="ko-KR" sz="3200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grpSp>
        <p:nvGrpSpPr>
          <p:cNvPr id="21" name="그룹 2"/>
          <p:cNvGrpSpPr/>
          <p:nvPr/>
        </p:nvGrpSpPr>
        <p:grpSpPr>
          <a:xfrm>
            <a:off x="344428" y="260648"/>
            <a:ext cx="649670" cy="769441"/>
            <a:chOff x="332205" y="260648"/>
            <a:chExt cx="649670" cy="769441"/>
          </a:xfrm>
        </p:grpSpPr>
        <p:grpSp>
          <p:nvGrpSpPr>
            <p:cNvPr id="22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>
                    <a:solidFill>
                      <a:srgbClr val="08084C"/>
                    </a:solidFill>
                    <a:latin typeface="+mn-ea"/>
                    <a:cs typeface="Arial" panose="020B0604020202020204" pitchFamily="34" charset="0"/>
                  </a:rPr>
                  <a:t>1</a:t>
                </a:r>
                <a:endParaRPr lang="ko-KR" altLang="en-US" sz="4400" b="1" dirty="0">
                  <a:solidFill>
                    <a:srgbClr val="08084C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+mn-ea"/>
                </a:endParaRPr>
              </a:p>
            </p:txBody>
          </p:sp>
          <p:cxnSp>
            <p:nvCxnSpPr>
              <p:cNvPr id="26" name="직선 연결선 25"/>
              <p:cNvCxnSpPr>
                <a:stCxn id="25" idx="4"/>
                <a:endCxn id="25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 rot="18900000">
              <a:off x="333941" y="712665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8084C"/>
                  </a:solidFill>
                  <a:latin typeface="+mn-ea"/>
                </a:rPr>
                <a:t>ISD lab</a:t>
              </a:r>
              <a:endParaRPr lang="ko-KR" altLang="en-US" sz="1050" b="1" dirty="0">
                <a:solidFill>
                  <a:srgbClr val="08084C"/>
                </a:solidFill>
                <a:latin typeface="+mn-ea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7</a:t>
            </a:fld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086" y="1261237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단점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96456" y="1761355"/>
            <a:ext cx="448392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Correlations </a:t>
            </a:r>
            <a:r>
              <a:rPr lang="en-US" altLang="ko-KR" dirty="0"/>
              <a:t>between </a:t>
            </a:r>
            <a:r>
              <a:rPr lang="en-US" altLang="ko-KR" dirty="0" smtClean="0"/>
              <a:t>samples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600" dirty="0" smtClean="0"/>
              <a:t>(t-1 </a:t>
            </a:r>
            <a:r>
              <a:rPr lang="ko-KR" altLang="en-US" sz="1600" dirty="0" smtClean="0"/>
              <a:t>시점의 </a:t>
            </a:r>
            <a:r>
              <a:rPr lang="en-US" altLang="ko-KR" sz="1600" dirty="0" smtClean="0"/>
              <a:t>state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t</a:t>
            </a:r>
            <a:r>
              <a:rPr lang="ko-KR" altLang="en-US" sz="1600" dirty="0" smtClean="0"/>
              <a:t>시점의 </a:t>
            </a:r>
            <a:r>
              <a:rPr lang="en-US" altLang="ko-KR" sz="1600" dirty="0" smtClean="0"/>
              <a:t>state</a:t>
            </a:r>
            <a:r>
              <a:rPr lang="ko-KR" altLang="en-US" sz="1600" dirty="0" smtClean="0"/>
              <a:t>는 유사할 것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480312"/>
            <a:ext cx="4017311" cy="316166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3068286" y="2965551"/>
            <a:ext cx="3087890" cy="233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15929" y="3680365"/>
            <a:ext cx="4664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best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 rot="1525010">
            <a:off x="4003105" y="4611835"/>
            <a:ext cx="576064" cy="432048"/>
          </a:xfrm>
          <a:prstGeom prst="ellipse">
            <a:avLst/>
          </a:prstGeom>
          <a:noFill/>
          <a:ln w="9525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 flipV="1">
            <a:off x="3419872" y="4221088"/>
            <a:ext cx="1471848" cy="1002126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 rot="20672835">
            <a:off x="5291707" y="2770601"/>
            <a:ext cx="781393" cy="563331"/>
          </a:xfrm>
          <a:prstGeom prst="ellipse">
            <a:avLst/>
          </a:prstGeom>
          <a:noFill/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4499992" y="2852936"/>
            <a:ext cx="2470559" cy="34219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+mn-ea"/>
                <a:ea typeface="+mn-ea"/>
              </a:rPr>
              <a:t>Q-network</a:t>
            </a:r>
            <a:endParaRPr lang="en-US" altLang="ko-KR" sz="3200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grpSp>
        <p:nvGrpSpPr>
          <p:cNvPr id="21" name="그룹 2"/>
          <p:cNvGrpSpPr/>
          <p:nvPr/>
        </p:nvGrpSpPr>
        <p:grpSpPr>
          <a:xfrm>
            <a:off x="344428" y="260648"/>
            <a:ext cx="649670" cy="769441"/>
            <a:chOff x="332205" y="260648"/>
            <a:chExt cx="649670" cy="769441"/>
          </a:xfrm>
        </p:grpSpPr>
        <p:grpSp>
          <p:nvGrpSpPr>
            <p:cNvPr id="22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>
                    <a:solidFill>
                      <a:srgbClr val="08084C"/>
                    </a:solidFill>
                    <a:latin typeface="+mn-ea"/>
                    <a:cs typeface="Arial" panose="020B0604020202020204" pitchFamily="34" charset="0"/>
                  </a:rPr>
                  <a:t>1</a:t>
                </a:r>
                <a:endParaRPr lang="ko-KR" altLang="en-US" sz="4400" b="1" dirty="0">
                  <a:solidFill>
                    <a:srgbClr val="08084C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+mn-ea"/>
                </a:endParaRPr>
              </a:p>
            </p:txBody>
          </p:sp>
          <p:cxnSp>
            <p:nvCxnSpPr>
              <p:cNvPr id="26" name="직선 연결선 25"/>
              <p:cNvCxnSpPr>
                <a:stCxn id="25" idx="4"/>
                <a:endCxn id="25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 rot="18900000">
              <a:off x="333941" y="712665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8084C"/>
                  </a:solidFill>
                  <a:latin typeface="+mn-ea"/>
                </a:rPr>
                <a:t>ISD lab</a:t>
              </a:r>
              <a:endParaRPr lang="ko-KR" altLang="en-US" sz="1050" b="1" dirty="0">
                <a:solidFill>
                  <a:srgbClr val="08084C"/>
                </a:solidFill>
                <a:latin typeface="+mn-ea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8</a:t>
            </a:fld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086" y="1261237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단점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96456" y="1761355"/>
            <a:ext cx="25667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Non-stationary target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88984" y="2237961"/>
                <a:ext cx="5337872" cy="288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𝑚𝑖𝑛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d>
                              <m:dPr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84" y="2237961"/>
                <a:ext cx="5337872" cy="288220"/>
              </a:xfrm>
              <a:prstGeom prst="rect">
                <a:avLst/>
              </a:prstGeom>
              <a:blipFill>
                <a:blip r:embed="rId2"/>
                <a:stretch>
                  <a:fillRect t="-163830" b="-2595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403648" y="3009288"/>
                <a:ext cx="1768818" cy="34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d>
                        <m:dPr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009288"/>
                <a:ext cx="1768818" cy="344209"/>
              </a:xfrm>
              <a:prstGeom prst="rect">
                <a:avLst/>
              </a:prstGeom>
              <a:blipFill>
                <a:blip r:embed="rId3"/>
                <a:stretch>
                  <a:fillRect b="-26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3481522" y="3019741"/>
            <a:ext cx="3049103" cy="553275"/>
            <a:chOff x="3807111" y="3239685"/>
            <a:chExt cx="3049103" cy="6086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직사각형 6"/>
                <p:cNvSpPr/>
                <p:nvPr/>
              </p:nvSpPr>
              <p:spPr>
                <a:xfrm>
                  <a:off x="3807111" y="3239685"/>
                  <a:ext cx="3049103" cy="3786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111" y="3239685"/>
                  <a:ext cx="3049103" cy="378630"/>
                </a:xfrm>
                <a:prstGeom prst="rect">
                  <a:avLst/>
                </a:prstGeom>
                <a:blipFill>
                  <a:blip r:embed="rId4"/>
                  <a:stretch>
                    <a:fillRect b="-263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직사각형 28"/>
                <p:cNvSpPr/>
                <p:nvPr/>
              </p:nvSpPr>
              <p:spPr>
                <a:xfrm>
                  <a:off x="5076495" y="3478956"/>
                  <a:ext cx="4691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495" y="3478956"/>
                  <a:ext cx="4691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/>
          <p:cNvSpPr txBox="1"/>
          <p:nvPr/>
        </p:nvSpPr>
        <p:spPr>
          <a:xfrm>
            <a:off x="1979712" y="26399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pred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7984" y="26399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target</a:t>
            </a:r>
            <a:endParaRPr lang="ko-KR" alt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96456" y="3698104"/>
                <a:ext cx="7756611" cy="12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600" dirty="0" err="1" smtClean="0"/>
                  <a:t>pred</a:t>
                </a:r>
                <a:r>
                  <a:rPr lang="en-US" altLang="ko-KR" sz="1600" dirty="0" smtClean="0"/>
                  <a:t> == target</a:t>
                </a:r>
                <a:r>
                  <a:rPr lang="ko-KR" altLang="en-US" sz="1600" dirty="0" smtClean="0"/>
                  <a:t>이 되도록 학습 하고자 하는데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같은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600" dirty="0" smtClean="0"/>
                  <a:t> 업데이트하게 되면</a:t>
                </a:r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r>
                  <a:rPr lang="en-US" altLang="ko-KR" sz="1600" dirty="0" err="1" smtClean="0"/>
                  <a:t>pred</a:t>
                </a:r>
                <a:r>
                  <a:rPr lang="ko-KR" altLang="en-US" sz="1600" dirty="0" smtClean="0"/>
                  <a:t>값과 </a:t>
                </a:r>
                <a:r>
                  <a:rPr lang="en-US" altLang="ko-KR" sz="1600" dirty="0" smtClean="0"/>
                  <a:t>target</a:t>
                </a:r>
                <a:r>
                  <a:rPr lang="ko-KR" altLang="en-US" sz="1600" dirty="0" smtClean="0"/>
                  <a:t>값이 함께 이동함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단순 </a:t>
                </a:r>
                <a:r>
                  <a:rPr lang="en-US" altLang="ko-KR" sz="1600" dirty="0" smtClean="0"/>
                  <a:t>regression</a:t>
                </a:r>
                <a:r>
                  <a:rPr lang="ko-KR" altLang="en-US" sz="1600" dirty="0" smtClean="0"/>
                  <a:t>을 생각하면 </a:t>
                </a:r>
                <a:r>
                  <a:rPr lang="en-US" altLang="ko-KR" sz="1600" dirty="0" smtClean="0"/>
                  <a:t>Y</a:t>
                </a:r>
                <a:r>
                  <a:rPr lang="ko-KR" altLang="en-US" sz="1600" dirty="0" smtClean="0"/>
                  <a:t>는 고정되어있음</a:t>
                </a:r>
                <a:r>
                  <a:rPr lang="en-US" altLang="ko-KR" sz="1600" dirty="0" smtClean="0"/>
                  <a:t>)</a:t>
                </a:r>
                <a:br>
                  <a:rPr lang="en-US" altLang="ko-KR" sz="1600" dirty="0" smtClean="0"/>
                </a:br>
                <a:endParaRPr lang="en-US" altLang="ko-KR" sz="1600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 smtClean="0"/>
                  <a:t>화살을 쏘는 데 과녁도 움직임</a:t>
                </a:r>
                <a:endParaRPr lang="en-US" altLang="ko-KR" sz="1600" dirty="0" smtClean="0"/>
              </a:p>
              <a:p>
                <a:endParaRPr lang="ko-KR" altLang="en-US" sz="16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56" y="3698104"/>
                <a:ext cx="7756611" cy="1232453"/>
              </a:xfrm>
              <a:prstGeom prst="rect">
                <a:avLst/>
              </a:prstGeom>
              <a:blipFill>
                <a:blip r:embed="rId6"/>
                <a:stretch>
                  <a:fillRect l="-1808" t="-7426" r="-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/>
              <p:cNvSpPr/>
              <p:nvPr/>
            </p:nvSpPr>
            <p:spPr>
              <a:xfrm>
                <a:off x="1194234" y="2401143"/>
                <a:ext cx="3534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234" y="2401143"/>
                <a:ext cx="35343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3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200" b="1" dirty="0" smtClean="0">
                <a:solidFill>
                  <a:srgbClr val="08084C"/>
                </a:solidFill>
                <a:latin typeface="+mn-ea"/>
                <a:ea typeface="+mn-ea"/>
              </a:rPr>
              <a:t>Q-network</a:t>
            </a:r>
            <a:endParaRPr lang="en-US" altLang="ko-KR" sz="3200" b="1" dirty="0">
              <a:solidFill>
                <a:srgbClr val="08084C"/>
              </a:solidFill>
              <a:latin typeface="+mn-ea"/>
              <a:ea typeface="+mn-ea"/>
            </a:endParaRPr>
          </a:p>
        </p:txBody>
      </p:sp>
      <p:grpSp>
        <p:nvGrpSpPr>
          <p:cNvPr id="21" name="그룹 2"/>
          <p:cNvGrpSpPr/>
          <p:nvPr/>
        </p:nvGrpSpPr>
        <p:grpSpPr>
          <a:xfrm>
            <a:off x="344428" y="260648"/>
            <a:ext cx="649670" cy="769441"/>
            <a:chOff x="332205" y="260648"/>
            <a:chExt cx="649670" cy="769441"/>
          </a:xfrm>
        </p:grpSpPr>
        <p:grpSp>
          <p:nvGrpSpPr>
            <p:cNvPr id="22" name="그룹 8"/>
            <p:cNvGrpSpPr/>
            <p:nvPr/>
          </p:nvGrpSpPr>
          <p:grpSpPr>
            <a:xfrm>
              <a:off x="332205" y="260648"/>
              <a:ext cx="504056" cy="769441"/>
              <a:chOff x="598860" y="1563142"/>
              <a:chExt cx="504056" cy="76944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98860" y="1563142"/>
                <a:ext cx="5040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b="1" dirty="0">
                    <a:solidFill>
                      <a:srgbClr val="08084C"/>
                    </a:solidFill>
                    <a:latin typeface="+mn-ea"/>
                    <a:cs typeface="Arial" panose="020B0604020202020204" pitchFamily="34" charset="0"/>
                  </a:rPr>
                  <a:t>1</a:t>
                </a:r>
                <a:endParaRPr lang="ko-KR" altLang="en-US" sz="4400" b="1" dirty="0">
                  <a:solidFill>
                    <a:srgbClr val="08084C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rot="16200000">
                <a:off x="638864" y="1868532"/>
                <a:ext cx="464050" cy="464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8084C"/>
                  </a:solidFill>
                  <a:latin typeface="+mn-ea"/>
                </a:endParaRPr>
              </a:p>
            </p:txBody>
          </p:sp>
          <p:cxnSp>
            <p:nvCxnSpPr>
              <p:cNvPr id="26" name="직선 연결선 25"/>
              <p:cNvCxnSpPr>
                <a:stCxn id="25" idx="4"/>
                <a:endCxn id="25" idx="0"/>
              </p:cNvCxnSpPr>
              <p:nvPr/>
            </p:nvCxnSpPr>
            <p:spPr>
              <a:xfrm flipH="1">
                <a:off x="638863" y="1868533"/>
                <a:ext cx="464052" cy="464050"/>
              </a:xfrm>
              <a:prstGeom prst="line">
                <a:avLst/>
              </a:prstGeom>
              <a:ln w="3175">
                <a:solidFill>
                  <a:srgbClr val="08084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 rot="18900000">
              <a:off x="333941" y="712665"/>
              <a:ext cx="64793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08084C"/>
                  </a:solidFill>
                  <a:latin typeface="+mn-ea"/>
                </a:rPr>
                <a:t>ISD lab</a:t>
              </a:r>
              <a:endParaRPr lang="ko-KR" altLang="en-US" sz="1050" b="1" dirty="0">
                <a:solidFill>
                  <a:srgbClr val="08084C"/>
                </a:solidFill>
                <a:latin typeface="+mn-ea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7FBFDF-A448-4A87-B4DC-FE89D95552B4}" type="slidenum">
              <a:rPr lang="ko-KR" altLang="en-US" smtClean="0">
                <a:latin typeface="+mn-ea"/>
              </a:rPr>
              <a:pPr/>
              <a:t>9</a:t>
            </a:fld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086" y="1261237"/>
            <a:ext cx="3963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Q-network</a:t>
            </a:r>
            <a:r>
              <a:rPr lang="ko-KR" altLang="en-US" b="1" dirty="0"/>
              <a:t> </a:t>
            </a:r>
            <a:r>
              <a:rPr lang="ko-KR" altLang="en-US" b="1" dirty="0" smtClean="0"/>
              <a:t>단점에 대한 </a:t>
            </a:r>
            <a:r>
              <a:rPr lang="en-US" altLang="ko-KR" b="1" dirty="0" smtClean="0"/>
              <a:t>Solution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96456" y="1761355"/>
            <a:ext cx="6999880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smtClean="0"/>
              <a:t>Go Deep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 smtClean="0"/>
              <a:t>Capture and replay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 correlation between samples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 smtClean="0"/>
              <a:t>Separate networks : create a target network</a:t>
            </a:r>
            <a:br>
              <a:rPr lang="en-US" altLang="ko-KR" sz="2000" dirty="0" smtClean="0"/>
            </a:br>
            <a:r>
              <a:rPr lang="en-US" altLang="ko-KR" sz="2000" dirty="0" smtClean="0"/>
              <a:t>- Non-stationary targets</a:t>
            </a:r>
          </a:p>
        </p:txBody>
      </p:sp>
    </p:spTree>
    <p:extLst>
      <p:ext uri="{BB962C8B-B14F-4D97-AF65-F5344CB8AC3E}">
        <p14:creationId xmlns:p14="http://schemas.microsoft.com/office/powerpoint/2010/main" val="21072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60795</TotalTime>
  <Words>467</Words>
  <Application>Microsoft Office PowerPoint</Application>
  <PresentationFormat>화면 슬라이드 쇼(4:3)</PresentationFormat>
  <Paragraphs>240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Wingdings</vt:lpstr>
      <vt:lpstr>맑은 고딕</vt:lpstr>
      <vt:lpstr>Cambria Math</vt:lpstr>
      <vt:lpstr>Arial</vt:lpstr>
      <vt:lpstr>Office 테마</vt:lpstr>
      <vt:lpstr>디자인 사용자 지정</vt:lpstr>
      <vt:lpstr>Deep Q-network</vt:lpstr>
      <vt:lpstr>Q-network</vt:lpstr>
      <vt:lpstr>Q-network</vt:lpstr>
      <vt:lpstr>Q-network</vt:lpstr>
      <vt:lpstr>Q-network</vt:lpstr>
      <vt:lpstr>Q-network</vt:lpstr>
      <vt:lpstr>Q-network</vt:lpstr>
      <vt:lpstr>Q-network</vt:lpstr>
      <vt:lpstr>Q-network</vt:lpstr>
      <vt:lpstr>DQN (Deep Q-Network)</vt:lpstr>
      <vt:lpstr>DQN (Deep Q-Network)</vt:lpstr>
      <vt:lpstr>DQN (Deep Q-Network)</vt:lpstr>
      <vt:lpstr>DQN (Deep Q-Network)</vt:lpstr>
      <vt:lpstr>DQN (Deep Q-Network)</vt:lpstr>
      <vt:lpstr>DQN (Deep Q-Network)</vt:lpstr>
      <vt:lpstr>DQN (Deep Q-Network)</vt:lpstr>
      <vt:lpstr>DQN (Deep Q-Network)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hylee</dc:creator>
  <cp:lastModifiedBy>lgt</cp:lastModifiedBy>
  <cp:revision>2209</cp:revision>
  <cp:lastPrinted>2017-08-30T00:47:57Z</cp:lastPrinted>
  <dcterms:created xsi:type="dcterms:W3CDTF">2014-06-30T03:02:27Z</dcterms:created>
  <dcterms:modified xsi:type="dcterms:W3CDTF">2017-08-30T02:44:46Z</dcterms:modified>
</cp:coreProperties>
</file>